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85678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60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69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18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48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42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9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95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5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5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3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67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6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2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6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51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424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A532-44D4-4945-B962-07A426C8B1C5}" type="datetimeFigureOut">
              <a:rPr lang="th-TH" smtClean="0"/>
              <a:t>30/07/66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32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Refresh All System for Operation</a:t>
            </a:r>
            <a:endParaRPr lang="th-TH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th-TH" sz="4400" b="1" i="1" u="sng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ทบทวนระบบมาตรฐานของสวนน้ำ สำหรับไลฟ์การ์ด</a:t>
            </a:r>
            <a:endParaRPr lang="th-TH" sz="4400" b="1" i="1" u="sng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6" y="635356"/>
            <a:ext cx="8801517" cy="5134379"/>
          </a:xfrm>
        </p:spPr>
        <p:txBody>
          <a:bodyPr>
            <a:normAutofit fontScale="90000"/>
          </a:bodyPr>
          <a:lstStyle/>
          <a:p>
            <a:r>
              <a:rPr lang="th-TH" sz="4000" b="1" u="sng" dirty="0" smtClean="0">
                <a:solidFill>
                  <a:srgbClr val="0070C0"/>
                </a:solidFill>
              </a:rPr>
              <a:t>สารเคมีที่ขึ้นทะเบียนภายในแผนก </a:t>
            </a:r>
            <a:r>
              <a:rPr lang="en-US" sz="4000" b="1" u="sng" dirty="0" smtClean="0">
                <a:solidFill>
                  <a:srgbClr val="0070C0"/>
                </a:solidFill>
              </a:rPr>
              <a:t>OPT </a:t>
            </a:r>
            <a:r>
              <a:rPr lang="th-TH" sz="4000" b="1" u="sng" dirty="0" smtClean="0">
                <a:solidFill>
                  <a:srgbClr val="0070C0"/>
                </a:solidFill>
              </a:rPr>
              <a:t>มี 4 ชนิด</a:t>
            </a:r>
            <a:r>
              <a:rPr lang="th-TH" b="1" dirty="0" smtClean="0">
                <a:solidFill>
                  <a:srgbClr val="0070C0"/>
                </a:solidFill>
              </a:rPr>
              <a:t/>
            </a:r>
            <a:br>
              <a:rPr lang="th-TH" b="1" dirty="0" smtClean="0">
                <a:solidFill>
                  <a:srgbClr val="0070C0"/>
                </a:solidFill>
              </a:rPr>
            </a:br>
            <a:r>
              <a:rPr lang="th-TH" b="1" dirty="0">
                <a:solidFill>
                  <a:srgbClr val="0070C0"/>
                </a:solidFill>
              </a:rPr>
              <a:t/>
            </a:r>
            <a:br>
              <a:rPr lang="th-TH" b="1" dirty="0">
                <a:solidFill>
                  <a:srgbClr val="0070C0"/>
                </a:solidFill>
              </a:rPr>
            </a:br>
            <a:r>
              <a:rPr lang="th-TH" b="1" dirty="0">
                <a:solidFill>
                  <a:schemeClr val="tx1"/>
                </a:solidFill>
              </a:rPr>
              <a:t> </a:t>
            </a:r>
            <a:r>
              <a:rPr lang="th-TH" b="1" dirty="0" smtClean="0">
                <a:solidFill>
                  <a:schemeClr val="tx1"/>
                </a:solidFill>
              </a:rPr>
              <a:t>    1</a:t>
            </a:r>
            <a:r>
              <a:rPr lang="th-TH" sz="3100" b="1" dirty="0" smtClean="0">
                <a:solidFill>
                  <a:schemeClr val="tx1"/>
                </a:solidFill>
              </a:rPr>
              <a:t>. สบู่เหลว</a:t>
            </a:r>
            <a:br>
              <a:rPr lang="th-TH" sz="3100" b="1" dirty="0" smtClean="0">
                <a:solidFill>
                  <a:schemeClr val="tx1"/>
                </a:solidFill>
              </a:rPr>
            </a:br>
            <a:r>
              <a:rPr lang="th-TH" sz="3100" b="1" dirty="0">
                <a:solidFill>
                  <a:schemeClr val="tx1"/>
                </a:solidFill>
              </a:rPr>
              <a:t> </a:t>
            </a:r>
            <a:r>
              <a:rPr lang="th-TH" sz="3100" b="1" dirty="0" smtClean="0">
                <a:solidFill>
                  <a:schemeClr val="tx1"/>
                </a:solidFill>
              </a:rPr>
              <a:t>     2. เจลแอลกอฮอร์</a:t>
            </a:r>
            <a:br>
              <a:rPr lang="th-TH" sz="3100" b="1" dirty="0" smtClean="0">
                <a:solidFill>
                  <a:schemeClr val="tx1"/>
                </a:solidFill>
              </a:rPr>
            </a:br>
            <a:r>
              <a:rPr lang="th-TH" sz="3100" b="1" dirty="0">
                <a:solidFill>
                  <a:schemeClr val="tx1"/>
                </a:solidFill>
              </a:rPr>
              <a:t> </a:t>
            </a:r>
            <a:r>
              <a:rPr lang="th-TH" sz="3100" b="1" dirty="0" smtClean="0">
                <a:solidFill>
                  <a:schemeClr val="tx1"/>
                </a:solidFill>
              </a:rPr>
              <a:t>     3. แอลกฮอร์น้ำ</a:t>
            </a:r>
            <a:br>
              <a:rPr lang="th-TH" sz="3100" b="1" dirty="0" smtClean="0">
                <a:solidFill>
                  <a:schemeClr val="tx1"/>
                </a:solidFill>
              </a:rPr>
            </a:br>
            <a:r>
              <a:rPr lang="th-TH" sz="3100" b="1" dirty="0">
                <a:solidFill>
                  <a:schemeClr val="tx1"/>
                </a:solidFill>
              </a:rPr>
              <a:t> </a:t>
            </a:r>
            <a:r>
              <a:rPr lang="th-TH" sz="3100" b="1" dirty="0" smtClean="0">
                <a:solidFill>
                  <a:schemeClr val="tx1"/>
                </a:solidFill>
              </a:rPr>
              <a:t>     4. น้ำมันหล่อลื่นอเนกประสงค์</a:t>
            </a:r>
            <a:r>
              <a:rPr lang="th-TH" b="1" dirty="0" smtClean="0">
                <a:solidFill>
                  <a:schemeClr val="tx1"/>
                </a:solidFill>
              </a:rPr>
              <a:t/>
            </a:r>
            <a:br>
              <a:rPr lang="th-TH" b="1" dirty="0" smtClean="0">
                <a:solidFill>
                  <a:schemeClr val="tx1"/>
                </a:solidFill>
              </a:rPr>
            </a:br>
            <a:r>
              <a:rPr lang="th-TH" b="1" dirty="0" smtClean="0">
                <a:solidFill>
                  <a:schemeClr val="tx1"/>
                </a:solidFill>
              </a:rPr>
              <a:t/>
            </a:r>
            <a:br>
              <a:rPr lang="th-TH" b="1" dirty="0" smtClean="0">
                <a:solidFill>
                  <a:schemeClr val="tx1"/>
                </a:solidFill>
              </a:rPr>
            </a:br>
            <a:r>
              <a:rPr lang="th-TH" sz="4000" b="1" u="sng" dirty="0" smtClean="0">
                <a:solidFill>
                  <a:srgbClr val="0070C0"/>
                </a:solidFill>
              </a:rPr>
              <a:t>อุปกรณ์ </a:t>
            </a:r>
            <a:r>
              <a:rPr lang="en-US" sz="4000" b="1" u="sng" dirty="0" smtClean="0">
                <a:solidFill>
                  <a:srgbClr val="0070C0"/>
                </a:solidFill>
              </a:rPr>
              <a:t>PPE </a:t>
            </a:r>
            <a:r>
              <a:rPr lang="th-TH" sz="4000" b="1" u="sng" dirty="0" smtClean="0">
                <a:solidFill>
                  <a:srgbClr val="0070C0"/>
                </a:solidFill>
              </a:rPr>
              <a:t>คือ </a:t>
            </a:r>
            <a:r>
              <a:rPr lang="th-TH" sz="3100" b="1" dirty="0" smtClean="0">
                <a:solidFill>
                  <a:schemeClr val="tx1"/>
                </a:solidFill>
              </a:rPr>
              <a:t>อุปกรณ์ป้องกันตัวเอง เช่น หมวก ครีมกันแดด           					     แว่นตา ถุงมือ รองเท้า เป็นต้น</a:t>
            </a:r>
            <a:br>
              <a:rPr lang="th-TH" sz="3100" b="1" dirty="0" smtClean="0">
                <a:solidFill>
                  <a:schemeClr val="tx1"/>
                </a:solidFill>
              </a:rPr>
            </a:br>
            <a:r>
              <a:rPr lang="th-TH" sz="3100" b="1" dirty="0">
                <a:solidFill>
                  <a:schemeClr val="tx1"/>
                </a:solidFill>
              </a:rPr>
              <a:t> </a:t>
            </a:r>
            <a:r>
              <a:rPr lang="th-TH" sz="3100" b="1" dirty="0" smtClean="0">
                <a:solidFill>
                  <a:schemeClr val="tx1"/>
                </a:solidFill>
              </a:rPr>
              <a:t>  </a:t>
            </a:r>
            <a:br>
              <a:rPr lang="th-TH" sz="3100" b="1" dirty="0" smtClean="0">
                <a:solidFill>
                  <a:schemeClr val="tx1"/>
                </a:solidFill>
              </a:rPr>
            </a:br>
            <a:r>
              <a:rPr lang="th-TH" b="1" dirty="0">
                <a:solidFill>
                  <a:schemeClr val="tx1"/>
                </a:solidFill>
              </a:rPr>
              <a:t/>
            </a:r>
            <a:br>
              <a:rPr lang="th-TH" b="1" dirty="0">
                <a:solidFill>
                  <a:schemeClr val="tx1"/>
                </a:solidFill>
              </a:rPr>
            </a:br>
            <a:r>
              <a:rPr lang="th-TH" b="1" dirty="0" smtClean="0">
                <a:solidFill>
                  <a:schemeClr val="tx1"/>
                </a:solidFill>
              </a:rPr>
              <a:t/>
            </a:r>
            <a:br>
              <a:rPr lang="th-TH" b="1" dirty="0" smtClean="0">
                <a:solidFill>
                  <a:schemeClr val="tx1"/>
                </a:solidFill>
              </a:rPr>
            </a:br>
            <a:endParaRPr lang="th-T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25" y="2245217"/>
            <a:ext cx="8596668" cy="1451020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 smtClean="0">
                <a:solidFill>
                  <a:srgbClr val="FF0000"/>
                </a:solidFill>
              </a:rPr>
              <a:t>คุณมีส่วนร่วมในระบบ........อย่างไร</a:t>
            </a:r>
            <a:endParaRPr lang="th-TH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00008" cy="1320800"/>
          </a:xfrm>
        </p:spPr>
        <p:txBody>
          <a:bodyPr>
            <a:normAutofit/>
          </a:bodyPr>
          <a:lstStyle/>
          <a:p>
            <a:r>
              <a:rPr lang="th-TH" b="1" i="1" u="sng" dirty="0" smtClean="0">
                <a:solidFill>
                  <a:srgbClr val="C00000"/>
                </a:solidFill>
              </a:rPr>
              <a:t>ระบบที่นำมาใช้ในสวนน้ำ วานา นาวาหัวหินของเรา มีทั้งหมด 3 ระบบ</a:t>
            </a:r>
            <a:endParaRPr lang="th-TH" b="1" i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80854" y="2087157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ISO 45001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0854" y="3544094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ISO 9001</a:t>
            </a:r>
            <a:endParaRPr lang="th-TH" sz="3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854" y="5100272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GHPs</a:t>
            </a:r>
            <a:endParaRPr lang="th-TH" sz="36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64382" y="1963432"/>
            <a:ext cx="2725882" cy="11954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i="1" dirty="0" smtClean="0">
                <a:solidFill>
                  <a:srgbClr val="002060"/>
                </a:solidFill>
              </a:rPr>
              <a:t>การจัดการอาชีวอนามัยและความปลอดภัย</a:t>
            </a:r>
            <a:endParaRPr lang="th-TH" sz="2400" b="1" i="1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76505" y="3403592"/>
            <a:ext cx="2725882" cy="1195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2060"/>
                </a:solidFill>
              </a:rPr>
              <a:t>บริหารงานด้านคุณภาพ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64382" y="4819269"/>
            <a:ext cx="2725882" cy="1195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rgbClr val="002060"/>
                </a:solidFill>
              </a:rPr>
              <a:t>การปฏิบัติสุขลักษณะที่ดีในการผลิตอาหาร</a:t>
            </a:r>
            <a:endParaRPr lang="th-TH" sz="2400" b="1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659470" y="2992126"/>
            <a:ext cx="474240" cy="48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Down Arrow 11"/>
          <p:cNvSpPr/>
          <p:nvPr/>
        </p:nvSpPr>
        <p:spPr>
          <a:xfrm>
            <a:off x="3635224" y="4476606"/>
            <a:ext cx="474240" cy="48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Striped Right Arrow 15"/>
          <p:cNvSpPr/>
          <p:nvPr/>
        </p:nvSpPr>
        <p:spPr>
          <a:xfrm>
            <a:off x="5217170" y="2294848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Striped Right Arrow 16"/>
          <p:cNvSpPr/>
          <p:nvPr/>
        </p:nvSpPr>
        <p:spPr>
          <a:xfrm>
            <a:off x="5213706" y="5296964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triped Right Arrow 17"/>
          <p:cNvSpPr/>
          <p:nvPr/>
        </p:nvSpPr>
        <p:spPr>
          <a:xfrm>
            <a:off x="5217170" y="3735008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69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 </a:t>
            </a:r>
            <a:r>
              <a:rPr lang="en-US" b="1" dirty="0" smtClean="0"/>
              <a:t>ISO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45001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th-TH" b="1" i="1" u="sng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การจัดการอาชีวอนามัยและความปลอดภัย</a:t>
            </a:r>
            <a:endParaRPr lang="th-TH" b="1" i="1" u="sng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4" y="2260828"/>
            <a:ext cx="104948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 </a:t>
            </a:r>
            <a:r>
              <a:rPr lang="en-US" dirty="0" smtClean="0"/>
              <a:t>= 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บีวานา บีเซฟ </a:t>
            </a:r>
            <a:r>
              <a:rPr lang="en-US" dirty="0" smtClean="0"/>
              <a:t>( Be Vana, be safe )</a:t>
            </a:r>
          </a:p>
          <a:p>
            <a:endParaRPr lang="en-US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sz="3600" i="1" dirty="0" smtClean="0">
                <a:solidFill>
                  <a:srgbClr val="FF0000"/>
                </a:solidFill>
              </a:rPr>
              <a:t>ดำเนินการ สื่อสาร จัดสรร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ความปลอดภัย</a:t>
            </a:r>
            <a:endParaRPr lang="th-TH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b="1" i="1" u="sng" dirty="0" smtClean="0">
                <a:solidFill>
                  <a:srgbClr val="00B050"/>
                </a:solidFill>
              </a:rPr>
              <a:t>ระบบบริหารงานด้านคุณภาพ</a:t>
            </a:r>
            <a:endParaRPr lang="th-TH" b="1" i="1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2260828"/>
            <a:ext cx="11804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แอทวานา นาวา ควอลิตี้ อิส คอนโทรลล์ 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     </a:t>
            </a:r>
            <a:r>
              <a:rPr lang="en-US" dirty="0" smtClean="0"/>
              <a:t>( At Vana Nava, quality is controlled )</a:t>
            </a:r>
          </a:p>
          <a:p>
            <a:endParaRPr lang="en-US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ดำเนินการ สื่อสาร จัดสรร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คุณภาพ</a:t>
            </a:r>
            <a:r>
              <a:rPr lang="th-TH" dirty="0" smtClean="0"/>
              <a:t> </a:t>
            </a:r>
            <a:r>
              <a:rPr lang="en-US" dirty="0" smtClean="0"/>
              <a:t>,</a:t>
            </a:r>
            <a:r>
              <a:rPr lang="th-TH" sz="3600" dirty="0">
                <a:solidFill>
                  <a:srgbClr val="FF0000"/>
                </a:solidFill>
              </a:rPr>
              <a:t>ความพึงพอใจ</a:t>
            </a:r>
          </a:p>
        </p:txBody>
      </p:sp>
    </p:spTree>
    <p:extLst>
      <p:ext uri="{BB962C8B-B14F-4D97-AF65-F5344CB8AC3E}">
        <p14:creationId xmlns:p14="http://schemas.microsoft.com/office/powerpoint/2010/main" val="2299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GHPs</a:t>
            </a:r>
            <a:r>
              <a:rPr lang="en-US" dirty="0" smtClean="0"/>
              <a:t> ( Good Hygiene Practices )</a:t>
            </a:r>
            <a:br>
              <a:rPr lang="en-US" dirty="0" smtClean="0"/>
            </a:br>
            <a:r>
              <a:rPr lang="th-TH" b="1" i="1" u="sng" dirty="0" smtClean="0">
                <a:solidFill>
                  <a:srgbClr val="00B050"/>
                </a:solidFill>
              </a:rPr>
              <a:t>การปฏิบัติสุขลักษณะที่ดีในการผลิตอาหาร</a:t>
            </a:r>
            <a:endParaRPr lang="th-TH" b="1" i="1" u="sng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4" y="2282780"/>
            <a:ext cx="11824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แอทวานา นาวา ฟู๊ดควอลิตี้ อีส คอนโทรลล์ </a:t>
            </a:r>
            <a:endParaRPr lang="en-US" sz="3600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  ( At Vana Nava, food quality is controlled )</a:t>
            </a:r>
            <a:endParaRPr lang="th-TH" dirty="0" smtClean="0"/>
          </a:p>
          <a:p>
            <a:endParaRPr lang="th-TH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sz="3600" i="1" dirty="0" smtClean="0">
                <a:solidFill>
                  <a:srgbClr val="FF0000"/>
                </a:solidFill>
              </a:rPr>
              <a:t>ผลิตอาหาร สะอาดปลอดภัย ใส่ใจผู้บริโภค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สุขลักษณะด้านอาหาร</a:t>
            </a:r>
            <a:endParaRPr lang="th-TH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คปอ</a:t>
            </a:r>
            <a:r>
              <a:rPr lang="th-TH" b="1" dirty="0" smtClean="0"/>
              <a:t>. </a:t>
            </a:r>
            <a:r>
              <a:rPr lang="th-TH" b="1" i="1" u="sng" dirty="0" smtClean="0">
                <a:solidFill>
                  <a:srgbClr val="00B050"/>
                </a:solidFill>
              </a:rPr>
              <a:t>คณะกรรมการความปลอดภัย   </a:t>
            </a:r>
            <a:r>
              <a:rPr lang="th-TH" b="1" i="1" u="sng" dirty="0" smtClean="0">
                <a:solidFill>
                  <a:srgbClr val="FF0000"/>
                </a:solidFill>
              </a:rPr>
              <a:t>มีทั้งหมด 9 ท่าน</a:t>
            </a:r>
            <a:endParaRPr lang="th-TH" b="1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9724" y="1792136"/>
            <a:ext cx="80891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MR</a:t>
            </a:r>
            <a:r>
              <a:rPr lang="en-US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th-TH" dirty="0" smtClean="0">
                <a:latin typeface="Aldhabi" panose="01000000000000000000" pitchFamily="2" charset="-78"/>
              </a:rPr>
              <a:t>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th-TH" b="1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 นฐา </a:t>
            </a:r>
            <a:r>
              <a:rPr lang="en-US" b="1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b="1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เพชร</a:t>
            </a:r>
            <a:r>
              <a:rPr lang="en-US" b="1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b="1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ชมเสวี</a:t>
            </a:r>
          </a:p>
          <a:p>
            <a:r>
              <a:rPr lang="th-TH" sz="3600" b="1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ฝ่ายบริหาร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วัช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วัชระ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หนุ่ย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วัลยา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เหมียว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นัยนา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อิ้ง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มณฑกานต์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th-TH" sz="3600" b="1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ฝ่ายลูกจ้าง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หก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สมคิด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สร้อย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วรรณนภา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ปุ้ม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ชลธาร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, 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โอ๋ 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กาญจนา</a:t>
            </a:r>
            <a:r>
              <a:rPr lang="en-US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b="1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จป.หัวหน้างานในแผนก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ตี๋ 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เอ 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เก่ง 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โอ๊ค 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เดี่ยว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b="1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จป.บริหารในแผนก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บอส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,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 โลอิส</a:t>
            </a:r>
          </a:p>
          <a:p>
            <a:endParaRPr lang="th-TH" i="1" dirty="0" smtClean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000" b="1" i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จป.วิชาชีพ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th-TH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อิ๊ง 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มณฑกานต์ สายมงคล</a:t>
            </a:r>
            <a:r>
              <a:rPr lang="en-US" i="1" dirty="0" smtClean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i="1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1" y="1300607"/>
            <a:ext cx="3526646" cy="49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4" y="622479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KPI</a:t>
            </a:r>
            <a:r>
              <a:rPr lang="en-US" dirty="0" smtClean="0"/>
              <a:t> 2023 </a:t>
            </a:r>
            <a:r>
              <a:rPr lang="th-TH" b="1" dirty="0" smtClean="0"/>
              <a:t>ของบริษัท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41664" y="1445989"/>
            <a:ext cx="1194730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3600" b="1" u="sng" dirty="0" smtClean="0"/>
              <a:t>ความปลอดภัย </a:t>
            </a:r>
            <a:r>
              <a:rPr lang="en-US" dirty="0" smtClean="0"/>
              <a:t>– </a:t>
            </a:r>
            <a:r>
              <a:rPr lang="th-TH" b="1" i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 </a:t>
            </a:r>
            <a:r>
              <a:rPr lang="en-US" b="1" i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ISO</a:t>
            </a:r>
            <a:r>
              <a:rPr lang="th-TH" b="1" i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45001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ปฏิบัติให้สอดคล้องตามกฏหมายและนโยบายบริษัท </a:t>
            </a:r>
            <a:r>
              <a:rPr lang="th-TH" b="1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en-US" b="1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</a:p>
          <a:p>
            <a:pPr marL="457200" indent="-457200">
              <a:buFontTx/>
              <a:buChar char="-"/>
            </a:pPr>
            <a:r>
              <a:rPr lang="th-TH" sz="3600" b="1" u="sng" dirty="0" smtClean="0"/>
              <a:t>คุณภาพ</a:t>
            </a:r>
            <a:r>
              <a:rPr lang="th-TH" b="1" dirty="0" smtClean="0"/>
              <a:t> </a:t>
            </a:r>
            <a:r>
              <a:rPr lang="en-US" b="1" dirty="0" smtClean="0"/>
              <a:t>– </a:t>
            </a:r>
            <a:r>
              <a:rPr lang="th-TH" b="1" i="1" dirty="0" smtClean="0">
                <a:solidFill>
                  <a:srgbClr val="FF0000"/>
                </a:solidFill>
              </a:rPr>
              <a:t>ระบบ </a:t>
            </a:r>
            <a:r>
              <a:rPr lang="en-US" b="1" i="1" dirty="0" smtClean="0">
                <a:solidFill>
                  <a:srgbClr val="FF0000"/>
                </a:solidFill>
              </a:rPr>
              <a:t>ISO </a:t>
            </a:r>
            <a:r>
              <a:rPr lang="th-TH" b="1" i="1" dirty="0" smtClean="0">
                <a:solidFill>
                  <a:srgbClr val="FF0000"/>
                </a:solidFill>
              </a:rPr>
              <a:t>9001 </a:t>
            </a:r>
            <a:r>
              <a:rPr lang="en-US" b="1" dirty="0" smtClean="0"/>
              <a:t>: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การสร้างความพึงพอใจไม่ต่ำกว่า </a:t>
            </a:r>
            <a:r>
              <a:rPr lang="th-TH" b="1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96 </a:t>
            </a:r>
            <a:r>
              <a:rPr lang="en-US" b="1" dirty="0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ของลูกค้าที่มาใช้บริการสวนน้ำวานา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จากระบบ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GSS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endParaRPr lang="th-TH" dirty="0" smtClean="0"/>
          </a:p>
          <a:p>
            <a:r>
              <a:rPr lang="en-US" sz="4400" b="1" u="sng" dirty="0" smtClean="0">
                <a:solidFill>
                  <a:srgbClr val="FF0000"/>
                </a:solidFill>
              </a:rPr>
              <a:t>KPI</a:t>
            </a:r>
            <a:r>
              <a:rPr lang="en-US" dirty="0" smtClean="0"/>
              <a:t>-</a:t>
            </a:r>
            <a:r>
              <a:rPr lang="th-TH" sz="4400" b="1" u="sng" dirty="0" smtClean="0"/>
              <a:t>ในแผนก </a:t>
            </a:r>
            <a:r>
              <a:rPr lang="en-US" sz="4400" b="1" u="sng" dirty="0" smtClean="0"/>
              <a:t>OPT</a:t>
            </a:r>
          </a:p>
          <a:p>
            <a:pPr marL="457200" indent="-457200">
              <a:buFontTx/>
              <a:buChar char="-"/>
            </a:pP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ผ่านมาตรฐานการตรวจสอบการดูแลพื้นที่รับผิดชอบของไลฟ์การ์ดประจำปีจาก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Ellis and Associates </a:t>
            </a:r>
            <a:r>
              <a:rPr lang="en-US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100%</a:t>
            </a:r>
            <a:endParaRPr lang="th-TH" b="1" dirty="0" smtClean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ลูกค้ามีความพึงพอใจในการมาเล่นสวนน้ำในส่วนของเครื่องเล่นและส่วนงานบริการที่รับผิดชอบของแผนก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Operations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ไม่ต่ำกว่า 4.60 คะแนน</a:t>
            </a:r>
            <a:endParaRPr lang="en-US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74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th-TH" b="1" u="sng" dirty="0" smtClean="0">
                <a:solidFill>
                  <a:srgbClr val="0070C0"/>
                </a:solidFill>
              </a:rPr>
              <a:t>เอกสารต่างๆภายในแผนกที่ควรรู้จัก</a:t>
            </a:r>
            <a:endParaRPr lang="th-TH" b="1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915" y="1545465"/>
            <a:ext cx="11784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JD</a:t>
            </a:r>
            <a:r>
              <a:rPr lang="en-US" b="1" dirty="0" smtClean="0"/>
              <a:t> ( </a:t>
            </a:r>
            <a:r>
              <a:rPr lang="en-US" dirty="0" smtClean="0"/>
              <a:t>Job Description </a:t>
            </a:r>
            <a:r>
              <a:rPr lang="en-US" b="1" dirty="0" smtClean="0"/>
              <a:t>) =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แบบบรรยายลักษณะงานตามตำแหน่งหน้าที่ พนักงานทุกคนได้มีการเซ็นรับทราบ                        				    ก่อนเข้าทำงาน เซ็นพร้อมกับสัญญาจ้างงาน จะเป็นเอกสารที่มีประจำตัวทุกคน 				    ติดตามได้จาก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HR</a:t>
            </a:r>
          </a:p>
          <a:p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u="sng" dirty="0" smtClean="0"/>
              <a:t>WI</a:t>
            </a:r>
            <a:r>
              <a:rPr lang="en-US" dirty="0" smtClean="0"/>
              <a:t> (Work Instruction) =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วิธีการปฏิบัติงานของแต่ละส่วนงาน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(WI-OPT-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เลขรหัส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endParaRPr lang="en-US" dirty="0"/>
          </a:p>
          <a:p>
            <a:r>
              <a:rPr lang="en-US" b="1" u="sng" dirty="0" smtClean="0"/>
              <a:t>PR</a:t>
            </a:r>
            <a:r>
              <a:rPr lang="en-US" dirty="0" smtClean="0"/>
              <a:t> (Procedure) = </a:t>
            </a:r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ระเบียบปฏิบัติ</a:t>
            </a:r>
          </a:p>
          <a:p>
            <a:r>
              <a:rPr lang="th-TH" dirty="0" smtClean="0"/>
              <a:t>         </a:t>
            </a:r>
            <a:r>
              <a:rPr lang="en-US" dirty="0" smtClean="0"/>
              <a:t>-  </a:t>
            </a:r>
            <a:r>
              <a:rPr lang="en-US" dirty="0"/>
              <a:t>PR-ATC-030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ระบบการควบคุมเครื่องเล่นบริเวณสวนน้ำ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Attractions Control </a:t>
            </a:r>
            <a:r>
              <a:rPr lang="en-US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System</a:t>
            </a:r>
            <a:endParaRPr lang="th-TH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dirty="0" smtClean="0"/>
              <a:t>     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666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u="sng" dirty="0" smtClean="0">
                <a:solidFill>
                  <a:srgbClr val="0070C0"/>
                </a:solidFill>
              </a:rPr>
              <a:t>เอกสารต่างๆภายในแผนกที่ควรรู้จัก</a:t>
            </a:r>
            <a:endParaRPr lang="th-TH" b="1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818" y="1463183"/>
            <a:ext cx="114364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PR-ATC-030 </a:t>
            </a:r>
            <a:r>
              <a:rPr lang="th-TH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ระบบการควบคุมเครื่องเล่นบริเวณสวนน้ำ </a:t>
            </a:r>
            <a:r>
              <a:rPr lang="en-US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Attractions Control </a:t>
            </a:r>
            <a:r>
              <a:rPr lang="en-US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PR-ACC-015 </a:t>
            </a:r>
            <a:r>
              <a:rPr lang="th-TH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การรายงาน วิเคราะห์ และสอบสวนอุบัติการณ์ อุบัติเหตุ </a:t>
            </a:r>
            <a:r>
              <a:rPr lang="en-US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Incident - Accident Analysis and </a:t>
            </a:r>
            <a:r>
              <a:rPr lang="en-US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Report</a:t>
            </a:r>
            <a:endParaRPr lang="th-TH" b="1" dirty="0" smtClean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WI-OPT-001-020  </a:t>
            </a:r>
            <a:r>
              <a:rPr lang="th-TH" b="1" dirty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</a:t>
            </a:r>
            <a:r>
              <a:rPr lang="th-TH" b="1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เล่น</a:t>
            </a:r>
            <a:r>
              <a:rPr lang="en-US" b="1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……..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FM-HRD-039 </a:t>
            </a:r>
            <a:r>
              <a:rPr lang="th-TH" b="1" dirty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รายงานการสอบสวนวิเคราะห์อุบัติเหตุ/</a:t>
            </a:r>
            <a:r>
              <a:rPr lang="th-TH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อุบัติการณ์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FM-HRD-040 </a:t>
            </a:r>
            <a:r>
              <a:rPr lang="th-TH" b="1" dirty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บันทึกคำให้สัมภาษณ์ของพยานบุคคล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Witness Interview Report for Accident or Incident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FM-OPT-008 Rescue Report </a:t>
            </a:r>
            <a:r>
              <a:rPr lang="th-TH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รายงานการช่วยชีวิตของไลฟ์การ์ด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ทางน้ำ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FM-ACC-001 </a:t>
            </a:r>
            <a:r>
              <a:rPr lang="th-TH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รายงานเหตุการณ์เกือบเกิดอุบัติเหตุ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Near Miss Report</a:t>
            </a:r>
            <a:endParaRPr lang="th-TH" b="1" dirty="0">
              <a:solidFill>
                <a:schemeClr val="accent5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39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493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Aldhabi</vt:lpstr>
      <vt:lpstr>Angsana New</vt:lpstr>
      <vt:lpstr>Arial</vt:lpstr>
      <vt:lpstr>Cordia New</vt:lpstr>
      <vt:lpstr>IrisUPC</vt:lpstr>
      <vt:lpstr>Trebuchet MS</vt:lpstr>
      <vt:lpstr>Wingdings 3</vt:lpstr>
      <vt:lpstr>Facet</vt:lpstr>
      <vt:lpstr>Refresh All System for Operation</vt:lpstr>
      <vt:lpstr>ระบบที่นำมาใช้ในสวนน้ำ วานา นาวาหัวหินของเรา มีทั้งหมด 3 ระบบ</vt:lpstr>
      <vt:lpstr> ISO 45001  การจัดการอาชีวอนามัยและความปลอดภัย</vt:lpstr>
      <vt:lpstr>ISO 9001 ระบบบริหารงานด้านคุณภาพ</vt:lpstr>
      <vt:lpstr>GHPs ( Good Hygiene Practices ) การปฏิบัติสุขลักษณะที่ดีในการผลิตอาหาร</vt:lpstr>
      <vt:lpstr>คปอ. คณะกรรมการความปลอดภัย   มีทั้งหมด 9 ท่าน</vt:lpstr>
      <vt:lpstr>KPI 2023 ของบริษัท</vt:lpstr>
      <vt:lpstr>เอกสารต่างๆภายในแผนกที่ควรรู้จัก</vt:lpstr>
      <vt:lpstr>เอกสารต่างๆภายในแผนกที่ควรรู้จัก</vt:lpstr>
      <vt:lpstr>สารเคมีที่ขึ้นทะเบียนภายในแผนก OPT มี 4 ชนิด       1. สบู่เหลว       2. เจลแอลกอฮอร์       3. แอลกฮอร์น้ำ       4. น้ำมันหล่อลื่นอเนกประสงค์  อุปกรณ์ PPE คือ อุปกรณ์ป้องกันตัวเอง เช่น หมวก ครีมกันแดด                     แว่นตา ถุงมือ รองเท้า เป็นต้น       </vt:lpstr>
      <vt:lpstr>คุณมีส่วนร่วมในระบบ........อย่างไร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 All System for Operation</dc:title>
  <dc:creator>operations</dc:creator>
  <cp:lastModifiedBy>operations</cp:lastModifiedBy>
  <cp:revision>41</cp:revision>
  <cp:lastPrinted>2023-07-30T01:42:03Z</cp:lastPrinted>
  <dcterms:created xsi:type="dcterms:W3CDTF">2022-07-28T06:41:15Z</dcterms:created>
  <dcterms:modified xsi:type="dcterms:W3CDTF">2023-07-30T01:42:46Z</dcterms:modified>
</cp:coreProperties>
</file>