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606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692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18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482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429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59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695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59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56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31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675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063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921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163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51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424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A532-44D4-4945-B962-07A426C8B1C5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0BDB52-3F4E-4412-8D51-43905BE9EA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32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Refresh All System for Operation</a:t>
            </a:r>
            <a:endParaRPr lang="th-TH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th-TH" sz="4400" b="1" i="1" u="sng" dirty="0" smtClean="0">
                <a:solidFill>
                  <a:srgbClr val="0070C0"/>
                </a:solidFill>
              </a:rPr>
              <a:t>ทบทวนระบบมาตรฐานของสวนน้ำ สำหรับไลฟ์การ์ด</a:t>
            </a:r>
            <a:endParaRPr lang="th-TH" sz="4400" b="1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i="1" u="sng" dirty="0" smtClean="0">
                <a:solidFill>
                  <a:srgbClr val="C00000"/>
                </a:solidFill>
              </a:rPr>
              <a:t>ระบบที่นำมาใช้ในสวนน้ำ วานา นาวาหัวหินของเรา มีทั้งหมด 3ระบบ</a:t>
            </a:r>
            <a:endParaRPr lang="th-TH" i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80854" y="2087157"/>
            <a:ext cx="2431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ISO 45001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0854" y="3544094"/>
            <a:ext cx="2431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ISO 9001</a:t>
            </a:r>
            <a:endParaRPr lang="th-TH" sz="3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0854" y="5100272"/>
            <a:ext cx="24314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GHPs</a:t>
            </a:r>
            <a:endParaRPr lang="th-TH" sz="36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64382" y="1963432"/>
            <a:ext cx="2725882" cy="11954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i="1" dirty="0" smtClean="0">
                <a:solidFill>
                  <a:srgbClr val="002060"/>
                </a:solidFill>
              </a:rPr>
              <a:t>อาชีวอนามัยและความปลอดภัย</a:t>
            </a:r>
            <a:endParaRPr lang="th-TH" i="1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76505" y="3403592"/>
            <a:ext cx="2725882" cy="11954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2060"/>
                </a:solidFill>
              </a:rPr>
              <a:t>บริหารงานด้านคุณภาพ</a:t>
            </a:r>
            <a:endParaRPr lang="th-TH" b="1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64382" y="4819269"/>
            <a:ext cx="2725882" cy="11954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rgbClr val="002060"/>
                </a:solidFill>
              </a:rPr>
              <a:t>การปฏิบัติสุขลักษณะที่ดี</a:t>
            </a:r>
            <a:endParaRPr lang="th-TH" b="1" dirty="0">
              <a:solidFill>
                <a:srgbClr val="00206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659470" y="2992126"/>
            <a:ext cx="474240" cy="484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Down Arrow 11"/>
          <p:cNvSpPr/>
          <p:nvPr/>
        </p:nvSpPr>
        <p:spPr>
          <a:xfrm>
            <a:off x="3635224" y="4476606"/>
            <a:ext cx="474240" cy="484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Striped Right Arrow 15"/>
          <p:cNvSpPr/>
          <p:nvPr/>
        </p:nvSpPr>
        <p:spPr>
          <a:xfrm>
            <a:off x="5217170" y="2294848"/>
            <a:ext cx="642368" cy="532569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Striped Right Arrow 16"/>
          <p:cNvSpPr/>
          <p:nvPr/>
        </p:nvSpPr>
        <p:spPr>
          <a:xfrm>
            <a:off x="5213706" y="5296964"/>
            <a:ext cx="642368" cy="532569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Striped Right Arrow 17"/>
          <p:cNvSpPr/>
          <p:nvPr/>
        </p:nvSpPr>
        <p:spPr>
          <a:xfrm>
            <a:off x="5217170" y="3735008"/>
            <a:ext cx="642368" cy="532569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69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 </a:t>
            </a:r>
            <a:r>
              <a:rPr lang="en-US" b="1" dirty="0" smtClean="0"/>
              <a:t>ISO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45001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th-TH" i="1" u="sng" dirty="0" smtClean="0">
                <a:solidFill>
                  <a:srgbClr val="00B050"/>
                </a:solidFill>
              </a:rPr>
              <a:t>การจัดการ อาชีวอนามัยและความปลอดภัย</a:t>
            </a:r>
            <a:endParaRPr lang="th-TH" i="1" u="sng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60073"/>
            <a:ext cx="104948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u="sng" dirty="0" smtClean="0"/>
              <a:t>นโยบาย</a:t>
            </a:r>
            <a:r>
              <a:rPr lang="th-TH" dirty="0" smtClean="0"/>
              <a:t>  </a:t>
            </a:r>
            <a:r>
              <a:rPr lang="en-US" dirty="0" smtClean="0"/>
              <a:t>= </a:t>
            </a:r>
            <a:r>
              <a:rPr lang="th-TH" dirty="0" smtClean="0"/>
              <a:t> </a:t>
            </a:r>
            <a:r>
              <a:rPr lang="th-TH" sz="3600" i="1" dirty="0" smtClean="0">
                <a:solidFill>
                  <a:srgbClr val="FF0000"/>
                </a:solidFill>
              </a:rPr>
              <a:t>บีวานา บีเซฟ </a:t>
            </a:r>
            <a:r>
              <a:rPr lang="en-US" dirty="0" smtClean="0"/>
              <a:t>( Be </a:t>
            </a:r>
            <a:r>
              <a:rPr lang="en-US" dirty="0" err="1" smtClean="0"/>
              <a:t>Vana</a:t>
            </a:r>
            <a:r>
              <a:rPr lang="en-US" dirty="0" smtClean="0"/>
              <a:t> be safe )</a:t>
            </a:r>
          </a:p>
          <a:p>
            <a:endParaRPr lang="en-US" dirty="0"/>
          </a:p>
          <a:p>
            <a:r>
              <a:rPr lang="th-TH" sz="3600" b="1" u="sng" dirty="0" smtClean="0"/>
              <a:t>วัตถุประสงค์</a:t>
            </a:r>
            <a:r>
              <a:rPr lang="th-TH" dirty="0" smtClean="0"/>
              <a:t> </a:t>
            </a:r>
            <a:r>
              <a:rPr lang="en-US" dirty="0" smtClean="0"/>
              <a:t>= </a:t>
            </a:r>
            <a:r>
              <a:rPr lang="th-TH" sz="3600" i="1" dirty="0" smtClean="0">
                <a:solidFill>
                  <a:srgbClr val="FF0000"/>
                </a:solidFill>
              </a:rPr>
              <a:t>ดำเนินการ สื่อสาร จัดสรร</a:t>
            </a:r>
          </a:p>
          <a:p>
            <a:endParaRPr lang="th-TH" dirty="0"/>
          </a:p>
          <a:p>
            <a:r>
              <a:rPr lang="th-TH" sz="3600" b="1" u="sng" dirty="0" smtClean="0"/>
              <a:t>คำสำคัญ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i="1" dirty="0" smtClean="0">
                <a:solidFill>
                  <a:srgbClr val="FF0000"/>
                </a:solidFill>
              </a:rPr>
              <a:t>ความปลอดภัย</a:t>
            </a:r>
            <a:endParaRPr lang="th-TH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9001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i="1" u="sng" dirty="0" smtClean="0">
                <a:solidFill>
                  <a:srgbClr val="00B050"/>
                </a:solidFill>
              </a:rPr>
              <a:t>การจัดการระบบบริหารด้านคุณภาพ</a:t>
            </a:r>
            <a:endParaRPr lang="th-TH" i="1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474" y="2660073"/>
            <a:ext cx="118040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u="sng" dirty="0" smtClean="0"/>
              <a:t>นโยบาย</a:t>
            </a:r>
            <a:r>
              <a:rPr lang="th-TH" dirty="0" smtClean="0"/>
              <a:t>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dirty="0" smtClean="0">
                <a:solidFill>
                  <a:srgbClr val="FF0000"/>
                </a:solidFill>
              </a:rPr>
              <a:t>แอทวานา นาวา ควอลิตี้ อิส คอนโทรลล์ </a:t>
            </a:r>
            <a:r>
              <a:rPr lang="en-US" dirty="0" smtClean="0"/>
              <a:t>( At </a:t>
            </a:r>
            <a:r>
              <a:rPr lang="en-US" dirty="0" err="1" smtClean="0"/>
              <a:t>Vana</a:t>
            </a:r>
            <a:r>
              <a:rPr lang="en-US" dirty="0" smtClean="0"/>
              <a:t> Nava quality is controlled )</a:t>
            </a:r>
          </a:p>
          <a:p>
            <a:endParaRPr lang="en-US" dirty="0"/>
          </a:p>
          <a:p>
            <a:r>
              <a:rPr lang="th-TH" sz="3600" b="1" u="sng" dirty="0" smtClean="0"/>
              <a:t>วัตถุประสงค์</a:t>
            </a:r>
            <a:r>
              <a:rPr lang="th-TH" dirty="0" smtClean="0"/>
              <a:t>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dirty="0" smtClean="0">
                <a:solidFill>
                  <a:srgbClr val="FF0000"/>
                </a:solidFill>
              </a:rPr>
              <a:t>ดำเนินการ สื่อสาร จัดสรร</a:t>
            </a:r>
          </a:p>
          <a:p>
            <a:endParaRPr lang="th-TH" dirty="0"/>
          </a:p>
          <a:p>
            <a:r>
              <a:rPr lang="th-TH" sz="3600" b="1" u="sng" dirty="0" smtClean="0"/>
              <a:t>คำสำคัญ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dirty="0" smtClean="0">
                <a:solidFill>
                  <a:srgbClr val="FF0000"/>
                </a:solidFill>
              </a:rPr>
              <a:t>คุณภาพ</a:t>
            </a:r>
            <a:r>
              <a:rPr lang="th-TH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990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GHPs</a:t>
            </a:r>
            <a:r>
              <a:rPr lang="en-US" dirty="0" smtClean="0"/>
              <a:t> ( Good Hygiene Practices )</a:t>
            </a:r>
            <a:br>
              <a:rPr lang="en-US" dirty="0" smtClean="0"/>
            </a:br>
            <a:r>
              <a:rPr lang="th-TH" i="1" u="sng" dirty="0" smtClean="0">
                <a:solidFill>
                  <a:srgbClr val="00B050"/>
                </a:solidFill>
              </a:rPr>
              <a:t>การปฏิบัติสุขลักษณะที่ดี</a:t>
            </a:r>
            <a:endParaRPr lang="th-TH" i="1" u="sng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55" y="2514600"/>
            <a:ext cx="11824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u="sng" dirty="0" smtClean="0"/>
              <a:t>นโยบาย</a:t>
            </a:r>
            <a:r>
              <a:rPr lang="th-TH" dirty="0" smtClean="0"/>
              <a:t>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i="1" dirty="0" smtClean="0">
                <a:solidFill>
                  <a:srgbClr val="FF0000"/>
                </a:solidFill>
              </a:rPr>
              <a:t>แอทวานา นาวา ฟู๊ดควอลิตี้ อีส คอนโทรลล์ </a:t>
            </a:r>
            <a:r>
              <a:rPr lang="en-US" dirty="0" smtClean="0"/>
              <a:t>( 	At </a:t>
            </a:r>
            <a:r>
              <a:rPr lang="en-US" dirty="0" err="1" smtClean="0"/>
              <a:t>Vana</a:t>
            </a:r>
            <a:r>
              <a:rPr lang="en-US" dirty="0" smtClean="0"/>
              <a:t> Nava food quality is controlled )</a:t>
            </a:r>
            <a:endParaRPr lang="th-TH" dirty="0" smtClean="0"/>
          </a:p>
          <a:p>
            <a:endParaRPr lang="th-TH" dirty="0"/>
          </a:p>
          <a:p>
            <a:r>
              <a:rPr lang="th-TH" sz="3600" b="1" u="sng" dirty="0" smtClean="0"/>
              <a:t>วัตถุประสงค์</a:t>
            </a:r>
            <a:r>
              <a:rPr lang="th-TH" dirty="0" smtClean="0"/>
              <a:t> </a:t>
            </a:r>
            <a:r>
              <a:rPr lang="en-US" dirty="0" smtClean="0"/>
              <a:t>= </a:t>
            </a:r>
            <a:r>
              <a:rPr lang="th-TH" sz="3600" i="1" dirty="0" smtClean="0">
                <a:solidFill>
                  <a:srgbClr val="FF0000"/>
                </a:solidFill>
              </a:rPr>
              <a:t>ผลิตอาหาร สะอาดปลอดภัย ใส่ใจผู้บริโภค</a:t>
            </a:r>
          </a:p>
          <a:p>
            <a:endParaRPr lang="th-TH" dirty="0"/>
          </a:p>
          <a:p>
            <a:r>
              <a:rPr lang="th-TH" sz="3600" b="1" u="sng" dirty="0" smtClean="0"/>
              <a:t>คำสำคัญ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sz="3600" i="1" dirty="0" smtClean="0">
                <a:solidFill>
                  <a:srgbClr val="FF0000"/>
                </a:solidFill>
              </a:rPr>
              <a:t>สุขลักษณะด้านอาหาร</a:t>
            </a:r>
            <a:endParaRPr lang="th-TH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</a:rPr>
              <a:t>คปอ</a:t>
            </a:r>
            <a:r>
              <a:rPr lang="th-TH" dirty="0" smtClean="0"/>
              <a:t>. </a:t>
            </a:r>
            <a:r>
              <a:rPr lang="th-TH" i="1" u="sng" dirty="0" smtClean="0">
                <a:solidFill>
                  <a:srgbClr val="00B050"/>
                </a:solidFill>
              </a:rPr>
              <a:t>คณะกรรมการด้านความปลอดภัย</a:t>
            </a:r>
            <a:endParaRPr lang="th-TH" i="1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9877" y="2073499"/>
            <a:ext cx="78432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MR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= </a:t>
            </a:r>
            <a:r>
              <a:rPr lang="th-TH" b="1" i="1" dirty="0" smtClean="0">
                <a:solidFill>
                  <a:srgbClr val="0070C0"/>
                </a:solidFill>
              </a:rPr>
              <a:t>คุณ นฐา </a:t>
            </a:r>
            <a:r>
              <a:rPr lang="en-US" b="1" i="1" dirty="0" smtClean="0">
                <a:solidFill>
                  <a:srgbClr val="0070C0"/>
                </a:solidFill>
              </a:rPr>
              <a:t>(</a:t>
            </a:r>
            <a:r>
              <a:rPr lang="th-TH" b="1" i="1" dirty="0" smtClean="0">
                <a:solidFill>
                  <a:srgbClr val="0070C0"/>
                </a:solidFill>
              </a:rPr>
              <a:t>เพชร</a:t>
            </a:r>
            <a:r>
              <a:rPr lang="en-US" b="1" i="1" dirty="0" smtClean="0">
                <a:solidFill>
                  <a:srgbClr val="0070C0"/>
                </a:solidFill>
              </a:rPr>
              <a:t>) </a:t>
            </a:r>
            <a:r>
              <a:rPr lang="th-TH" b="1" i="1" dirty="0" smtClean="0">
                <a:solidFill>
                  <a:srgbClr val="0070C0"/>
                </a:solidFill>
              </a:rPr>
              <a:t>ชมเสวี</a:t>
            </a:r>
          </a:p>
          <a:p>
            <a:r>
              <a:rPr lang="th-TH" sz="3600" b="1" u="sng" dirty="0" smtClean="0">
                <a:solidFill>
                  <a:srgbClr val="FF0000"/>
                </a:solidFill>
              </a:rPr>
              <a:t>ฝ่ายบริหาร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dirty="0" smtClean="0">
                <a:solidFill>
                  <a:srgbClr val="0070C0"/>
                </a:solidFill>
              </a:rPr>
              <a:t>วัช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วัชระ</a:t>
            </a:r>
            <a:r>
              <a:rPr lang="en-US" dirty="0" smtClean="0">
                <a:solidFill>
                  <a:srgbClr val="0070C0"/>
                </a:solidFill>
              </a:rPr>
              <a:t>) , </a:t>
            </a:r>
            <a:r>
              <a:rPr lang="th-TH" dirty="0" smtClean="0">
                <a:solidFill>
                  <a:srgbClr val="0070C0"/>
                </a:solidFill>
              </a:rPr>
              <a:t>หนุ่ย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วัลยา</a:t>
            </a:r>
            <a:r>
              <a:rPr lang="en-US" dirty="0" smtClean="0">
                <a:solidFill>
                  <a:srgbClr val="0070C0"/>
                </a:solidFill>
              </a:rPr>
              <a:t>), </a:t>
            </a:r>
            <a:r>
              <a:rPr lang="th-TH" dirty="0" smtClean="0">
                <a:solidFill>
                  <a:srgbClr val="0070C0"/>
                </a:solidFill>
              </a:rPr>
              <a:t>เหมียว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นัยนา</a:t>
            </a:r>
            <a:r>
              <a:rPr lang="en-US" dirty="0" smtClean="0">
                <a:solidFill>
                  <a:srgbClr val="0070C0"/>
                </a:solidFill>
              </a:rPr>
              <a:t>) , </a:t>
            </a:r>
            <a:r>
              <a:rPr lang="th-TH" dirty="0" smtClean="0">
                <a:solidFill>
                  <a:srgbClr val="0070C0"/>
                </a:solidFill>
              </a:rPr>
              <a:t>เนย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สุลิสา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th-TH" sz="3600" b="1" u="sng" dirty="0" smtClean="0">
                <a:solidFill>
                  <a:srgbClr val="FF0000"/>
                </a:solidFill>
              </a:rPr>
              <a:t>ฝ่ายลูกจ้าง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th-TH" dirty="0" smtClean="0">
                <a:solidFill>
                  <a:srgbClr val="0070C0"/>
                </a:solidFill>
              </a:rPr>
              <a:t>หก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สมคิด</a:t>
            </a:r>
            <a:r>
              <a:rPr lang="en-US" dirty="0" smtClean="0">
                <a:solidFill>
                  <a:srgbClr val="0070C0"/>
                </a:solidFill>
              </a:rPr>
              <a:t>), </a:t>
            </a:r>
            <a:r>
              <a:rPr lang="th-TH" dirty="0" smtClean="0">
                <a:solidFill>
                  <a:srgbClr val="0070C0"/>
                </a:solidFill>
              </a:rPr>
              <a:t>อีฟ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กนกวรรณ</a:t>
            </a:r>
            <a:r>
              <a:rPr lang="en-US" dirty="0" smtClean="0">
                <a:solidFill>
                  <a:srgbClr val="0070C0"/>
                </a:solidFill>
              </a:rPr>
              <a:t>) , </a:t>
            </a:r>
            <a:r>
              <a:rPr lang="th-TH" dirty="0" smtClean="0">
                <a:solidFill>
                  <a:srgbClr val="0070C0"/>
                </a:solidFill>
              </a:rPr>
              <a:t>ปุ้ม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ชลธาร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th-TH" dirty="0" smtClean="0">
                <a:solidFill>
                  <a:srgbClr val="0070C0"/>
                </a:solidFill>
              </a:rPr>
              <a:t>โอ๋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กาญจนา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  <a:p>
            <a:r>
              <a:rPr lang="th-TH" sz="3600" b="1" u="sng" dirty="0" smtClean="0">
                <a:solidFill>
                  <a:srgbClr val="FF0000"/>
                </a:solidFill>
              </a:rPr>
              <a:t>จป.หัวหน้างาน </a:t>
            </a:r>
            <a:r>
              <a:rPr lang="en-US" dirty="0" smtClean="0"/>
              <a:t>=</a:t>
            </a:r>
            <a:r>
              <a:rPr lang="th-TH" dirty="0" smtClean="0"/>
              <a:t> </a:t>
            </a:r>
            <a:r>
              <a:rPr lang="th-TH" i="1" dirty="0" smtClean="0">
                <a:solidFill>
                  <a:srgbClr val="0070C0"/>
                </a:solidFill>
              </a:rPr>
              <a:t>ตี๋ 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th-TH" i="1" dirty="0" smtClean="0">
                <a:solidFill>
                  <a:srgbClr val="0070C0"/>
                </a:solidFill>
              </a:rPr>
              <a:t>เอ 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th-TH" i="1" dirty="0" smtClean="0">
                <a:solidFill>
                  <a:srgbClr val="0070C0"/>
                </a:solidFill>
              </a:rPr>
              <a:t>เก่ง </a:t>
            </a:r>
          </a:p>
          <a:p>
            <a:endParaRPr lang="th-TH" dirty="0"/>
          </a:p>
          <a:p>
            <a:r>
              <a:rPr lang="th-TH" sz="3600" b="1" u="sng" dirty="0" smtClean="0">
                <a:solidFill>
                  <a:srgbClr val="FF0000"/>
                </a:solidFill>
              </a:rPr>
              <a:t>จป.บริหาร </a:t>
            </a:r>
            <a:r>
              <a:rPr lang="en-US" dirty="0" smtClean="0"/>
              <a:t>= </a:t>
            </a:r>
            <a:r>
              <a:rPr lang="th-TH" i="1" dirty="0" smtClean="0">
                <a:solidFill>
                  <a:srgbClr val="0070C0"/>
                </a:solidFill>
              </a:rPr>
              <a:t>บอส</a:t>
            </a:r>
            <a:r>
              <a:rPr lang="en-US" i="1" dirty="0" smtClean="0">
                <a:solidFill>
                  <a:srgbClr val="0070C0"/>
                </a:solidFill>
              </a:rPr>
              <a:t> ,</a:t>
            </a:r>
            <a:r>
              <a:rPr lang="th-TH" i="1" dirty="0" smtClean="0">
                <a:solidFill>
                  <a:srgbClr val="0070C0"/>
                </a:solidFill>
              </a:rPr>
              <a:t>คุณ โลอิส</a:t>
            </a:r>
            <a:endParaRPr lang="th-TH" i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20" y="1690688"/>
            <a:ext cx="3339094" cy="47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KPI</a:t>
            </a:r>
            <a:r>
              <a:rPr lang="en-US" dirty="0" smtClean="0"/>
              <a:t> </a:t>
            </a:r>
            <a:r>
              <a:rPr lang="en-US" dirty="0" smtClean="0"/>
              <a:t>2023 </a:t>
            </a:r>
            <a:r>
              <a:rPr lang="th-TH" b="1" dirty="0" smtClean="0"/>
              <a:t>ของบริษัท</a:t>
            </a:r>
            <a:endParaRPr lang="th-TH" b="1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03031" y="1445990"/>
            <a:ext cx="11985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th-TH" sz="3600" b="1" u="sng" dirty="0" smtClean="0"/>
              <a:t>ความปลอดภัย </a:t>
            </a:r>
            <a:r>
              <a:rPr lang="en-US" dirty="0" smtClean="0"/>
              <a:t>– </a:t>
            </a:r>
            <a:r>
              <a:rPr lang="th-TH" i="1" dirty="0" smtClean="0">
                <a:solidFill>
                  <a:srgbClr val="FF0000"/>
                </a:solidFill>
              </a:rPr>
              <a:t>ระบบ </a:t>
            </a:r>
            <a:r>
              <a:rPr lang="en-US" i="1" dirty="0" smtClean="0">
                <a:solidFill>
                  <a:srgbClr val="FF0000"/>
                </a:solidFill>
              </a:rPr>
              <a:t>ISO</a:t>
            </a:r>
            <a:r>
              <a:rPr lang="th-TH" i="1" dirty="0" smtClean="0">
                <a:solidFill>
                  <a:srgbClr val="FF0000"/>
                </a:solidFill>
              </a:rPr>
              <a:t> 45001 </a:t>
            </a:r>
            <a:r>
              <a:rPr lang="en-US" dirty="0" smtClean="0"/>
              <a:t>: </a:t>
            </a:r>
            <a:r>
              <a:rPr lang="th-TH" dirty="0" smtClean="0"/>
              <a:t>ปฏิบัติให้สอดคล้องตามกฏหมายและนโยบายบริษัท </a:t>
            </a:r>
            <a:r>
              <a:rPr lang="th-TH" dirty="0" smtClean="0">
                <a:solidFill>
                  <a:srgbClr val="C00000"/>
                </a:solidFill>
              </a:rPr>
              <a:t>100</a:t>
            </a:r>
            <a:r>
              <a:rPr lang="en-US" dirty="0" smtClean="0">
                <a:solidFill>
                  <a:srgbClr val="C00000"/>
                </a:solidFill>
              </a:rPr>
              <a:t>%</a:t>
            </a:r>
          </a:p>
          <a:p>
            <a:pPr marL="457200" indent="-457200">
              <a:buFontTx/>
              <a:buChar char="-"/>
            </a:pPr>
            <a:r>
              <a:rPr lang="th-TH" sz="3600" b="1" u="sng" dirty="0" smtClean="0"/>
              <a:t>คุณภาพ</a:t>
            </a:r>
            <a:r>
              <a:rPr lang="th-TH" dirty="0" smtClean="0"/>
              <a:t> </a:t>
            </a:r>
            <a:r>
              <a:rPr lang="en-US" dirty="0" smtClean="0"/>
              <a:t>– </a:t>
            </a:r>
            <a:r>
              <a:rPr lang="th-TH" i="1" dirty="0" smtClean="0">
                <a:solidFill>
                  <a:srgbClr val="FF0000"/>
                </a:solidFill>
              </a:rPr>
              <a:t>ระบบ </a:t>
            </a:r>
            <a:r>
              <a:rPr lang="en-US" i="1" dirty="0" smtClean="0">
                <a:solidFill>
                  <a:srgbClr val="FF0000"/>
                </a:solidFill>
              </a:rPr>
              <a:t>ISO </a:t>
            </a:r>
            <a:r>
              <a:rPr lang="th-TH" i="1" dirty="0" smtClean="0">
                <a:solidFill>
                  <a:srgbClr val="FF0000"/>
                </a:solidFill>
              </a:rPr>
              <a:t>9001 </a:t>
            </a:r>
            <a:r>
              <a:rPr lang="en-US" dirty="0" smtClean="0"/>
              <a:t>: </a:t>
            </a:r>
            <a:r>
              <a:rPr lang="th-TH" dirty="0" smtClean="0"/>
              <a:t>การสร้างความพึงพอใจไม่ต่ำกว่า </a:t>
            </a:r>
            <a:r>
              <a:rPr lang="th-TH" dirty="0" smtClean="0">
                <a:solidFill>
                  <a:srgbClr val="C00000"/>
                </a:solidFill>
              </a:rPr>
              <a:t>94 </a:t>
            </a:r>
            <a:r>
              <a:rPr lang="en-US" dirty="0" smtClean="0">
                <a:solidFill>
                  <a:srgbClr val="C00000"/>
                </a:solidFill>
              </a:rPr>
              <a:t>%</a:t>
            </a:r>
            <a:r>
              <a:rPr lang="th-TH" dirty="0" smtClean="0"/>
              <a:t> ของลูกค้าที่มาใช้บริการสวนน้ำวานานาวา</a:t>
            </a:r>
          </a:p>
          <a:p>
            <a:pPr marL="457200" indent="-457200">
              <a:buFontTx/>
              <a:buChar char="-"/>
            </a:pPr>
            <a:endParaRPr lang="th-TH" dirty="0"/>
          </a:p>
          <a:p>
            <a:pPr marL="457200" indent="-457200">
              <a:buFontTx/>
              <a:buChar char="-"/>
            </a:pPr>
            <a:endParaRPr lang="th-TH" dirty="0" smtClean="0"/>
          </a:p>
          <a:p>
            <a:pPr marL="457200" indent="-457200">
              <a:buFontTx/>
              <a:buChar char="-"/>
            </a:pPr>
            <a:r>
              <a:rPr lang="en-US" sz="4400" b="1" u="sng" dirty="0" smtClean="0">
                <a:solidFill>
                  <a:srgbClr val="FF0000"/>
                </a:solidFill>
              </a:rPr>
              <a:t> KPI</a:t>
            </a:r>
            <a:r>
              <a:rPr lang="en-US" dirty="0" smtClean="0"/>
              <a:t>-</a:t>
            </a:r>
            <a:r>
              <a:rPr lang="th-TH" sz="4400" b="1" u="sng" dirty="0" smtClean="0"/>
              <a:t>ในแผนก </a:t>
            </a:r>
            <a:r>
              <a:rPr lang="en-US" sz="4400" b="1" u="sng" dirty="0" smtClean="0"/>
              <a:t>OPT</a:t>
            </a:r>
          </a:p>
          <a:p>
            <a:pPr marL="457200" indent="-457200">
              <a:buFontTx/>
              <a:buChar char="-"/>
            </a:pPr>
            <a:r>
              <a:rPr lang="th-TH" b="1" dirty="0" smtClean="0"/>
              <a:t>ผ่านมาตรฐานการตรวจสอบการดูแลพื้นที่รับผิดชอบของไลฟ์การ์ดประจำปีจาก </a:t>
            </a:r>
            <a:r>
              <a:rPr lang="en-US" b="1" dirty="0" smtClean="0"/>
              <a:t>Ellis and </a:t>
            </a:r>
            <a:r>
              <a:rPr lang="en-US" b="1" dirty="0" err="1" smtClean="0"/>
              <a:t>Assosiates</a:t>
            </a:r>
            <a:r>
              <a:rPr lang="en-US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100</a:t>
            </a:r>
            <a:r>
              <a:rPr lang="en-US" sz="2400" b="1" dirty="0" smtClean="0">
                <a:solidFill>
                  <a:srgbClr val="FF0000"/>
                </a:solidFill>
              </a:rPr>
              <a:t>%</a:t>
            </a:r>
          </a:p>
          <a:p>
            <a:pPr marL="457200" indent="-457200">
              <a:buFontTx/>
              <a:buChar char="-"/>
            </a:pPr>
            <a:r>
              <a:rPr lang="th-TH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ให้ลูกค้ามีความพึงพอใจในการมาเล่นสวนน้ำในส่วนของเครื่องเล่นและส่วนงานบริการที่รับผิดชอบของแผนก </a:t>
            </a:r>
            <a:r>
              <a:rPr lang="en-US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Operations</a:t>
            </a:r>
            <a:endParaRPr lang="en-US" b="1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74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th-TH" b="1" u="sng" dirty="0" smtClean="0">
                <a:solidFill>
                  <a:srgbClr val="0070C0"/>
                </a:solidFill>
              </a:rPr>
              <a:t>เอกสารต่างๆภายในแผนกที่ควรรู้จัก</a:t>
            </a:r>
            <a:endParaRPr lang="th-TH" b="1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915" y="1545465"/>
            <a:ext cx="117841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JD</a:t>
            </a:r>
            <a:r>
              <a:rPr lang="en-US" dirty="0" smtClean="0"/>
              <a:t> ( Job Description ) = </a:t>
            </a:r>
            <a:r>
              <a:rPr lang="th-TH" dirty="0" smtClean="0"/>
              <a:t>แบบบรรยายลักษณะงานตามตำแหน่งหน้าที่ เจ้าหน้าที่ทุกคนได้มีการเซ็นรับทราบก่อนเข้าทำงาน เซ็นพร้อมกับสัญญาจ้างงาน จะเป็นเอกสารที่มีประจำตัวทุกคน ติดตามได้จาก </a:t>
            </a:r>
            <a:r>
              <a:rPr lang="en-US" dirty="0" smtClean="0"/>
              <a:t>HR</a:t>
            </a:r>
          </a:p>
          <a:p>
            <a:endParaRPr lang="en-US" dirty="0"/>
          </a:p>
          <a:p>
            <a:r>
              <a:rPr lang="en-US" b="1" u="sng" dirty="0" smtClean="0"/>
              <a:t>WI</a:t>
            </a:r>
            <a:r>
              <a:rPr lang="en-US" dirty="0" smtClean="0"/>
              <a:t> (Work Instruction) = </a:t>
            </a:r>
            <a:r>
              <a:rPr lang="th-TH" dirty="0" smtClean="0"/>
              <a:t>วิธีการปฏิบัติงาน แต่ละประเภทเครื่องเล่น </a:t>
            </a:r>
            <a:r>
              <a:rPr lang="en-US" dirty="0" smtClean="0"/>
              <a:t>(WI-OPT-</a:t>
            </a:r>
            <a:r>
              <a:rPr lang="th-TH" dirty="0" smtClean="0"/>
              <a:t>เลขรหัส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u="sng" dirty="0" smtClean="0"/>
              <a:t>PR</a:t>
            </a:r>
            <a:r>
              <a:rPr lang="en-US" dirty="0" smtClean="0"/>
              <a:t> (Procedure) = </a:t>
            </a:r>
            <a:r>
              <a:rPr lang="th-TH" dirty="0" smtClean="0"/>
              <a:t>ระเบียบปฏิบัติ</a:t>
            </a:r>
          </a:p>
          <a:p>
            <a:r>
              <a:rPr lang="th-TH" dirty="0" smtClean="0"/>
              <a:t>         </a:t>
            </a:r>
            <a:r>
              <a:rPr lang="en-US" dirty="0" smtClean="0"/>
              <a:t>-  PR-DCC-001 </a:t>
            </a:r>
            <a:r>
              <a:rPr lang="th-TH" dirty="0" smtClean="0"/>
              <a:t>การควบคุมเครื่องเล่นแยกแต่ละชนิด</a:t>
            </a:r>
          </a:p>
          <a:p>
            <a:r>
              <a:rPr lang="en-US" dirty="0" smtClean="0"/>
              <a:t>       -  PR-ACC-015 Incident/accident Analysis and Report </a:t>
            </a:r>
            <a:r>
              <a:rPr lang="th-TH" dirty="0" smtClean="0"/>
              <a:t>การรายงาน วิเคราะห์ และสอบสวนอุบัติการณ์ อุบัติเหตุ</a:t>
            </a:r>
          </a:p>
          <a:p>
            <a:r>
              <a:rPr lang="th-TH" dirty="0" smtClean="0"/>
              <a:t>        </a:t>
            </a:r>
            <a:r>
              <a:rPr lang="en-US" dirty="0" smtClean="0"/>
              <a:t>-  PR-ATC-030 </a:t>
            </a:r>
            <a:r>
              <a:rPr lang="th-TH" dirty="0" smtClean="0"/>
              <a:t>ระบบการควบคุมเครื่องเล่นบริเวณสวนน้ำ </a:t>
            </a:r>
            <a:r>
              <a:rPr lang="en-US" dirty="0" smtClean="0"/>
              <a:t>Attractions Control System</a:t>
            </a:r>
          </a:p>
          <a:p>
            <a:endParaRPr lang="en-US" dirty="0" smtClean="0"/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666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u="sng" dirty="0" smtClean="0">
                <a:solidFill>
                  <a:srgbClr val="0070C0"/>
                </a:solidFill>
              </a:rPr>
              <a:t>เอกสารต่างๆภายในแผนกที่ควรรู้จัก</a:t>
            </a:r>
            <a:endParaRPr lang="th-TH" b="1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112" y="2343955"/>
            <a:ext cx="11719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FM-HRD-039 , FM-HRD-040  </a:t>
            </a:r>
            <a:r>
              <a:rPr lang="th-TH" dirty="0" smtClean="0"/>
              <a:t>รายงานการสอบสวนวิเคราะห์อุบัติเหตุ/อุบัติการณ์</a:t>
            </a:r>
          </a:p>
          <a:p>
            <a:endParaRPr lang="th-TH" dirty="0"/>
          </a:p>
          <a:p>
            <a:r>
              <a:rPr lang="en-US" dirty="0" smtClean="0"/>
              <a:t>FM-OPT-008 Rescue Report </a:t>
            </a:r>
            <a:r>
              <a:rPr lang="th-TH" dirty="0" smtClean="0"/>
              <a:t>รายงานการช่วยชีวิตของไลฟ์การ์ด </a:t>
            </a:r>
            <a:r>
              <a:rPr lang="en-US" dirty="0" smtClean="0"/>
              <a:t>(</a:t>
            </a:r>
            <a:r>
              <a:rPr lang="th-TH" dirty="0" smtClean="0"/>
              <a:t>ทางน้ำ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FM-ACC-001 </a:t>
            </a:r>
            <a:r>
              <a:rPr lang="th-TH" dirty="0" smtClean="0"/>
              <a:t>รายงานเหตุการณ์เกือบเกิดอุบัติเหตุ </a:t>
            </a:r>
            <a:r>
              <a:rPr lang="en-US" dirty="0" smtClean="0"/>
              <a:t>Near Miss Report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239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449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Cordia New</vt:lpstr>
      <vt:lpstr>IrisUPC</vt:lpstr>
      <vt:lpstr>Trebuchet MS</vt:lpstr>
      <vt:lpstr>Wingdings 3</vt:lpstr>
      <vt:lpstr>Facet</vt:lpstr>
      <vt:lpstr>Refresh All System for Operation</vt:lpstr>
      <vt:lpstr>ระบบที่นำมาใช้ในสวนน้ำ วานา นาวาหัวหินของเรา มีทั้งหมด 3ระบบ</vt:lpstr>
      <vt:lpstr> ISO 45001  การจัดการ อาชีวอนามัยและความปลอดภัย</vt:lpstr>
      <vt:lpstr>ISO 9001 การจัดการระบบบริหารด้านคุณภาพ</vt:lpstr>
      <vt:lpstr>GHPs ( Good Hygiene Practices ) การปฏิบัติสุขลักษณะที่ดี</vt:lpstr>
      <vt:lpstr>คปอ. คณะกรรมการด้านความปลอดภัย</vt:lpstr>
      <vt:lpstr>KPI 2023 ของบริษัท</vt:lpstr>
      <vt:lpstr>เอกสารต่างๆภายในแผนกที่ควรรู้จัก</vt:lpstr>
      <vt:lpstr>เอกสารต่างๆภายในแผนกที่ควรรู้จัก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Refresh All System for Operation</dc:title>
  <dc:creator>operations</dc:creator>
  <cp:lastModifiedBy>operations</cp:lastModifiedBy>
  <cp:revision>19</cp:revision>
  <dcterms:created xsi:type="dcterms:W3CDTF">2022-07-28T06:41:15Z</dcterms:created>
  <dcterms:modified xsi:type="dcterms:W3CDTF">2023-02-01T07:50:05Z</dcterms:modified>
</cp:coreProperties>
</file>