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70" r:id="rId8"/>
    <p:sldId id="262" r:id="rId9"/>
    <p:sldId id="263" r:id="rId10"/>
    <p:sldId id="272" r:id="rId11"/>
    <p:sldId id="264" r:id="rId12"/>
    <p:sldId id="273" r:id="rId13"/>
    <p:sldId id="265" r:id="rId14"/>
    <p:sldId id="274" r:id="rId15"/>
    <p:sldId id="266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A0B"/>
    <a:srgbClr val="B4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9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81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4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77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6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7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73" y="2785012"/>
            <a:ext cx="8474298" cy="3607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074" y="2592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Spinal</a:t>
            </a:r>
            <a:endParaRPr lang="th-TH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322" y="1540189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0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การช่วยเหลือผู้บาดเจ็บกระดูกสันหลัง</a:t>
            </a:r>
          </a:p>
        </p:txBody>
      </p:sp>
    </p:spTree>
    <p:extLst>
      <p:ext uri="{BB962C8B-B14F-4D97-AF65-F5344CB8AC3E}">
        <p14:creationId xmlns:p14="http://schemas.microsoft.com/office/powerpoint/2010/main" val="327103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91882"/>
            <a:ext cx="9600396" cy="3645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6062"/>
            <a:ext cx="10058400" cy="1016929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ผู้ประสบเหตุอยู่บนผิวน้ำลึก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8040"/>
            <a:ext cx="10058400" cy="4443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หากผู้ประสบเหตุคว่ำหน้าอยู่ พลิกตัวให้หงายหน้าขึ้นสู่ท่าคีมล็อคที่ท้องแขน</a:t>
            </a: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ยืนยันการตอบสนองและการหายใจ เคลื่อนย้ายผู้ประสบเหตุไปยังน้ำตื้น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1390918" y="3142445"/>
            <a:ext cx="669702" cy="70833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198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7825"/>
            <a:ext cx="5118546" cy="3020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5" y="2907825"/>
            <a:ext cx="5620555" cy="3020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9178"/>
            <a:ext cx="10058400" cy="988405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ผู้ประสบเหตุที่จมน้ำ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7583"/>
            <a:ext cx="1005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ดำน้ำตื้นลงไปยังจุดที่อยู่ข้างลำตัวของผู้ประสบเหตุแล้วจัดให้อยู่ในท่าล็อค</a:t>
            </a: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.เคลื่อนย้ายผู้ประสบเหตุโดยทำมุมขึ้นจากใต้น้ำ ขณะที่ยังกดแขนไว้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680917" y="3013470"/>
            <a:ext cx="593073" cy="56667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239162" y="3111967"/>
            <a:ext cx="579548" cy="56323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69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67" y="2667558"/>
            <a:ext cx="5029200" cy="3274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3" y="2651460"/>
            <a:ext cx="5243847" cy="3290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9178"/>
            <a:ext cx="10058400" cy="988405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 ผู้ประสบเหตุที่จมน้ำ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7583"/>
            <a:ext cx="1005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เมื่อขึ้นสู่ผิวน้ำได้แล้ว พลิกตัวผู้ประสบเหตุให้หงายหน้าขึ้นสู่ท่าคีมล็อคที่ท้องแขน</a:t>
            </a: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ในน้ำลึก เจ้าหน้าที่คนที่สองอาจช่วยพาผู้ประสบเหตุขึ้นมาได้อย่างปลอดภัย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927690" y="2823739"/>
            <a:ext cx="752984" cy="74053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433893" y="2823739"/>
            <a:ext cx="755132" cy="74053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75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50" y="2344738"/>
            <a:ext cx="5020614" cy="3347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3400024"/>
            <a:ext cx="5383369" cy="3001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04800" y="263525"/>
            <a:ext cx="10058400" cy="1095375"/>
          </a:xfrm>
        </p:spPr>
        <p:txBody>
          <a:bodyPr>
            <a:normAutofit fontScale="90000"/>
          </a:bodyPr>
          <a:lstStyle/>
          <a:p>
            <a:pPr algn="ctr"/>
            <a:r>
              <a:rPr lang="th-TH" sz="5300" b="1" dirty="0">
                <a:solidFill>
                  <a:srgbClr val="002060"/>
                </a:solidFill>
              </a:rPr>
              <a:t>                  การสลับสู่ท่าคีมล็อคที่หลังแขน</a:t>
            </a:r>
            <a:r>
              <a:rPr lang="th-TH" sz="6000" b="1" dirty="0">
                <a:solidFill>
                  <a:srgbClr val="002060"/>
                </a:solidFill>
              </a:rPr>
              <a:t/>
            </a:r>
            <a:br>
              <a:rPr lang="th-TH" sz="6000" b="1" dirty="0">
                <a:solidFill>
                  <a:srgbClr val="002060"/>
                </a:solidFill>
              </a:rPr>
            </a:br>
            <a:r>
              <a:rPr lang="th-TH" sz="6000" b="1" dirty="0">
                <a:solidFill>
                  <a:srgbClr val="002060"/>
                </a:solidFill>
              </a:rPr>
              <a:t/>
            </a:r>
            <a:br>
              <a:rPr lang="th-TH" sz="6000" b="1" dirty="0">
                <a:solidFill>
                  <a:srgbClr val="002060"/>
                </a:solidFill>
              </a:rPr>
            </a:br>
            <a:r>
              <a:rPr lang="th-TH" sz="6000" b="1" dirty="0">
                <a:solidFill>
                  <a:srgbClr val="002060"/>
                </a:solidFill>
              </a:rPr>
              <a:t/>
            </a:r>
            <a:br>
              <a:rPr lang="th-TH" sz="6000" b="1" dirty="0">
                <a:solidFill>
                  <a:srgbClr val="002060"/>
                </a:solidFill>
              </a:rPr>
            </a:br>
            <a:endParaRPr lang="th-TH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1879" y="1181414"/>
            <a:ext cx="10058400" cy="4997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     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ใช้มือที่อยู่ด้านนอกของคุณยึดตัวผู้ประสบเหตุไว้กับอกของคุณ</a:t>
            </a:r>
          </a:p>
          <a:p>
            <a:pPr marL="0" indent="0">
              <a:buNone/>
            </a:pPr>
            <a:endParaRPr lang="th-TH" sz="3200" b="1" dirty="0">
              <a:solidFill>
                <a:schemeClr val="accent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b="1" dirty="0"/>
              <a:t>     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ใช้มือที่อยู่ด้านในของคุณคลายท่าคีมล็อค</a:t>
            </a:r>
          </a:p>
          <a:p>
            <a:pPr marL="0" indent="0">
              <a:buNone/>
            </a:pPr>
            <a:endParaRPr lang="th-TH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094704" y="3400024"/>
            <a:ext cx="637504" cy="56023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957390" y="2365670"/>
            <a:ext cx="488745" cy="68232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580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90" y="3088199"/>
            <a:ext cx="4958366" cy="2929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9" y="3056896"/>
            <a:ext cx="5076423" cy="2961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7078" y="109952"/>
            <a:ext cx="10058400" cy="1095375"/>
          </a:xfrm>
        </p:spPr>
        <p:txBody>
          <a:bodyPr>
            <a:normAutofit fontScale="90000"/>
          </a:bodyPr>
          <a:lstStyle/>
          <a:p>
            <a:pPr algn="ctr"/>
            <a:r>
              <a:rPr lang="th-TH" sz="5300" b="1" dirty="0">
                <a:solidFill>
                  <a:srgbClr val="002060"/>
                </a:solidFill>
              </a:rPr>
              <a:t>การสลับสู่ท่าคีมล็อคที่หลังแขน</a:t>
            </a:r>
            <a:r>
              <a:rPr lang="th-TH" sz="6000" b="1" dirty="0">
                <a:solidFill>
                  <a:srgbClr val="002060"/>
                </a:solidFill>
              </a:rPr>
              <a:t/>
            </a:r>
            <a:br>
              <a:rPr lang="th-TH" sz="6000" b="1" dirty="0">
                <a:solidFill>
                  <a:srgbClr val="002060"/>
                </a:solidFill>
              </a:rPr>
            </a:br>
            <a:r>
              <a:rPr lang="th-TH" sz="6000" b="1" dirty="0">
                <a:solidFill>
                  <a:srgbClr val="002060"/>
                </a:solidFill>
              </a:rPr>
              <a:t/>
            </a:r>
            <a:br>
              <a:rPr lang="th-TH" sz="6000" b="1" dirty="0">
                <a:solidFill>
                  <a:srgbClr val="002060"/>
                </a:solidFill>
              </a:rPr>
            </a:br>
            <a:endParaRPr lang="th-TH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38012" y="1279259"/>
            <a:ext cx="10058400" cy="4997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3.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เอื้อมข้ามอกผู้ประสบเหตุ แล้วจับแขนด้านนอกของผู้ประสบเหตุไว้</a:t>
            </a: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ปล่อยมือที่อยู่ใต้ผู้ประสบเหตุ แล้วย้ายไปจับที่แขนของผู้ประสบเหตุข้างที่อยู่ชิดกับอกของคุณ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1066799" y="3420180"/>
            <a:ext cx="633211" cy="59802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6295622" y="3374935"/>
            <a:ext cx="656821" cy="64327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10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85" y="4103100"/>
            <a:ext cx="4572000" cy="26659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78" y="4103099"/>
            <a:ext cx="4660347" cy="26659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516" y="88974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เทคนิคสคีซเพลย์ในระหว่างการใช้แบ็คบอร์ด</a:t>
            </a:r>
            <a:br>
              <a:rPr lang="th-TH" sz="4800" b="1" dirty="0">
                <a:solidFill>
                  <a:srgbClr val="002060"/>
                </a:solidFill>
              </a:rPr>
            </a:br>
            <a:r>
              <a:rPr lang="th-TH" sz="4800" b="1" dirty="0">
                <a:solidFill>
                  <a:srgbClr val="002060"/>
                </a:solidFill>
              </a:rPr>
              <a:t>(</a:t>
            </a:r>
            <a:r>
              <a:rPr lang="en-US" sz="4800" b="1" dirty="0">
                <a:solidFill>
                  <a:srgbClr val="002060"/>
                </a:solidFill>
              </a:rPr>
              <a:t>Squeeze Play</a:t>
            </a:r>
            <a:r>
              <a:rPr lang="th-TH" sz="48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16" y="15566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จับที่โหนกแก้มของผู้ประสบเหตุด้วยมือข้างหนึ่ง แล้ววางท้องแขนของคุณไปตามกระดูกสันอกของผู้ประสบเหตุ วางมืออีกข้างหนึ่งของคุณไว้ใต้บอร์ด</a:t>
            </a: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เจ้าหน้าที่คนอื่นๆคลายท่าคีมล็อคที่ท้องแขน แล้วติดอุปกรณ์จำกัดการเคลื่อนไหวของศีรษะ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1691084" y="4654125"/>
            <a:ext cx="732291" cy="68258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996985" y="4001294"/>
            <a:ext cx="734096" cy="76955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898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79" y="3429000"/>
            <a:ext cx="5177073" cy="2749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4" y="3351032"/>
            <a:ext cx="4995451" cy="2749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406" y="2060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การใช้แบ็คบอร์ดกับเทคนิคขอบสระ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06" y="12645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เจ้าหน้าที่หลัก(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L1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)จับท่าคีมล็อคที่ท้องแขนไว้ แล้วเลื่อนตัวผู้ประสบเหตุขึ้นบนแบ็คบอร์ดที่เจ้าหน้าที่บนฝั่งวางไว้ให้</a:t>
            </a: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L2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รับช่วงทำ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ต่อและ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L1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รัดผู้ประสบเหตุไว้กับแบ็คบอร์ดอย่างมั่นคง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1186221" y="5272784"/>
            <a:ext cx="603755" cy="57954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6503878" y="5272784"/>
            <a:ext cx="695459" cy="61655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653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6" y="2505328"/>
            <a:ext cx="3536324" cy="4057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66" y="2555103"/>
            <a:ext cx="5618677" cy="2892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66" y="16990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การใช้แบ็คบอร์ดกับเทคนิคขอบสระ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890" y="104692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3.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L1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รับช่วงทำ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ต่อและ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L2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ติดอุปกรณ์จำกัดการเคลื่อนไหวของศีรษะ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4.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เจ้าหน้าที่ทั้งสองช่วยกันเลื่อนแบ็คบอร์ดขึ้นจากน้ำ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72754" y="4451055"/>
            <a:ext cx="737583" cy="74697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10424934" y="2623613"/>
            <a:ext cx="785611" cy="62423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541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429000"/>
            <a:ext cx="4991100" cy="2730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37" y="3405746"/>
            <a:ext cx="4674077" cy="2730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291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การใช้แบ็คบอร์ดกับเทคนิคหามออกเป็นทีม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863" y="120594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เจ้าหน้าที่หลัก(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L1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ไว้ในขณะที่เจ้าหน้าที่เสริมนำแบ็คบอร์ดลงไปใต้น้ำแล้วยกขึ้นใต้ลำตัวของผู้ประสบเหตุ</a:t>
            </a: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L2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รับช่วงทำ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ต่อขณะที่เจ้าหน้าที่คนอื่นๆ จับแบ็คบอร์ดไว้และรัดสาย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160290" y="3583036"/>
            <a:ext cx="694386" cy="64394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257413" y="3606483"/>
            <a:ext cx="699484" cy="63106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09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66" y="2408350"/>
            <a:ext cx="3946334" cy="4140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84" y="2871989"/>
            <a:ext cx="5424120" cy="3213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788" y="561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การใช้แบ็คบอร์ดกับเทคนิคหามออกเป็นทีม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788" y="88014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3.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เปลี่ยนจากการทำ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ไปใช้อุปกรณ์จำกัดการเคลื่อนไหวของศีรษะ</a:t>
            </a:r>
          </a:p>
          <a:p>
            <a:pPr marL="0" indent="0">
              <a:buNone/>
            </a:pP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4.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เจ้าหน้าที่นำผู้ประสบเหตุขึ้นจากน้ำ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6107775" y="2871989"/>
            <a:ext cx="718029" cy="812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7407466" y="2408350"/>
            <a:ext cx="754487" cy="72121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8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3032"/>
            <a:ext cx="9601196" cy="1011466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สัญญาณที่อาจบ่งบอกถึงการบาดเจ็บที่กระดูกสันหลัง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56164"/>
            <a:ext cx="9793309" cy="56018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cs typeface="Cordia New" panose="020B0304020202020204" pitchFamily="34" charset="-34"/>
              </a:rPr>
              <a:t>ผู้ประสบเหตุทุบที่ศีรษะ/ต้นคอ/หลัง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cs typeface="Cordia New" panose="020B0304020202020204" pitchFamily="34" charset="-34"/>
              </a:rPr>
              <a:t>ผู้ประสบเหตุจับประคองศีรษะ/ต้น/หลัง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sz="3200" b="1" dirty="0">
              <a:solidFill>
                <a:schemeClr val="accent2">
                  <a:lumMod val="75000"/>
                </a:schemeClr>
              </a:solidFill>
              <a:cs typeface="Cordia New" panose="020B0304020202020204" pitchFamily="34" charset="-3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cs typeface="Cordia New" panose="020B0304020202020204" pitchFamily="34" charset="-34"/>
              </a:rPr>
              <a:t>ผู้ประสบเหตุบ่นว่ารู้สึกไม่สบายศีรษะ/ต้นคอ/หลัง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sz="3200" b="1" dirty="0">
              <a:solidFill>
                <a:schemeClr val="accent2">
                  <a:lumMod val="75000"/>
                </a:schemeClr>
              </a:solidFill>
              <a:cs typeface="Cordia New" panose="020B0304020202020204" pitchFamily="34" charset="-3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cs typeface="Cordia New" panose="020B0304020202020204" pitchFamily="34" charset="-34"/>
              </a:rPr>
              <a:t>สังเกตุเห็นบาดแผลรุงแรงหรืการผิดรูปของศีรษะ/ต้นคอ/หลัง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sz="3200" b="1" dirty="0">
              <a:solidFill>
                <a:schemeClr val="accent2">
                  <a:lumMod val="75000"/>
                </a:schemeClr>
              </a:solidFill>
              <a:cs typeface="Cordia New" panose="020B0304020202020204" pitchFamily="34" charset="-3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cs typeface="Cordia New" panose="020B0304020202020204" pitchFamily="34" charset="-34"/>
              </a:rPr>
              <a:t>รู้สึกชา เป็นเหน็บ ร้อนไหม้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sz="3200" b="1" dirty="0">
              <a:solidFill>
                <a:schemeClr val="accent2">
                  <a:lumMod val="75000"/>
                </a:schemeClr>
              </a:solidFill>
              <a:cs typeface="Cordia New" panose="020B0304020202020204" pitchFamily="34" charset="-3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cs typeface="Cordia New" panose="020B0304020202020204" pitchFamily="34" charset="-34"/>
              </a:rPr>
              <a:t>เคลื่อนไหวได้อย่างจำกัด</a:t>
            </a:r>
          </a:p>
        </p:txBody>
      </p:sp>
    </p:spTree>
    <p:extLst>
      <p:ext uri="{BB962C8B-B14F-4D97-AF65-F5344CB8AC3E}">
        <p14:creationId xmlns:p14="http://schemas.microsoft.com/office/powerpoint/2010/main" val="242464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4" y="3457060"/>
            <a:ext cx="5056836" cy="2854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4" y="3454666"/>
            <a:ext cx="5056836" cy="2857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0380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การใช้แบ็คบอร์ดในสไลเดอร์น้ำ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864" y="12192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1.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เจ้าหน้าที่หลัก(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L1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ที่ศีรษะของผู้ประสบเหตุไว้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เจ้าหน้าที่เสริมช่วยกันกลิ้งลำตัวผู้ประสบเหตุ และจัดตำแหน่งแบ็คบอร์ด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1039164" y="3454666"/>
            <a:ext cx="776757" cy="74697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0551843" y="3493303"/>
            <a:ext cx="658817" cy="70833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682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23" y="2918716"/>
            <a:ext cx="5014441" cy="2782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4" y="2918717"/>
            <a:ext cx="5540063" cy="2782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การใช้แบ็คบอร์ดในสไลเดอร์น้ำ</a:t>
            </a:r>
            <a:endParaRPr lang="th-TH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30" y="131159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ทำ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ไว้ขณะที่รัดสายและติดอุปกรณ์จำกัดการเคลื่อนไหวของศีรษะ</a:t>
            </a:r>
          </a:p>
          <a:p>
            <a:pPr marL="0" indent="0">
              <a:buNone/>
            </a:pP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en-US" sz="3200" dirty="0"/>
              <a:t>.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ทีมเจ้าหน้านำผู้ประสบเหตุออกจากสไลดอร์น้ำ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799295" y="2533105"/>
            <a:ext cx="746169" cy="66729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503556" y="2608679"/>
            <a:ext cx="708338" cy="65230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680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0" y="785612"/>
            <a:ext cx="10515600" cy="1687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70C0"/>
                </a:solidFill>
              </a:rPr>
              <a:t>THE END</a:t>
            </a:r>
            <a:endParaRPr lang="th-TH" sz="96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5" y="1219494"/>
            <a:ext cx="2910625" cy="5326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75986"/>
            <a:ext cx="3505139" cy="50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39" y="3539450"/>
            <a:ext cx="7857722" cy="2923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56" y="251138"/>
            <a:ext cx="10058400" cy="1468192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การดูแลผู้ประสบเหตุที่อาจบาดเจ็บที่กระดูกสันหลังในน้ำโดยทั่วไปมี 5 ขั้นตอน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356" y="1826560"/>
            <a:ext cx="10058400" cy="342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.ใช้วิธีลงน้ำอย่างนุ่มนวล หากผู้ประสบเหตุอยู่ใกล้ๆ</a:t>
            </a:r>
            <a:endParaRPr lang="th-TH" sz="3200" b="1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.ใช้เทคจำกัดการเคลื่อนไหวของกระดูกสันหลัง 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22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8" y="3644720"/>
            <a:ext cx="8834907" cy="3091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069" y="296214"/>
            <a:ext cx="10058400" cy="1468192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การดูแลผู้ประสบเหตุที่อาจบาดเจ็บที่กระดูกสันหลังในน้ำโดยทั่วไปมี 5 ขั้นตอน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069" y="1906073"/>
            <a:ext cx="10058400" cy="342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สื่อสารกับผู้ประสบเหตุถึงกระบวนการทั้งหมด</a:t>
            </a: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ประเมินการตอบสนองและการหายใจ</a:t>
            </a: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พยุงผู้ประสบเหตุขึ้นบนแบ็คบอร์ดและนำขึ้นจากน้ำอย่างปลอดภัย</a:t>
            </a:r>
          </a:p>
        </p:txBody>
      </p:sp>
    </p:spTree>
    <p:extLst>
      <p:ext uri="{BB962C8B-B14F-4D97-AF65-F5344CB8AC3E}">
        <p14:creationId xmlns:p14="http://schemas.microsoft.com/office/powerpoint/2010/main" val="4932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68" y="4210091"/>
            <a:ext cx="3103271" cy="2332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4210090"/>
            <a:ext cx="3451001" cy="2332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ผู้ประสบเหตุที่หงายหน้าขึ้นในน้ำตื้น</a:t>
            </a:r>
            <a:br>
              <a:rPr lang="th-TH" sz="4800" b="1" dirty="0">
                <a:solidFill>
                  <a:srgbClr val="002060"/>
                </a:solidFill>
              </a:rPr>
            </a:br>
            <a:r>
              <a:rPr lang="th-TH" sz="4800" b="1" dirty="0">
                <a:solidFill>
                  <a:srgbClr val="002060"/>
                </a:solidFill>
              </a:rPr>
              <a:t>(</a:t>
            </a:r>
            <a:r>
              <a:rPr lang="en-US" sz="4800" b="1" dirty="0">
                <a:solidFill>
                  <a:srgbClr val="002060"/>
                </a:solidFill>
              </a:rPr>
              <a:t>Underarm Vise Grip</a:t>
            </a:r>
            <a:r>
              <a:rPr lang="th-TH" sz="48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777"/>
            <a:ext cx="10515600" cy="3300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เข้าถึงตัวผู้ประสบเหตุแล้วทุ่นกู้ชีพคว้าที่ต้นแขนของผู้ประสบเหตุ</a:t>
            </a:r>
          </a:p>
          <a:p>
            <a:pPr marL="0" indent="0">
              <a:buNone/>
            </a:pPr>
            <a:endParaRPr lang="th-TH" sz="3200" b="1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จัดท่าให้นอนหงาย แล้วเหยียดแขนขึ้นเหนือศีรษะ บีบแขนทั้งสองแนบกับศีรษะเพื่อประคองศีรษะให้อยู่กับที่</a:t>
            </a:r>
          </a:p>
          <a:p>
            <a:pPr marL="0" indent="0">
              <a:buNone/>
            </a:pPr>
            <a:endParaRPr lang="th-TH" sz="3200" b="1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ยืนยันการตอบสนองและการหายใจ</a:t>
            </a:r>
          </a:p>
        </p:txBody>
      </p:sp>
      <p:sp>
        <p:nvSpPr>
          <p:cNvPr id="5" name="Oval 4"/>
          <p:cNvSpPr/>
          <p:nvPr/>
        </p:nvSpPr>
        <p:spPr>
          <a:xfrm>
            <a:off x="5215944" y="4069724"/>
            <a:ext cx="759853" cy="61688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783392" y="4069724"/>
            <a:ext cx="798491" cy="61688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077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5" y="3533663"/>
            <a:ext cx="10016545" cy="3099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6910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ผู้ประสบเหตุที่คว่ำหน้าลงในน้ำตื้น</a:t>
            </a:r>
            <a:br>
              <a:rPr lang="th-TH" sz="4800" b="1" dirty="0">
                <a:solidFill>
                  <a:srgbClr val="002060"/>
                </a:solidFill>
              </a:rPr>
            </a:br>
            <a:r>
              <a:rPr lang="th-TH" sz="4800" b="1" dirty="0">
                <a:solidFill>
                  <a:srgbClr val="002060"/>
                </a:solidFill>
              </a:rPr>
              <a:t>(</a:t>
            </a:r>
            <a:r>
              <a:rPr lang="en-US" sz="4800" b="1" dirty="0">
                <a:solidFill>
                  <a:srgbClr val="002060"/>
                </a:solidFill>
              </a:rPr>
              <a:t>Underarm Vise Grip</a:t>
            </a:r>
            <a:r>
              <a:rPr lang="th-TH" sz="48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6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เข้าถึงตัวผู้ประสบเหตุแล้วปลดทุ่นกู้ชีพ</a:t>
            </a: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คว้าที่ต้นแขนของผู้ประสบเหตุ เหยียดแขนขึ้นเหนือศีรษะ แล้วบีบแขนทั้งสองแนบกับใบหูเพื่อประคองศีรษะให้อยู่กับที่</a:t>
            </a:r>
          </a:p>
        </p:txBody>
      </p:sp>
      <p:sp>
        <p:nvSpPr>
          <p:cNvPr id="5" name="Oval 4"/>
          <p:cNvSpPr/>
          <p:nvPr/>
        </p:nvSpPr>
        <p:spPr>
          <a:xfrm>
            <a:off x="943376" y="3533663"/>
            <a:ext cx="614968" cy="5361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B0F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129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19" y="2614411"/>
            <a:ext cx="6078828" cy="3567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38" y="35696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ผู้ประสบเหตุที่คว่ำหน้าลงในน้ำตื้น</a:t>
            </a:r>
            <a:br>
              <a:rPr lang="th-TH" sz="4800" b="1" dirty="0">
                <a:solidFill>
                  <a:srgbClr val="002060"/>
                </a:solidFill>
              </a:rPr>
            </a:br>
            <a:r>
              <a:rPr lang="th-TH" sz="4800" b="1" dirty="0">
                <a:solidFill>
                  <a:srgbClr val="002060"/>
                </a:solidFill>
              </a:rPr>
              <a:t>(</a:t>
            </a:r>
            <a:r>
              <a:rPr lang="en-US" sz="4800" b="1" dirty="0">
                <a:solidFill>
                  <a:srgbClr val="002060"/>
                </a:solidFill>
              </a:rPr>
              <a:t>Underarm Vise Grip</a:t>
            </a:r>
            <a:r>
              <a:rPr lang="th-TH" sz="48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6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40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เดินหน้าช้าๆแล้วค่อยๆพลิกตัวผู้ประสบเหตุให้หงายหน้าขึ้นสู่ท่าคีมล็อคที่ท้องแขน</a:t>
            </a:r>
          </a:p>
          <a:p>
            <a:pPr marL="0" indent="0">
              <a:buNone/>
            </a:pPr>
            <a:endParaRPr lang="th-TH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h-TH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endParaRPr lang="th-TH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sz="40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ยืนยันการตอบสนองและการหายใจ</a:t>
            </a:r>
          </a:p>
        </p:txBody>
      </p:sp>
      <p:sp>
        <p:nvSpPr>
          <p:cNvPr id="5" name="Oval 4"/>
          <p:cNvSpPr/>
          <p:nvPr/>
        </p:nvSpPr>
        <p:spPr>
          <a:xfrm>
            <a:off x="5761149" y="2614411"/>
            <a:ext cx="669701" cy="65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190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8" y="3542332"/>
            <a:ext cx="4826890" cy="32776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98" y="3542332"/>
            <a:ext cx="4935295" cy="32776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5909"/>
            <a:ext cx="10058400" cy="1041901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ผู้ประสบเหตุที่ยืนหรือนั่งอยู่ในน้ำตื้น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993" y="839758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เข้าถึงตัวผู้ประสบเหตุจากด้านหลังแล้วปลดทุ่นกู้ชีพ</a:t>
            </a:r>
          </a:p>
          <a:p>
            <a:pPr marL="0" indent="0">
              <a:buNone/>
            </a:pPr>
            <a:r>
              <a:rPr lang="th-TH" sz="3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สื่อสารกับผู้ประสบเหตุ</a:t>
            </a:r>
          </a:p>
          <a:p>
            <a:pPr marL="0" indent="0">
              <a:buNone/>
            </a:pPr>
            <a:r>
              <a:rPr lang="th-TH" sz="3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วางมือของลงบนข้างศีรษะของผู้ประสบเหตุ</a:t>
            </a:r>
          </a:p>
          <a:p>
            <a:pPr marL="0" indent="0">
              <a:buNone/>
            </a:pPr>
            <a:r>
              <a:rPr lang="th-TH" sz="3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4.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จับศีรษะให้นิ่งไว้จนกว่าเจ้าหน้าที่ช่วยเหลือฉุกเฉินจะมารับช่วงดูแลต่อ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1529898" y="3542332"/>
            <a:ext cx="659509" cy="73345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761407" y="3818584"/>
            <a:ext cx="592429" cy="63750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88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90031"/>
            <a:ext cx="9582419" cy="3233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6062"/>
            <a:ext cx="10058400" cy="1016929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</a:rPr>
              <a:t>ผู้ประสบเหตุอยู่บนผิวน้ำลึก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8040"/>
            <a:ext cx="10058400" cy="4443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เข้าถึงตัวผู้ประสบเหตุพร้อมทุ่นกู้ชีพใต้แขนของคุณ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32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.หากผู้ประสบเหตุหงายหน้าอยู่ ใช้เทคนิค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SMR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แบบคีมล็อกที่ท้องแขน</a:t>
            </a:r>
            <a:endParaRPr lang="th-TH" sz="3200" b="1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222955" y="3393614"/>
            <a:ext cx="528571" cy="45716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B0F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7214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1005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Cordia New</vt:lpstr>
      <vt:lpstr>DilleniaUPC</vt:lpstr>
      <vt:lpstr>Wingdings</vt:lpstr>
      <vt:lpstr>Wingdings 3</vt:lpstr>
      <vt:lpstr>Wisp</vt:lpstr>
      <vt:lpstr>Spinal</vt:lpstr>
      <vt:lpstr>สัญญาณที่อาจบ่งบอกถึงการบาดเจ็บที่กระดูกสันหลัง</vt:lpstr>
      <vt:lpstr>การดูแลผู้ประสบเหตุที่อาจบาดเจ็บที่กระดูกสันหลังในน้ำโดยทั่วไปมี 5 ขั้นตอน</vt:lpstr>
      <vt:lpstr>การดูแลผู้ประสบเหตุที่อาจบาดเจ็บที่กระดูกสันหลังในน้ำโดยทั่วไปมี 5 ขั้นตอน</vt:lpstr>
      <vt:lpstr>ผู้ประสบเหตุที่หงายหน้าขึ้นในน้ำตื้น (Underarm Vise Grip)</vt:lpstr>
      <vt:lpstr>ผู้ประสบเหตุที่คว่ำหน้าลงในน้ำตื้น (Underarm Vise Grip)</vt:lpstr>
      <vt:lpstr>ผู้ประสบเหตุที่คว่ำหน้าลงในน้ำตื้น (Underarm Vise Grip)</vt:lpstr>
      <vt:lpstr>ผู้ประสบเหตุที่ยืนหรือนั่งอยู่ในน้ำตื้น</vt:lpstr>
      <vt:lpstr>ผู้ประสบเหตุอยู่บนผิวน้ำลึก</vt:lpstr>
      <vt:lpstr>ผู้ประสบเหตุอยู่บนผิวน้ำลึก</vt:lpstr>
      <vt:lpstr> ผู้ประสบเหตุที่จมน้ำ</vt:lpstr>
      <vt:lpstr> ผู้ประสบเหตุที่จมน้ำ</vt:lpstr>
      <vt:lpstr>                  การสลับสู่ท่าคีมล็อคที่หลังแขน   </vt:lpstr>
      <vt:lpstr>การสลับสู่ท่าคีมล็อคที่หลังแขน  </vt:lpstr>
      <vt:lpstr>เทคนิคสคีซเพลย์ในระหว่างการใช้แบ็คบอร์ด (Squeeze Play)</vt:lpstr>
      <vt:lpstr>การใช้แบ็คบอร์ดกับเทคนิคขอบสระ</vt:lpstr>
      <vt:lpstr>การใช้แบ็คบอร์ดกับเทคนิคขอบสระ</vt:lpstr>
      <vt:lpstr>การใช้แบ็คบอร์ดกับเทคนิคหามออกเป็นทีม</vt:lpstr>
      <vt:lpstr>การใช้แบ็คบอร์ดกับเทคนิคหามออกเป็นทีม</vt:lpstr>
      <vt:lpstr>การใช้แบ็คบอร์ดในสไลเดอร์น้ำ</vt:lpstr>
      <vt:lpstr>การใช้แบ็คบอร์ดในสไลเดอร์น้ำ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operations</dc:creator>
  <cp:lastModifiedBy>operations</cp:lastModifiedBy>
  <cp:revision>60</cp:revision>
  <dcterms:created xsi:type="dcterms:W3CDTF">2023-03-10T00:59:09Z</dcterms:created>
  <dcterms:modified xsi:type="dcterms:W3CDTF">2023-03-28T10:20:35Z</dcterms:modified>
</cp:coreProperties>
</file>