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layout1.xml" ContentType="application/vnd.openxmlformats-officedocument.drawingml.diagramLayout+xml"/>
  <Default Extension="xlsx" ContentType="application/vnd.openxmlformats-officedocument.spreadsheetml.sheet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0"/>
  </p:notesMasterIdLst>
  <p:sldIdLst>
    <p:sldId id="256" r:id="rId2"/>
    <p:sldId id="257" r:id="rId3"/>
    <p:sldId id="259" r:id="rId4"/>
    <p:sldId id="261" r:id="rId5"/>
    <p:sldId id="269" r:id="rId6"/>
    <p:sldId id="270" r:id="rId7"/>
    <p:sldId id="272" r:id="rId8"/>
    <p:sldId id="278" r:id="rId9"/>
    <p:sldId id="271" r:id="rId10"/>
    <p:sldId id="285" r:id="rId11"/>
    <p:sldId id="274" r:id="rId12"/>
    <p:sldId id="276" r:id="rId13"/>
    <p:sldId id="288" r:id="rId14"/>
    <p:sldId id="279" r:id="rId15"/>
    <p:sldId id="286" r:id="rId16"/>
    <p:sldId id="280" r:id="rId17"/>
    <p:sldId id="289" r:id="rId18"/>
    <p:sldId id="290" r:id="rId19"/>
    <p:sldId id="281" r:id="rId20"/>
    <p:sldId id="28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292" r:id="rId37"/>
    <p:sldId id="291" r:id="rId38"/>
    <p:sldId id="293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Feuille_Microsoft_Office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\Downloads\Copie%20de%20Classeur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\Desktop\Classeur%20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/>
      <c:barChart>
        <c:barDir val="col"/>
        <c:grouping val="clustered"/>
        <c:ser>
          <c:idx val="0"/>
          <c:order val="0"/>
          <c:tx>
            <c:strRef>
              <c:f>Feuil1!$Q$4</c:f>
              <c:strCache>
                <c:ptCount val="1"/>
                <c:pt idx="0">
                  <c:v>REAL</c:v>
                </c:pt>
              </c:strCache>
            </c:strRef>
          </c:tx>
          <c:cat>
            <c:strRef>
              <c:f>Feuil1!$J$5:$J$18</c:f>
              <c:strCache>
                <c:ptCount val="14"/>
                <c:pt idx="1">
                  <c:v>MAHIMA AKWA</c:v>
                </c:pt>
                <c:pt idx="2">
                  <c:v>SANTA LUCIA CICAM </c:v>
                </c:pt>
                <c:pt idx="3">
                  <c:v>CASINO </c:v>
                </c:pt>
                <c:pt idx="4">
                  <c:v>SPAR BONABERIE</c:v>
                </c:pt>
                <c:pt idx="5">
                  <c:v>SUPER U BSSADI </c:v>
                </c:pt>
                <c:pt idx="6">
                  <c:v>SANTA LUCIA BONABERIE</c:v>
                </c:pt>
                <c:pt idx="7">
                  <c:v>MAHIMA BONAMOUSSADI</c:v>
                </c:pt>
                <c:pt idx="8">
                  <c:v>SUPER U BALI</c:v>
                </c:pt>
                <c:pt idx="9">
                  <c:v>SAKER BEEDI</c:v>
                </c:pt>
                <c:pt idx="10">
                  <c:v>CARREFOUR BSSADI</c:v>
                </c:pt>
                <c:pt idx="11">
                  <c:v>SANTA LUCIA BSSADI</c:v>
                </c:pt>
                <c:pt idx="12">
                  <c:v>SPAR ATRIUM</c:v>
                </c:pt>
                <c:pt idx="13">
                  <c:v>SAKER NDOKOTI</c:v>
                </c:pt>
              </c:strCache>
            </c:strRef>
          </c:cat>
          <c:val>
            <c:numRef>
              <c:f>Feuil1!$Q$5:$Q$18</c:f>
              <c:numCache>
                <c:formatCode>General</c:formatCode>
                <c:ptCount val="14"/>
                <c:pt idx="1">
                  <c:v>236</c:v>
                </c:pt>
                <c:pt idx="2">
                  <c:v>163</c:v>
                </c:pt>
                <c:pt idx="3">
                  <c:v>202</c:v>
                </c:pt>
                <c:pt idx="4">
                  <c:v>136</c:v>
                </c:pt>
                <c:pt idx="5">
                  <c:v>589</c:v>
                </c:pt>
                <c:pt idx="6">
                  <c:v>427</c:v>
                </c:pt>
                <c:pt idx="7">
                  <c:v>262</c:v>
                </c:pt>
                <c:pt idx="8">
                  <c:v>649</c:v>
                </c:pt>
                <c:pt idx="9">
                  <c:v>91</c:v>
                </c:pt>
                <c:pt idx="10">
                  <c:v>563</c:v>
                </c:pt>
                <c:pt idx="11">
                  <c:v>387</c:v>
                </c:pt>
                <c:pt idx="12">
                  <c:v>318</c:v>
                </c:pt>
                <c:pt idx="13">
                  <c:v>92</c:v>
                </c:pt>
              </c:numCache>
            </c:numRef>
          </c:val>
        </c:ser>
        <c:ser>
          <c:idx val="1"/>
          <c:order val="1"/>
          <c:tx>
            <c:strRef>
              <c:f>Feuil1!$R$4</c:f>
              <c:strCache>
                <c:ptCount val="1"/>
                <c:pt idx="0">
                  <c:v>Objectif</c:v>
                </c:pt>
              </c:strCache>
            </c:strRef>
          </c:tx>
          <c:cat>
            <c:strRef>
              <c:f>Feuil1!$J$5:$J$18</c:f>
              <c:strCache>
                <c:ptCount val="14"/>
                <c:pt idx="1">
                  <c:v>MAHIMA AKWA</c:v>
                </c:pt>
                <c:pt idx="2">
                  <c:v>SANTA LUCIA CICAM </c:v>
                </c:pt>
                <c:pt idx="3">
                  <c:v>CASINO </c:v>
                </c:pt>
                <c:pt idx="4">
                  <c:v>SPAR BONABERIE</c:v>
                </c:pt>
                <c:pt idx="5">
                  <c:v>SUPER U BSSADI </c:v>
                </c:pt>
                <c:pt idx="6">
                  <c:v>SANTA LUCIA BONABERIE</c:v>
                </c:pt>
                <c:pt idx="7">
                  <c:v>MAHIMA BONAMOUSSADI</c:v>
                </c:pt>
                <c:pt idx="8">
                  <c:v>SUPER U BALI</c:v>
                </c:pt>
                <c:pt idx="9">
                  <c:v>SAKER BEEDI</c:v>
                </c:pt>
                <c:pt idx="10">
                  <c:v>CARREFOUR BSSADI</c:v>
                </c:pt>
                <c:pt idx="11">
                  <c:v>SANTA LUCIA BSSADI</c:v>
                </c:pt>
                <c:pt idx="12">
                  <c:v>SPAR ATRIUM</c:v>
                </c:pt>
                <c:pt idx="13">
                  <c:v>SAKER NDOKOTI</c:v>
                </c:pt>
              </c:strCache>
            </c:strRef>
          </c:cat>
          <c:val>
            <c:numRef>
              <c:f>Feuil1!$R$5:$R$18</c:f>
              <c:numCache>
                <c:formatCode>General</c:formatCode>
                <c:ptCount val="14"/>
                <c:pt idx="1">
                  <c:v>300</c:v>
                </c:pt>
                <c:pt idx="2">
                  <c:v>350</c:v>
                </c:pt>
                <c:pt idx="3">
                  <c:v>300</c:v>
                </c:pt>
                <c:pt idx="4">
                  <c:v>250</c:v>
                </c:pt>
                <c:pt idx="5">
                  <c:v>550</c:v>
                </c:pt>
                <c:pt idx="6">
                  <c:v>300</c:v>
                </c:pt>
                <c:pt idx="7">
                  <c:v>300</c:v>
                </c:pt>
                <c:pt idx="8">
                  <c:v>600</c:v>
                </c:pt>
                <c:pt idx="9">
                  <c:v>100</c:v>
                </c:pt>
                <c:pt idx="10">
                  <c:v>400</c:v>
                </c:pt>
                <c:pt idx="11">
                  <c:v>250</c:v>
                </c:pt>
                <c:pt idx="12">
                  <c:v>300</c:v>
                </c:pt>
                <c:pt idx="13">
                  <c:v>150</c:v>
                </c:pt>
              </c:numCache>
            </c:numRef>
          </c:val>
        </c:ser>
        <c:axId val="97238400"/>
        <c:axId val="97408128"/>
      </c:barChart>
      <c:catAx>
        <c:axId val="97238400"/>
        <c:scaling>
          <c:orientation val="minMax"/>
        </c:scaling>
        <c:axPos val="b"/>
        <c:tickLblPos val="nextTo"/>
        <c:crossAx val="97408128"/>
        <c:crosses val="autoZero"/>
        <c:auto val="1"/>
        <c:lblAlgn val="ctr"/>
        <c:lblOffset val="100"/>
      </c:catAx>
      <c:valAx>
        <c:axId val="97408128"/>
        <c:scaling>
          <c:orientation val="minMax"/>
        </c:scaling>
        <c:axPos val="l"/>
        <c:majorGridlines/>
        <c:numFmt formatCode="General" sourceLinked="1"/>
        <c:tickLblPos val="nextTo"/>
        <c:crossAx val="97238400"/>
        <c:crosses val="autoZero"/>
        <c:crossBetween val="between"/>
      </c:valAx>
    </c:plotArea>
    <c:legend>
      <c:legendPos val="r"/>
      <c:layout/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Feuil1!$J$4</c:f>
              <c:strCache>
                <c:ptCount val="1"/>
                <c:pt idx="0">
                  <c:v>REAL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Feuil1!$B$5:$B$18</c:f>
              <c:strCache>
                <c:ptCount val="14"/>
                <c:pt idx="0">
                  <c:v>MAHIMA CENTRE </c:v>
                </c:pt>
                <c:pt idx="1">
                  <c:v>CASINO  BASTOS </c:v>
                </c:pt>
                <c:pt idx="2">
                  <c:v>DOVV MENDONG </c:v>
                </c:pt>
                <c:pt idx="3">
                  <c:v>SANTA LUCIA NGOUSSO </c:v>
                </c:pt>
                <c:pt idx="4">
                  <c:v>SANTA LUCIA MOKOLO </c:v>
                </c:pt>
                <c:pt idx="5">
                  <c:v>SANTA LUCIA MVAN </c:v>
                </c:pt>
                <c:pt idx="6">
                  <c:v>CASINO CENTRE </c:v>
                </c:pt>
                <c:pt idx="7">
                  <c:v>DOVV BASTOS </c:v>
                </c:pt>
                <c:pt idx="8">
                  <c:v>MAHIMA CORON </c:v>
                </c:pt>
                <c:pt idx="9">
                  <c:v>SANTA LUCIA NKOABANG </c:v>
                </c:pt>
                <c:pt idx="10">
                  <c:v>MAHIMA ELIG ESSONO </c:v>
                </c:pt>
                <c:pt idx="11">
                  <c:v>DOVV ESSOS </c:v>
                </c:pt>
                <c:pt idx="12">
                  <c:v>SANTA LUCIA KONDEGUI </c:v>
                </c:pt>
                <c:pt idx="13">
                  <c:v>SANTA LUCIA ESSOS </c:v>
                </c:pt>
              </c:strCache>
            </c:strRef>
          </c:cat>
          <c:val>
            <c:numRef>
              <c:f>Feuil1!$J$5:$J$18</c:f>
              <c:numCache>
                <c:formatCode>General</c:formatCode>
                <c:ptCount val="14"/>
                <c:pt idx="0">
                  <c:v>494</c:v>
                </c:pt>
                <c:pt idx="1">
                  <c:v>190</c:v>
                </c:pt>
                <c:pt idx="2">
                  <c:v>182</c:v>
                </c:pt>
                <c:pt idx="3">
                  <c:v>273</c:v>
                </c:pt>
                <c:pt idx="4">
                  <c:v>191</c:v>
                </c:pt>
                <c:pt idx="5">
                  <c:v>233</c:v>
                </c:pt>
                <c:pt idx="6">
                  <c:v>420</c:v>
                </c:pt>
                <c:pt idx="7">
                  <c:v>324</c:v>
                </c:pt>
                <c:pt idx="8">
                  <c:v>141</c:v>
                </c:pt>
                <c:pt idx="9">
                  <c:v>222</c:v>
                </c:pt>
                <c:pt idx="10">
                  <c:v>290</c:v>
                </c:pt>
                <c:pt idx="11">
                  <c:v>241</c:v>
                </c:pt>
                <c:pt idx="12">
                  <c:v>230</c:v>
                </c:pt>
                <c:pt idx="13">
                  <c:v>145</c:v>
                </c:pt>
              </c:numCache>
            </c:numRef>
          </c:val>
        </c:ser>
        <c:ser>
          <c:idx val="1"/>
          <c:order val="1"/>
          <c:tx>
            <c:strRef>
              <c:f>Feuil1!$K$4</c:f>
              <c:strCache>
                <c:ptCount val="1"/>
                <c:pt idx="0">
                  <c:v>OBJECTIFS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Feuil1!$B$5:$B$18</c:f>
              <c:strCache>
                <c:ptCount val="14"/>
                <c:pt idx="0">
                  <c:v>MAHIMA CENTRE </c:v>
                </c:pt>
                <c:pt idx="1">
                  <c:v>CASINO  BASTOS </c:v>
                </c:pt>
                <c:pt idx="2">
                  <c:v>DOVV MENDONG </c:v>
                </c:pt>
                <c:pt idx="3">
                  <c:v>SANTA LUCIA NGOUSSO </c:v>
                </c:pt>
                <c:pt idx="4">
                  <c:v>SANTA LUCIA MOKOLO </c:v>
                </c:pt>
                <c:pt idx="5">
                  <c:v>SANTA LUCIA MVAN </c:v>
                </c:pt>
                <c:pt idx="6">
                  <c:v>CASINO CENTRE </c:v>
                </c:pt>
                <c:pt idx="7">
                  <c:v>DOVV BASTOS </c:v>
                </c:pt>
                <c:pt idx="8">
                  <c:v>MAHIMA CORON </c:v>
                </c:pt>
                <c:pt idx="9">
                  <c:v>SANTA LUCIA NKOABANG </c:v>
                </c:pt>
                <c:pt idx="10">
                  <c:v>MAHIMA ELIG ESSONO </c:v>
                </c:pt>
                <c:pt idx="11">
                  <c:v>DOVV ESSOS </c:v>
                </c:pt>
                <c:pt idx="12">
                  <c:v>SANTA LUCIA KONDEGUI </c:v>
                </c:pt>
                <c:pt idx="13">
                  <c:v>SANTA LUCIA ESSOS </c:v>
                </c:pt>
              </c:strCache>
            </c:strRef>
          </c:cat>
          <c:val>
            <c:numRef>
              <c:f>Feuil1!$K$5:$K$18</c:f>
              <c:numCache>
                <c:formatCode>General</c:formatCode>
                <c:ptCount val="14"/>
                <c:pt idx="0">
                  <c:v>250</c:v>
                </c:pt>
                <c:pt idx="1">
                  <c:v>250</c:v>
                </c:pt>
                <c:pt idx="2">
                  <c:v>200</c:v>
                </c:pt>
                <c:pt idx="3">
                  <c:v>250</c:v>
                </c:pt>
                <c:pt idx="4">
                  <c:v>250</c:v>
                </c:pt>
                <c:pt idx="5">
                  <c:v>250</c:v>
                </c:pt>
                <c:pt idx="6">
                  <c:v>250</c:v>
                </c:pt>
                <c:pt idx="7">
                  <c:v>250</c:v>
                </c:pt>
                <c:pt idx="8">
                  <c:v>250</c:v>
                </c:pt>
                <c:pt idx="9">
                  <c:v>200</c:v>
                </c:pt>
                <c:pt idx="10">
                  <c:v>250</c:v>
                </c:pt>
                <c:pt idx="11">
                  <c:v>250</c:v>
                </c:pt>
                <c:pt idx="12">
                  <c:v>200</c:v>
                </c:pt>
                <c:pt idx="13">
                  <c:v>250</c:v>
                </c:pt>
              </c:numCache>
            </c:numRef>
          </c:val>
        </c:ser>
        <c:gapWidth val="219"/>
        <c:overlap val="-27"/>
        <c:axId val="47226880"/>
        <c:axId val="47228416"/>
      </c:barChart>
      <c:catAx>
        <c:axId val="472268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228416"/>
        <c:crosses val="autoZero"/>
        <c:auto val="1"/>
        <c:lblAlgn val="ctr"/>
        <c:lblOffset val="100"/>
      </c:catAx>
      <c:valAx>
        <c:axId val="472284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47226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fr-FR"/>
  <c:chart>
    <c:plotArea>
      <c:layout/>
      <c:lineChart>
        <c:grouping val="standard"/>
        <c:ser>
          <c:idx val="0"/>
          <c:order val="0"/>
          <c:tx>
            <c:strRef>
              <c:f>Feuil1!$D$4</c:f>
              <c:strCache>
                <c:ptCount val="1"/>
                <c:pt idx="0">
                  <c:v>Taux de realisation Douala</c:v>
                </c:pt>
              </c:strCache>
            </c:strRef>
          </c:tx>
          <c:marker>
            <c:symbol val="none"/>
          </c:marker>
          <c:cat>
            <c:strRef>
              <c:f>Feuil1!$A$5:$A$10</c:f>
              <c:strCache>
                <c:ptCount val="6"/>
                <c:pt idx="0">
                  <c:v>LUNDI</c:v>
                </c:pt>
                <c:pt idx="1">
                  <c:v>MARDI</c:v>
                </c:pt>
                <c:pt idx="2">
                  <c:v>MERCREDI</c:v>
                </c:pt>
                <c:pt idx="3">
                  <c:v>JEUDI</c:v>
                </c:pt>
                <c:pt idx="4">
                  <c:v>VENDREDI</c:v>
                </c:pt>
                <c:pt idx="5">
                  <c:v>SAMEDI</c:v>
                </c:pt>
              </c:strCache>
            </c:strRef>
          </c:cat>
          <c:val>
            <c:numRef>
              <c:f>Feuil1!$D$5:$D$10</c:f>
              <c:numCache>
                <c:formatCode>0.00%</c:formatCode>
                <c:ptCount val="6"/>
                <c:pt idx="0">
                  <c:v>0.68200000000000005</c:v>
                </c:pt>
                <c:pt idx="1">
                  <c:v>1.015384615384614</c:v>
                </c:pt>
                <c:pt idx="2">
                  <c:v>0.97230769230769265</c:v>
                </c:pt>
                <c:pt idx="3">
                  <c:v>0.83375000000000032</c:v>
                </c:pt>
                <c:pt idx="4">
                  <c:v>1.1013333333333333</c:v>
                </c:pt>
                <c:pt idx="5">
                  <c:v>1.3187500000000001</c:v>
                </c:pt>
              </c:numCache>
            </c:numRef>
          </c:val>
        </c:ser>
        <c:ser>
          <c:idx val="1"/>
          <c:order val="1"/>
          <c:tx>
            <c:strRef>
              <c:f>Feuil1!$G$4</c:f>
              <c:strCache>
                <c:ptCount val="1"/>
                <c:pt idx="0">
                  <c:v>Taux de realisation yaoundé</c:v>
                </c:pt>
              </c:strCache>
            </c:strRef>
          </c:tx>
          <c:marker>
            <c:symbol val="none"/>
          </c:marker>
          <c:cat>
            <c:strRef>
              <c:f>Feuil1!$A$5:$A$10</c:f>
              <c:strCache>
                <c:ptCount val="6"/>
                <c:pt idx="0">
                  <c:v>LUNDI</c:v>
                </c:pt>
                <c:pt idx="1">
                  <c:v>MARDI</c:v>
                </c:pt>
                <c:pt idx="2">
                  <c:v>MERCREDI</c:v>
                </c:pt>
                <c:pt idx="3">
                  <c:v>JEUDI</c:v>
                </c:pt>
                <c:pt idx="4">
                  <c:v>VENDREDI</c:v>
                </c:pt>
                <c:pt idx="5">
                  <c:v>SAMEDI</c:v>
                </c:pt>
              </c:strCache>
            </c:strRef>
          </c:cat>
          <c:val>
            <c:numRef>
              <c:f>Feuil1!$G$5:$G$10</c:f>
              <c:numCache>
                <c:formatCode>0.00%</c:formatCode>
                <c:ptCount val="6"/>
                <c:pt idx="0">
                  <c:v>0</c:v>
                </c:pt>
                <c:pt idx="1">
                  <c:v>0.64181818181818184</c:v>
                </c:pt>
                <c:pt idx="2">
                  <c:v>1.2085714285714286</c:v>
                </c:pt>
                <c:pt idx="3">
                  <c:v>1.0171428571428565</c:v>
                </c:pt>
                <c:pt idx="4">
                  <c:v>1.2371428571428564</c:v>
                </c:pt>
                <c:pt idx="5">
                  <c:v>1.1414285714285721</c:v>
                </c:pt>
              </c:numCache>
            </c:numRef>
          </c:val>
        </c:ser>
        <c:marker val="1"/>
        <c:axId val="47932928"/>
        <c:axId val="47934464"/>
      </c:lineChart>
      <c:catAx>
        <c:axId val="47932928"/>
        <c:scaling>
          <c:orientation val="minMax"/>
        </c:scaling>
        <c:axPos val="b"/>
        <c:tickLblPos val="nextTo"/>
        <c:crossAx val="47934464"/>
        <c:crosses val="autoZero"/>
        <c:auto val="1"/>
        <c:lblAlgn val="ctr"/>
        <c:lblOffset val="100"/>
      </c:catAx>
      <c:valAx>
        <c:axId val="47934464"/>
        <c:scaling>
          <c:orientation val="minMax"/>
        </c:scaling>
        <c:axPos val="l"/>
        <c:majorGridlines/>
        <c:numFmt formatCode="0.00%" sourceLinked="1"/>
        <c:tickLblPos val="nextTo"/>
        <c:crossAx val="47932928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4FAC3-2B46-4866-959B-6ED12A499390}" type="doc">
      <dgm:prSet loTypeId="urn:microsoft.com/office/officeart/2005/8/layout/cycle2" loCatId="cycl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fr-FR"/>
        </a:p>
      </dgm:t>
    </dgm:pt>
    <dgm:pt modelId="{8C109CE3-F778-4EB4-A43E-443255A90955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Analyse des ventes</a:t>
          </a:r>
          <a:endParaRPr lang="fr-FR" sz="1200" b="1" dirty="0">
            <a:solidFill>
              <a:schemeClr val="tx1"/>
            </a:solidFill>
          </a:endParaRPr>
        </a:p>
      </dgm:t>
    </dgm:pt>
    <dgm:pt modelId="{C2755C86-484A-4EB9-AC34-16D607D0A258}" type="parTrans" cxnId="{B95EE0A9-B2EC-4800-B5BF-81FB38CE5496}">
      <dgm:prSet/>
      <dgm:spPr/>
      <dgm:t>
        <a:bodyPr/>
        <a:lstStyle/>
        <a:p>
          <a:endParaRPr lang="fr-FR"/>
        </a:p>
      </dgm:t>
    </dgm:pt>
    <dgm:pt modelId="{655B7965-83BA-4D12-ADE7-51F617BEC34D}" type="sibTrans" cxnId="{B95EE0A9-B2EC-4800-B5BF-81FB38CE5496}">
      <dgm:prSet/>
      <dgm:spPr/>
      <dgm:t>
        <a:bodyPr/>
        <a:lstStyle/>
        <a:p>
          <a:endParaRPr lang="fr-FR"/>
        </a:p>
      </dgm:t>
    </dgm:pt>
    <dgm:pt modelId="{BAD222EB-FA7B-446E-A544-93CE00C7B214}">
      <dgm:prSet phldrT="[Texte]" custT="1"/>
      <dgm:spPr/>
      <dgm:t>
        <a:bodyPr/>
        <a:lstStyle/>
        <a:p>
          <a:r>
            <a:rPr lang="fr-FR" sz="1100" b="1" dirty="0" smtClean="0">
              <a:solidFill>
                <a:schemeClr val="tx1"/>
              </a:solidFill>
            </a:rPr>
            <a:t>Reward items management</a:t>
          </a:r>
          <a:endParaRPr lang="fr-FR" sz="1100" b="1" dirty="0">
            <a:solidFill>
              <a:schemeClr val="tx1"/>
            </a:solidFill>
          </a:endParaRPr>
        </a:p>
      </dgm:t>
    </dgm:pt>
    <dgm:pt modelId="{9136872F-BE7B-4D77-A307-499730D8D8DB}" type="parTrans" cxnId="{8C1BBB37-40BD-4443-9F96-DE4463950D19}">
      <dgm:prSet/>
      <dgm:spPr/>
      <dgm:t>
        <a:bodyPr/>
        <a:lstStyle/>
        <a:p>
          <a:endParaRPr lang="fr-FR"/>
        </a:p>
      </dgm:t>
    </dgm:pt>
    <dgm:pt modelId="{2BC826F5-A4C4-4908-9F32-0AB08EC04B15}" type="sibTrans" cxnId="{8C1BBB37-40BD-4443-9F96-DE4463950D19}">
      <dgm:prSet/>
      <dgm:spPr/>
      <dgm:t>
        <a:bodyPr/>
        <a:lstStyle/>
        <a:p>
          <a:endParaRPr lang="fr-FR"/>
        </a:p>
      </dgm:t>
    </dgm:pt>
    <dgm:pt modelId="{83466FD6-0095-4662-82D4-83BB03F849EB}">
      <dgm:prSet phldrT="[Texte]" custT="1"/>
      <dgm:spPr/>
      <dgm:t>
        <a:bodyPr/>
        <a:lstStyle/>
        <a:p>
          <a:r>
            <a:rPr lang="fr-FR" sz="1200" b="1" dirty="0" smtClean="0">
              <a:solidFill>
                <a:schemeClr val="tx1"/>
              </a:solidFill>
            </a:rPr>
            <a:t>Praticabilité des prix</a:t>
          </a:r>
          <a:endParaRPr lang="fr-FR" sz="1200" b="1" dirty="0">
            <a:solidFill>
              <a:schemeClr val="tx1"/>
            </a:solidFill>
          </a:endParaRPr>
        </a:p>
      </dgm:t>
    </dgm:pt>
    <dgm:pt modelId="{5E3185DF-9598-4E10-98E4-E5CD0B2BF3CB}" type="parTrans" cxnId="{97F6DB69-C380-4831-9ED6-3E2DBB3F5D78}">
      <dgm:prSet/>
      <dgm:spPr/>
      <dgm:t>
        <a:bodyPr/>
        <a:lstStyle/>
        <a:p>
          <a:endParaRPr lang="fr-FR"/>
        </a:p>
      </dgm:t>
    </dgm:pt>
    <dgm:pt modelId="{7DB36F9E-0975-43F6-9F6E-7D4685039A65}" type="sibTrans" cxnId="{97F6DB69-C380-4831-9ED6-3E2DBB3F5D78}">
      <dgm:prSet/>
      <dgm:spPr/>
      <dgm:t>
        <a:bodyPr/>
        <a:lstStyle/>
        <a:p>
          <a:endParaRPr lang="fr-FR"/>
        </a:p>
      </dgm:t>
    </dgm:pt>
    <dgm:pt modelId="{5ACA0C1F-FAD1-4FDA-AD0A-D418FFCFB4DD}">
      <dgm:prSet phldrT="[Texte]" custT="1"/>
      <dgm:spPr/>
      <dgm:t>
        <a:bodyPr/>
        <a:lstStyle/>
        <a:p>
          <a:r>
            <a:rPr lang="fr-FR" sz="1000" b="1" dirty="0" smtClean="0">
              <a:solidFill>
                <a:schemeClr val="tx1"/>
              </a:solidFill>
            </a:rPr>
            <a:t>Feedback Consommateur et veille concurrentielle</a:t>
          </a:r>
          <a:endParaRPr lang="fr-FR" sz="1000" b="1" dirty="0">
            <a:solidFill>
              <a:schemeClr val="tx1"/>
            </a:solidFill>
          </a:endParaRPr>
        </a:p>
      </dgm:t>
    </dgm:pt>
    <dgm:pt modelId="{F432D684-D960-4210-9A28-5B8A4D9DC87B}" type="parTrans" cxnId="{87313713-9842-43D0-A706-F00DB38F5A51}">
      <dgm:prSet/>
      <dgm:spPr/>
      <dgm:t>
        <a:bodyPr/>
        <a:lstStyle/>
        <a:p>
          <a:endParaRPr lang="fr-FR"/>
        </a:p>
      </dgm:t>
    </dgm:pt>
    <dgm:pt modelId="{870C38AE-7EB1-4FF7-B230-3D4A2519643A}" type="sibTrans" cxnId="{87313713-9842-43D0-A706-F00DB38F5A51}">
      <dgm:prSet/>
      <dgm:spPr/>
      <dgm:t>
        <a:bodyPr/>
        <a:lstStyle/>
        <a:p>
          <a:endParaRPr lang="fr-FR"/>
        </a:p>
      </dgm:t>
    </dgm:pt>
    <dgm:pt modelId="{3B71A086-1735-4503-A3EA-0FC97776E293}">
      <dgm:prSet phldrT="[Texte]" custT="1"/>
      <dgm:spPr/>
      <dgm:t>
        <a:bodyPr/>
        <a:lstStyle/>
        <a:p>
          <a:r>
            <a:rPr lang="fr-FR" sz="1100" b="1" i="0" dirty="0" smtClean="0">
              <a:solidFill>
                <a:schemeClr val="tx1"/>
              </a:solidFill>
            </a:rPr>
            <a:t>Visibilité</a:t>
          </a:r>
        </a:p>
      </dgm:t>
    </dgm:pt>
    <dgm:pt modelId="{B8FB1BFF-5D9C-4E23-8472-A1FABEE1E369}" type="parTrans" cxnId="{67AF6CEB-45BB-43E1-A34A-D41FE9B487DC}">
      <dgm:prSet/>
      <dgm:spPr/>
      <dgm:t>
        <a:bodyPr/>
        <a:lstStyle/>
        <a:p>
          <a:endParaRPr lang="fr-FR"/>
        </a:p>
      </dgm:t>
    </dgm:pt>
    <dgm:pt modelId="{F8D32FF0-A43C-428F-8BDE-5ED30088F5B9}" type="sibTrans" cxnId="{67AF6CEB-45BB-43E1-A34A-D41FE9B487DC}">
      <dgm:prSet/>
      <dgm:spPr/>
      <dgm:t>
        <a:bodyPr/>
        <a:lstStyle/>
        <a:p>
          <a:endParaRPr lang="fr-FR"/>
        </a:p>
      </dgm:t>
    </dgm:pt>
    <dgm:pt modelId="{8038CA0B-08F1-4645-805B-0CC3D2518BCE}">
      <dgm:prSet custT="1"/>
      <dgm:spPr/>
      <dgm:t>
        <a:bodyPr/>
        <a:lstStyle/>
        <a:p>
          <a:r>
            <a:rPr lang="fr-FR" sz="1200" b="1" i="0" dirty="0" smtClean="0">
              <a:solidFill>
                <a:schemeClr val="tx1"/>
              </a:solidFill>
            </a:rPr>
            <a:t>Ce qu’il faut retenir</a:t>
          </a:r>
          <a:endParaRPr lang="fr-FR" sz="1200" b="1" dirty="0">
            <a:solidFill>
              <a:schemeClr val="tx1"/>
            </a:solidFill>
          </a:endParaRPr>
        </a:p>
      </dgm:t>
    </dgm:pt>
    <dgm:pt modelId="{6791436E-EB06-4381-8C0B-B5239A9CAA1A}" type="parTrans" cxnId="{86CEA956-A456-4A5A-8271-D5CEA2583DE2}">
      <dgm:prSet/>
      <dgm:spPr/>
      <dgm:t>
        <a:bodyPr/>
        <a:lstStyle/>
        <a:p>
          <a:endParaRPr lang="fr-FR"/>
        </a:p>
      </dgm:t>
    </dgm:pt>
    <dgm:pt modelId="{04BF74DE-7A89-4801-9D15-D0D4C4AF0611}" type="sibTrans" cxnId="{86CEA956-A456-4A5A-8271-D5CEA2583DE2}">
      <dgm:prSet/>
      <dgm:spPr/>
      <dgm:t>
        <a:bodyPr/>
        <a:lstStyle/>
        <a:p>
          <a:endParaRPr lang="fr-FR"/>
        </a:p>
      </dgm:t>
    </dgm:pt>
    <dgm:pt modelId="{FC910020-2B2F-4CB4-A343-2D14755086E8}" type="pres">
      <dgm:prSet presAssocID="{9EA4FAC3-2B46-4866-959B-6ED12A499390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AD7C2D2-FC9E-4ED9-ABA1-186746222275}" type="pres">
      <dgm:prSet presAssocID="{8C109CE3-F778-4EB4-A43E-443255A90955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33DF08-ACB5-49E4-8033-F6545460A90A}" type="pres">
      <dgm:prSet presAssocID="{655B7965-83BA-4D12-ADE7-51F617BEC34D}" presName="sibTrans" presStyleLbl="sibTrans2D1" presStyleIdx="0" presStyleCnt="6"/>
      <dgm:spPr/>
      <dgm:t>
        <a:bodyPr/>
        <a:lstStyle/>
        <a:p>
          <a:endParaRPr lang="fr-FR"/>
        </a:p>
      </dgm:t>
    </dgm:pt>
    <dgm:pt modelId="{8F096CAE-57CA-427E-807A-D6209B49BFD4}" type="pres">
      <dgm:prSet presAssocID="{655B7965-83BA-4D12-ADE7-51F617BEC34D}" presName="connectorText" presStyleLbl="sibTrans2D1" presStyleIdx="0" presStyleCnt="6"/>
      <dgm:spPr/>
      <dgm:t>
        <a:bodyPr/>
        <a:lstStyle/>
        <a:p>
          <a:endParaRPr lang="fr-FR"/>
        </a:p>
      </dgm:t>
    </dgm:pt>
    <dgm:pt modelId="{ACF39EA1-A528-4DFE-8B79-963860159170}" type="pres">
      <dgm:prSet presAssocID="{BAD222EB-FA7B-446E-A544-93CE00C7B21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DE93A79-1161-46A1-833E-4F8C548E3979}" type="pres">
      <dgm:prSet presAssocID="{2BC826F5-A4C4-4908-9F32-0AB08EC04B15}" presName="sibTrans" presStyleLbl="sibTrans2D1" presStyleIdx="1" presStyleCnt="6"/>
      <dgm:spPr/>
      <dgm:t>
        <a:bodyPr/>
        <a:lstStyle/>
        <a:p>
          <a:endParaRPr lang="fr-FR"/>
        </a:p>
      </dgm:t>
    </dgm:pt>
    <dgm:pt modelId="{13B7F354-936E-40D9-9718-F9BFC8EDE68B}" type="pres">
      <dgm:prSet presAssocID="{2BC826F5-A4C4-4908-9F32-0AB08EC04B15}" presName="connectorText" presStyleLbl="sibTrans2D1" presStyleIdx="1" presStyleCnt="6"/>
      <dgm:spPr/>
      <dgm:t>
        <a:bodyPr/>
        <a:lstStyle/>
        <a:p>
          <a:endParaRPr lang="fr-FR"/>
        </a:p>
      </dgm:t>
    </dgm:pt>
    <dgm:pt modelId="{A62945C2-D7A0-4551-8165-CC37E62C4679}" type="pres">
      <dgm:prSet presAssocID="{83466FD6-0095-4662-82D4-83BB03F849E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7553831-D149-4872-9364-96113F585F2A}" type="pres">
      <dgm:prSet presAssocID="{7DB36F9E-0975-43F6-9F6E-7D4685039A65}" presName="sibTrans" presStyleLbl="sibTrans2D1" presStyleIdx="2" presStyleCnt="6"/>
      <dgm:spPr/>
      <dgm:t>
        <a:bodyPr/>
        <a:lstStyle/>
        <a:p>
          <a:endParaRPr lang="fr-FR"/>
        </a:p>
      </dgm:t>
    </dgm:pt>
    <dgm:pt modelId="{337E09CA-8C96-4ADC-84A0-7E5AB9F243C7}" type="pres">
      <dgm:prSet presAssocID="{7DB36F9E-0975-43F6-9F6E-7D4685039A65}" presName="connectorText" presStyleLbl="sibTrans2D1" presStyleIdx="2" presStyleCnt="6"/>
      <dgm:spPr/>
      <dgm:t>
        <a:bodyPr/>
        <a:lstStyle/>
        <a:p>
          <a:endParaRPr lang="fr-FR"/>
        </a:p>
      </dgm:t>
    </dgm:pt>
    <dgm:pt modelId="{0EAE968E-6E92-4FDA-BA2A-9193BB97E869}" type="pres">
      <dgm:prSet presAssocID="{5ACA0C1F-FAD1-4FDA-AD0A-D418FFCFB4DD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1E2FEC-5729-4237-B07C-BAA9BB2AC49F}" type="pres">
      <dgm:prSet presAssocID="{870C38AE-7EB1-4FF7-B230-3D4A2519643A}" presName="sibTrans" presStyleLbl="sibTrans2D1" presStyleIdx="3" presStyleCnt="6"/>
      <dgm:spPr/>
      <dgm:t>
        <a:bodyPr/>
        <a:lstStyle/>
        <a:p>
          <a:endParaRPr lang="fr-FR"/>
        </a:p>
      </dgm:t>
    </dgm:pt>
    <dgm:pt modelId="{D06882D5-F80A-4BD6-A51E-AB5FE70916D0}" type="pres">
      <dgm:prSet presAssocID="{870C38AE-7EB1-4FF7-B230-3D4A2519643A}" presName="connectorText" presStyleLbl="sibTrans2D1" presStyleIdx="3" presStyleCnt="6"/>
      <dgm:spPr/>
      <dgm:t>
        <a:bodyPr/>
        <a:lstStyle/>
        <a:p>
          <a:endParaRPr lang="fr-FR"/>
        </a:p>
      </dgm:t>
    </dgm:pt>
    <dgm:pt modelId="{20742A28-7038-43BB-BC28-1AF2557121F5}" type="pres">
      <dgm:prSet presAssocID="{3B71A086-1735-4503-A3EA-0FC97776E293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5439CDC-1953-4DA5-9B5F-08C53CCB3CD2}" type="pres">
      <dgm:prSet presAssocID="{F8D32FF0-A43C-428F-8BDE-5ED30088F5B9}" presName="sibTrans" presStyleLbl="sibTrans2D1" presStyleIdx="4" presStyleCnt="6"/>
      <dgm:spPr/>
      <dgm:t>
        <a:bodyPr/>
        <a:lstStyle/>
        <a:p>
          <a:endParaRPr lang="fr-FR"/>
        </a:p>
      </dgm:t>
    </dgm:pt>
    <dgm:pt modelId="{38855F36-5C46-4A22-ACC3-F2703B2AC388}" type="pres">
      <dgm:prSet presAssocID="{F8D32FF0-A43C-428F-8BDE-5ED30088F5B9}" presName="connectorText" presStyleLbl="sibTrans2D1" presStyleIdx="4" presStyleCnt="6"/>
      <dgm:spPr/>
      <dgm:t>
        <a:bodyPr/>
        <a:lstStyle/>
        <a:p>
          <a:endParaRPr lang="fr-FR"/>
        </a:p>
      </dgm:t>
    </dgm:pt>
    <dgm:pt modelId="{6E764DDC-046E-4BBB-B0C7-E708487F212D}" type="pres">
      <dgm:prSet presAssocID="{8038CA0B-08F1-4645-805B-0CC3D2518BCE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3D48FAC-7517-49A4-B963-6EBCBE7F47A2}" type="pres">
      <dgm:prSet presAssocID="{04BF74DE-7A89-4801-9D15-D0D4C4AF0611}" presName="sibTrans" presStyleLbl="sibTrans2D1" presStyleIdx="5" presStyleCnt="6"/>
      <dgm:spPr/>
      <dgm:t>
        <a:bodyPr/>
        <a:lstStyle/>
        <a:p>
          <a:endParaRPr lang="fr-FR"/>
        </a:p>
      </dgm:t>
    </dgm:pt>
    <dgm:pt modelId="{7051A300-45C7-40AF-95B0-0EABB1F2ADE7}" type="pres">
      <dgm:prSet presAssocID="{04BF74DE-7A89-4801-9D15-D0D4C4AF0611}" presName="connectorText" presStyleLbl="sibTrans2D1" presStyleIdx="5" presStyleCnt="6"/>
      <dgm:spPr/>
      <dgm:t>
        <a:bodyPr/>
        <a:lstStyle/>
        <a:p>
          <a:endParaRPr lang="fr-FR"/>
        </a:p>
      </dgm:t>
    </dgm:pt>
  </dgm:ptLst>
  <dgm:cxnLst>
    <dgm:cxn modelId="{5900F9E3-FD0A-4515-8258-E6551D9DF7C9}" type="presOf" srcId="{8C109CE3-F778-4EB4-A43E-443255A90955}" destId="{0AD7C2D2-FC9E-4ED9-ABA1-186746222275}" srcOrd="0" destOrd="0" presId="urn:microsoft.com/office/officeart/2005/8/layout/cycle2"/>
    <dgm:cxn modelId="{86CEA956-A456-4A5A-8271-D5CEA2583DE2}" srcId="{9EA4FAC3-2B46-4866-959B-6ED12A499390}" destId="{8038CA0B-08F1-4645-805B-0CC3D2518BCE}" srcOrd="5" destOrd="0" parTransId="{6791436E-EB06-4381-8C0B-B5239A9CAA1A}" sibTransId="{04BF74DE-7A89-4801-9D15-D0D4C4AF0611}"/>
    <dgm:cxn modelId="{87313713-9842-43D0-A706-F00DB38F5A51}" srcId="{9EA4FAC3-2B46-4866-959B-6ED12A499390}" destId="{5ACA0C1F-FAD1-4FDA-AD0A-D418FFCFB4DD}" srcOrd="3" destOrd="0" parTransId="{F432D684-D960-4210-9A28-5B8A4D9DC87B}" sibTransId="{870C38AE-7EB1-4FF7-B230-3D4A2519643A}"/>
    <dgm:cxn modelId="{67AF6CEB-45BB-43E1-A34A-D41FE9B487DC}" srcId="{9EA4FAC3-2B46-4866-959B-6ED12A499390}" destId="{3B71A086-1735-4503-A3EA-0FC97776E293}" srcOrd="4" destOrd="0" parTransId="{B8FB1BFF-5D9C-4E23-8472-A1FABEE1E369}" sibTransId="{F8D32FF0-A43C-428F-8BDE-5ED30088F5B9}"/>
    <dgm:cxn modelId="{7194DB1A-13CA-4F6B-8EAE-775AF5D1AF1E}" type="presOf" srcId="{F8D32FF0-A43C-428F-8BDE-5ED30088F5B9}" destId="{38855F36-5C46-4A22-ACC3-F2703B2AC388}" srcOrd="1" destOrd="0" presId="urn:microsoft.com/office/officeart/2005/8/layout/cycle2"/>
    <dgm:cxn modelId="{0AC2CBBC-4C56-481F-8AC5-3C1EC25CA800}" type="presOf" srcId="{7DB36F9E-0975-43F6-9F6E-7D4685039A65}" destId="{337E09CA-8C96-4ADC-84A0-7E5AB9F243C7}" srcOrd="1" destOrd="0" presId="urn:microsoft.com/office/officeart/2005/8/layout/cycle2"/>
    <dgm:cxn modelId="{B95EE0A9-B2EC-4800-B5BF-81FB38CE5496}" srcId="{9EA4FAC3-2B46-4866-959B-6ED12A499390}" destId="{8C109CE3-F778-4EB4-A43E-443255A90955}" srcOrd="0" destOrd="0" parTransId="{C2755C86-484A-4EB9-AC34-16D607D0A258}" sibTransId="{655B7965-83BA-4D12-ADE7-51F617BEC34D}"/>
    <dgm:cxn modelId="{AA0F9698-FA8C-4358-9CD7-FD8EA20A8812}" type="presOf" srcId="{870C38AE-7EB1-4FF7-B230-3D4A2519643A}" destId="{C91E2FEC-5729-4237-B07C-BAA9BB2AC49F}" srcOrd="0" destOrd="0" presId="urn:microsoft.com/office/officeart/2005/8/layout/cycle2"/>
    <dgm:cxn modelId="{07E79D4B-0B34-4947-B43B-D5DDEF5B5C27}" type="presOf" srcId="{655B7965-83BA-4D12-ADE7-51F617BEC34D}" destId="{1333DF08-ACB5-49E4-8033-F6545460A90A}" srcOrd="0" destOrd="0" presId="urn:microsoft.com/office/officeart/2005/8/layout/cycle2"/>
    <dgm:cxn modelId="{8C1BBB37-40BD-4443-9F96-DE4463950D19}" srcId="{9EA4FAC3-2B46-4866-959B-6ED12A499390}" destId="{BAD222EB-FA7B-446E-A544-93CE00C7B214}" srcOrd="1" destOrd="0" parTransId="{9136872F-BE7B-4D77-A307-499730D8D8DB}" sibTransId="{2BC826F5-A4C4-4908-9F32-0AB08EC04B15}"/>
    <dgm:cxn modelId="{D24A87F9-FA50-4401-B6FC-8F090B74BF31}" type="presOf" srcId="{3B71A086-1735-4503-A3EA-0FC97776E293}" destId="{20742A28-7038-43BB-BC28-1AF2557121F5}" srcOrd="0" destOrd="0" presId="urn:microsoft.com/office/officeart/2005/8/layout/cycle2"/>
    <dgm:cxn modelId="{666FB87D-7928-46B1-82FD-9BC111BD6C57}" type="presOf" srcId="{F8D32FF0-A43C-428F-8BDE-5ED30088F5B9}" destId="{D5439CDC-1953-4DA5-9B5F-08C53CCB3CD2}" srcOrd="0" destOrd="0" presId="urn:microsoft.com/office/officeart/2005/8/layout/cycle2"/>
    <dgm:cxn modelId="{52CEEC3F-5C1A-437E-99FD-B352E60E9A4B}" type="presOf" srcId="{7DB36F9E-0975-43F6-9F6E-7D4685039A65}" destId="{C7553831-D149-4872-9364-96113F585F2A}" srcOrd="0" destOrd="0" presId="urn:microsoft.com/office/officeart/2005/8/layout/cycle2"/>
    <dgm:cxn modelId="{A21DF7B3-075A-43DF-A3D3-D4576FEAC996}" type="presOf" srcId="{9EA4FAC3-2B46-4866-959B-6ED12A499390}" destId="{FC910020-2B2F-4CB4-A343-2D14755086E8}" srcOrd="0" destOrd="0" presId="urn:microsoft.com/office/officeart/2005/8/layout/cycle2"/>
    <dgm:cxn modelId="{97DA2883-FD4C-468D-8046-BA6F75AF8BAE}" type="presOf" srcId="{5ACA0C1F-FAD1-4FDA-AD0A-D418FFCFB4DD}" destId="{0EAE968E-6E92-4FDA-BA2A-9193BB97E869}" srcOrd="0" destOrd="0" presId="urn:microsoft.com/office/officeart/2005/8/layout/cycle2"/>
    <dgm:cxn modelId="{67E71004-6AB2-485C-B20F-C19F42CB1DFC}" type="presOf" srcId="{870C38AE-7EB1-4FF7-B230-3D4A2519643A}" destId="{D06882D5-F80A-4BD6-A51E-AB5FE70916D0}" srcOrd="1" destOrd="0" presId="urn:microsoft.com/office/officeart/2005/8/layout/cycle2"/>
    <dgm:cxn modelId="{1D4148D6-0C6F-42F9-83E7-8DAB7F5A64C7}" type="presOf" srcId="{655B7965-83BA-4D12-ADE7-51F617BEC34D}" destId="{8F096CAE-57CA-427E-807A-D6209B49BFD4}" srcOrd="1" destOrd="0" presId="urn:microsoft.com/office/officeart/2005/8/layout/cycle2"/>
    <dgm:cxn modelId="{41135EAC-A56D-4AA0-8041-120CAFD4BB57}" type="presOf" srcId="{BAD222EB-FA7B-446E-A544-93CE00C7B214}" destId="{ACF39EA1-A528-4DFE-8B79-963860159170}" srcOrd="0" destOrd="0" presId="urn:microsoft.com/office/officeart/2005/8/layout/cycle2"/>
    <dgm:cxn modelId="{696CA012-3D4F-4C90-A144-1D4198147EBE}" type="presOf" srcId="{83466FD6-0095-4662-82D4-83BB03F849EB}" destId="{A62945C2-D7A0-4551-8165-CC37E62C4679}" srcOrd="0" destOrd="0" presId="urn:microsoft.com/office/officeart/2005/8/layout/cycle2"/>
    <dgm:cxn modelId="{70F3C778-717B-47C7-BD74-301D82FDFF75}" type="presOf" srcId="{2BC826F5-A4C4-4908-9F32-0AB08EC04B15}" destId="{13B7F354-936E-40D9-9718-F9BFC8EDE68B}" srcOrd="1" destOrd="0" presId="urn:microsoft.com/office/officeart/2005/8/layout/cycle2"/>
    <dgm:cxn modelId="{97F6DB69-C380-4831-9ED6-3E2DBB3F5D78}" srcId="{9EA4FAC3-2B46-4866-959B-6ED12A499390}" destId="{83466FD6-0095-4662-82D4-83BB03F849EB}" srcOrd="2" destOrd="0" parTransId="{5E3185DF-9598-4E10-98E4-E5CD0B2BF3CB}" sibTransId="{7DB36F9E-0975-43F6-9F6E-7D4685039A65}"/>
    <dgm:cxn modelId="{115A14A0-122B-4C5E-BD0E-7E3D4C9ABDDB}" type="presOf" srcId="{2BC826F5-A4C4-4908-9F32-0AB08EC04B15}" destId="{9DE93A79-1161-46A1-833E-4F8C548E3979}" srcOrd="0" destOrd="0" presId="urn:microsoft.com/office/officeart/2005/8/layout/cycle2"/>
    <dgm:cxn modelId="{EFF970CF-7FE3-49EF-BEA3-AC2F3FA497B9}" type="presOf" srcId="{04BF74DE-7A89-4801-9D15-D0D4C4AF0611}" destId="{03D48FAC-7517-49A4-B963-6EBCBE7F47A2}" srcOrd="0" destOrd="0" presId="urn:microsoft.com/office/officeart/2005/8/layout/cycle2"/>
    <dgm:cxn modelId="{95A344E8-AC3D-4D24-B6F8-D6779A5D3691}" type="presOf" srcId="{8038CA0B-08F1-4645-805B-0CC3D2518BCE}" destId="{6E764DDC-046E-4BBB-B0C7-E708487F212D}" srcOrd="0" destOrd="0" presId="urn:microsoft.com/office/officeart/2005/8/layout/cycle2"/>
    <dgm:cxn modelId="{08025890-5A42-4EB2-9FC8-1FEFA68E2333}" type="presOf" srcId="{04BF74DE-7A89-4801-9D15-D0D4C4AF0611}" destId="{7051A300-45C7-40AF-95B0-0EABB1F2ADE7}" srcOrd="1" destOrd="0" presId="urn:microsoft.com/office/officeart/2005/8/layout/cycle2"/>
    <dgm:cxn modelId="{12B744D7-F5AB-4532-A498-794AE5EE2721}" type="presParOf" srcId="{FC910020-2B2F-4CB4-A343-2D14755086E8}" destId="{0AD7C2D2-FC9E-4ED9-ABA1-186746222275}" srcOrd="0" destOrd="0" presId="urn:microsoft.com/office/officeart/2005/8/layout/cycle2"/>
    <dgm:cxn modelId="{67F2E89B-98F1-47BF-B51C-F40765AB5C9C}" type="presParOf" srcId="{FC910020-2B2F-4CB4-A343-2D14755086E8}" destId="{1333DF08-ACB5-49E4-8033-F6545460A90A}" srcOrd="1" destOrd="0" presId="urn:microsoft.com/office/officeart/2005/8/layout/cycle2"/>
    <dgm:cxn modelId="{F271FF7E-2178-4C1E-94AF-C48ACF4B42EC}" type="presParOf" srcId="{1333DF08-ACB5-49E4-8033-F6545460A90A}" destId="{8F096CAE-57CA-427E-807A-D6209B49BFD4}" srcOrd="0" destOrd="0" presId="urn:microsoft.com/office/officeart/2005/8/layout/cycle2"/>
    <dgm:cxn modelId="{1FF94AF6-84D6-43E2-AB39-9583917C58E3}" type="presParOf" srcId="{FC910020-2B2F-4CB4-A343-2D14755086E8}" destId="{ACF39EA1-A528-4DFE-8B79-963860159170}" srcOrd="2" destOrd="0" presId="urn:microsoft.com/office/officeart/2005/8/layout/cycle2"/>
    <dgm:cxn modelId="{56D25147-376B-4F84-BD0D-7126D61F53B3}" type="presParOf" srcId="{FC910020-2B2F-4CB4-A343-2D14755086E8}" destId="{9DE93A79-1161-46A1-833E-4F8C548E3979}" srcOrd="3" destOrd="0" presId="urn:microsoft.com/office/officeart/2005/8/layout/cycle2"/>
    <dgm:cxn modelId="{8DBE2E19-AE6E-423A-880F-6D97FBCBC283}" type="presParOf" srcId="{9DE93A79-1161-46A1-833E-4F8C548E3979}" destId="{13B7F354-936E-40D9-9718-F9BFC8EDE68B}" srcOrd="0" destOrd="0" presId="urn:microsoft.com/office/officeart/2005/8/layout/cycle2"/>
    <dgm:cxn modelId="{A476127C-BE53-4447-893B-78F9144EDCF1}" type="presParOf" srcId="{FC910020-2B2F-4CB4-A343-2D14755086E8}" destId="{A62945C2-D7A0-4551-8165-CC37E62C4679}" srcOrd="4" destOrd="0" presId="urn:microsoft.com/office/officeart/2005/8/layout/cycle2"/>
    <dgm:cxn modelId="{C2E5B245-21DE-447A-A5A2-036ED7AB09C0}" type="presParOf" srcId="{FC910020-2B2F-4CB4-A343-2D14755086E8}" destId="{C7553831-D149-4872-9364-96113F585F2A}" srcOrd="5" destOrd="0" presId="urn:microsoft.com/office/officeart/2005/8/layout/cycle2"/>
    <dgm:cxn modelId="{02380B49-A01E-4C5E-BA5E-63B761F9E760}" type="presParOf" srcId="{C7553831-D149-4872-9364-96113F585F2A}" destId="{337E09CA-8C96-4ADC-84A0-7E5AB9F243C7}" srcOrd="0" destOrd="0" presId="urn:microsoft.com/office/officeart/2005/8/layout/cycle2"/>
    <dgm:cxn modelId="{B5795773-9A26-40A2-80CA-3E4BE5B5D82A}" type="presParOf" srcId="{FC910020-2B2F-4CB4-A343-2D14755086E8}" destId="{0EAE968E-6E92-4FDA-BA2A-9193BB97E869}" srcOrd="6" destOrd="0" presId="urn:microsoft.com/office/officeart/2005/8/layout/cycle2"/>
    <dgm:cxn modelId="{2D4C9CBB-4184-4FE8-BCA0-A06BF38F45D5}" type="presParOf" srcId="{FC910020-2B2F-4CB4-A343-2D14755086E8}" destId="{C91E2FEC-5729-4237-B07C-BAA9BB2AC49F}" srcOrd="7" destOrd="0" presId="urn:microsoft.com/office/officeart/2005/8/layout/cycle2"/>
    <dgm:cxn modelId="{F7DC05B8-1A0D-47E8-8B97-FF7D591499F3}" type="presParOf" srcId="{C91E2FEC-5729-4237-B07C-BAA9BB2AC49F}" destId="{D06882D5-F80A-4BD6-A51E-AB5FE70916D0}" srcOrd="0" destOrd="0" presId="urn:microsoft.com/office/officeart/2005/8/layout/cycle2"/>
    <dgm:cxn modelId="{1EE9FD0F-93B1-4D31-B6B6-06C4E3E5C67E}" type="presParOf" srcId="{FC910020-2B2F-4CB4-A343-2D14755086E8}" destId="{20742A28-7038-43BB-BC28-1AF2557121F5}" srcOrd="8" destOrd="0" presId="urn:microsoft.com/office/officeart/2005/8/layout/cycle2"/>
    <dgm:cxn modelId="{3AAF27CA-3945-4E34-9D12-6C4077E18343}" type="presParOf" srcId="{FC910020-2B2F-4CB4-A343-2D14755086E8}" destId="{D5439CDC-1953-4DA5-9B5F-08C53CCB3CD2}" srcOrd="9" destOrd="0" presId="urn:microsoft.com/office/officeart/2005/8/layout/cycle2"/>
    <dgm:cxn modelId="{70BB0489-D635-498A-AE9E-348DE56A1344}" type="presParOf" srcId="{D5439CDC-1953-4DA5-9B5F-08C53CCB3CD2}" destId="{38855F36-5C46-4A22-ACC3-F2703B2AC388}" srcOrd="0" destOrd="0" presId="urn:microsoft.com/office/officeart/2005/8/layout/cycle2"/>
    <dgm:cxn modelId="{D9A8A128-4C62-4982-807D-FCFBA95FA4E3}" type="presParOf" srcId="{FC910020-2B2F-4CB4-A343-2D14755086E8}" destId="{6E764DDC-046E-4BBB-B0C7-E708487F212D}" srcOrd="10" destOrd="0" presId="urn:microsoft.com/office/officeart/2005/8/layout/cycle2"/>
    <dgm:cxn modelId="{CFBEF755-F208-41A7-BFC9-7C7C23386A4F}" type="presParOf" srcId="{FC910020-2B2F-4CB4-A343-2D14755086E8}" destId="{03D48FAC-7517-49A4-B963-6EBCBE7F47A2}" srcOrd="11" destOrd="0" presId="urn:microsoft.com/office/officeart/2005/8/layout/cycle2"/>
    <dgm:cxn modelId="{67CD96D2-6BFC-4E9B-85A3-F459DF86410B}" type="presParOf" srcId="{03D48FAC-7517-49A4-B963-6EBCBE7F47A2}" destId="{7051A300-45C7-40AF-95B0-0EABB1F2ADE7}" srcOrd="0" destOrd="0" presId="urn:microsoft.com/office/officeart/2005/8/layout/cycle2"/>
  </dgm:cxnLst>
  <dgm:bg/>
  <dgm:whole/>
  <dgm:extLst>
    <a:ext uri="http://schemas.microsoft.com/office/drawing/2008/diagram">
      <dsp:dataModelExt xmlns=""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D7C2D2-FC9E-4ED9-ABA1-186746222275}">
      <dsp:nvSpPr>
        <dsp:cNvPr id="0" name=""/>
        <dsp:cNvSpPr/>
      </dsp:nvSpPr>
      <dsp:spPr>
        <a:xfrm>
          <a:off x="3903389" y="2037"/>
          <a:ext cx="1337220" cy="13372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Analyse des ventes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4099220" y="197868"/>
        <a:ext cx="945558" cy="945558"/>
      </dsp:txXfrm>
    </dsp:sp>
    <dsp:sp modelId="{1333DF08-ACB5-49E4-8033-F6545460A90A}">
      <dsp:nvSpPr>
        <dsp:cNvPr id="0" name=""/>
        <dsp:cNvSpPr/>
      </dsp:nvSpPr>
      <dsp:spPr>
        <a:xfrm rot="1800000">
          <a:off x="5255062" y="942028"/>
          <a:ext cx="355660" cy="451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5262209" y="1005616"/>
        <a:ext cx="248962" cy="270787"/>
      </dsp:txXfrm>
    </dsp:sp>
    <dsp:sp modelId="{ACF39EA1-A528-4DFE-8B79-963860159170}">
      <dsp:nvSpPr>
        <dsp:cNvPr id="0" name=""/>
        <dsp:cNvSpPr/>
      </dsp:nvSpPr>
      <dsp:spPr>
        <a:xfrm>
          <a:off x="5642608" y="1006175"/>
          <a:ext cx="1337220" cy="1337220"/>
        </a:xfrm>
        <a:prstGeom prst="ellips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Reward items management</a:t>
          </a:r>
          <a:endParaRPr lang="fr-FR" sz="1100" b="1" kern="1200" dirty="0">
            <a:solidFill>
              <a:schemeClr val="tx1"/>
            </a:solidFill>
          </a:endParaRPr>
        </a:p>
      </dsp:txBody>
      <dsp:txXfrm>
        <a:off x="5838439" y="1202006"/>
        <a:ext cx="945558" cy="945558"/>
      </dsp:txXfrm>
    </dsp:sp>
    <dsp:sp modelId="{9DE93A79-1161-46A1-833E-4F8C548E3979}">
      <dsp:nvSpPr>
        <dsp:cNvPr id="0" name=""/>
        <dsp:cNvSpPr/>
      </dsp:nvSpPr>
      <dsp:spPr>
        <a:xfrm rot="5400000">
          <a:off x="6133389" y="2443203"/>
          <a:ext cx="355660" cy="451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6186738" y="2480116"/>
        <a:ext cx="248962" cy="270787"/>
      </dsp:txXfrm>
    </dsp:sp>
    <dsp:sp modelId="{A62945C2-D7A0-4551-8165-CC37E62C4679}">
      <dsp:nvSpPr>
        <dsp:cNvPr id="0" name=""/>
        <dsp:cNvSpPr/>
      </dsp:nvSpPr>
      <dsp:spPr>
        <a:xfrm>
          <a:off x="5642608" y="3014453"/>
          <a:ext cx="1337220" cy="1337220"/>
        </a:xfrm>
        <a:prstGeom prst="ellips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Praticabilité des prix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5838439" y="3210284"/>
        <a:ext cx="945558" cy="945558"/>
      </dsp:txXfrm>
    </dsp:sp>
    <dsp:sp modelId="{C7553831-D149-4872-9364-96113F585F2A}">
      <dsp:nvSpPr>
        <dsp:cNvPr id="0" name=""/>
        <dsp:cNvSpPr/>
      </dsp:nvSpPr>
      <dsp:spPr>
        <a:xfrm rot="9000000">
          <a:off x="5272496" y="3954444"/>
          <a:ext cx="355660" cy="451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 rot="10800000">
        <a:off x="5372047" y="4018032"/>
        <a:ext cx="248962" cy="270787"/>
      </dsp:txXfrm>
    </dsp:sp>
    <dsp:sp modelId="{0EAE968E-6E92-4FDA-BA2A-9193BB97E869}">
      <dsp:nvSpPr>
        <dsp:cNvPr id="0" name=""/>
        <dsp:cNvSpPr/>
      </dsp:nvSpPr>
      <dsp:spPr>
        <a:xfrm>
          <a:off x="3903389" y="4018592"/>
          <a:ext cx="1337220" cy="1337220"/>
        </a:xfrm>
        <a:prstGeom prst="ellips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000" b="1" kern="1200" dirty="0" smtClean="0">
              <a:solidFill>
                <a:schemeClr val="tx1"/>
              </a:solidFill>
            </a:rPr>
            <a:t>Feedback Consommateur et veille concurrentielle</a:t>
          </a:r>
          <a:endParaRPr lang="fr-FR" sz="1000" b="1" kern="1200" dirty="0">
            <a:solidFill>
              <a:schemeClr val="tx1"/>
            </a:solidFill>
          </a:endParaRPr>
        </a:p>
      </dsp:txBody>
      <dsp:txXfrm>
        <a:off x="4099220" y="4214423"/>
        <a:ext cx="945558" cy="945558"/>
      </dsp:txXfrm>
    </dsp:sp>
    <dsp:sp modelId="{C91E2FEC-5729-4237-B07C-BAA9BB2AC49F}">
      <dsp:nvSpPr>
        <dsp:cNvPr id="0" name=""/>
        <dsp:cNvSpPr/>
      </dsp:nvSpPr>
      <dsp:spPr>
        <a:xfrm rot="12600000">
          <a:off x="3533277" y="3964509"/>
          <a:ext cx="355660" cy="451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 rot="10800000">
        <a:off x="3632828" y="4081446"/>
        <a:ext cx="248962" cy="270787"/>
      </dsp:txXfrm>
    </dsp:sp>
    <dsp:sp modelId="{20742A28-7038-43BB-BC28-1AF2557121F5}">
      <dsp:nvSpPr>
        <dsp:cNvPr id="0" name=""/>
        <dsp:cNvSpPr/>
      </dsp:nvSpPr>
      <dsp:spPr>
        <a:xfrm>
          <a:off x="2164170" y="3014453"/>
          <a:ext cx="1337220" cy="1337220"/>
        </a:xfrm>
        <a:prstGeom prst="ellips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b="1" kern="1200" dirty="0" smtClean="0">
              <a:solidFill>
                <a:schemeClr val="tx1"/>
              </a:solidFill>
            </a:rPr>
            <a:t>Collaboration</a:t>
          </a:r>
          <a:endParaRPr lang="fr-FR" sz="1100" b="1" kern="1200" dirty="0">
            <a:solidFill>
              <a:schemeClr val="tx1"/>
            </a:solidFill>
          </a:endParaRPr>
        </a:p>
      </dsp:txBody>
      <dsp:txXfrm>
        <a:off x="2360001" y="3210284"/>
        <a:ext cx="945558" cy="945558"/>
      </dsp:txXfrm>
    </dsp:sp>
    <dsp:sp modelId="{D5439CDC-1953-4DA5-9B5F-08C53CCB3CD2}">
      <dsp:nvSpPr>
        <dsp:cNvPr id="0" name=""/>
        <dsp:cNvSpPr/>
      </dsp:nvSpPr>
      <dsp:spPr>
        <a:xfrm rot="16200000">
          <a:off x="2654950" y="2463334"/>
          <a:ext cx="355660" cy="451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2708299" y="2606945"/>
        <a:ext cx="248962" cy="270787"/>
      </dsp:txXfrm>
    </dsp:sp>
    <dsp:sp modelId="{6E764DDC-046E-4BBB-B0C7-E708487F212D}">
      <dsp:nvSpPr>
        <dsp:cNvPr id="0" name=""/>
        <dsp:cNvSpPr/>
      </dsp:nvSpPr>
      <dsp:spPr>
        <a:xfrm>
          <a:off x="2164170" y="1006175"/>
          <a:ext cx="1337220" cy="1337220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 smtClean="0">
              <a:solidFill>
                <a:schemeClr val="tx1"/>
              </a:solidFill>
            </a:rPr>
            <a:t>Visibilité</a:t>
          </a:r>
          <a:endParaRPr lang="fr-FR" sz="1200" b="1" kern="1200" dirty="0">
            <a:solidFill>
              <a:schemeClr val="tx1"/>
            </a:solidFill>
          </a:endParaRPr>
        </a:p>
      </dsp:txBody>
      <dsp:txXfrm>
        <a:off x="2360001" y="1202006"/>
        <a:ext cx="945558" cy="945558"/>
      </dsp:txXfrm>
    </dsp:sp>
    <dsp:sp modelId="{03D48FAC-7517-49A4-B963-6EBCBE7F47A2}">
      <dsp:nvSpPr>
        <dsp:cNvPr id="0" name=""/>
        <dsp:cNvSpPr/>
      </dsp:nvSpPr>
      <dsp:spPr>
        <a:xfrm rot="19800000">
          <a:off x="3515843" y="952093"/>
          <a:ext cx="355660" cy="4513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900" kern="1200"/>
        </a:p>
      </dsp:txBody>
      <dsp:txXfrm>
        <a:off x="3522990" y="1069030"/>
        <a:ext cx="248962" cy="270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5C9CD-6F4E-4CEC-AD5B-66836B59D575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D67D3-4B65-45C3-9785-C3548166F39A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8027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84540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89052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270015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001707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88388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762801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4145839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665372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32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28238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000523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34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38014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35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19537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206891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281086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640352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AD67D3-4B65-45C3-9785-C3548166F39A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757407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2FDD8-3107-41D4-930D-3C08E91AB064}" type="datetimeFigureOut">
              <a:rPr lang="fr-FR" smtClean="0"/>
              <a:pPr/>
              <a:t>24/09/2018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E5C7F-984D-429E-B059-2F39BD8E14F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2ahUKEwjRhfGmsdPdAhUNz4UKHXRnB68QjRx6BAgBEAU&amp;url=https://www.articlecity.com/blog/create-strong-promotion-strategy-clothing-business/&amp;psig=AOvVaw14ZBhYGNcJ7WGq8bwiESF2&amp;ust=153786968764285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hyperlink" Target="https://www.google.com/url?sa=i&amp;rct=j&amp;q=&amp;esrc=s&amp;source=images&amp;cd=&amp;cad=rja&amp;uact=8&amp;ved=2ahUKEwiKmLXqstPdAhUNzYUKHcLKA60QjRx6BAgBEAU&amp;url=http://www.yorkelim.com/connect&amp;psig=AOvVaw0A7kXGr8A5nQGdOsMovEZ7&amp;ust=1537870054141690" TargetMode="Externa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214950"/>
            <a:ext cx="9144000" cy="1643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60109" y="6174109"/>
            <a:ext cx="683891" cy="683891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4071934" y="5500702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Par LPM Consulting Cameroun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000100" y="2714620"/>
            <a:ext cx="7286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DOUALA &amp; YAOUNDE : SEMAINE 1          (17/09/18 – 23/09/18)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428596" y="1571612"/>
            <a:ext cx="8229600" cy="1143000"/>
          </a:xfrm>
        </p:spPr>
        <p:txBody>
          <a:bodyPr>
            <a:noAutofit/>
          </a:bodyPr>
          <a:lstStyle/>
          <a:p>
            <a:r>
              <a:rPr lang="fr-FR" sz="4000" dirty="0" smtClean="0"/>
              <a:t>Rapport d’activité </a:t>
            </a:r>
            <a:r>
              <a:rPr lang="fr-FR" sz="4000" b="1" i="1" dirty="0" smtClean="0">
                <a:solidFill>
                  <a:srgbClr val="FF0000"/>
                </a:solidFill>
              </a:rPr>
              <a:t>BACK TO SCHOOL</a:t>
            </a:r>
            <a:endParaRPr lang="fr-FR" sz="4000" b="1" i="1" dirty="0">
              <a:solidFill>
                <a:srgbClr val="FF0000"/>
              </a:solidFill>
            </a:endParaRPr>
          </a:p>
        </p:txBody>
      </p:sp>
      <p:pic>
        <p:nvPicPr>
          <p:cNvPr id="11" name="Image 10" descr="La-Vache-Qui-Rit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142852"/>
            <a:ext cx="1228344" cy="111705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Yaoundé</a:t>
            </a:r>
            <a:endParaRPr lang="fr-FR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14282" y="92867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Evolution des ventes graphique Hebdomadaire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714612" y="4929198"/>
            <a:ext cx="40719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INTERPRETATION:</a:t>
            </a:r>
          </a:p>
          <a:p>
            <a:endParaRPr lang="fr-FR" sz="1400" b="1" u="sng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L’histogramme nous révèle que les supermarchés </a:t>
            </a:r>
            <a:r>
              <a:rPr lang="fr-FR" sz="1400" dirty="0" err="1" smtClean="0"/>
              <a:t>Mahima</a:t>
            </a:r>
            <a:r>
              <a:rPr lang="fr-FR" sz="1400" dirty="0" smtClean="0"/>
              <a:t> centre, Casino centre, </a:t>
            </a:r>
            <a:r>
              <a:rPr lang="fr-FR" sz="1400" dirty="0" err="1" smtClean="0"/>
              <a:t>Dovv</a:t>
            </a:r>
            <a:r>
              <a:rPr lang="fr-FR" sz="1400" dirty="0" smtClean="0"/>
              <a:t> bastos, </a:t>
            </a:r>
            <a:r>
              <a:rPr lang="fr-FR" sz="1400" dirty="0" err="1" smtClean="0"/>
              <a:t>Mahima</a:t>
            </a:r>
            <a:r>
              <a:rPr lang="fr-FR" sz="1400" dirty="0" smtClean="0"/>
              <a:t> </a:t>
            </a:r>
            <a:r>
              <a:rPr lang="fr-FR" sz="1400" dirty="0" err="1" smtClean="0"/>
              <a:t>elig</a:t>
            </a:r>
            <a:r>
              <a:rPr lang="fr-FR" sz="1400" dirty="0" smtClean="0"/>
              <a:t>-</a:t>
            </a:r>
            <a:r>
              <a:rPr lang="fr-FR" sz="1400" dirty="0" err="1" smtClean="0"/>
              <a:t>essono</a:t>
            </a:r>
            <a:r>
              <a:rPr lang="fr-FR" sz="1400" dirty="0" smtClean="0"/>
              <a:t> et Santa </a:t>
            </a:r>
            <a:r>
              <a:rPr lang="fr-FR" sz="1400" dirty="0" err="1" smtClean="0"/>
              <a:t>lucia</a:t>
            </a:r>
            <a:r>
              <a:rPr lang="fr-FR" sz="1400" dirty="0" smtClean="0"/>
              <a:t> </a:t>
            </a:r>
            <a:r>
              <a:rPr lang="fr-FR" sz="1400" dirty="0" err="1" smtClean="0"/>
              <a:t>kondegui</a:t>
            </a:r>
            <a:r>
              <a:rPr lang="fr-FR" sz="1400" dirty="0" smtClean="0"/>
              <a:t> réalisent les meilleures ventes.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Tous les PDV’S en activation à Yaoundé réalisent de bonne vente en général</a:t>
            </a:r>
            <a:endParaRPr lang="fr-FR" sz="1400" dirty="0"/>
          </a:p>
        </p:txBody>
      </p:sp>
      <p:graphicFrame>
        <p:nvGraphicFramePr>
          <p:cNvPr id="9" name="Graphique 8"/>
          <p:cNvGraphicFramePr/>
          <p:nvPr/>
        </p:nvGraphicFramePr>
        <p:xfrm>
          <a:off x="214282" y="1500174"/>
          <a:ext cx="8572560" cy="3286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comparative des ventes </a:t>
            </a:r>
            <a:r>
              <a:rPr lang="fr-FR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Dla</a:t>
            </a:r>
            <a:r>
              <a:rPr lang="fr-FR" sz="4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fr-FR" sz="4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Yde</a:t>
            </a:r>
            <a:endParaRPr lang="fr-FR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42844" y="1142984"/>
            <a:ext cx="2428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Courbes comparatives des ventes</a:t>
            </a:r>
            <a:r>
              <a:rPr lang="fr-FR" sz="1400" b="1" dirty="0" smtClean="0"/>
              <a:t> </a:t>
            </a:r>
            <a:endParaRPr lang="fr-FR" sz="14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2357422" y="4929198"/>
            <a:ext cx="57150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Interprétation</a:t>
            </a:r>
            <a:r>
              <a:rPr lang="fr-FR" sz="1400" b="1" dirty="0" smtClean="0"/>
              <a:t>:</a:t>
            </a:r>
          </a:p>
          <a:p>
            <a:endParaRPr lang="fr-FR" sz="1400" b="1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Les réalisations de Douala et Yaoundé évoluent en dent de scie. Elles sont instables. 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Les ventes de Douala croissent en fin de semaine contrairement à celle de Yaoundé qui décroissent légèrement.</a:t>
            </a:r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Yaoundé a réalisé un meilleur score par rapport Douala cette semaine.</a:t>
            </a:r>
          </a:p>
        </p:txBody>
      </p:sp>
      <p:graphicFrame>
        <p:nvGraphicFramePr>
          <p:cNvPr id="10" name="Graphique 9"/>
          <p:cNvGraphicFramePr/>
          <p:nvPr/>
        </p:nvGraphicFramePr>
        <p:xfrm>
          <a:off x="142844" y="1714488"/>
          <a:ext cx="8858312" cy="3086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5866947"/>
              </p:ext>
            </p:extLst>
          </p:nvPr>
        </p:nvGraphicFramePr>
        <p:xfrm>
          <a:off x="500034" y="1285860"/>
          <a:ext cx="8143932" cy="3791390"/>
        </p:xfrm>
        <a:graphic>
          <a:graphicData uri="http://schemas.openxmlformats.org/drawingml/2006/table">
            <a:tbl>
              <a:tblPr/>
              <a:tblGrid>
                <a:gridCol w="633707"/>
                <a:gridCol w="2589766"/>
                <a:gridCol w="1029198"/>
                <a:gridCol w="1029198"/>
                <a:gridCol w="1029198"/>
                <a:gridCol w="1028252"/>
                <a:gridCol w="804613"/>
              </a:tblGrid>
              <a:tr h="27563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LOTS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5571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Nº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PDV'S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Sacs</a:t>
                      </a:r>
                      <a:r>
                        <a:rPr lang="fr-FR" sz="1200" b="1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à dos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Boîtes</a:t>
                      </a:r>
                      <a:r>
                        <a:rPr lang="fr-FR" sz="1200" b="1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académiques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Cahiers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Stylos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TOTAL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MAHIMA AKWA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CICAM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CASINO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SPAR BONABERIE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 U BSSADI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BONABERI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MAHIMA BONAMOUSSADI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 U BALI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SAKER BEEDI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CARREFOUR BSSADI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BSSADI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SPAR ATRIUM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SAKER NDOKOTI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TOTAL</a:t>
                      </a:r>
                      <a:endParaRPr lang="fr-FR" sz="12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Distribution des lots (</a:t>
            </a:r>
            <a:r>
              <a:rPr lang="fr-FR" sz="44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Dla</a:t>
            </a:r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fr-FR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485866947"/>
              </p:ext>
            </p:extLst>
          </p:nvPr>
        </p:nvGraphicFramePr>
        <p:xfrm>
          <a:off x="500034" y="1285860"/>
          <a:ext cx="8143933" cy="4002718"/>
        </p:xfrm>
        <a:graphic>
          <a:graphicData uri="http://schemas.openxmlformats.org/drawingml/2006/table">
            <a:tbl>
              <a:tblPr/>
              <a:tblGrid>
                <a:gridCol w="480810"/>
                <a:gridCol w="1964922"/>
                <a:gridCol w="1964922"/>
                <a:gridCol w="780879"/>
                <a:gridCol w="780879"/>
                <a:gridCol w="780879"/>
                <a:gridCol w="780161"/>
                <a:gridCol w="610481"/>
              </a:tblGrid>
              <a:tr h="275630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LOTS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557168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Nº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PDV's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BOITES ACADEMIQUES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CAHIERS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STYLOS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LOT </a:t>
                      </a:r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 MARDI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MAHIMA CENTRE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CASINO  BASTO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DOVV MENDONG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SANTA LUCIA NGOUSSO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SANTA LUCIA MOKOLO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SANTA LUCIA MVAN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CASINO CENTRE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DOVV BASTOS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MAHIMA CORON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SANTA LUCIA NKOABANG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MAHIMA ELIG ESSONO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DOVV ESSOS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SANTA LUCIA KONDEGUI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14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SANTA LUCIA ESSOS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328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TOTAL</a:t>
                      </a:r>
                      <a:endParaRPr lang="fr-FR" sz="12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Distribution des lots (Ydé)</a:t>
            </a:r>
            <a:endParaRPr lang="fr-FR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14414" y="5643578"/>
            <a:ext cx="571504" cy="14287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785918" y="5572140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PDV inactif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2563693"/>
            <a:ext cx="4885798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fr-F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Praticabilité des prix</a:t>
            </a:r>
            <a:endParaRPr lang="fr-FR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" name="Image 78" descr="http_2F2Fmumandnurse.fr2Fwp-content2Fuploads2F20162F012Fvache-qui-rit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800200" cy="2949907"/>
          </a:xfrm>
          <a:prstGeom prst="rect">
            <a:avLst/>
          </a:prstGeom>
        </p:spPr>
      </p:pic>
      <p:pic>
        <p:nvPicPr>
          <p:cNvPr id="4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8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6984159"/>
              </p:ext>
            </p:extLst>
          </p:nvPr>
        </p:nvGraphicFramePr>
        <p:xfrm>
          <a:off x="642910" y="928670"/>
          <a:ext cx="3357586" cy="4755372"/>
        </p:xfrm>
        <a:graphic>
          <a:graphicData uri="http://schemas.openxmlformats.org/drawingml/2006/table">
            <a:tbl>
              <a:tblPr/>
              <a:tblGrid>
                <a:gridCol w="642942"/>
                <a:gridCol w="1902068"/>
                <a:gridCol w="812576"/>
              </a:tblGrid>
              <a:tr h="3554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DOUALA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58488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Nº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PDV'S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Prix</a:t>
                      </a:r>
                      <a:r>
                        <a:rPr lang="fr-FR" sz="1200" b="1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pratiqués du classique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MAHIMA AKWA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CICAM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CASINO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SPAR BONABERIE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 U BSSADI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890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BONABERI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875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MAHIMA BONAMOUSSADI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 U BALI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990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SAKER BEEDI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CARREFOUR BSSADI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890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BSSADI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890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SPAR ATRIUM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SAKER NDOKOTI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2505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Total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12160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46984159"/>
              </p:ext>
            </p:extLst>
          </p:nvPr>
        </p:nvGraphicFramePr>
        <p:xfrm>
          <a:off x="5429256" y="928670"/>
          <a:ext cx="3071834" cy="4897396"/>
        </p:xfrm>
        <a:graphic>
          <a:graphicData uri="http://schemas.openxmlformats.org/drawingml/2006/table">
            <a:tbl>
              <a:tblPr/>
              <a:tblGrid>
                <a:gridCol w="571504"/>
                <a:gridCol w="1756909"/>
                <a:gridCol w="743421"/>
              </a:tblGrid>
              <a:tr h="331184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YAOUNDE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</a:tr>
              <a:tr h="75736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Nº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PDV'S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Prix</a:t>
                      </a:r>
                      <a:r>
                        <a:rPr lang="fr-FR" sz="1200" b="1" i="0" u="none" strike="noStrike" baseline="0" dirty="0" smtClean="0">
                          <a:solidFill>
                            <a:schemeClr val="tx1"/>
                          </a:solidFill>
                          <a:latin typeface="Calibri"/>
                        </a:rPr>
                        <a:t> pratiqués du classique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MAHIMA CENTRE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CASINO  BASTOS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DOVV MENDONG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NGOUSSO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MOKOLO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MVAN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CASINO CENTRE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DOVV BASTOS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MAHIMA CORON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NKOABANG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MAHIMA ELIG ESSONO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DOVV ESSOS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1500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KONDEGUI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14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ESSOS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950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923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Total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13850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1285852" y="578645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 moyen: 935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929322" y="5929330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Prix moyen: 989</a:t>
            </a:r>
            <a:endParaRPr lang="fr-FR" dirty="0"/>
          </a:p>
        </p:txBody>
      </p:sp>
    </p:spTree>
    <p:extLst>
      <p:ext uri="{BB962C8B-B14F-4D97-AF65-F5344CB8AC3E}">
        <p14:creationId xmlns="" xmlns:p14="http://schemas.microsoft.com/office/powerpoint/2010/main" val="376234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57554" y="2571744"/>
            <a:ext cx="5368110" cy="1579687"/>
          </a:xfrm>
        </p:spPr>
        <p:txBody>
          <a:bodyPr>
            <a:normAutofit fontScale="90000"/>
          </a:bodyPr>
          <a:lstStyle/>
          <a:p>
            <a:pPr lvl="0"/>
            <a:r>
              <a:rPr lang="fr-F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Feedback Consommateur et veille concurrentielle</a:t>
            </a:r>
            <a:endParaRPr lang="fr-FR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" name="Image 78" descr="http_2F2Fmumandnurse.fr2Fwp-content2Fuploads2F20162F012Fvache-qui-rit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800200" cy="2949907"/>
          </a:xfrm>
          <a:prstGeom prst="rect">
            <a:avLst/>
          </a:prstGeom>
        </p:spPr>
      </p:pic>
      <p:pic>
        <p:nvPicPr>
          <p:cNvPr id="4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8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75856" y="1000108"/>
            <a:ext cx="5868144" cy="5112567"/>
          </a:xfrm>
          <a:prstGeom prst="rect">
            <a:avLst/>
          </a:prstGeom>
        </p:spPr>
        <p:txBody>
          <a:bodyPr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lnSpc>
                <a:spcPct val="150000"/>
              </a:lnSpc>
              <a:buNone/>
            </a:pP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Sur le mécanisme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Facilite le gain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Effort client réduit ( accès facile à la promotion)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Sur les lots: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Souhaiteraient avoir des free issues pour la dégustation à la prochaine promotion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Lot adéquat à la période en cours( rentrée scolaire), mais pas adéquat pour certains clients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Sur le produit VQR:</a:t>
            </a:r>
            <a:endParaRPr lang="fr-FR" sz="12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Satisfaction de la majorité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De bons apports calorifiques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200" b="1" dirty="0" smtClean="0">
                <a:latin typeface="Times New Roman" pitchFamily="18" charset="0"/>
                <a:cs typeface="Times New Roman" pitchFamily="18" charset="0"/>
              </a:rPr>
              <a:t>Sur leur suggestions: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Faire des promotions permanemment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Réduction du prix de La VQR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Prix unique dans tous les PDV’S</a:t>
            </a:r>
          </a:p>
          <a:p>
            <a:pPr marL="64008" indent="0">
              <a:lnSpc>
                <a:spcPct val="150000"/>
              </a:lnSpc>
              <a:buNone/>
            </a:pPr>
            <a:endParaRPr lang="fr-F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" indent="0">
              <a:lnSpc>
                <a:spcPct val="150000"/>
              </a:lnSpc>
              <a:buNone/>
            </a:pPr>
            <a:endParaRPr lang="fr-FR" sz="1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36605"/>
            <a:ext cx="3103902" cy="206550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82" y="3299867"/>
            <a:ext cx="2987824" cy="24234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Retour clients</a:t>
            </a:r>
            <a:endParaRPr lang="fr-FR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82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75856" y="1214422"/>
            <a:ext cx="5868144" cy="5112567"/>
          </a:xfrm>
          <a:prstGeom prst="rect">
            <a:avLst/>
          </a:prstGeom>
        </p:spPr>
        <p:txBody>
          <a:bodyPr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Sur les fromages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L’apparition  d’HOLLANDAISE  à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Mahima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Bonamoussadi à 950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Le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pdv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Carrefour innove avec son fromage CARREFOUR KID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Taux  de présence de ALVITA réduit dans les pdv’s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Sur les margarines: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Promotion du beurre Elle et Vire à </a:t>
            </a:r>
            <a:r>
              <a:rPr lang="fr-FR" sz="1200" dirty="0" err="1" smtClean="0">
                <a:latin typeface="Times New Roman" pitchFamily="18" charset="0"/>
                <a:cs typeface="Times New Roman" pitchFamily="18" charset="0"/>
              </a:rPr>
              <a:t>Mahima</a:t>
            </a: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 bonamoussadi (500/800frs)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Sur les mayonnaises:</a:t>
            </a:r>
            <a:endParaRPr lang="fr-FR" sz="1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Promotion de la Mayonnaise Everyday(500ml) dans les supermarchés santa Lucia (-250frs)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>
                <a:latin typeface="Times New Roman" pitchFamily="18" charset="0"/>
                <a:cs typeface="Times New Roman" pitchFamily="18" charset="0"/>
              </a:rPr>
              <a:t>Sur les pattes chocolatées:</a:t>
            </a:r>
          </a:p>
          <a:p>
            <a:pPr>
              <a:lnSpc>
                <a:spcPct val="150000"/>
              </a:lnSpc>
            </a:pPr>
            <a:r>
              <a:rPr lang="fr-FR" sz="1200" dirty="0" smtClean="0">
                <a:latin typeface="Times New Roman" pitchFamily="18" charset="0"/>
                <a:cs typeface="Times New Roman" pitchFamily="18" charset="0"/>
              </a:rPr>
              <a:t>Tartina en pack promo( tartina+Matinal=2 sachets de matinal au lait offerts + réduction prix -250frs)</a:t>
            </a:r>
            <a:endParaRPr lang="fr-FR" sz="1600" b="1" dirty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lnSpc>
                <a:spcPct val="150000"/>
              </a:lnSpc>
              <a:buNone/>
            </a:pPr>
            <a:endParaRPr lang="fr-FR" sz="1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048" y="1340767"/>
            <a:ext cx="2917223" cy="23191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8" y="3700551"/>
            <a:ext cx="2998114" cy="22682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Veille concurrentielle</a:t>
            </a:r>
            <a:endParaRPr lang="fr-FR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866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2563693"/>
            <a:ext cx="4885798" cy="1368152"/>
          </a:xfrm>
        </p:spPr>
        <p:txBody>
          <a:bodyPr>
            <a:normAutofit/>
          </a:bodyPr>
          <a:lstStyle/>
          <a:p>
            <a:pPr algn="ctr"/>
            <a:r>
              <a:rPr lang="fr-F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Visibilité</a:t>
            </a:r>
            <a:endParaRPr lang="fr-FR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" name="Image 78" descr="http_2F2Fmumandnurse.fr2Fwp-content2Fuploads2F20162F012Fvache-qui-rit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800200" cy="2949907"/>
          </a:xfrm>
          <a:prstGeom prst="rect">
            <a:avLst/>
          </a:prstGeom>
        </p:spPr>
      </p:pic>
      <p:pic>
        <p:nvPicPr>
          <p:cNvPr id="4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8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571604" y="285728"/>
            <a:ext cx="757239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3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Rappel : contexte-Cible-Objectifs</a:t>
            </a:r>
            <a:endParaRPr lang="fr-FR" sz="3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mage 3" descr="depositphotos_98881324-stock-photo-context-word-clou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214422"/>
            <a:ext cx="2500331" cy="1875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 descr="ciblage-telephone-mobile-marketin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12" y="1214422"/>
            <a:ext cx="2714644" cy="20359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 descr="cmarcroche-fotolia.com-copi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132" y="1643050"/>
            <a:ext cx="3390327" cy="1242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ZoneTexte 10"/>
          <p:cNvSpPr txBox="1"/>
          <p:nvPr/>
        </p:nvSpPr>
        <p:spPr>
          <a:xfrm>
            <a:off x="214282" y="3071810"/>
            <a:ext cx="235745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rentrée scolaire.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 Reprise des activités sur le Cameroun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Bonne présence et amélioration de la visibilité</a:t>
            </a:r>
            <a:endParaRPr lang="fr-FR" sz="1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43174" y="3071810"/>
            <a:ext cx="3071834" cy="94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sz="15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5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lients des PDV de la </a:t>
            </a:r>
            <a:r>
              <a:rPr lang="fr-FR" sz="1500" dirty="0" err="1" smtClean="0">
                <a:latin typeface="Times New Roman" pitchFamily="18" charset="0"/>
                <a:cs typeface="Times New Roman" pitchFamily="18" charset="0"/>
              </a:rPr>
              <a:t>shortlist</a:t>
            </a:r>
            <a:endParaRPr lang="fr-FR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Douala &amp; Yaoundé</a:t>
            </a:r>
            <a:endParaRPr lang="fr-FR" sz="1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857884" y="3000372"/>
            <a:ext cx="3071834" cy="3339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Reconquête du marché de l’Afrique Centrale. </a:t>
            </a:r>
          </a:p>
          <a:p>
            <a:pPr>
              <a:buFont typeface="Arial" pitchFamily="34" charset="0"/>
              <a:buChar char="•"/>
            </a:pPr>
            <a:endParaRPr lang="fr-FR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 Fidélisation des clients VQR (récompense) et recrutement des suspects et prospects à travers le promotion « BACK TO SCHOOL »</a:t>
            </a:r>
          </a:p>
          <a:p>
            <a:pPr>
              <a:buFont typeface="Arial" pitchFamily="34" charset="0"/>
              <a:buChar char="•"/>
            </a:pPr>
            <a:endParaRPr lang="fr-FR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Faire croître le capital sympathique des consommateurs VQR envers la marque</a:t>
            </a:r>
          </a:p>
          <a:p>
            <a:pPr>
              <a:buFont typeface="Arial" pitchFamily="34" charset="0"/>
              <a:buChar char="•"/>
            </a:pPr>
            <a:endParaRPr lang="fr-FR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Réaliser des volumes de vente additionnelle dans les PDV activés</a:t>
            </a:r>
            <a:r>
              <a:rPr lang="fr-FR" sz="1600" dirty="0" smtClean="0"/>
              <a:t>.</a:t>
            </a:r>
            <a:endParaRPr lang="fr-FR" sz="1600" dirty="0"/>
          </a:p>
        </p:txBody>
      </p:sp>
      <p:pic>
        <p:nvPicPr>
          <p:cNvPr id="14" name="Image 13" descr="Bel_groupe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72528" y="6286528"/>
            <a:ext cx="571472" cy="571472"/>
          </a:xfrm>
          <a:prstGeom prst="rect">
            <a:avLst/>
          </a:prstGeom>
        </p:spPr>
      </p:pic>
      <p:pic>
        <p:nvPicPr>
          <p:cNvPr id="15" name="Picture 190" descr="LPM logo"/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BTS global overview</a:t>
            </a:r>
            <a:endParaRPr lang="fr-FR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428992" y="1000108"/>
            <a:ext cx="52864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indent="0">
              <a:lnSpc>
                <a:spcPct val="150000"/>
              </a:lnSpc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Observations:</a:t>
            </a:r>
          </a:p>
          <a:p>
            <a:pPr marL="64008" indent="0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La visibilité de Douala est effective</a:t>
            </a:r>
          </a:p>
          <a:p>
            <a:pPr marL="64008" indent="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Visibilité de Yaoundé en cours. </a:t>
            </a:r>
          </a:p>
          <a:p>
            <a:pPr marL="64008" indent="0">
              <a:lnSpc>
                <a:spcPct val="150000"/>
              </a:lnSpc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lnSpc>
                <a:spcPct val="150000"/>
              </a:lnSpc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lnSpc>
                <a:spcPct val="150000"/>
              </a:lnSpc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lnSpc>
                <a:spcPct val="150000"/>
              </a:lnSpc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lnSpc>
                <a:spcPct val="150000"/>
              </a:lnSpc>
            </a:pPr>
            <a:endParaRPr lang="fr-FR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lnSpc>
                <a:spcPct val="150000"/>
              </a:lnSpc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Les Actions:</a:t>
            </a:r>
          </a:p>
          <a:p>
            <a:pPr marL="64008" indent="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1600" dirty="0" smtClean="0">
                <a:latin typeface="Times New Roman" pitchFamily="18" charset="0"/>
                <a:cs typeface="Times New Roman" pitchFamily="18" charset="0"/>
              </a:rPr>
              <a:t>Le branding total des ilots sera effectif au plutard mardi</a:t>
            </a:r>
          </a:p>
          <a:p>
            <a:pPr marL="64008" indent="0">
              <a:lnSpc>
                <a:spcPct val="150000"/>
              </a:lnSpc>
              <a:buNone/>
            </a:pP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" name="Image 25" descr="call_to_acti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4282" y="4143380"/>
            <a:ext cx="2876477" cy="2076446"/>
          </a:xfrm>
          <a:prstGeom prst="rect">
            <a:avLst/>
          </a:prstGeom>
        </p:spPr>
      </p:pic>
      <p:pic>
        <p:nvPicPr>
          <p:cNvPr id="9" name="Image 8" descr="observations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85720" y="928670"/>
            <a:ext cx="2748468" cy="2721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PLV DOUALA</a:t>
            </a:r>
            <a:endParaRPr lang="fr-FR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6" name="Espace réservé du contenu 11" descr="IMG-20180918-WA0109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1484784"/>
            <a:ext cx="3178448" cy="42379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971600" y="5805264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SPAR ATRIUM BONABERI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412776"/>
            <a:ext cx="2478431" cy="440972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652120" y="587727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U BALI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Image 3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2776"/>
            <a:ext cx="3381840" cy="450912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43608" y="587727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 U BANAMOUSSADI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2776"/>
            <a:ext cx="2431281" cy="432583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5724128" y="5877272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CASINO BONAPRISO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mage result for PROMOTIO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96752"/>
            <a:ext cx="6076950" cy="38004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90" descr="LPM logo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395536" y="5013176"/>
            <a:ext cx="8928992" cy="10801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400" i="1" dirty="0" smtClean="0">
                <a:solidFill>
                  <a:srgbClr val="FF0000"/>
                </a:solidFill>
              </a:rPr>
              <a:t>Balade photos d’activation dans les PDV’s pour la campagne BTS</a:t>
            </a:r>
            <a:endParaRPr lang="fr-FR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891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6146" name="Picture 2" descr="Related image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" y="1268760"/>
            <a:ext cx="5189998" cy="3888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139952" y="3573016"/>
            <a:ext cx="4481959" cy="136815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dirty="0" smtClean="0">
                <a:solidFill>
                  <a:srgbClr val="FF0000"/>
                </a:solidFill>
              </a:rPr>
              <a:t>Hôtesse en one to one </a:t>
            </a:r>
            <a:r>
              <a:rPr lang="fr-FR" i="1" dirty="0" err="1" smtClean="0">
                <a:solidFill>
                  <a:srgbClr val="FF0000"/>
                </a:solidFill>
              </a:rPr>
              <a:t>connect</a:t>
            </a:r>
            <a:endParaRPr lang="fr-FR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9275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02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IMAGES D’ACTIVATION </a:t>
            </a:r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8" name="Espace réservé du contenu 7" descr="IMG-20180917-WA0047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1556792"/>
            <a:ext cx="3394472" cy="45259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7584" y="1268760"/>
            <a:ext cx="18998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100" b="1" dirty="0">
                <a:solidFill>
                  <a:prstClr val="black"/>
                </a:solidFill>
                <a:latin typeface="Century Gothic"/>
              </a:rPr>
              <a:t>SUPER U BONAMOUSSADI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556792"/>
            <a:ext cx="3385576" cy="45365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652120" y="1268760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b="1" dirty="0">
                <a:solidFill>
                  <a:prstClr val="black"/>
                </a:solidFill>
                <a:latin typeface="Century Gothic"/>
              </a:rPr>
              <a:t>SUPER U </a:t>
            </a:r>
            <a:r>
              <a:rPr lang="fr-FR" sz="1200" b="1" dirty="0" smtClean="0">
                <a:solidFill>
                  <a:prstClr val="black"/>
                </a:solidFill>
                <a:latin typeface="Century Gothic"/>
              </a:rPr>
              <a:t>Bali</a:t>
            </a:r>
            <a:endParaRPr lang="fr-FR" sz="1200" b="1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6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218"/>
            <a:ext cx="4655538" cy="2607101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662041" y="2852936"/>
            <a:ext cx="4481959" cy="136815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dirty="0" smtClean="0">
                <a:solidFill>
                  <a:schemeClr val="accent6"/>
                </a:solidFill>
              </a:rPr>
              <a:t>Client posant acte d’achat</a:t>
            </a:r>
            <a:endParaRPr lang="fr-FR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1599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3495154" cy="468333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88" y="1628800"/>
            <a:ext cx="3443746" cy="46446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9672" y="1268760"/>
            <a:ext cx="1117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200" b="1" dirty="0" smtClean="0">
                <a:solidFill>
                  <a:prstClr val="black"/>
                </a:solidFill>
                <a:latin typeface="Century Gothic"/>
              </a:rPr>
              <a:t>SUPER U BALI</a:t>
            </a:r>
            <a:endParaRPr lang="fr-FR" sz="1200" b="1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0152" y="1268760"/>
            <a:ext cx="1412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b="1" dirty="0" smtClean="0">
                <a:solidFill>
                  <a:prstClr val="black"/>
                </a:solidFill>
                <a:latin typeface="Century Gothic"/>
              </a:rPr>
              <a:t>MAHIMA AKWA</a:t>
            </a:r>
            <a:endParaRPr lang="fr-FR" sz="1200" b="1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95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218"/>
            <a:ext cx="4655538" cy="2607101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655537" y="2563692"/>
            <a:ext cx="4481959" cy="13681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smtClean="0">
                <a:solidFill>
                  <a:schemeClr val="accent6"/>
                </a:solidFill>
              </a:rPr>
              <a:t>Client grattant</a:t>
            </a:r>
            <a:endParaRPr lang="fr-FR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609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56792"/>
            <a:ext cx="3451312" cy="460174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628800"/>
            <a:ext cx="3415308" cy="455374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7584" y="1268760"/>
            <a:ext cx="189987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100" b="1" dirty="0">
                <a:solidFill>
                  <a:prstClr val="black"/>
                </a:solidFill>
                <a:latin typeface="Century Gothic"/>
              </a:rPr>
              <a:t>SUPER U BONAMOUSSADI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0152" y="1268760"/>
            <a:ext cx="12811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fr-FR" sz="1200" b="1" dirty="0" err="1" smtClean="0">
                <a:solidFill>
                  <a:prstClr val="black"/>
                </a:solidFill>
                <a:latin typeface="Century Gothic"/>
              </a:rPr>
              <a:t>Spar</a:t>
            </a:r>
            <a:r>
              <a:rPr lang="fr-FR" sz="1200" b="1" dirty="0" smtClean="0">
                <a:solidFill>
                  <a:prstClr val="black"/>
                </a:solidFill>
                <a:latin typeface="Century Gothic"/>
              </a:rPr>
              <a:t>  </a:t>
            </a:r>
            <a:r>
              <a:rPr lang="fr-FR" sz="1200" b="1" dirty="0" err="1" smtClean="0">
                <a:solidFill>
                  <a:prstClr val="black"/>
                </a:solidFill>
                <a:latin typeface="Century Gothic"/>
              </a:rPr>
              <a:t>bonaberi</a:t>
            </a:r>
            <a:endParaRPr lang="fr-FR" sz="1200" b="1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447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2"/>
          <p:cNvSpPr>
            <a:spLocks noChangeArrowheads="1"/>
          </p:cNvSpPr>
          <p:nvPr/>
        </p:nvSpPr>
        <p:spPr bwMode="gray">
          <a:xfrm>
            <a:off x="2267744" y="5378451"/>
            <a:ext cx="4984750" cy="914400"/>
          </a:xfrm>
          <a:prstGeom prst="roundRect">
            <a:avLst>
              <a:gd name="adj" fmla="val 15278"/>
            </a:avLst>
          </a:prstGeom>
          <a:solidFill>
            <a:srgbClr val="FFFFFF"/>
          </a:solidFill>
          <a:ln w="9525">
            <a:solidFill>
              <a:srgbClr val="333333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invGray">
          <a:xfrm>
            <a:off x="915988" y="1757363"/>
            <a:ext cx="3343275" cy="1376362"/>
          </a:xfrm>
          <a:prstGeom prst="roundRect">
            <a:avLst>
              <a:gd name="adj" fmla="val 5306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  <a:scene3d>
            <a:camera prst="legacyPerspectiveBottom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  <a:contourClr>
              <a:schemeClr val="accent2"/>
            </a:contourClr>
          </a:sp3d>
          <a:extLst>
            <a:ext uri="{91240B29-F687-4F45-9708-019B960494DF}">
              <a14:hiddenLine xmlns=""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95" name="Rectangle 5"/>
          <p:cNvSpPr>
            <a:spLocks noChangeArrowheads="1"/>
          </p:cNvSpPr>
          <p:nvPr/>
        </p:nvSpPr>
        <p:spPr bwMode="gray">
          <a:xfrm>
            <a:off x="2859088" y="1865313"/>
            <a:ext cx="13319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Principe</a:t>
            </a:r>
            <a:endParaRPr lang="en-US" sz="2000" b="1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AutoShape 6"/>
          <p:cNvSpPr>
            <a:spLocks noChangeArrowheads="1"/>
          </p:cNvSpPr>
          <p:nvPr/>
        </p:nvSpPr>
        <p:spPr bwMode="gray">
          <a:xfrm>
            <a:off x="4610100" y="1752600"/>
            <a:ext cx="3467100" cy="1376363"/>
          </a:xfrm>
          <a:prstGeom prst="roundRect">
            <a:avLst>
              <a:gd name="adj" fmla="val 5421"/>
            </a:avLst>
          </a:prstGeom>
          <a:solidFill>
            <a:srgbClr val="FFFF00"/>
          </a:solidFill>
          <a:ln>
            <a:noFill/>
          </a:ln>
          <a:effectLst/>
          <a:scene3d>
            <a:camera prst="legacyPerspectiveBottom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  <a:contourClr>
              <a:schemeClr val="folHlink"/>
            </a:contourClr>
          </a:sp3d>
          <a:extLst>
            <a:ext uri="{91240B29-F687-4F45-9708-019B960494DF}">
              <a14:hiddenLine xmlns=""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gray">
          <a:xfrm>
            <a:off x="4614275" y="1896046"/>
            <a:ext cx="1516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Mécanisme</a:t>
            </a:r>
            <a:endParaRPr lang="en-US" b="1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AutoShape 8"/>
          <p:cNvSpPr>
            <a:spLocks noChangeArrowheads="1"/>
          </p:cNvSpPr>
          <p:nvPr/>
        </p:nvSpPr>
        <p:spPr bwMode="invGray">
          <a:xfrm>
            <a:off x="914400" y="3529013"/>
            <a:ext cx="3344863" cy="1374775"/>
          </a:xfrm>
          <a:prstGeom prst="roundRect">
            <a:avLst>
              <a:gd name="adj" fmla="val 6583"/>
            </a:avLst>
          </a:prstGeom>
          <a:solidFill>
            <a:srgbClr val="92D050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chemeClr val="accent1"/>
            </a:contourClr>
          </a:sp3d>
          <a:extLst>
            <a:ext uri="{91240B29-F687-4F45-9708-019B960494DF}">
              <a14:hiddenLine xmlns=""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gray">
          <a:xfrm>
            <a:off x="2859088" y="4475163"/>
            <a:ext cx="1416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en-US" sz="2000" b="1" dirty="0" err="1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Cible</a:t>
            </a:r>
            <a:endParaRPr lang="en-US" sz="2000" b="1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AutoShape 10"/>
          <p:cNvSpPr>
            <a:spLocks noChangeArrowheads="1"/>
          </p:cNvSpPr>
          <p:nvPr/>
        </p:nvSpPr>
        <p:spPr bwMode="invGray">
          <a:xfrm>
            <a:off x="4614863" y="3530600"/>
            <a:ext cx="3470275" cy="1366838"/>
          </a:xfrm>
          <a:prstGeom prst="roundRect">
            <a:avLst>
              <a:gd name="adj" fmla="val 6620"/>
            </a:avLst>
          </a:prstGeom>
          <a:solidFill>
            <a:srgbClr val="0070C0"/>
          </a:solidFill>
          <a:ln>
            <a:noFill/>
          </a:ln>
          <a:effectLst/>
          <a:scene3d>
            <a:camera prst="legacyPerspectiveTopLef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  <a:contourClr>
              <a:schemeClr val="hlink"/>
            </a:contourClr>
          </a:sp3d>
          <a:extLst>
            <a:ext uri="{91240B29-F687-4F45-9708-019B960494DF}">
              <a14:hiddenLine xmlns="" xmlns:a14="http://schemas.microsoft.com/office/drawing/2010/main" w="9525">
                <a:noFill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endParaRPr lang="fr-FR"/>
          </a:p>
        </p:txBody>
      </p:sp>
      <p:sp>
        <p:nvSpPr>
          <p:cNvPr id="101" name="Rectangle 11"/>
          <p:cNvSpPr>
            <a:spLocks noChangeArrowheads="1"/>
          </p:cNvSpPr>
          <p:nvPr/>
        </p:nvSpPr>
        <p:spPr bwMode="gray">
          <a:xfrm>
            <a:off x="4621213" y="4497388"/>
            <a:ext cx="125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buClr>
                <a:srgbClr val="FF0066"/>
              </a:buClr>
              <a:buSzPct val="75000"/>
              <a:buFont typeface="Wingdings" panose="05000000000000000000" pitchFamily="2" charset="2"/>
              <a:buNone/>
            </a:pPr>
            <a:r>
              <a:rPr lang="en-US" sz="2000" b="1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Les lots</a:t>
            </a:r>
            <a:endParaRPr lang="en-US" sz="2000" b="1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Text Box 12"/>
          <p:cNvSpPr txBox="1">
            <a:spLocks noChangeArrowheads="1"/>
          </p:cNvSpPr>
          <p:nvPr/>
        </p:nvSpPr>
        <p:spPr bwMode="gray">
          <a:xfrm>
            <a:off x="958850" y="3844924"/>
            <a:ext cx="203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sz="14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Clients des PDV de la shortlist</a:t>
            </a:r>
            <a:endParaRPr lang="en-US" sz="1400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 Box 13"/>
          <p:cNvSpPr txBox="1">
            <a:spLocks noChangeArrowheads="1"/>
          </p:cNvSpPr>
          <p:nvPr/>
        </p:nvSpPr>
        <p:spPr bwMode="gray">
          <a:xfrm>
            <a:off x="958850" y="2178990"/>
            <a:ext cx="1947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0"/>
            <a:r>
              <a:rPr lang="fr-FR" sz="1400" dirty="0">
                <a:latin typeface="Times New Roman" pitchFamily="18" charset="0"/>
                <a:cs typeface="Times New Roman" pitchFamily="18" charset="0"/>
              </a:rPr>
              <a:t>Achat +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carte à gratter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 Box 14"/>
          <p:cNvSpPr txBox="1">
            <a:spLocks noChangeArrowheads="1"/>
          </p:cNvSpPr>
          <p:nvPr/>
        </p:nvSpPr>
        <p:spPr bwMode="gray">
          <a:xfrm>
            <a:off x="5643571" y="2143116"/>
            <a:ext cx="240108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0" algn="just" eaLnBrk="0" hangingPunct="0"/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Achat de 02 boites 8P ou 01 boite 24P = carte à gratter = 0 ou 1 lot</a:t>
            </a: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algn="just" eaLnBrk="0" hangingPunct="0"/>
            <a:r>
              <a:rPr lang="en-US" sz="1400" dirty="0" smtClean="0">
                <a:solidFill>
                  <a:srgbClr val="F8F8F8"/>
                </a:solidFill>
              </a:rPr>
              <a:t>.</a:t>
            </a:r>
            <a:endParaRPr lang="en-US" sz="1400" dirty="0">
              <a:solidFill>
                <a:srgbClr val="F8F8F8"/>
              </a:solidFill>
            </a:endParaRPr>
          </a:p>
        </p:txBody>
      </p:sp>
      <p:sp>
        <p:nvSpPr>
          <p:cNvPr id="105" name="Text Box 15"/>
          <p:cNvSpPr txBox="1">
            <a:spLocks noChangeArrowheads="1"/>
          </p:cNvSpPr>
          <p:nvPr/>
        </p:nvSpPr>
        <p:spPr bwMode="gray">
          <a:xfrm>
            <a:off x="5948758" y="3617855"/>
            <a:ext cx="2079626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 dirty="0">
                <a:solidFill>
                  <a:srgbClr val="F8F8F8"/>
                </a:solidFill>
              </a:rPr>
              <a:t> </a:t>
            </a:r>
            <a:r>
              <a:rPr lang="en-US" sz="14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Stylos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Cahiers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Trousse académique</a:t>
            </a:r>
          </a:p>
          <a:p>
            <a:pPr eaLnBrk="0" hangingPunct="0">
              <a:lnSpc>
                <a:spcPct val="130000"/>
              </a:lnSpc>
              <a:buFontTx/>
              <a:buChar char="-"/>
            </a:pPr>
            <a:r>
              <a:rPr lang="en-US" sz="1400" dirty="0" smtClean="0">
                <a:solidFill>
                  <a:srgbClr val="F8F8F8"/>
                </a:solidFill>
                <a:latin typeface="Times New Roman" pitchFamily="18" charset="0"/>
                <a:cs typeface="Times New Roman" pitchFamily="18" charset="0"/>
              </a:rPr>
              <a:t>Sac à dos</a:t>
            </a:r>
            <a:endParaRPr lang="en-US" sz="1400" dirty="0">
              <a:solidFill>
                <a:srgbClr val="F8F8F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860925" y="3676650"/>
            <a:ext cx="742950" cy="744538"/>
            <a:chOff x="2430" y="1692"/>
            <a:chExt cx="339" cy="339"/>
          </a:xfrm>
        </p:grpSpPr>
        <p:sp>
          <p:nvSpPr>
            <p:cNvPr id="107" name="Freeform 17"/>
            <p:cNvSpPr>
              <a:spLocks noEditPoints="1"/>
            </p:cNvSpPr>
            <p:nvPr/>
          </p:nvSpPr>
          <p:spPr bwMode="gray">
            <a:xfrm>
              <a:off x="2430" y="1692"/>
              <a:ext cx="339" cy="339"/>
            </a:xfrm>
            <a:custGeom>
              <a:avLst/>
              <a:gdLst>
                <a:gd name="T0" fmla="*/ 170 w 339"/>
                <a:gd name="T1" fmla="*/ 0 h 339"/>
                <a:gd name="T2" fmla="*/ 131 w 339"/>
                <a:gd name="T3" fmla="*/ 5 h 339"/>
                <a:gd name="T4" fmla="*/ 95 w 339"/>
                <a:gd name="T5" fmla="*/ 17 h 339"/>
                <a:gd name="T6" fmla="*/ 63 w 339"/>
                <a:gd name="T7" fmla="*/ 38 h 339"/>
                <a:gd name="T8" fmla="*/ 38 w 339"/>
                <a:gd name="T9" fmla="*/ 63 h 339"/>
                <a:gd name="T10" fmla="*/ 18 w 339"/>
                <a:gd name="T11" fmla="*/ 95 h 339"/>
                <a:gd name="T12" fmla="*/ 5 w 339"/>
                <a:gd name="T13" fmla="*/ 131 h 339"/>
                <a:gd name="T14" fmla="*/ 0 w 339"/>
                <a:gd name="T15" fmla="*/ 170 h 339"/>
                <a:gd name="T16" fmla="*/ 5 w 339"/>
                <a:gd name="T17" fmla="*/ 209 h 339"/>
                <a:gd name="T18" fmla="*/ 18 w 339"/>
                <a:gd name="T19" fmla="*/ 245 h 339"/>
                <a:gd name="T20" fmla="*/ 38 w 339"/>
                <a:gd name="T21" fmla="*/ 276 h 339"/>
                <a:gd name="T22" fmla="*/ 63 w 339"/>
                <a:gd name="T23" fmla="*/ 302 h 339"/>
                <a:gd name="T24" fmla="*/ 95 w 339"/>
                <a:gd name="T25" fmla="*/ 323 h 339"/>
                <a:gd name="T26" fmla="*/ 131 w 339"/>
                <a:gd name="T27" fmla="*/ 335 h 339"/>
                <a:gd name="T28" fmla="*/ 170 w 339"/>
                <a:gd name="T29" fmla="*/ 339 h 339"/>
                <a:gd name="T30" fmla="*/ 209 w 339"/>
                <a:gd name="T31" fmla="*/ 335 h 339"/>
                <a:gd name="T32" fmla="*/ 245 w 339"/>
                <a:gd name="T33" fmla="*/ 323 h 339"/>
                <a:gd name="T34" fmla="*/ 276 w 339"/>
                <a:gd name="T35" fmla="*/ 302 h 339"/>
                <a:gd name="T36" fmla="*/ 303 w 339"/>
                <a:gd name="T37" fmla="*/ 276 h 339"/>
                <a:gd name="T38" fmla="*/ 323 w 339"/>
                <a:gd name="T39" fmla="*/ 245 h 339"/>
                <a:gd name="T40" fmla="*/ 335 w 339"/>
                <a:gd name="T41" fmla="*/ 209 h 339"/>
                <a:gd name="T42" fmla="*/ 339 w 339"/>
                <a:gd name="T43" fmla="*/ 170 h 339"/>
                <a:gd name="T44" fmla="*/ 335 w 339"/>
                <a:gd name="T45" fmla="*/ 131 h 339"/>
                <a:gd name="T46" fmla="*/ 323 w 339"/>
                <a:gd name="T47" fmla="*/ 95 h 339"/>
                <a:gd name="T48" fmla="*/ 303 w 339"/>
                <a:gd name="T49" fmla="*/ 63 h 339"/>
                <a:gd name="T50" fmla="*/ 276 w 339"/>
                <a:gd name="T51" fmla="*/ 38 h 339"/>
                <a:gd name="T52" fmla="*/ 245 w 339"/>
                <a:gd name="T53" fmla="*/ 17 h 339"/>
                <a:gd name="T54" fmla="*/ 209 w 339"/>
                <a:gd name="T55" fmla="*/ 5 h 339"/>
                <a:gd name="T56" fmla="*/ 170 w 339"/>
                <a:gd name="T57" fmla="*/ 0 h 339"/>
                <a:gd name="T58" fmla="*/ 170 w 339"/>
                <a:gd name="T59" fmla="*/ 294 h 339"/>
                <a:gd name="T60" fmla="*/ 137 w 339"/>
                <a:gd name="T61" fmla="*/ 291 h 339"/>
                <a:gd name="T62" fmla="*/ 107 w 339"/>
                <a:gd name="T63" fmla="*/ 278 h 339"/>
                <a:gd name="T64" fmla="*/ 81 w 339"/>
                <a:gd name="T65" fmla="*/ 258 h 339"/>
                <a:gd name="T66" fmla="*/ 62 w 339"/>
                <a:gd name="T67" fmla="*/ 233 h 339"/>
                <a:gd name="T68" fmla="*/ 50 w 339"/>
                <a:gd name="T69" fmla="*/ 203 h 339"/>
                <a:gd name="T70" fmla="*/ 45 w 339"/>
                <a:gd name="T71" fmla="*/ 170 h 339"/>
                <a:gd name="T72" fmla="*/ 50 w 339"/>
                <a:gd name="T73" fmla="*/ 137 h 339"/>
                <a:gd name="T74" fmla="*/ 62 w 339"/>
                <a:gd name="T75" fmla="*/ 107 h 339"/>
                <a:gd name="T76" fmla="*/ 81 w 339"/>
                <a:gd name="T77" fmla="*/ 81 h 339"/>
                <a:gd name="T78" fmla="*/ 107 w 339"/>
                <a:gd name="T79" fmla="*/ 62 h 339"/>
                <a:gd name="T80" fmla="*/ 137 w 339"/>
                <a:gd name="T81" fmla="*/ 48 h 339"/>
                <a:gd name="T82" fmla="*/ 170 w 339"/>
                <a:gd name="T83" fmla="*/ 44 h 339"/>
                <a:gd name="T84" fmla="*/ 203 w 339"/>
                <a:gd name="T85" fmla="*/ 48 h 339"/>
                <a:gd name="T86" fmla="*/ 233 w 339"/>
                <a:gd name="T87" fmla="*/ 62 h 339"/>
                <a:gd name="T88" fmla="*/ 258 w 339"/>
                <a:gd name="T89" fmla="*/ 81 h 339"/>
                <a:gd name="T90" fmla="*/ 278 w 339"/>
                <a:gd name="T91" fmla="*/ 107 h 339"/>
                <a:gd name="T92" fmla="*/ 291 w 339"/>
                <a:gd name="T93" fmla="*/ 137 h 339"/>
                <a:gd name="T94" fmla="*/ 296 w 339"/>
                <a:gd name="T95" fmla="*/ 170 h 339"/>
                <a:gd name="T96" fmla="*/ 291 w 339"/>
                <a:gd name="T97" fmla="*/ 203 h 339"/>
                <a:gd name="T98" fmla="*/ 278 w 339"/>
                <a:gd name="T99" fmla="*/ 233 h 339"/>
                <a:gd name="T100" fmla="*/ 258 w 339"/>
                <a:gd name="T101" fmla="*/ 258 h 339"/>
                <a:gd name="T102" fmla="*/ 233 w 339"/>
                <a:gd name="T103" fmla="*/ 278 h 339"/>
                <a:gd name="T104" fmla="*/ 203 w 339"/>
                <a:gd name="T105" fmla="*/ 291 h 339"/>
                <a:gd name="T106" fmla="*/ 170 w 339"/>
                <a:gd name="T107" fmla="*/ 29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9" h="339">
                  <a:moveTo>
                    <a:pt x="170" y="0"/>
                  </a:moveTo>
                  <a:lnTo>
                    <a:pt x="131" y="5"/>
                  </a:lnTo>
                  <a:lnTo>
                    <a:pt x="95" y="17"/>
                  </a:lnTo>
                  <a:lnTo>
                    <a:pt x="63" y="38"/>
                  </a:lnTo>
                  <a:lnTo>
                    <a:pt x="38" y="63"/>
                  </a:lnTo>
                  <a:lnTo>
                    <a:pt x="18" y="95"/>
                  </a:lnTo>
                  <a:lnTo>
                    <a:pt x="5" y="131"/>
                  </a:lnTo>
                  <a:lnTo>
                    <a:pt x="0" y="170"/>
                  </a:lnTo>
                  <a:lnTo>
                    <a:pt x="5" y="209"/>
                  </a:lnTo>
                  <a:lnTo>
                    <a:pt x="18" y="245"/>
                  </a:lnTo>
                  <a:lnTo>
                    <a:pt x="38" y="276"/>
                  </a:lnTo>
                  <a:lnTo>
                    <a:pt x="63" y="302"/>
                  </a:lnTo>
                  <a:lnTo>
                    <a:pt x="95" y="323"/>
                  </a:lnTo>
                  <a:lnTo>
                    <a:pt x="131" y="335"/>
                  </a:lnTo>
                  <a:lnTo>
                    <a:pt x="170" y="339"/>
                  </a:lnTo>
                  <a:lnTo>
                    <a:pt x="209" y="335"/>
                  </a:lnTo>
                  <a:lnTo>
                    <a:pt x="245" y="323"/>
                  </a:lnTo>
                  <a:lnTo>
                    <a:pt x="276" y="302"/>
                  </a:lnTo>
                  <a:lnTo>
                    <a:pt x="303" y="276"/>
                  </a:lnTo>
                  <a:lnTo>
                    <a:pt x="323" y="245"/>
                  </a:lnTo>
                  <a:lnTo>
                    <a:pt x="335" y="209"/>
                  </a:lnTo>
                  <a:lnTo>
                    <a:pt x="339" y="170"/>
                  </a:lnTo>
                  <a:lnTo>
                    <a:pt x="335" y="131"/>
                  </a:lnTo>
                  <a:lnTo>
                    <a:pt x="323" y="95"/>
                  </a:lnTo>
                  <a:lnTo>
                    <a:pt x="303" y="63"/>
                  </a:lnTo>
                  <a:lnTo>
                    <a:pt x="276" y="38"/>
                  </a:lnTo>
                  <a:lnTo>
                    <a:pt x="245" y="17"/>
                  </a:lnTo>
                  <a:lnTo>
                    <a:pt x="209" y="5"/>
                  </a:lnTo>
                  <a:lnTo>
                    <a:pt x="170" y="0"/>
                  </a:lnTo>
                  <a:close/>
                  <a:moveTo>
                    <a:pt x="170" y="294"/>
                  </a:moveTo>
                  <a:lnTo>
                    <a:pt x="137" y="291"/>
                  </a:lnTo>
                  <a:lnTo>
                    <a:pt x="107" y="278"/>
                  </a:lnTo>
                  <a:lnTo>
                    <a:pt x="81" y="258"/>
                  </a:lnTo>
                  <a:lnTo>
                    <a:pt x="62" y="233"/>
                  </a:lnTo>
                  <a:lnTo>
                    <a:pt x="50" y="203"/>
                  </a:lnTo>
                  <a:lnTo>
                    <a:pt x="45" y="170"/>
                  </a:lnTo>
                  <a:lnTo>
                    <a:pt x="50" y="137"/>
                  </a:lnTo>
                  <a:lnTo>
                    <a:pt x="62" y="107"/>
                  </a:lnTo>
                  <a:lnTo>
                    <a:pt x="81" y="81"/>
                  </a:lnTo>
                  <a:lnTo>
                    <a:pt x="107" y="62"/>
                  </a:lnTo>
                  <a:lnTo>
                    <a:pt x="137" y="48"/>
                  </a:lnTo>
                  <a:lnTo>
                    <a:pt x="170" y="44"/>
                  </a:lnTo>
                  <a:lnTo>
                    <a:pt x="203" y="48"/>
                  </a:lnTo>
                  <a:lnTo>
                    <a:pt x="233" y="62"/>
                  </a:lnTo>
                  <a:lnTo>
                    <a:pt x="258" y="81"/>
                  </a:lnTo>
                  <a:lnTo>
                    <a:pt x="278" y="107"/>
                  </a:lnTo>
                  <a:lnTo>
                    <a:pt x="291" y="137"/>
                  </a:lnTo>
                  <a:lnTo>
                    <a:pt x="296" y="170"/>
                  </a:lnTo>
                  <a:lnTo>
                    <a:pt x="291" y="203"/>
                  </a:lnTo>
                  <a:lnTo>
                    <a:pt x="278" y="233"/>
                  </a:lnTo>
                  <a:lnTo>
                    <a:pt x="258" y="258"/>
                  </a:lnTo>
                  <a:lnTo>
                    <a:pt x="233" y="278"/>
                  </a:lnTo>
                  <a:lnTo>
                    <a:pt x="203" y="291"/>
                  </a:lnTo>
                  <a:lnTo>
                    <a:pt x="170" y="29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08" name="Freeform 18"/>
            <p:cNvSpPr>
              <a:spLocks noEditPoints="1"/>
            </p:cNvSpPr>
            <p:nvPr/>
          </p:nvSpPr>
          <p:spPr bwMode="gray">
            <a:xfrm>
              <a:off x="2516" y="1799"/>
              <a:ext cx="168" cy="157"/>
            </a:xfrm>
            <a:custGeom>
              <a:avLst/>
              <a:gdLst>
                <a:gd name="T0" fmla="*/ 12 w 168"/>
                <a:gd name="T1" fmla="*/ 76 h 157"/>
                <a:gd name="T2" fmla="*/ 30 w 168"/>
                <a:gd name="T3" fmla="*/ 114 h 157"/>
                <a:gd name="T4" fmla="*/ 63 w 168"/>
                <a:gd name="T5" fmla="*/ 132 h 157"/>
                <a:gd name="T6" fmla="*/ 106 w 168"/>
                <a:gd name="T7" fmla="*/ 132 h 157"/>
                <a:gd name="T8" fmla="*/ 139 w 168"/>
                <a:gd name="T9" fmla="*/ 114 h 157"/>
                <a:gd name="T10" fmla="*/ 157 w 168"/>
                <a:gd name="T11" fmla="*/ 76 h 157"/>
                <a:gd name="T12" fmla="*/ 163 w 168"/>
                <a:gd name="T13" fmla="*/ 100 h 157"/>
                <a:gd name="T14" fmla="*/ 142 w 168"/>
                <a:gd name="T15" fmla="*/ 136 h 157"/>
                <a:gd name="T16" fmla="*/ 106 w 168"/>
                <a:gd name="T17" fmla="*/ 156 h 157"/>
                <a:gd name="T18" fmla="*/ 61 w 168"/>
                <a:gd name="T19" fmla="*/ 156 h 157"/>
                <a:gd name="T20" fmla="*/ 27 w 168"/>
                <a:gd name="T21" fmla="*/ 136 h 157"/>
                <a:gd name="T22" fmla="*/ 4 w 168"/>
                <a:gd name="T23" fmla="*/ 100 h 157"/>
                <a:gd name="T24" fmla="*/ 39 w 168"/>
                <a:gd name="T25" fmla="*/ 45 h 157"/>
                <a:gd name="T26" fmla="*/ 27 w 168"/>
                <a:gd name="T27" fmla="*/ 42 h 157"/>
                <a:gd name="T28" fmla="*/ 19 w 168"/>
                <a:gd name="T29" fmla="*/ 34 h 157"/>
                <a:gd name="T30" fmla="*/ 16 w 168"/>
                <a:gd name="T31" fmla="*/ 22 h 157"/>
                <a:gd name="T32" fmla="*/ 19 w 168"/>
                <a:gd name="T33" fmla="*/ 12 h 157"/>
                <a:gd name="T34" fmla="*/ 27 w 168"/>
                <a:gd name="T35" fmla="*/ 3 h 157"/>
                <a:gd name="T36" fmla="*/ 39 w 168"/>
                <a:gd name="T37" fmla="*/ 0 h 157"/>
                <a:gd name="T38" fmla="*/ 49 w 168"/>
                <a:gd name="T39" fmla="*/ 3 h 157"/>
                <a:gd name="T40" fmla="*/ 58 w 168"/>
                <a:gd name="T41" fmla="*/ 12 h 157"/>
                <a:gd name="T42" fmla="*/ 61 w 168"/>
                <a:gd name="T43" fmla="*/ 22 h 157"/>
                <a:gd name="T44" fmla="*/ 58 w 168"/>
                <a:gd name="T45" fmla="*/ 34 h 157"/>
                <a:gd name="T46" fmla="*/ 49 w 168"/>
                <a:gd name="T47" fmla="*/ 42 h 157"/>
                <a:gd name="T48" fmla="*/ 39 w 168"/>
                <a:gd name="T49" fmla="*/ 45 h 157"/>
                <a:gd name="T50" fmla="*/ 124 w 168"/>
                <a:gd name="T51" fmla="*/ 45 h 157"/>
                <a:gd name="T52" fmla="*/ 114 w 168"/>
                <a:gd name="T53" fmla="*/ 39 h 157"/>
                <a:gd name="T54" fmla="*/ 108 w 168"/>
                <a:gd name="T55" fmla="*/ 28 h 157"/>
                <a:gd name="T56" fmla="*/ 108 w 168"/>
                <a:gd name="T57" fmla="*/ 16 h 157"/>
                <a:gd name="T58" fmla="*/ 114 w 168"/>
                <a:gd name="T59" fmla="*/ 6 h 157"/>
                <a:gd name="T60" fmla="*/ 124 w 168"/>
                <a:gd name="T61" fmla="*/ 1 h 157"/>
                <a:gd name="T62" fmla="*/ 136 w 168"/>
                <a:gd name="T63" fmla="*/ 1 h 157"/>
                <a:gd name="T64" fmla="*/ 145 w 168"/>
                <a:gd name="T65" fmla="*/ 6 h 157"/>
                <a:gd name="T66" fmla="*/ 151 w 168"/>
                <a:gd name="T67" fmla="*/ 16 h 157"/>
                <a:gd name="T68" fmla="*/ 151 w 168"/>
                <a:gd name="T69" fmla="*/ 28 h 157"/>
                <a:gd name="T70" fmla="*/ 145 w 168"/>
                <a:gd name="T71" fmla="*/ 39 h 157"/>
                <a:gd name="T72" fmla="*/ 136 w 168"/>
                <a:gd name="T73" fmla="*/ 4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8" h="157">
                  <a:moveTo>
                    <a:pt x="0" y="76"/>
                  </a:moveTo>
                  <a:lnTo>
                    <a:pt x="12" y="76"/>
                  </a:lnTo>
                  <a:lnTo>
                    <a:pt x="18" y="97"/>
                  </a:lnTo>
                  <a:lnTo>
                    <a:pt x="30" y="114"/>
                  </a:lnTo>
                  <a:lnTo>
                    <a:pt x="43" y="126"/>
                  </a:lnTo>
                  <a:lnTo>
                    <a:pt x="63" y="132"/>
                  </a:lnTo>
                  <a:lnTo>
                    <a:pt x="84" y="135"/>
                  </a:lnTo>
                  <a:lnTo>
                    <a:pt x="106" y="132"/>
                  </a:lnTo>
                  <a:lnTo>
                    <a:pt x="124" y="126"/>
                  </a:lnTo>
                  <a:lnTo>
                    <a:pt x="139" y="114"/>
                  </a:lnTo>
                  <a:lnTo>
                    <a:pt x="150" y="97"/>
                  </a:lnTo>
                  <a:lnTo>
                    <a:pt x="157" y="76"/>
                  </a:lnTo>
                  <a:lnTo>
                    <a:pt x="168" y="76"/>
                  </a:lnTo>
                  <a:lnTo>
                    <a:pt x="163" y="100"/>
                  </a:lnTo>
                  <a:lnTo>
                    <a:pt x="154" y="120"/>
                  </a:lnTo>
                  <a:lnTo>
                    <a:pt x="142" y="136"/>
                  </a:lnTo>
                  <a:lnTo>
                    <a:pt x="126" y="148"/>
                  </a:lnTo>
                  <a:lnTo>
                    <a:pt x="106" y="156"/>
                  </a:lnTo>
                  <a:lnTo>
                    <a:pt x="84" y="157"/>
                  </a:lnTo>
                  <a:lnTo>
                    <a:pt x="61" y="156"/>
                  </a:lnTo>
                  <a:lnTo>
                    <a:pt x="43" y="148"/>
                  </a:lnTo>
                  <a:lnTo>
                    <a:pt x="27" y="136"/>
                  </a:lnTo>
                  <a:lnTo>
                    <a:pt x="13" y="120"/>
                  </a:lnTo>
                  <a:lnTo>
                    <a:pt x="4" y="100"/>
                  </a:lnTo>
                  <a:lnTo>
                    <a:pt x="0" y="76"/>
                  </a:lnTo>
                  <a:close/>
                  <a:moveTo>
                    <a:pt x="39" y="45"/>
                  </a:moveTo>
                  <a:lnTo>
                    <a:pt x="33" y="45"/>
                  </a:lnTo>
                  <a:lnTo>
                    <a:pt x="27" y="42"/>
                  </a:lnTo>
                  <a:lnTo>
                    <a:pt x="22" y="39"/>
                  </a:lnTo>
                  <a:lnTo>
                    <a:pt x="19" y="34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6" y="16"/>
                  </a:lnTo>
                  <a:lnTo>
                    <a:pt x="19" y="12"/>
                  </a:lnTo>
                  <a:lnTo>
                    <a:pt x="22" y="6"/>
                  </a:lnTo>
                  <a:lnTo>
                    <a:pt x="27" y="3"/>
                  </a:lnTo>
                  <a:lnTo>
                    <a:pt x="33" y="1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49" y="3"/>
                  </a:lnTo>
                  <a:lnTo>
                    <a:pt x="55" y="6"/>
                  </a:lnTo>
                  <a:lnTo>
                    <a:pt x="58" y="12"/>
                  </a:lnTo>
                  <a:lnTo>
                    <a:pt x="61" y="16"/>
                  </a:lnTo>
                  <a:lnTo>
                    <a:pt x="61" y="22"/>
                  </a:lnTo>
                  <a:lnTo>
                    <a:pt x="61" y="28"/>
                  </a:lnTo>
                  <a:lnTo>
                    <a:pt x="58" y="34"/>
                  </a:lnTo>
                  <a:lnTo>
                    <a:pt x="55" y="39"/>
                  </a:lnTo>
                  <a:lnTo>
                    <a:pt x="49" y="42"/>
                  </a:lnTo>
                  <a:lnTo>
                    <a:pt x="45" y="45"/>
                  </a:lnTo>
                  <a:lnTo>
                    <a:pt x="39" y="45"/>
                  </a:lnTo>
                  <a:close/>
                  <a:moveTo>
                    <a:pt x="130" y="45"/>
                  </a:moveTo>
                  <a:lnTo>
                    <a:pt x="124" y="45"/>
                  </a:lnTo>
                  <a:lnTo>
                    <a:pt x="118" y="42"/>
                  </a:lnTo>
                  <a:lnTo>
                    <a:pt x="114" y="39"/>
                  </a:lnTo>
                  <a:lnTo>
                    <a:pt x="109" y="34"/>
                  </a:lnTo>
                  <a:lnTo>
                    <a:pt x="108" y="28"/>
                  </a:lnTo>
                  <a:lnTo>
                    <a:pt x="106" y="22"/>
                  </a:lnTo>
                  <a:lnTo>
                    <a:pt x="108" y="16"/>
                  </a:lnTo>
                  <a:lnTo>
                    <a:pt x="109" y="12"/>
                  </a:lnTo>
                  <a:lnTo>
                    <a:pt x="114" y="6"/>
                  </a:lnTo>
                  <a:lnTo>
                    <a:pt x="118" y="3"/>
                  </a:lnTo>
                  <a:lnTo>
                    <a:pt x="124" y="1"/>
                  </a:lnTo>
                  <a:lnTo>
                    <a:pt x="130" y="0"/>
                  </a:lnTo>
                  <a:lnTo>
                    <a:pt x="136" y="1"/>
                  </a:lnTo>
                  <a:lnTo>
                    <a:pt x="141" y="3"/>
                  </a:lnTo>
                  <a:lnTo>
                    <a:pt x="145" y="6"/>
                  </a:lnTo>
                  <a:lnTo>
                    <a:pt x="150" y="12"/>
                  </a:lnTo>
                  <a:lnTo>
                    <a:pt x="151" y="16"/>
                  </a:lnTo>
                  <a:lnTo>
                    <a:pt x="153" y="22"/>
                  </a:lnTo>
                  <a:lnTo>
                    <a:pt x="151" y="28"/>
                  </a:lnTo>
                  <a:lnTo>
                    <a:pt x="150" y="34"/>
                  </a:lnTo>
                  <a:lnTo>
                    <a:pt x="145" y="39"/>
                  </a:lnTo>
                  <a:lnTo>
                    <a:pt x="141" y="42"/>
                  </a:lnTo>
                  <a:lnTo>
                    <a:pt x="136" y="45"/>
                  </a:lnTo>
                  <a:lnTo>
                    <a:pt x="130" y="4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222625" y="2259013"/>
            <a:ext cx="763588" cy="750887"/>
            <a:chOff x="866" y="2169"/>
            <a:chExt cx="406" cy="405"/>
          </a:xfrm>
        </p:grpSpPr>
        <p:sp>
          <p:nvSpPr>
            <p:cNvPr id="110" name="Freeform 20"/>
            <p:cNvSpPr>
              <a:spLocks/>
            </p:cNvSpPr>
            <p:nvPr/>
          </p:nvSpPr>
          <p:spPr bwMode="gray">
            <a:xfrm>
              <a:off x="1073" y="2181"/>
              <a:ext cx="190" cy="152"/>
            </a:xfrm>
            <a:custGeom>
              <a:avLst/>
              <a:gdLst>
                <a:gd name="T0" fmla="*/ 34 w 190"/>
                <a:gd name="T1" fmla="*/ 15 h 152"/>
                <a:gd name="T2" fmla="*/ 40 w 190"/>
                <a:gd name="T3" fmla="*/ 17 h 152"/>
                <a:gd name="T4" fmla="*/ 46 w 190"/>
                <a:gd name="T5" fmla="*/ 18 h 152"/>
                <a:gd name="T6" fmla="*/ 51 w 190"/>
                <a:gd name="T7" fmla="*/ 23 h 152"/>
                <a:gd name="T8" fmla="*/ 55 w 190"/>
                <a:gd name="T9" fmla="*/ 27 h 152"/>
                <a:gd name="T10" fmla="*/ 57 w 190"/>
                <a:gd name="T11" fmla="*/ 33 h 152"/>
                <a:gd name="T12" fmla="*/ 58 w 190"/>
                <a:gd name="T13" fmla="*/ 39 h 152"/>
                <a:gd name="T14" fmla="*/ 58 w 190"/>
                <a:gd name="T15" fmla="*/ 51 h 152"/>
                <a:gd name="T16" fmla="*/ 58 w 190"/>
                <a:gd name="T17" fmla="*/ 57 h 152"/>
                <a:gd name="T18" fmla="*/ 55 w 190"/>
                <a:gd name="T19" fmla="*/ 62 h 152"/>
                <a:gd name="T20" fmla="*/ 54 w 190"/>
                <a:gd name="T21" fmla="*/ 66 h 152"/>
                <a:gd name="T22" fmla="*/ 60 w 190"/>
                <a:gd name="T23" fmla="*/ 69 h 152"/>
                <a:gd name="T24" fmla="*/ 66 w 190"/>
                <a:gd name="T25" fmla="*/ 72 h 152"/>
                <a:gd name="T26" fmla="*/ 70 w 190"/>
                <a:gd name="T27" fmla="*/ 72 h 152"/>
                <a:gd name="T28" fmla="*/ 73 w 190"/>
                <a:gd name="T29" fmla="*/ 72 h 152"/>
                <a:gd name="T30" fmla="*/ 75 w 190"/>
                <a:gd name="T31" fmla="*/ 72 h 152"/>
                <a:gd name="T32" fmla="*/ 82 w 190"/>
                <a:gd name="T33" fmla="*/ 72 h 152"/>
                <a:gd name="T34" fmla="*/ 87 w 190"/>
                <a:gd name="T35" fmla="*/ 75 h 152"/>
                <a:gd name="T36" fmla="*/ 93 w 190"/>
                <a:gd name="T37" fmla="*/ 78 h 152"/>
                <a:gd name="T38" fmla="*/ 96 w 190"/>
                <a:gd name="T39" fmla="*/ 83 h 152"/>
                <a:gd name="T40" fmla="*/ 99 w 190"/>
                <a:gd name="T41" fmla="*/ 89 h 152"/>
                <a:gd name="T42" fmla="*/ 99 w 190"/>
                <a:gd name="T43" fmla="*/ 95 h 152"/>
                <a:gd name="T44" fmla="*/ 99 w 190"/>
                <a:gd name="T45" fmla="*/ 96 h 152"/>
                <a:gd name="T46" fmla="*/ 118 w 190"/>
                <a:gd name="T47" fmla="*/ 119 h 152"/>
                <a:gd name="T48" fmla="*/ 132 w 190"/>
                <a:gd name="T49" fmla="*/ 146 h 152"/>
                <a:gd name="T50" fmla="*/ 145 w 190"/>
                <a:gd name="T51" fmla="*/ 146 h 152"/>
                <a:gd name="T52" fmla="*/ 156 w 190"/>
                <a:gd name="T53" fmla="*/ 146 h 152"/>
                <a:gd name="T54" fmla="*/ 160 w 190"/>
                <a:gd name="T55" fmla="*/ 146 h 152"/>
                <a:gd name="T56" fmla="*/ 160 w 190"/>
                <a:gd name="T57" fmla="*/ 146 h 152"/>
                <a:gd name="T58" fmla="*/ 160 w 190"/>
                <a:gd name="T59" fmla="*/ 146 h 152"/>
                <a:gd name="T60" fmla="*/ 175 w 190"/>
                <a:gd name="T61" fmla="*/ 147 h 152"/>
                <a:gd name="T62" fmla="*/ 190 w 190"/>
                <a:gd name="T63" fmla="*/ 152 h 152"/>
                <a:gd name="T64" fmla="*/ 180 w 190"/>
                <a:gd name="T65" fmla="*/ 116 h 152"/>
                <a:gd name="T66" fmla="*/ 162 w 190"/>
                <a:gd name="T67" fmla="*/ 84 h 152"/>
                <a:gd name="T68" fmla="*/ 139 w 190"/>
                <a:gd name="T69" fmla="*/ 56 h 152"/>
                <a:gd name="T70" fmla="*/ 111 w 190"/>
                <a:gd name="T71" fmla="*/ 33 h 152"/>
                <a:gd name="T72" fmla="*/ 79 w 190"/>
                <a:gd name="T73" fmla="*/ 15 h 152"/>
                <a:gd name="T74" fmla="*/ 43 w 190"/>
                <a:gd name="T75" fmla="*/ 5 h 152"/>
                <a:gd name="T76" fmla="*/ 6 w 190"/>
                <a:gd name="T77" fmla="*/ 0 h 152"/>
                <a:gd name="T78" fmla="*/ 3 w 190"/>
                <a:gd name="T79" fmla="*/ 0 h 152"/>
                <a:gd name="T80" fmla="*/ 0 w 190"/>
                <a:gd name="T81" fmla="*/ 2 h 152"/>
                <a:gd name="T82" fmla="*/ 4 w 190"/>
                <a:gd name="T83" fmla="*/ 8 h 152"/>
                <a:gd name="T84" fmla="*/ 9 w 190"/>
                <a:gd name="T85" fmla="*/ 15 h 152"/>
                <a:gd name="T86" fmla="*/ 19 w 190"/>
                <a:gd name="T87" fmla="*/ 15 h 152"/>
                <a:gd name="T88" fmla="*/ 30 w 190"/>
                <a:gd name="T89" fmla="*/ 15 h 152"/>
                <a:gd name="T90" fmla="*/ 34 w 190"/>
                <a:gd name="T91" fmla="*/ 1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90" h="152">
                  <a:moveTo>
                    <a:pt x="34" y="15"/>
                  </a:moveTo>
                  <a:lnTo>
                    <a:pt x="40" y="17"/>
                  </a:lnTo>
                  <a:lnTo>
                    <a:pt x="46" y="18"/>
                  </a:lnTo>
                  <a:lnTo>
                    <a:pt x="51" y="23"/>
                  </a:lnTo>
                  <a:lnTo>
                    <a:pt x="55" y="27"/>
                  </a:lnTo>
                  <a:lnTo>
                    <a:pt x="57" y="33"/>
                  </a:lnTo>
                  <a:lnTo>
                    <a:pt x="58" y="39"/>
                  </a:lnTo>
                  <a:lnTo>
                    <a:pt x="58" y="51"/>
                  </a:lnTo>
                  <a:lnTo>
                    <a:pt x="58" y="57"/>
                  </a:lnTo>
                  <a:lnTo>
                    <a:pt x="55" y="62"/>
                  </a:lnTo>
                  <a:lnTo>
                    <a:pt x="54" y="66"/>
                  </a:lnTo>
                  <a:lnTo>
                    <a:pt x="60" y="69"/>
                  </a:lnTo>
                  <a:lnTo>
                    <a:pt x="66" y="72"/>
                  </a:lnTo>
                  <a:lnTo>
                    <a:pt x="70" y="72"/>
                  </a:lnTo>
                  <a:lnTo>
                    <a:pt x="73" y="72"/>
                  </a:lnTo>
                  <a:lnTo>
                    <a:pt x="75" y="72"/>
                  </a:lnTo>
                  <a:lnTo>
                    <a:pt x="82" y="72"/>
                  </a:lnTo>
                  <a:lnTo>
                    <a:pt x="87" y="75"/>
                  </a:lnTo>
                  <a:lnTo>
                    <a:pt x="93" y="78"/>
                  </a:lnTo>
                  <a:lnTo>
                    <a:pt x="96" y="83"/>
                  </a:lnTo>
                  <a:lnTo>
                    <a:pt x="99" y="89"/>
                  </a:lnTo>
                  <a:lnTo>
                    <a:pt x="99" y="95"/>
                  </a:lnTo>
                  <a:lnTo>
                    <a:pt x="99" y="96"/>
                  </a:lnTo>
                  <a:lnTo>
                    <a:pt x="118" y="119"/>
                  </a:lnTo>
                  <a:lnTo>
                    <a:pt x="132" y="146"/>
                  </a:lnTo>
                  <a:lnTo>
                    <a:pt x="145" y="146"/>
                  </a:lnTo>
                  <a:lnTo>
                    <a:pt x="156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60" y="146"/>
                  </a:lnTo>
                  <a:lnTo>
                    <a:pt x="175" y="147"/>
                  </a:lnTo>
                  <a:lnTo>
                    <a:pt x="190" y="152"/>
                  </a:lnTo>
                  <a:lnTo>
                    <a:pt x="180" y="116"/>
                  </a:lnTo>
                  <a:lnTo>
                    <a:pt x="162" y="84"/>
                  </a:lnTo>
                  <a:lnTo>
                    <a:pt x="139" y="56"/>
                  </a:lnTo>
                  <a:lnTo>
                    <a:pt x="111" y="33"/>
                  </a:lnTo>
                  <a:lnTo>
                    <a:pt x="79" y="15"/>
                  </a:lnTo>
                  <a:lnTo>
                    <a:pt x="43" y="5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4" y="8"/>
                  </a:lnTo>
                  <a:lnTo>
                    <a:pt x="9" y="15"/>
                  </a:lnTo>
                  <a:lnTo>
                    <a:pt x="19" y="15"/>
                  </a:lnTo>
                  <a:lnTo>
                    <a:pt x="30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Freeform 21"/>
            <p:cNvSpPr>
              <a:spLocks/>
            </p:cNvSpPr>
            <p:nvPr/>
          </p:nvSpPr>
          <p:spPr bwMode="gray">
            <a:xfrm>
              <a:off x="911" y="2415"/>
              <a:ext cx="109" cy="131"/>
            </a:xfrm>
            <a:custGeom>
              <a:avLst/>
              <a:gdLst>
                <a:gd name="T0" fmla="*/ 40 w 109"/>
                <a:gd name="T1" fmla="*/ 0 h 131"/>
                <a:gd name="T2" fmla="*/ 33 w 109"/>
                <a:gd name="T3" fmla="*/ 11 h 131"/>
                <a:gd name="T4" fmla="*/ 25 w 109"/>
                <a:gd name="T5" fmla="*/ 21 h 131"/>
                <a:gd name="T6" fmla="*/ 16 w 109"/>
                <a:gd name="T7" fmla="*/ 32 h 131"/>
                <a:gd name="T8" fmla="*/ 12 w 109"/>
                <a:gd name="T9" fmla="*/ 39 h 131"/>
                <a:gd name="T10" fmla="*/ 9 w 109"/>
                <a:gd name="T11" fmla="*/ 41 h 131"/>
                <a:gd name="T12" fmla="*/ 7 w 109"/>
                <a:gd name="T13" fmla="*/ 44 h 131"/>
                <a:gd name="T14" fmla="*/ 3 w 109"/>
                <a:gd name="T15" fmla="*/ 45 h 131"/>
                <a:gd name="T16" fmla="*/ 0 w 109"/>
                <a:gd name="T17" fmla="*/ 47 h 131"/>
                <a:gd name="T18" fmla="*/ 18 w 109"/>
                <a:gd name="T19" fmla="*/ 74 h 131"/>
                <a:gd name="T20" fmla="*/ 39 w 109"/>
                <a:gd name="T21" fmla="*/ 96 h 131"/>
                <a:gd name="T22" fmla="*/ 63 w 109"/>
                <a:gd name="T23" fmla="*/ 116 h 131"/>
                <a:gd name="T24" fmla="*/ 90 w 109"/>
                <a:gd name="T25" fmla="*/ 131 h 131"/>
                <a:gd name="T26" fmla="*/ 100 w 109"/>
                <a:gd name="T27" fmla="*/ 104 h 131"/>
                <a:gd name="T28" fmla="*/ 109 w 109"/>
                <a:gd name="T29" fmla="*/ 77 h 131"/>
                <a:gd name="T30" fmla="*/ 87 w 109"/>
                <a:gd name="T31" fmla="*/ 63 h 131"/>
                <a:gd name="T32" fmla="*/ 67 w 109"/>
                <a:gd name="T33" fmla="*/ 45 h 131"/>
                <a:gd name="T34" fmla="*/ 52 w 109"/>
                <a:gd name="T35" fmla="*/ 24 h 131"/>
                <a:gd name="T36" fmla="*/ 40 w 109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9" h="131">
                  <a:moveTo>
                    <a:pt x="40" y="0"/>
                  </a:moveTo>
                  <a:lnTo>
                    <a:pt x="33" y="11"/>
                  </a:lnTo>
                  <a:lnTo>
                    <a:pt x="25" y="21"/>
                  </a:lnTo>
                  <a:lnTo>
                    <a:pt x="16" y="32"/>
                  </a:lnTo>
                  <a:lnTo>
                    <a:pt x="12" y="39"/>
                  </a:lnTo>
                  <a:lnTo>
                    <a:pt x="9" y="41"/>
                  </a:lnTo>
                  <a:lnTo>
                    <a:pt x="7" y="44"/>
                  </a:lnTo>
                  <a:lnTo>
                    <a:pt x="3" y="45"/>
                  </a:lnTo>
                  <a:lnTo>
                    <a:pt x="0" y="47"/>
                  </a:lnTo>
                  <a:lnTo>
                    <a:pt x="18" y="74"/>
                  </a:lnTo>
                  <a:lnTo>
                    <a:pt x="39" y="96"/>
                  </a:lnTo>
                  <a:lnTo>
                    <a:pt x="63" y="116"/>
                  </a:lnTo>
                  <a:lnTo>
                    <a:pt x="90" y="131"/>
                  </a:lnTo>
                  <a:lnTo>
                    <a:pt x="100" y="104"/>
                  </a:lnTo>
                  <a:lnTo>
                    <a:pt x="109" y="77"/>
                  </a:lnTo>
                  <a:lnTo>
                    <a:pt x="87" y="63"/>
                  </a:lnTo>
                  <a:lnTo>
                    <a:pt x="67" y="45"/>
                  </a:lnTo>
                  <a:lnTo>
                    <a:pt x="52" y="24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2" name="Freeform 22"/>
            <p:cNvSpPr>
              <a:spLocks/>
            </p:cNvSpPr>
            <p:nvPr/>
          </p:nvSpPr>
          <p:spPr bwMode="gray">
            <a:xfrm>
              <a:off x="911" y="2198"/>
              <a:ext cx="109" cy="130"/>
            </a:xfrm>
            <a:custGeom>
              <a:avLst/>
              <a:gdLst>
                <a:gd name="T0" fmla="*/ 9 w 109"/>
                <a:gd name="T1" fmla="*/ 90 h 130"/>
                <a:gd name="T2" fmla="*/ 12 w 109"/>
                <a:gd name="T3" fmla="*/ 93 h 130"/>
                <a:gd name="T4" fmla="*/ 16 w 109"/>
                <a:gd name="T5" fmla="*/ 99 h 130"/>
                <a:gd name="T6" fmla="*/ 25 w 109"/>
                <a:gd name="T7" fmla="*/ 109 h 130"/>
                <a:gd name="T8" fmla="*/ 33 w 109"/>
                <a:gd name="T9" fmla="*/ 120 h 130"/>
                <a:gd name="T10" fmla="*/ 40 w 109"/>
                <a:gd name="T11" fmla="*/ 130 h 130"/>
                <a:gd name="T12" fmla="*/ 52 w 109"/>
                <a:gd name="T13" fmla="*/ 106 h 130"/>
                <a:gd name="T14" fmla="*/ 67 w 109"/>
                <a:gd name="T15" fmla="*/ 85 h 130"/>
                <a:gd name="T16" fmla="*/ 87 w 109"/>
                <a:gd name="T17" fmla="*/ 67 h 130"/>
                <a:gd name="T18" fmla="*/ 109 w 109"/>
                <a:gd name="T19" fmla="*/ 54 h 130"/>
                <a:gd name="T20" fmla="*/ 100 w 109"/>
                <a:gd name="T21" fmla="*/ 27 h 130"/>
                <a:gd name="T22" fmla="*/ 90 w 109"/>
                <a:gd name="T23" fmla="*/ 0 h 130"/>
                <a:gd name="T24" fmla="*/ 63 w 109"/>
                <a:gd name="T25" fmla="*/ 15 h 130"/>
                <a:gd name="T26" fmla="*/ 39 w 109"/>
                <a:gd name="T27" fmla="*/ 34 h 130"/>
                <a:gd name="T28" fmla="*/ 18 w 109"/>
                <a:gd name="T29" fmla="*/ 57 h 130"/>
                <a:gd name="T30" fmla="*/ 0 w 109"/>
                <a:gd name="T31" fmla="*/ 84 h 130"/>
                <a:gd name="T32" fmla="*/ 6 w 109"/>
                <a:gd name="T33" fmla="*/ 85 h 130"/>
                <a:gd name="T34" fmla="*/ 9 w 109"/>
                <a:gd name="T35" fmla="*/ 9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9" h="130">
                  <a:moveTo>
                    <a:pt x="9" y="90"/>
                  </a:moveTo>
                  <a:lnTo>
                    <a:pt x="12" y="93"/>
                  </a:lnTo>
                  <a:lnTo>
                    <a:pt x="16" y="99"/>
                  </a:lnTo>
                  <a:lnTo>
                    <a:pt x="25" y="109"/>
                  </a:lnTo>
                  <a:lnTo>
                    <a:pt x="33" y="120"/>
                  </a:lnTo>
                  <a:lnTo>
                    <a:pt x="40" y="130"/>
                  </a:lnTo>
                  <a:lnTo>
                    <a:pt x="52" y="106"/>
                  </a:lnTo>
                  <a:lnTo>
                    <a:pt x="67" y="85"/>
                  </a:lnTo>
                  <a:lnTo>
                    <a:pt x="87" y="67"/>
                  </a:lnTo>
                  <a:lnTo>
                    <a:pt x="109" y="54"/>
                  </a:lnTo>
                  <a:lnTo>
                    <a:pt x="100" y="27"/>
                  </a:lnTo>
                  <a:lnTo>
                    <a:pt x="90" y="0"/>
                  </a:lnTo>
                  <a:lnTo>
                    <a:pt x="63" y="15"/>
                  </a:lnTo>
                  <a:lnTo>
                    <a:pt x="39" y="34"/>
                  </a:lnTo>
                  <a:lnTo>
                    <a:pt x="18" y="57"/>
                  </a:lnTo>
                  <a:lnTo>
                    <a:pt x="0" y="84"/>
                  </a:lnTo>
                  <a:lnTo>
                    <a:pt x="6" y="85"/>
                  </a:lnTo>
                  <a:lnTo>
                    <a:pt x="9" y="9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3" name="Freeform 23"/>
            <p:cNvSpPr>
              <a:spLocks/>
            </p:cNvSpPr>
            <p:nvPr/>
          </p:nvSpPr>
          <p:spPr bwMode="gray">
            <a:xfrm>
              <a:off x="1073" y="2411"/>
              <a:ext cx="190" cy="151"/>
            </a:xfrm>
            <a:custGeom>
              <a:avLst/>
              <a:gdLst>
                <a:gd name="T0" fmla="*/ 132 w 190"/>
                <a:gd name="T1" fmla="*/ 6 h 151"/>
                <a:gd name="T2" fmla="*/ 118 w 190"/>
                <a:gd name="T3" fmla="*/ 33 h 151"/>
                <a:gd name="T4" fmla="*/ 99 w 190"/>
                <a:gd name="T5" fmla="*/ 55 h 151"/>
                <a:gd name="T6" fmla="*/ 99 w 190"/>
                <a:gd name="T7" fmla="*/ 57 h 151"/>
                <a:gd name="T8" fmla="*/ 99 w 190"/>
                <a:gd name="T9" fmla="*/ 63 h 151"/>
                <a:gd name="T10" fmla="*/ 96 w 190"/>
                <a:gd name="T11" fmla="*/ 69 h 151"/>
                <a:gd name="T12" fmla="*/ 93 w 190"/>
                <a:gd name="T13" fmla="*/ 73 h 151"/>
                <a:gd name="T14" fmla="*/ 87 w 190"/>
                <a:gd name="T15" fmla="*/ 76 h 151"/>
                <a:gd name="T16" fmla="*/ 82 w 190"/>
                <a:gd name="T17" fmla="*/ 79 h 151"/>
                <a:gd name="T18" fmla="*/ 75 w 190"/>
                <a:gd name="T19" fmla="*/ 81 h 151"/>
                <a:gd name="T20" fmla="*/ 73 w 190"/>
                <a:gd name="T21" fmla="*/ 81 h 151"/>
                <a:gd name="T22" fmla="*/ 70 w 190"/>
                <a:gd name="T23" fmla="*/ 81 h 151"/>
                <a:gd name="T24" fmla="*/ 66 w 190"/>
                <a:gd name="T25" fmla="*/ 81 h 151"/>
                <a:gd name="T26" fmla="*/ 60 w 190"/>
                <a:gd name="T27" fmla="*/ 82 h 151"/>
                <a:gd name="T28" fmla="*/ 54 w 190"/>
                <a:gd name="T29" fmla="*/ 85 h 151"/>
                <a:gd name="T30" fmla="*/ 55 w 190"/>
                <a:gd name="T31" fmla="*/ 90 h 151"/>
                <a:gd name="T32" fmla="*/ 58 w 190"/>
                <a:gd name="T33" fmla="*/ 94 h 151"/>
                <a:gd name="T34" fmla="*/ 58 w 190"/>
                <a:gd name="T35" fmla="*/ 100 h 151"/>
                <a:gd name="T36" fmla="*/ 58 w 190"/>
                <a:gd name="T37" fmla="*/ 112 h 151"/>
                <a:gd name="T38" fmla="*/ 57 w 190"/>
                <a:gd name="T39" fmla="*/ 118 h 151"/>
                <a:gd name="T40" fmla="*/ 55 w 190"/>
                <a:gd name="T41" fmla="*/ 124 h 151"/>
                <a:gd name="T42" fmla="*/ 51 w 190"/>
                <a:gd name="T43" fmla="*/ 129 h 151"/>
                <a:gd name="T44" fmla="*/ 46 w 190"/>
                <a:gd name="T45" fmla="*/ 133 h 151"/>
                <a:gd name="T46" fmla="*/ 40 w 190"/>
                <a:gd name="T47" fmla="*/ 135 h 151"/>
                <a:gd name="T48" fmla="*/ 34 w 190"/>
                <a:gd name="T49" fmla="*/ 136 h 151"/>
                <a:gd name="T50" fmla="*/ 30 w 190"/>
                <a:gd name="T51" fmla="*/ 136 h 151"/>
                <a:gd name="T52" fmla="*/ 19 w 190"/>
                <a:gd name="T53" fmla="*/ 136 h 151"/>
                <a:gd name="T54" fmla="*/ 9 w 190"/>
                <a:gd name="T55" fmla="*/ 136 h 151"/>
                <a:gd name="T56" fmla="*/ 4 w 190"/>
                <a:gd name="T57" fmla="*/ 144 h 151"/>
                <a:gd name="T58" fmla="*/ 0 w 190"/>
                <a:gd name="T59" fmla="*/ 150 h 151"/>
                <a:gd name="T60" fmla="*/ 3 w 190"/>
                <a:gd name="T61" fmla="*/ 151 h 151"/>
                <a:gd name="T62" fmla="*/ 6 w 190"/>
                <a:gd name="T63" fmla="*/ 151 h 151"/>
                <a:gd name="T64" fmla="*/ 43 w 190"/>
                <a:gd name="T65" fmla="*/ 147 h 151"/>
                <a:gd name="T66" fmla="*/ 79 w 190"/>
                <a:gd name="T67" fmla="*/ 136 h 151"/>
                <a:gd name="T68" fmla="*/ 111 w 190"/>
                <a:gd name="T69" fmla="*/ 118 h 151"/>
                <a:gd name="T70" fmla="*/ 139 w 190"/>
                <a:gd name="T71" fmla="*/ 96 h 151"/>
                <a:gd name="T72" fmla="*/ 162 w 190"/>
                <a:gd name="T73" fmla="*/ 67 h 151"/>
                <a:gd name="T74" fmla="*/ 180 w 190"/>
                <a:gd name="T75" fmla="*/ 36 h 151"/>
                <a:gd name="T76" fmla="*/ 190 w 190"/>
                <a:gd name="T77" fmla="*/ 0 h 151"/>
                <a:gd name="T78" fmla="*/ 175 w 190"/>
                <a:gd name="T79" fmla="*/ 4 h 151"/>
                <a:gd name="T80" fmla="*/ 160 w 190"/>
                <a:gd name="T81" fmla="*/ 6 h 151"/>
                <a:gd name="T82" fmla="*/ 156 w 190"/>
                <a:gd name="T83" fmla="*/ 6 h 151"/>
                <a:gd name="T84" fmla="*/ 145 w 190"/>
                <a:gd name="T85" fmla="*/ 6 h 151"/>
                <a:gd name="T86" fmla="*/ 132 w 190"/>
                <a:gd name="T87" fmla="*/ 6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0" h="151">
                  <a:moveTo>
                    <a:pt x="132" y="6"/>
                  </a:moveTo>
                  <a:lnTo>
                    <a:pt x="118" y="33"/>
                  </a:lnTo>
                  <a:lnTo>
                    <a:pt x="99" y="55"/>
                  </a:lnTo>
                  <a:lnTo>
                    <a:pt x="99" y="57"/>
                  </a:lnTo>
                  <a:lnTo>
                    <a:pt x="99" y="63"/>
                  </a:lnTo>
                  <a:lnTo>
                    <a:pt x="96" y="69"/>
                  </a:lnTo>
                  <a:lnTo>
                    <a:pt x="93" y="73"/>
                  </a:lnTo>
                  <a:lnTo>
                    <a:pt x="87" y="76"/>
                  </a:lnTo>
                  <a:lnTo>
                    <a:pt x="82" y="79"/>
                  </a:lnTo>
                  <a:lnTo>
                    <a:pt x="75" y="81"/>
                  </a:lnTo>
                  <a:lnTo>
                    <a:pt x="73" y="81"/>
                  </a:lnTo>
                  <a:lnTo>
                    <a:pt x="70" y="81"/>
                  </a:lnTo>
                  <a:lnTo>
                    <a:pt x="66" y="81"/>
                  </a:lnTo>
                  <a:lnTo>
                    <a:pt x="60" y="82"/>
                  </a:lnTo>
                  <a:lnTo>
                    <a:pt x="54" y="85"/>
                  </a:lnTo>
                  <a:lnTo>
                    <a:pt x="55" y="90"/>
                  </a:lnTo>
                  <a:lnTo>
                    <a:pt x="58" y="94"/>
                  </a:lnTo>
                  <a:lnTo>
                    <a:pt x="58" y="100"/>
                  </a:lnTo>
                  <a:lnTo>
                    <a:pt x="58" y="112"/>
                  </a:lnTo>
                  <a:lnTo>
                    <a:pt x="57" y="118"/>
                  </a:lnTo>
                  <a:lnTo>
                    <a:pt x="55" y="124"/>
                  </a:lnTo>
                  <a:lnTo>
                    <a:pt x="51" y="129"/>
                  </a:lnTo>
                  <a:lnTo>
                    <a:pt x="46" y="133"/>
                  </a:lnTo>
                  <a:lnTo>
                    <a:pt x="40" y="135"/>
                  </a:lnTo>
                  <a:lnTo>
                    <a:pt x="34" y="136"/>
                  </a:lnTo>
                  <a:lnTo>
                    <a:pt x="30" y="136"/>
                  </a:lnTo>
                  <a:lnTo>
                    <a:pt x="19" y="136"/>
                  </a:lnTo>
                  <a:lnTo>
                    <a:pt x="9" y="136"/>
                  </a:lnTo>
                  <a:lnTo>
                    <a:pt x="4" y="144"/>
                  </a:lnTo>
                  <a:lnTo>
                    <a:pt x="0" y="150"/>
                  </a:lnTo>
                  <a:lnTo>
                    <a:pt x="3" y="151"/>
                  </a:lnTo>
                  <a:lnTo>
                    <a:pt x="6" y="151"/>
                  </a:lnTo>
                  <a:lnTo>
                    <a:pt x="43" y="147"/>
                  </a:lnTo>
                  <a:lnTo>
                    <a:pt x="79" y="136"/>
                  </a:lnTo>
                  <a:lnTo>
                    <a:pt x="111" y="118"/>
                  </a:lnTo>
                  <a:lnTo>
                    <a:pt x="139" y="96"/>
                  </a:lnTo>
                  <a:lnTo>
                    <a:pt x="162" y="67"/>
                  </a:lnTo>
                  <a:lnTo>
                    <a:pt x="180" y="36"/>
                  </a:lnTo>
                  <a:lnTo>
                    <a:pt x="190" y="0"/>
                  </a:lnTo>
                  <a:lnTo>
                    <a:pt x="175" y="4"/>
                  </a:lnTo>
                  <a:lnTo>
                    <a:pt x="160" y="6"/>
                  </a:lnTo>
                  <a:lnTo>
                    <a:pt x="156" y="6"/>
                  </a:lnTo>
                  <a:lnTo>
                    <a:pt x="145" y="6"/>
                  </a:lnTo>
                  <a:lnTo>
                    <a:pt x="132" y="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4" name="Freeform 24"/>
            <p:cNvSpPr>
              <a:spLocks/>
            </p:cNvSpPr>
            <p:nvPr/>
          </p:nvSpPr>
          <p:spPr bwMode="gray">
            <a:xfrm>
              <a:off x="866" y="2169"/>
              <a:ext cx="406" cy="405"/>
            </a:xfrm>
            <a:custGeom>
              <a:avLst/>
              <a:gdLst>
                <a:gd name="T0" fmla="*/ 259 w 406"/>
                <a:gd name="T1" fmla="*/ 129 h 405"/>
                <a:gd name="T2" fmla="*/ 280 w 406"/>
                <a:gd name="T3" fmla="*/ 126 h 405"/>
                <a:gd name="T4" fmla="*/ 282 w 406"/>
                <a:gd name="T5" fmla="*/ 107 h 405"/>
                <a:gd name="T6" fmla="*/ 277 w 406"/>
                <a:gd name="T7" fmla="*/ 99 h 405"/>
                <a:gd name="T8" fmla="*/ 220 w 406"/>
                <a:gd name="T9" fmla="*/ 72 h 405"/>
                <a:gd name="T10" fmla="*/ 238 w 406"/>
                <a:gd name="T11" fmla="*/ 69 h 405"/>
                <a:gd name="T12" fmla="*/ 241 w 406"/>
                <a:gd name="T13" fmla="*/ 51 h 405"/>
                <a:gd name="T14" fmla="*/ 235 w 406"/>
                <a:gd name="T15" fmla="*/ 44 h 405"/>
                <a:gd name="T16" fmla="*/ 195 w 406"/>
                <a:gd name="T17" fmla="*/ 35 h 405"/>
                <a:gd name="T18" fmla="*/ 175 w 406"/>
                <a:gd name="T19" fmla="*/ 9 h 405"/>
                <a:gd name="T20" fmla="*/ 165 w 406"/>
                <a:gd name="T21" fmla="*/ 2 h 405"/>
                <a:gd name="T22" fmla="*/ 151 w 406"/>
                <a:gd name="T23" fmla="*/ 0 h 405"/>
                <a:gd name="T24" fmla="*/ 138 w 406"/>
                <a:gd name="T25" fmla="*/ 15 h 405"/>
                <a:gd name="T26" fmla="*/ 157 w 406"/>
                <a:gd name="T27" fmla="*/ 69 h 405"/>
                <a:gd name="T28" fmla="*/ 180 w 406"/>
                <a:gd name="T29" fmla="*/ 132 h 405"/>
                <a:gd name="T30" fmla="*/ 190 w 406"/>
                <a:gd name="T31" fmla="*/ 165 h 405"/>
                <a:gd name="T32" fmla="*/ 160 w 406"/>
                <a:gd name="T33" fmla="*/ 177 h 405"/>
                <a:gd name="T34" fmla="*/ 106 w 406"/>
                <a:gd name="T35" fmla="*/ 182 h 405"/>
                <a:gd name="T36" fmla="*/ 76 w 406"/>
                <a:gd name="T37" fmla="*/ 183 h 405"/>
                <a:gd name="T38" fmla="*/ 21 w 406"/>
                <a:gd name="T39" fmla="*/ 192 h 405"/>
                <a:gd name="T40" fmla="*/ 4 w 406"/>
                <a:gd name="T41" fmla="*/ 278 h 405"/>
                <a:gd name="T42" fmla="*/ 81 w 406"/>
                <a:gd name="T43" fmla="*/ 222 h 405"/>
                <a:gd name="T44" fmla="*/ 124 w 406"/>
                <a:gd name="T45" fmla="*/ 224 h 405"/>
                <a:gd name="T46" fmla="*/ 175 w 406"/>
                <a:gd name="T47" fmla="*/ 231 h 405"/>
                <a:gd name="T48" fmla="*/ 189 w 406"/>
                <a:gd name="T49" fmla="*/ 246 h 405"/>
                <a:gd name="T50" fmla="*/ 172 w 406"/>
                <a:gd name="T51" fmla="*/ 293 h 405"/>
                <a:gd name="T52" fmla="*/ 150 w 406"/>
                <a:gd name="T53" fmla="*/ 357 h 405"/>
                <a:gd name="T54" fmla="*/ 135 w 406"/>
                <a:gd name="T55" fmla="*/ 401 h 405"/>
                <a:gd name="T56" fmla="*/ 156 w 406"/>
                <a:gd name="T57" fmla="*/ 405 h 405"/>
                <a:gd name="T58" fmla="*/ 169 w 406"/>
                <a:gd name="T59" fmla="*/ 404 h 405"/>
                <a:gd name="T60" fmla="*/ 181 w 406"/>
                <a:gd name="T61" fmla="*/ 389 h 405"/>
                <a:gd name="T62" fmla="*/ 199 w 406"/>
                <a:gd name="T63" fmla="*/ 363 h 405"/>
                <a:gd name="T64" fmla="*/ 238 w 406"/>
                <a:gd name="T65" fmla="*/ 360 h 405"/>
                <a:gd name="T66" fmla="*/ 241 w 406"/>
                <a:gd name="T67" fmla="*/ 342 h 405"/>
                <a:gd name="T68" fmla="*/ 235 w 406"/>
                <a:gd name="T69" fmla="*/ 333 h 405"/>
                <a:gd name="T70" fmla="*/ 238 w 406"/>
                <a:gd name="T71" fmla="*/ 306 h 405"/>
                <a:gd name="T72" fmla="*/ 280 w 406"/>
                <a:gd name="T73" fmla="*/ 305 h 405"/>
                <a:gd name="T74" fmla="*/ 282 w 406"/>
                <a:gd name="T75" fmla="*/ 285 h 405"/>
                <a:gd name="T76" fmla="*/ 277 w 406"/>
                <a:gd name="T77" fmla="*/ 278 h 405"/>
                <a:gd name="T78" fmla="*/ 294 w 406"/>
                <a:gd name="T79" fmla="*/ 233 h 405"/>
                <a:gd name="T80" fmla="*/ 376 w 406"/>
                <a:gd name="T81" fmla="*/ 230 h 405"/>
                <a:gd name="T82" fmla="*/ 403 w 406"/>
                <a:gd name="T83" fmla="*/ 213 h 405"/>
                <a:gd name="T84" fmla="*/ 397 w 406"/>
                <a:gd name="T85" fmla="*/ 185 h 405"/>
                <a:gd name="T86" fmla="*/ 367 w 406"/>
                <a:gd name="T87" fmla="*/ 174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6" h="405">
                  <a:moveTo>
                    <a:pt x="360" y="174"/>
                  </a:moveTo>
                  <a:lnTo>
                    <a:pt x="294" y="173"/>
                  </a:lnTo>
                  <a:lnTo>
                    <a:pt x="259" y="129"/>
                  </a:lnTo>
                  <a:lnTo>
                    <a:pt x="274" y="129"/>
                  </a:lnTo>
                  <a:lnTo>
                    <a:pt x="277" y="128"/>
                  </a:lnTo>
                  <a:lnTo>
                    <a:pt x="280" y="126"/>
                  </a:lnTo>
                  <a:lnTo>
                    <a:pt x="282" y="123"/>
                  </a:lnTo>
                  <a:lnTo>
                    <a:pt x="282" y="120"/>
                  </a:lnTo>
                  <a:lnTo>
                    <a:pt x="282" y="107"/>
                  </a:lnTo>
                  <a:lnTo>
                    <a:pt x="282" y="104"/>
                  </a:lnTo>
                  <a:lnTo>
                    <a:pt x="280" y="101"/>
                  </a:lnTo>
                  <a:lnTo>
                    <a:pt x="277" y="99"/>
                  </a:lnTo>
                  <a:lnTo>
                    <a:pt x="274" y="99"/>
                  </a:lnTo>
                  <a:lnTo>
                    <a:pt x="238" y="99"/>
                  </a:lnTo>
                  <a:lnTo>
                    <a:pt x="220" y="72"/>
                  </a:lnTo>
                  <a:lnTo>
                    <a:pt x="232" y="72"/>
                  </a:lnTo>
                  <a:lnTo>
                    <a:pt x="235" y="72"/>
                  </a:lnTo>
                  <a:lnTo>
                    <a:pt x="238" y="69"/>
                  </a:lnTo>
                  <a:lnTo>
                    <a:pt x="241" y="68"/>
                  </a:lnTo>
                  <a:lnTo>
                    <a:pt x="241" y="63"/>
                  </a:lnTo>
                  <a:lnTo>
                    <a:pt x="241" y="51"/>
                  </a:lnTo>
                  <a:lnTo>
                    <a:pt x="241" y="48"/>
                  </a:lnTo>
                  <a:lnTo>
                    <a:pt x="238" y="45"/>
                  </a:lnTo>
                  <a:lnTo>
                    <a:pt x="235" y="44"/>
                  </a:lnTo>
                  <a:lnTo>
                    <a:pt x="232" y="42"/>
                  </a:lnTo>
                  <a:lnTo>
                    <a:pt x="199" y="42"/>
                  </a:lnTo>
                  <a:lnTo>
                    <a:pt x="195" y="35"/>
                  </a:lnTo>
                  <a:lnTo>
                    <a:pt x="189" y="26"/>
                  </a:lnTo>
                  <a:lnTo>
                    <a:pt x="181" y="17"/>
                  </a:lnTo>
                  <a:lnTo>
                    <a:pt x="175" y="9"/>
                  </a:lnTo>
                  <a:lnTo>
                    <a:pt x="172" y="5"/>
                  </a:lnTo>
                  <a:lnTo>
                    <a:pt x="169" y="3"/>
                  </a:lnTo>
                  <a:lnTo>
                    <a:pt x="165" y="2"/>
                  </a:lnTo>
                  <a:lnTo>
                    <a:pt x="160" y="0"/>
                  </a:lnTo>
                  <a:lnTo>
                    <a:pt x="156" y="0"/>
                  </a:lnTo>
                  <a:lnTo>
                    <a:pt x="151" y="0"/>
                  </a:lnTo>
                  <a:lnTo>
                    <a:pt x="133" y="0"/>
                  </a:lnTo>
                  <a:lnTo>
                    <a:pt x="135" y="5"/>
                  </a:lnTo>
                  <a:lnTo>
                    <a:pt x="138" y="15"/>
                  </a:lnTo>
                  <a:lnTo>
                    <a:pt x="144" y="30"/>
                  </a:lnTo>
                  <a:lnTo>
                    <a:pt x="150" y="48"/>
                  </a:lnTo>
                  <a:lnTo>
                    <a:pt x="157" y="69"/>
                  </a:lnTo>
                  <a:lnTo>
                    <a:pt x="165" y="92"/>
                  </a:lnTo>
                  <a:lnTo>
                    <a:pt x="172" y="113"/>
                  </a:lnTo>
                  <a:lnTo>
                    <a:pt x="180" y="132"/>
                  </a:lnTo>
                  <a:lnTo>
                    <a:pt x="184" y="149"/>
                  </a:lnTo>
                  <a:lnTo>
                    <a:pt x="189" y="159"/>
                  </a:lnTo>
                  <a:lnTo>
                    <a:pt x="190" y="165"/>
                  </a:lnTo>
                  <a:lnTo>
                    <a:pt x="186" y="170"/>
                  </a:lnTo>
                  <a:lnTo>
                    <a:pt x="175" y="174"/>
                  </a:lnTo>
                  <a:lnTo>
                    <a:pt x="160" y="177"/>
                  </a:lnTo>
                  <a:lnTo>
                    <a:pt x="142" y="180"/>
                  </a:lnTo>
                  <a:lnTo>
                    <a:pt x="124" y="182"/>
                  </a:lnTo>
                  <a:lnTo>
                    <a:pt x="106" y="182"/>
                  </a:lnTo>
                  <a:lnTo>
                    <a:pt x="91" y="183"/>
                  </a:lnTo>
                  <a:lnTo>
                    <a:pt x="81" y="183"/>
                  </a:lnTo>
                  <a:lnTo>
                    <a:pt x="76" y="183"/>
                  </a:lnTo>
                  <a:lnTo>
                    <a:pt x="33" y="128"/>
                  </a:lnTo>
                  <a:lnTo>
                    <a:pt x="4" y="128"/>
                  </a:lnTo>
                  <a:lnTo>
                    <a:pt x="21" y="192"/>
                  </a:lnTo>
                  <a:lnTo>
                    <a:pt x="0" y="203"/>
                  </a:lnTo>
                  <a:lnTo>
                    <a:pt x="21" y="213"/>
                  </a:lnTo>
                  <a:lnTo>
                    <a:pt x="4" y="278"/>
                  </a:lnTo>
                  <a:lnTo>
                    <a:pt x="33" y="278"/>
                  </a:lnTo>
                  <a:lnTo>
                    <a:pt x="76" y="222"/>
                  </a:lnTo>
                  <a:lnTo>
                    <a:pt x="81" y="222"/>
                  </a:lnTo>
                  <a:lnTo>
                    <a:pt x="91" y="222"/>
                  </a:lnTo>
                  <a:lnTo>
                    <a:pt x="106" y="224"/>
                  </a:lnTo>
                  <a:lnTo>
                    <a:pt x="124" y="224"/>
                  </a:lnTo>
                  <a:lnTo>
                    <a:pt x="142" y="225"/>
                  </a:lnTo>
                  <a:lnTo>
                    <a:pt x="160" y="228"/>
                  </a:lnTo>
                  <a:lnTo>
                    <a:pt x="175" y="231"/>
                  </a:lnTo>
                  <a:lnTo>
                    <a:pt x="186" y="236"/>
                  </a:lnTo>
                  <a:lnTo>
                    <a:pt x="190" y="240"/>
                  </a:lnTo>
                  <a:lnTo>
                    <a:pt x="189" y="246"/>
                  </a:lnTo>
                  <a:lnTo>
                    <a:pt x="184" y="257"/>
                  </a:lnTo>
                  <a:lnTo>
                    <a:pt x="180" y="273"/>
                  </a:lnTo>
                  <a:lnTo>
                    <a:pt x="172" y="293"/>
                  </a:lnTo>
                  <a:lnTo>
                    <a:pt x="165" y="314"/>
                  </a:lnTo>
                  <a:lnTo>
                    <a:pt x="157" y="336"/>
                  </a:lnTo>
                  <a:lnTo>
                    <a:pt x="150" y="357"/>
                  </a:lnTo>
                  <a:lnTo>
                    <a:pt x="144" y="375"/>
                  </a:lnTo>
                  <a:lnTo>
                    <a:pt x="138" y="390"/>
                  </a:lnTo>
                  <a:lnTo>
                    <a:pt x="135" y="401"/>
                  </a:lnTo>
                  <a:lnTo>
                    <a:pt x="133" y="405"/>
                  </a:lnTo>
                  <a:lnTo>
                    <a:pt x="151" y="405"/>
                  </a:lnTo>
                  <a:lnTo>
                    <a:pt x="156" y="405"/>
                  </a:lnTo>
                  <a:lnTo>
                    <a:pt x="160" y="405"/>
                  </a:lnTo>
                  <a:lnTo>
                    <a:pt x="165" y="404"/>
                  </a:lnTo>
                  <a:lnTo>
                    <a:pt x="169" y="404"/>
                  </a:lnTo>
                  <a:lnTo>
                    <a:pt x="172" y="401"/>
                  </a:lnTo>
                  <a:lnTo>
                    <a:pt x="175" y="396"/>
                  </a:lnTo>
                  <a:lnTo>
                    <a:pt x="181" y="389"/>
                  </a:lnTo>
                  <a:lnTo>
                    <a:pt x="189" y="380"/>
                  </a:lnTo>
                  <a:lnTo>
                    <a:pt x="195" y="371"/>
                  </a:lnTo>
                  <a:lnTo>
                    <a:pt x="199" y="363"/>
                  </a:lnTo>
                  <a:lnTo>
                    <a:pt x="232" y="363"/>
                  </a:lnTo>
                  <a:lnTo>
                    <a:pt x="235" y="362"/>
                  </a:lnTo>
                  <a:lnTo>
                    <a:pt x="238" y="360"/>
                  </a:lnTo>
                  <a:lnTo>
                    <a:pt x="241" y="357"/>
                  </a:lnTo>
                  <a:lnTo>
                    <a:pt x="241" y="354"/>
                  </a:lnTo>
                  <a:lnTo>
                    <a:pt x="241" y="342"/>
                  </a:lnTo>
                  <a:lnTo>
                    <a:pt x="241" y="338"/>
                  </a:lnTo>
                  <a:lnTo>
                    <a:pt x="238" y="336"/>
                  </a:lnTo>
                  <a:lnTo>
                    <a:pt x="235" y="333"/>
                  </a:lnTo>
                  <a:lnTo>
                    <a:pt x="232" y="333"/>
                  </a:lnTo>
                  <a:lnTo>
                    <a:pt x="220" y="333"/>
                  </a:lnTo>
                  <a:lnTo>
                    <a:pt x="238" y="306"/>
                  </a:lnTo>
                  <a:lnTo>
                    <a:pt x="274" y="306"/>
                  </a:lnTo>
                  <a:lnTo>
                    <a:pt x="277" y="306"/>
                  </a:lnTo>
                  <a:lnTo>
                    <a:pt x="280" y="305"/>
                  </a:lnTo>
                  <a:lnTo>
                    <a:pt x="282" y="302"/>
                  </a:lnTo>
                  <a:lnTo>
                    <a:pt x="282" y="299"/>
                  </a:lnTo>
                  <a:lnTo>
                    <a:pt x="282" y="285"/>
                  </a:lnTo>
                  <a:lnTo>
                    <a:pt x="282" y="282"/>
                  </a:lnTo>
                  <a:lnTo>
                    <a:pt x="280" y="279"/>
                  </a:lnTo>
                  <a:lnTo>
                    <a:pt x="277" y="278"/>
                  </a:lnTo>
                  <a:lnTo>
                    <a:pt x="274" y="276"/>
                  </a:lnTo>
                  <a:lnTo>
                    <a:pt x="259" y="276"/>
                  </a:lnTo>
                  <a:lnTo>
                    <a:pt x="294" y="233"/>
                  </a:lnTo>
                  <a:lnTo>
                    <a:pt x="360" y="233"/>
                  </a:lnTo>
                  <a:lnTo>
                    <a:pt x="367" y="231"/>
                  </a:lnTo>
                  <a:lnTo>
                    <a:pt x="376" y="230"/>
                  </a:lnTo>
                  <a:lnTo>
                    <a:pt x="387" y="227"/>
                  </a:lnTo>
                  <a:lnTo>
                    <a:pt x="397" y="221"/>
                  </a:lnTo>
                  <a:lnTo>
                    <a:pt x="403" y="213"/>
                  </a:lnTo>
                  <a:lnTo>
                    <a:pt x="406" y="203"/>
                  </a:lnTo>
                  <a:lnTo>
                    <a:pt x="403" y="192"/>
                  </a:lnTo>
                  <a:lnTo>
                    <a:pt x="397" y="185"/>
                  </a:lnTo>
                  <a:lnTo>
                    <a:pt x="387" y="179"/>
                  </a:lnTo>
                  <a:lnTo>
                    <a:pt x="376" y="176"/>
                  </a:lnTo>
                  <a:lnTo>
                    <a:pt x="367" y="174"/>
                  </a:lnTo>
                  <a:lnTo>
                    <a:pt x="360" y="174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3209925" y="3665538"/>
            <a:ext cx="744538" cy="741362"/>
            <a:chOff x="1884" y="3188"/>
            <a:chExt cx="411" cy="409"/>
          </a:xfrm>
        </p:grpSpPr>
        <p:sp>
          <p:nvSpPr>
            <p:cNvPr id="116" name="Freeform 26"/>
            <p:cNvSpPr>
              <a:spLocks noEditPoints="1"/>
            </p:cNvSpPr>
            <p:nvPr/>
          </p:nvSpPr>
          <p:spPr bwMode="gray">
            <a:xfrm>
              <a:off x="1884" y="3188"/>
              <a:ext cx="411" cy="409"/>
            </a:xfrm>
            <a:custGeom>
              <a:avLst/>
              <a:gdLst>
                <a:gd name="T0" fmla="*/ 0 w 411"/>
                <a:gd name="T1" fmla="*/ 204 h 409"/>
                <a:gd name="T2" fmla="*/ 5 w 411"/>
                <a:gd name="T3" fmla="*/ 246 h 409"/>
                <a:gd name="T4" fmla="*/ 17 w 411"/>
                <a:gd name="T5" fmla="*/ 285 h 409"/>
                <a:gd name="T6" fmla="*/ 36 w 411"/>
                <a:gd name="T7" fmla="*/ 319 h 409"/>
                <a:gd name="T8" fmla="*/ 60 w 411"/>
                <a:gd name="T9" fmla="*/ 349 h 409"/>
                <a:gd name="T10" fmla="*/ 92 w 411"/>
                <a:gd name="T11" fmla="*/ 375 h 409"/>
                <a:gd name="T12" fmla="*/ 126 w 411"/>
                <a:gd name="T13" fmla="*/ 393 h 409"/>
                <a:gd name="T14" fmla="*/ 165 w 411"/>
                <a:gd name="T15" fmla="*/ 405 h 409"/>
                <a:gd name="T16" fmla="*/ 206 w 411"/>
                <a:gd name="T17" fmla="*/ 409 h 409"/>
                <a:gd name="T18" fmla="*/ 248 w 411"/>
                <a:gd name="T19" fmla="*/ 405 h 409"/>
                <a:gd name="T20" fmla="*/ 285 w 411"/>
                <a:gd name="T21" fmla="*/ 393 h 409"/>
                <a:gd name="T22" fmla="*/ 321 w 411"/>
                <a:gd name="T23" fmla="*/ 375 h 409"/>
                <a:gd name="T24" fmla="*/ 351 w 411"/>
                <a:gd name="T25" fmla="*/ 349 h 409"/>
                <a:gd name="T26" fmla="*/ 375 w 411"/>
                <a:gd name="T27" fmla="*/ 319 h 409"/>
                <a:gd name="T28" fmla="*/ 395 w 411"/>
                <a:gd name="T29" fmla="*/ 285 h 409"/>
                <a:gd name="T30" fmla="*/ 407 w 411"/>
                <a:gd name="T31" fmla="*/ 246 h 409"/>
                <a:gd name="T32" fmla="*/ 411 w 411"/>
                <a:gd name="T33" fmla="*/ 204 h 409"/>
                <a:gd name="T34" fmla="*/ 407 w 411"/>
                <a:gd name="T35" fmla="*/ 163 h 409"/>
                <a:gd name="T36" fmla="*/ 395 w 411"/>
                <a:gd name="T37" fmla="*/ 124 h 409"/>
                <a:gd name="T38" fmla="*/ 375 w 411"/>
                <a:gd name="T39" fmla="*/ 90 h 409"/>
                <a:gd name="T40" fmla="*/ 351 w 411"/>
                <a:gd name="T41" fmla="*/ 60 h 409"/>
                <a:gd name="T42" fmla="*/ 321 w 411"/>
                <a:gd name="T43" fmla="*/ 34 h 409"/>
                <a:gd name="T44" fmla="*/ 285 w 411"/>
                <a:gd name="T45" fmla="*/ 15 h 409"/>
                <a:gd name="T46" fmla="*/ 248 w 411"/>
                <a:gd name="T47" fmla="*/ 3 h 409"/>
                <a:gd name="T48" fmla="*/ 206 w 411"/>
                <a:gd name="T49" fmla="*/ 0 h 409"/>
                <a:gd name="T50" fmla="*/ 165 w 411"/>
                <a:gd name="T51" fmla="*/ 3 h 409"/>
                <a:gd name="T52" fmla="*/ 126 w 411"/>
                <a:gd name="T53" fmla="*/ 15 h 409"/>
                <a:gd name="T54" fmla="*/ 92 w 411"/>
                <a:gd name="T55" fmla="*/ 34 h 409"/>
                <a:gd name="T56" fmla="*/ 60 w 411"/>
                <a:gd name="T57" fmla="*/ 60 h 409"/>
                <a:gd name="T58" fmla="*/ 36 w 411"/>
                <a:gd name="T59" fmla="*/ 90 h 409"/>
                <a:gd name="T60" fmla="*/ 17 w 411"/>
                <a:gd name="T61" fmla="*/ 124 h 409"/>
                <a:gd name="T62" fmla="*/ 5 w 411"/>
                <a:gd name="T63" fmla="*/ 163 h 409"/>
                <a:gd name="T64" fmla="*/ 0 w 411"/>
                <a:gd name="T65" fmla="*/ 204 h 409"/>
                <a:gd name="T66" fmla="*/ 42 w 411"/>
                <a:gd name="T67" fmla="*/ 204 h 409"/>
                <a:gd name="T68" fmla="*/ 47 w 411"/>
                <a:gd name="T69" fmla="*/ 166 h 409"/>
                <a:gd name="T70" fmla="*/ 59 w 411"/>
                <a:gd name="T71" fmla="*/ 133 h 409"/>
                <a:gd name="T72" fmla="*/ 78 w 411"/>
                <a:gd name="T73" fmla="*/ 102 h 409"/>
                <a:gd name="T74" fmla="*/ 104 w 411"/>
                <a:gd name="T75" fmla="*/ 76 h 409"/>
                <a:gd name="T76" fmla="*/ 134 w 411"/>
                <a:gd name="T77" fmla="*/ 58 h 409"/>
                <a:gd name="T78" fmla="*/ 168 w 411"/>
                <a:gd name="T79" fmla="*/ 45 h 409"/>
                <a:gd name="T80" fmla="*/ 206 w 411"/>
                <a:gd name="T81" fmla="*/ 42 h 409"/>
                <a:gd name="T82" fmla="*/ 243 w 411"/>
                <a:gd name="T83" fmla="*/ 45 h 409"/>
                <a:gd name="T84" fmla="*/ 278 w 411"/>
                <a:gd name="T85" fmla="*/ 58 h 409"/>
                <a:gd name="T86" fmla="*/ 308 w 411"/>
                <a:gd name="T87" fmla="*/ 76 h 409"/>
                <a:gd name="T88" fmla="*/ 333 w 411"/>
                <a:gd name="T89" fmla="*/ 102 h 409"/>
                <a:gd name="T90" fmla="*/ 353 w 411"/>
                <a:gd name="T91" fmla="*/ 133 h 409"/>
                <a:gd name="T92" fmla="*/ 365 w 411"/>
                <a:gd name="T93" fmla="*/ 166 h 409"/>
                <a:gd name="T94" fmla="*/ 369 w 411"/>
                <a:gd name="T95" fmla="*/ 204 h 409"/>
                <a:gd name="T96" fmla="*/ 365 w 411"/>
                <a:gd name="T97" fmla="*/ 241 h 409"/>
                <a:gd name="T98" fmla="*/ 353 w 411"/>
                <a:gd name="T99" fmla="*/ 276 h 409"/>
                <a:gd name="T100" fmla="*/ 333 w 411"/>
                <a:gd name="T101" fmla="*/ 306 h 409"/>
                <a:gd name="T102" fmla="*/ 308 w 411"/>
                <a:gd name="T103" fmla="*/ 331 h 409"/>
                <a:gd name="T104" fmla="*/ 278 w 411"/>
                <a:gd name="T105" fmla="*/ 351 h 409"/>
                <a:gd name="T106" fmla="*/ 243 w 411"/>
                <a:gd name="T107" fmla="*/ 363 h 409"/>
                <a:gd name="T108" fmla="*/ 206 w 411"/>
                <a:gd name="T109" fmla="*/ 367 h 409"/>
                <a:gd name="T110" fmla="*/ 168 w 411"/>
                <a:gd name="T111" fmla="*/ 363 h 409"/>
                <a:gd name="T112" fmla="*/ 134 w 411"/>
                <a:gd name="T113" fmla="*/ 351 h 409"/>
                <a:gd name="T114" fmla="*/ 104 w 411"/>
                <a:gd name="T115" fmla="*/ 331 h 409"/>
                <a:gd name="T116" fmla="*/ 78 w 411"/>
                <a:gd name="T117" fmla="*/ 306 h 409"/>
                <a:gd name="T118" fmla="*/ 59 w 411"/>
                <a:gd name="T119" fmla="*/ 276 h 409"/>
                <a:gd name="T120" fmla="*/ 47 w 411"/>
                <a:gd name="T121" fmla="*/ 241 h 409"/>
                <a:gd name="T122" fmla="*/ 42 w 411"/>
                <a:gd name="T123" fmla="*/ 204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1" h="409">
                  <a:moveTo>
                    <a:pt x="0" y="204"/>
                  </a:moveTo>
                  <a:lnTo>
                    <a:pt x="5" y="246"/>
                  </a:lnTo>
                  <a:lnTo>
                    <a:pt x="17" y="285"/>
                  </a:lnTo>
                  <a:lnTo>
                    <a:pt x="36" y="319"/>
                  </a:lnTo>
                  <a:lnTo>
                    <a:pt x="60" y="349"/>
                  </a:lnTo>
                  <a:lnTo>
                    <a:pt x="92" y="375"/>
                  </a:lnTo>
                  <a:lnTo>
                    <a:pt x="126" y="393"/>
                  </a:lnTo>
                  <a:lnTo>
                    <a:pt x="165" y="405"/>
                  </a:lnTo>
                  <a:lnTo>
                    <a:pt x="206" y="409"/>
                  </a:lnTo>
                  <a:lnTo>
                    <a:pt x="248" y="405"/>
                  </a:lnTo>
                  <a:lnTo>
                    <a:pt x="285" y="393"/>
                  </a:lnTo>
                  <a:lnTo>
                    <a:pt x="321" y="375"/>
                  </a:lnTo>
                  <a:lnTo>
                    <a:pt x="351" y="349"/>
                  </a:lnTo>
                  <a:lnTo>
                    <a:pt x="375" y="319"/>
                  </a:lnTo>
                  <a:lnTo>
                    <a:pt x="395" y="285"/>
                  </a:lnTo>
                  <a:lnTo>
                    <a:pt x="407" y="246"/>
                  </a:lnTo>
                  <a:lnTo>
                    <a:pt x="411" y="204"/>
                  </a:lnTo>
                  <a:lnTo>
                    <a:pt x="407" y="163"/>
                  </a:lnTo>
                  <a:lnTo>
                    <a:pt x="395" y="124"/>
                  </a:lnTo>
                  <a:lnTo>
                    <a:pt x="375" y="90"/>
                  </a:lnTo>
                  <a:lnTo>
                    <a:pt x="351" y="60"/>
                  </a:lnTo>
                  <a:lnTo>
                    <a:pt x="321" y="34"/>
                  </a:lnTo>
                  <a:lnTo>
                    <a:pt x="285" y="15"/>
                  </a:lnTo>
                  <a:lnTo>
                    <a:pt x="248" y="3"/>
                  </a:lnTo>
                  <a:lnTo>
                    <a:pt x="206" y="0"/>
                  </a:lnTo>
                  <a:lnTo>
                    <a:pt x="165" y="3"/>
                  </a:lnTo>
                  <a:lnTo>
                    <a:pt x="126" y="15"/>
                  </a:lnTo>
                  <a:lnTo>
                    <a:pt x="92" y="34"/>
                  </a:lnTo>
                  <a:lnTo>
                    <a:pt x="60" y="60"/>
                  </a:lnTo>
                  <a:lnTo>
                    <a:pt x="36" y="90"/>
                  </a:lnTo>
                  <a:lnTo>
                    <a:pt x="17" y="124"/>
                  </a:lnTo>
                  <a:lnTo>
                    <a:pt x="5" y="163"/>
                  </a:lnTo>
                  <a:lnTo>
                    <a:pt x="0" y="204"/>
                  </a:lnTo>
                  <a:close/>
                  <a:moveTo>
                    <a:pt x="42" y="204"/>
                  </a:moveTo>
                  <a:lnTo>
                    <a:pt x="47" y="166"/>
                  </a:lnTo>
                  <a:lnTo>
                    <a:pt x="59" y="133"/>
                  </a:lnTo>
                  <a:lnTo>
                    <a:pt x="78" y="102"/>
                  </a:lnTo>
                  <a:lnTo>
                    <a:pt x="104" y="76"/>
                  </a:lnTo>
                  <a:lnTo>
                    <a:pt x="134" y="58"/>
                  </a:lnTo>
                  <a:lnTo>
                    <a:pt x="168" y="45"/>
                  </a:lnTo>
                  <a:lnTo>
                    <a:pt x="206" y="42"/>
                  </a:lnTo>
                  <a:lnTo>
                    <a:pt x="243" y="45"/>
                  </a:lnTo>
                  <a:lnTo>
                    <a:pt x="278" y="58"/>
                  </a:lnTo>
                  <a:lnTo>
                    <a:pt x="308" y="76"/>
                  </a:lnTo>
                  <a:lnTo>
                    <a:pt x="333" y="102"/>
                  </a:lnTo>
                  <a:lnTo>
                    <a:pt x="353" y="133"/>
                  </a:lnTo>
                  <a:lnTo>
                    <a:pt x="365" y="166"/>
                  </a:lnTo>
                  <a:lnTo>
                    <a:pt x="369" y="204"/>
                  </a:lnTo>
                  <a:lnTo>
                    <a:pt x="365" y="241"/>
                  </a:lnTo>
                  <a:lnTo>
                    <a:pt x="353" y="276"/>
                  </a:lnTo>
                  <a:lnTo>
                    <a:pt x="333" y="306"/>
                  </a:lnTo>
                  <a:lnTo>
                    <a:pt x="308" y="331"/>
                  </a:lnTo>
                  <a:lnTo>
                    <a:pt x="278" y="351"/>
                  </a:lnTo>
                  <a:lnTo>
                    <a:pt x="243" y="363"/>
                  </a:lnTo>
                  <a:lnTo>
                    <a:pt x="206" y="367"/>
                  </a:lnTo>
                  <a:lnTo>
                    <a:pt x="168" y="363"/>
                  </a:lnTo>
                  <a:lnTo>
                    <a:pt x="134" y="351"/>
                  </a:lnTo>
                  <a:lnTo>
                    <a:pt x="104" y="331"/>
                  </a:lnTo>
                  <a:lnTo>
                    <a:pt x="78" y="306"/>
                  </a:lnTo>
                  <a:lnTo>
                    <a:pt x="59" y="276"/>
                  </a:lnTo>
                  <a:lnTo>
                    <a:pt x="47" y="241"/>
                  </a:lnTo>
                  <a:lnTo>
                    <a:pt x="42" y="204"/>
                  </a:lnTo>
                  <a:close/>
                </a:path>
              </a:pathLst>
            </a:custGeom>
            <a:solidFill>
              <a:srgbClr val="F8F8F8"/>
            </a:solidFill>
            <a:ln w="19050" cmpd="sng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7" name="Freeform 27"/>
            <p:cNvSpPr>
              <a:spLocks/>
            </p:cNvSpPr>
            <p:nvPr/>
          </p:nvSpPr>
          <p:spPr bwMode="gray">
            <a:xfrm>
              <a:off x="2064" y="3269"/>
              <a:ext cx="141" cy="229"/>
            </a:xfrm>
            <a:custGeom>
              <a:avLst/>
              <a:gdLst>
                <a:gd name="T0" fmla="*/ 32 w 141"/>
                <a:gd name="T1" fmla="*/ 229 h 229"/>
                <a:gd name="T2" fmla="*/ 24 w 141"/>
                <a:gd name="T3" fmla="*/ 229 h 229"/>
                <a:gd name="T4" fmla="*/ 18 w 141"/>
                <a:gd name="T5" fmla="*/ 228 h 229"/>
                <a:gd name="T6" fmla="*/ 12 w 141"/>
                <a:gd name="T7" fmla="*/ 225 h 229"/>
                <a:gd name="T8" fmla="*/ 8 w 141"/>
                <a:gd name="T9" fmla="*/ 222 h 229"/>
                <a:gd name="T10" fmla="*/ 5 w 141"/>
                <a:gd name="T11" fmla="*/ 217 h 229"/>
                <a:gd name="T12" fmla="*/ 3 w 141"/>
                <a:gd name="T13" fmla="*/ 213 h 229"/>
                <a:gd name="T14" fmla="*/ 2 w 141"/>
                <a:gd name="T15" fmla="*/ 207 h 229"/>
                <a:gd name="T16" fmla="*/ 0 w 141"/>
                <a:gd name="T17" fmla="*/ 199 h 229"/>
                <a:gd name="T18" fmla="*/ 2 w 141"/>
                <a:gd name="T19" fmla="*/ 190 h 229"/>
                <a:gd name="T20" fmla="*/ 5 w 141"/>
                <a:gd name="T21" fmla="*/ 181 h 229"/>
                <a:gd name="T22" fmla="*/ 11 w 141"/>
                <a:gd name="T23" fmla="*/ 172 h 229"/>
                <a:gd name="T24" fmla="*/ 18 w 141"/>
                <a:gd name="T25" fmla="*/ 162 h 229"/>
                <a:gd name="T26" fmla="*/ 80 w 141"/>
                <a:gd name="T27" fmla="*/ 88 h 229"/>
                <a:gd name="T28" fmla="*/ 83 w 141"/>
                <a:gd name="T29" fmla="*/ 84 h 229"/>
                <a:gd name="T30" fmla="*/ 86 w 141"/>
                <a:gd name="T31" fmla="*/ 79 h 229"/>
                <a:gd name="T32" fmla="*/ 87 w 141"/>
                <a:gd name="T33" fmla="*/ 73 h 229"/>
                <a:gd name="T34" fmla="*/ 89 w 141"/>
                <a:gd name="T35" fmla="*/ 69 h 229"/>
                <a:gd name="T36" fmla="*/ 87 w 141"/>
                <a:gd name="T37" fmla="*/ 63 h 229"/>
                <a:gd name="T38" fmla="*/ 86 w 141"/>
                <a:gd name="T39" fmla="*/ 58 h 229"/>
                <a:gd name="T40" fmla="*/ 83 w 141"/>
                <a:gd name="T41" fmla="*/ 55 h 229"/>
                <a:gd name="T42" fmla="*/ 78 w 141"/>
                <a:gd name="T43" fmla="*/ 51 h 229"/>
                <a:gd name="T44" fmla="*/ 74 w 141"/>
                <a:gd name="T45" fmla="*/ 49 h 229"/>
                <a:gd name="T46" fmla="*/ 68 w 141"/>
                <a:gd name="T47" fmla="*/ 49 h 229"/>
                <a:gd name="T48" fmla="*/ 63 w 141"/>
                <a:gd name="T49" fmla="*/ 49 h 229"/>
                <a:gd name="T50" fmla="*/ 59 w 141"/>
                <a:gd name="T51" fmla="*/ 51 h 229"/>
                <a:gd name="T52" fmla="*/ 56 w 141"/>
                <a:gd name="T53" fmla="*/ 55 h 229"/>
                <a:gd name="T54" fmla="*/ 53 w 141"/>
                <a:gd name="T55" fmla="*/ 58 h 229"/>
                <a:gd name="T56" fmla="*/ 51 w 141"/>
                <a:gd name="T57" fmla="*/ 64 h 229"/>
                <a:gd name="T58" fmla="*/ 50 w 141"/>
                <a:gd name="T59" fmla="*/ 69 h 229"/>
                <a:gd name="T60" fmla="*/ 51 w 141"/>
                <a:gd name="T61" fmla="*/ 75 h 229"/>
                <a:gd name="T62" fmla="*/ 53 w 141"/>
                <a:gd name="T63" fmla="*/ 81 h 229"/>
                <a:gd name="T64" fmla="*/ 56 w 141"/>
                <a:gd name="T65" fmla="*/ 85 h 229"/>
                <a:gd name="T66" fmla="*/ 62 w 141"/>
                <a:gd name="T67" fmla="*/ 91 h 229"/>
                <a:gd name="T68" fmla="*/ 30 w 141"/>
                <a:gd name="T69" fmla="*/ 129 h 229"/>
                <a:gd name="T70" fmla="*/ 17 w 141"/>
                <a:gd name="T71" fmla="*/ 115 h 229"/>
                <a:gd name="T72" fmla="*/ 9 w 141"/>
                <a:gd name="T73" fmla="*/ 102 h 229"/>
                <a:gd name="T74" fmla="*/ 3 w 141"/>
                <a:gd name="T75" fmla="*/ 87 h 229"/>
                <a:gd name="T76" fmla="*/ 2 w 141"/>
                <a:gd name="T77" fmla="*/ 70 h 229"/>
                <a:gd name="T78" fmla="*/ 5 w 141"/>
                <a:gd name="T79" fmla="*/ 51 h 229"/>
                <a:gd name="T80" fmla="*/ 11 w 141"/>
                <a:gd name="T81" fmla="*/ 34 h 229"/>
                <a:gd name="T82" fmla="*/ 21 w 141"/>
                <a:gd name="T83" fmla="*/ 19 h 229"/>
                <a:gd name="T84" fmla="*/ 35 w 141"/>
                <a:gd name="T85" fmla="*/ 9 h 229"/>
                <a:gd name="T86" fmla="*/ 51 w 141"/>
                <a:gd name="T87" fmla="*/ 1 h 229"/>
                <a:gd name="T88" fmla="*/ 71 w 141"/>
                <a:gd name="T89" fmla="*/ 0 h 229"/>
                <a:gd name="T90" fmla="*/ 89 w 141"/>
                <a:gd name="T91" fmla="*/ 1 h 229"/>
                <a:gd name="T92" fmla="*/ 105 w 141"/>
                <a:gd name="T93" fmla="*/ 7 h 229"/>
                <a:gd name="T94" fmla="*/ 119 w 141"/>
                <a:gd name="T95" fmla="*/ 19 h 229"/>
                <a:gd name="T96" fmla="*/ 129 w 141"/>
                <a:gd name="T97" fmla="*/ 33 h 229"/>
                <a:gd name="T98" fmla="*/ 135 w 141"/>
                <a:gd name="T99" fmla="*/ 49 h 229"/>
                <a:gd name="T100" fmla="*/ 137 w 141"/>
                <a:gd name="T101" fmla="*/ 69 h 229"/>
                <a:gd name="T102" fmla="*/ 134 w 141"/>
                <a:gd name="T103" fmla="*/ 91 h 229"/>
                <a:gd name="T104" fmla="*/ 122 w 141"/>
                <a:gd name="T105" fmla="*/ 115 h 229"/>
                <a:gd name="T106" fmla="*/ 101 w 141"/>
                <a:gd name="T107" fmla="*/ 139 h 229"/>
                <a:gd name="T108" fmla="*/ 99 w 141"/>
                <a:gd name="T109" fmla="*/ 142 h 229"/>
                <a:gd name="T110" fmla="*/ 66 w 141"/>
                <a:gd name="T111" fmla="*/ 177 h 229"/>
                <a:gd name="T112" fmla="*/ 141 w 141"/>
                <a:gd name="T113" fmla="*/ 177 h 229"/>
                <a:gd name="T114" fmla="*/ 141 w 141"/>
                <a:gd name="T115" fmla="*/ 229 h 229"/>
                <a:gd name="T116" fmla="*/ 32 w 141"/>
                <a:gd name="T117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1" h="229">
                  <a:moveTo>
                    <a:pt x="32" y="229"/>
                  </a:moveTo>
                  <a:lnTo>
                    <a:pt x="24" y="229"/>
                  </a:lnTo>
                  <a:lnTo>
                    <a:pt x="18" y="228"/>
                  </a:lnTo>
                  <a:lnTo>
                    <a:pt x="12" y="225"/>
                  </a:lnTo>
                  <a:lnTo>
                    <a:pt x="8" y="222"/>
                  </a:lnTo>
                  <a:lnTo>
                    <a:pt x="5" y="217"/>
                  </a:lnTo>
                  <a:lnTo>
                    <a:pt x="3" y="213"/>
                  </a:lnTo>
                  <a:lnTo>
                    <a:pt x="2" y="207"/>
                  </a:lnTo>
                  <a:lnTo>
                    <a:pt x="0" y="199"/>
                  </a:lnTo>
                  <a:lnTo>
                    <a:pt x="2" y="190"/>
                  </a:lnTo>
                  <a:lnTo>
                    <a:pt x="5" y="181"/>
                  </a:lnTo>
                  <a:lnTo>
                    <a:pt x="11" y="172"/>
                  </a:lnTo>
                  <a:lnTo>
                    <a:pt x="18" y="162"/>
                  </a:lnTo>
                  <a:lnTo>
                    <a:pt x="80" y="88"/>
                  </a:lnTo>
                  <a:lnTo>
                    <a:pt x="83" y="84"/>
                  </a:lnTo>
                  <a:lnTo>
                    <a:pt x="86" y="79"/>
                  </a:lnTo>
                  <a:lnTo>
                    <a:pt x="87" y="73"/>
                  </a:lnTo>
                  <a:lnTo>
                    <a:pt x="89" y="69"/>
                  </a:lnTo>
                  <a:lnTo>
                    <a:pt x="87" y="63"/>
                  </a:lnTo>
                  <a:lnTo>
                    <a:pt x="86" y="58"/>
                  </a:lnTo>
                  <a:lnTo>
                    <a:pt x="83" y="55"/>
                  </a:lnTo>
                  <a:lnTo>
                    <a:pt x="78" y="51"/>
                  </a:lnTo>
                  <a:lnTo>
                    <a:pt x="74" y="49"/>
                  </a:lnTo>
                  <a:lnTo>
                    <a:pt x="68" y="49"/>
                  </a:lnTo>
                  <a:lnTo>
                    <a:pt x="63" y="49"/>
                  </a:lnTo>
                  <a:lnTo>
                    <a:pt x="59" y="51"/>
                  </a:lnTo>
                  <a:lnTo>
                    <a:pt x="56" y="55"/>
                  </a:lnTo>
                  <a:lnTo>
                    <a:pt x="53" y="58"/>
                  </a:lnTo>
                  <a:lnTo>
                    <a:pt x="51" y="64"/>
                  </a:lnTo>
                  <a:lnTo>
                    <a:pt x="50" y="69"/>
                  </a:lnTo>
                  <a:lnTo>
                    <a:pt x="51" y="75"/>
                  </a:lnTo>
                  <a:lnTo>
                    <a:pt x="53" y="81"/>
                  </a:lnTo>
                  <a:lnTo>
                    <a:pt x="56" y="85"/>
                  </a:lnTo>
                  <a:lnTo>
                    <a:pt x="62" y="91"/>
                  </a:lnTo>
                  <a:lnTo>
                    <a:pt x="30" y="129"/>
                  </a:lnTo>
                  <a:lnTo>
                    <a:pt x="17" y="115"/>
                  </a:lnTo>
                  <a:lnTo>
                    <a:pt x="9" y="102"/>
                  </a:lnTo>
                  <a:lnTo>
                    <a:pt x="3" y="87"/>
                  </a:lnTo>
                  <a:lnTo>
                    <a:pt x="2" y="70"/>
                  </a:lnTo>
                  <a:lnTo>
                    <a:pt x="5" y="51"/>
                  </a:lnTo>
                  <a:lnTo>
                    <a:pt x="11" y="34"/>
                  </a:lnTo>
                  <a:lnTo>
                    <a:pt x="21" y="19"/>
                  </a:lnTo>
                  <a:lnTo>
                    <a:pt x="35" y="9"/>
                  </a:lnTo>
                  <a:lnTo>
                    <a:pt x="51" y="1"/>
                  </a:lnTo>
                  <a:lnTo>
                    <a:pt x="71" y="0"/>
                  </a:lnTo>
                  <a:lnTo>
                    <a:pt x="89" y="1"/>
                  </a:lnTo>
                  <a:lnTo>
                    <a:pt x="105" y="7"/>
                  </a:lnTo>
                  <a:lnTo>
                    <a:pt x="119" y="19"/>
                  </a:lnTo>
                  <a:lnTo>
                    <a:pt x="129" y="33"/>
                  </a:lnTo>
                  <a:lnTo>
                    <a:pt x="135" y="49"/>
                  </a:lnTo>
                  <a:lnTo>
                    <a:pt x="137" y="69"/>
                  </a:lnTo>
                  <a:lnTo>
                    <a:pt x="134" y="91"/>
                  </a:lnTo>
                  <a:lnTo>
                    <a:pt x="122" y="115"/>
                  </a:lnTo>
                  <a:lnTo>
                    <a:pt x="101" y="139"/>
                  </a:lnTo>
                  <a:lnTo>
                    <a:pt x="99" y="142"/>
                  </a:lnTo>
                  <a:lnTo>
                    <a:pt x="66" y="177"/>
                  </a:lnTo>
                  <a:lnTo>
                    <a:pt x="141" y="177"/>
                  </a:lnTo>
                  <a:lnTo>
                    <a:pt x="141" y="229"/>
                  </a:lnTo>
                  <a:lnTo>
                    <a:pt x="32" y="229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18" name="Freeform 28"/>
            <p:cNvSpPr>
              <a:spLocks/>
            </p:cNvSpPr>
            <p:nvPr/>
          </p:nvSpPr>
          <p:spPr bwMode="gray">
            <a:xfrm>
              <a:off x="1946" y="3333"/>
              <a:ext cx="102" cy="113"/>
            </a:xfrm>
            <a:custGeom>
              <a:avLst/>
              <a:gdLst>
                <a:gd name="T0" fmla="*/ 0 w 102"/>
                <a:gd name="T1" fmla="*/ 113 h 113"/>
                <a:gd name="T2" fmla="*/ 33 w 102"/>
                <a:gd name="T3" fmla="*/ 54 h 113"/>
                <a:gd name="T4" fmla="*/ 3 w 102"/>
                <a:gd name="T5" fmla="*/ 0 h 113"/>
                <a:gd name="T6" fmla="*/ 33 w 102"/>
                <a:gd name="T7" fmla="*/ 0 h 113"/>
                <a:gd name="T8" fmla="*/ 51 w 102"/>
                <a:gd name="T9" fmla="*/ 33 h 113"/>
                <a:gd name="T10" fmla="*/ 70 w 102"/>
                <a:gd name="T11" fmla="*/ 0 h 113"/>
                <a:gd name="T12" fmla="*/ 99 w 102"/>
                <a:gd name="T13" fmla="*/ 0 h 113"/>
                <a:gd name="T14" fmla="*/ 69 w 102"/>
                <a:gd name="T15" fmla="*/ 54 h 113"/>
                <a:gd name="T16" fmla="*/ 102 w 102"/>
                <a:gd name="T17" fmla="*/ 113 h 113"/>
                <a:gd name="T18" fmla="*/ 72 w 102"/>
                <a:gd name="T19" fmla="*/ 113 h 113"/>
                <a:gd name="T20" fmla="*/ 51 w 102"/>
                <a:gd name="T21" fmla="*/ 75 h 113"/>
                <a:gd name="T22" fmla="*/ 30 w 102"/>
                <a:gd name="T23" fmla="*/ 113 h 113"/>
                <a:gd name="T24" fmla="*/ 0 w 102"/>
                <a:gd name="T2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13">
                  <a:moveTo>
                    <a:pt x="0" y="113"/>
                  </a:moveTo>
                  <a:lnTo>
                    <a:pt x="33" y="54"/>
                  </a:lnTo>
                  <a:lnTo>
                    <a:pt x="3" y="0"/>
                  </a:lnTo>
                  <a:lnTo>
                    <a:pt x="33" y="0"/>
                  </a:lnTo>
                  <a:lnTo>
                    <a:pt x="51" y="33"/>
                  </a:lnTo>
                  <a:lnTo>
                    <a:pt x="70" y="0"/>
                  </a:lnTo>
                  <a:lnTo>
                    <a:pt x="99" y="0"/>
                  </a:lnTo>
                  <a:lnTo>
                    <a:pt x="69" y="54"/>
                  </a:lnTo>
                  <a:lnTo>
                    <a:pt x="102" y="113"/>
                  </a:lnTo>
                  <a:lnTo>
                    <a:pt x="72" y="113"/>
                  </a:lnTo>
                  <a:lnTo>
                    <a:pt x="51" y="75"/>
                  </a:lnTo>
                  <a:lnTo>
                    <a:pt x="3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851400" y="2287588"/>
            <a:ext cx="741363" cy="741362"/>
            <a:chOff x="3349" y="3250"/>
            <a:chExt cx="380" cy="380"/>
          </a:xfrm>
        </p:grpSpPr>
        <p:sp>
          <p:nvSpPr>
            <p:cNvPr id="120" name="Freeform 30"/>
            <p:cNvSpPr>
              <a:spLocks/>
            </p:cNvSpPr>
            <p:nvPr/>
          </p:nvSpPr>
          <p:spPr bwMode="gray">
            <a:xfrm>
              <a:off x="3349" y="3250"/>
              <a:ext cx="380" cy="190"/>
            </a:xfrm>
            <a:custGeom>
              <a:avLst/>
              <a:gdLst>
                <a:gd name="T0" fmla="*/ 204 w 409"/>
                <a:gd name="T1" fmla="*/ 0 h 207"/>
                <a:gd name="T2" fmla="*/ 246 w 409"/>
                <a:gd name="T3" fmla="*/ 5 h 207"/>
                <a:gd name="T4" fmla="*/ 285 w 409"/>
                <a:gd name="T5" fmla="*/ 17 h 207"/>
                <a:gd name="T6" fmla="*/ 319 w 409"/>
                <a:gd name="T7" fmla="*/ 36 h 207"/>
                <a:gd name="T8" fmla="*/ 349 w 409"/>
                <a:gd name="T9" fmla="*/ 60 h 207"/>
                <a:gd name="T10" fmla="*/ 375 w 409"/>
                <a:gd name="T11" fmla="*/ 92 h 207"/>
                <a:gd name="T12" fmla="*/ 393 w 409"/>
                <a:gd name="T13" fmla="*/ 126 h 207"/>
                <a:gd name="T14" fmla="*/ 405 w 409"/>
                <a:gd name="T15" fmla="*/ 164 h 207"/>
                <a:gd name="T16" fmla="*/ 409 w 409"/>
                <a:gd name="T17" fmla="*/ 206 h 207"/>
                <a:gd name="T18" fmla="*/ 409 w 409"/>
                <a:gd name="T19" fmla="*/ 207 h 207"/>
                <a:gd name="T20" fmla="*/ 409 w 409"/>
                <a:gd name="T21" fmla="*/ 207 h 207"/>
                <a:gd name="T22" fmla="*/ 358 w 409"/>
                <a:gd name="T23" fmla="*/ 207 h 207"/>
                <a:gd name="T24" fmla="*/ 270 w 409"/>
                <a:gd name="T25" fmla="*/ 69 h 207"/>
                <a:gd name="T26" fmla="*/ 270 w 409"/>
                <a:gd name="T27" fmla="*/ 108 h 207"/>
                <a:gd name="T28" fmla="*/ 204 w 409"/>
                <a:gd name="T29" fmla="*/ 108 h 207"/>
                <a:gd name="T30" fmla="*/ 204 w 409"/>
                <a:gd name="T31" fmla="*/ 42 h 207"/>
                <a:gd name="T32" fmla="*/ 168 w 409"/>
                <a:gd name="T33" fmla="*/ 47 h 207"/>
                <a:gd name="T34" fmla="*/ 133 w 409"/>
                <a:gd name="T35" fmla="*/ 59 h 207"/>
                <a:gd name="T36" fmla="*/ 102 w 409"/>
                <a:gd name="T37" fmla="*/ 78 h 207"/>
                <a:gd name="T38" fmla="*/ 78 w 409"/>
                <a:gd name="T39" fmla="*/ 104 h 207"/>
                <a:gd name="T40" fmla="*/ 58 w 409"/>
                <a:gd name="T41" fmla="*/ 134 h 207"/>
                <a:gd name="T42" fmla="*/ 46 w 409"/>
                <a:gd name="T43" fmla="*/ 168 h 207"/>
                <a:gd name="T44" fmla="*/ 42 w 409"/>
                <a:gd name="T45" fmla="*/ 206 h 207"/>
                <a:gd name="T46" fmla="*/ 42 w 409"/>
                <a:gd name="T47" fmla="*/ 207 h 207"/>
                <a:gd name="T48" fmla="*/ 42 w 409"/>
                <a:gd name="T49" fmla="*/ 207 h 207"/>
                <a:gd name="T50" fmla="*/ 0 w 409"/>
                <a:gd name="T51" fmla="*/ 207 h 207"/>
                <a:gd name="T52" fmla="*/ 0 w 409"/>
                <a:gd name="T53" fmla="*/ 207 h 207"/>
                <a:gd name="T54" fmla="*/ 0 w 409"/>
                <a:gd name="T55" fmla="*/ 206 h 207"/>
                <a:gd name="T56" fmla="*/ 3 w 409"/>
                <a:gd name="T57" fmla="*/ 164 h 207"/>
                <a:gd name="T58" fmla="*/ 15 w 409"/>
                <a:gd name="T59" fmla="*/ 126 h 207"/>
                <a:gd name="T60" fmla="*/ 34 w 409"/>
                <a:gd name="T61" fmla="*/ 92 h 207"/>
                <a:gd name="T62" fmla="*/ 60 w 409"/>
                <a:gd name="T63" fmla="*/ 60 h 207"/>
                <a:gd name="T64" fmla="*/ 90 w 409"/>
                <a:gd name="T65" fmla="*/ 36 h 207"/>
                <a:gd name="T66" fmla="*/ 124 w 409"/>
                <a:gd name="T67" fmla="*/ 17 h 207"/>
                <a:gd name="T68" fmla="*/ 163 w 409"/>
                <a:gd name="T69" fmla="*/ 5 h 207"/>
                <a:gd name="T70" fmla="*/ 204 w 409"/>
                <a:gd name="T7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9" h="207">
                  <a:moveTo>
                    <a:pt x="204" y="0"/>
                  </a:moveTo>
                  <a:lnTo>
                    <a:pt x="246" y="5"/>
                  </a:lnTo>
                  <a:lnTo>
                    <a:pt x="285" y="17"/>
                  </a:lnTo>
                  <a:lnTo>
                    <a:pt x="319" y="36"/>
                  </a:lnTo>
                  <a:lnTo>
                    <a:pt x="349" y="60"/>
                  </a:lnTo>
                  <a:lnTo>
                    <a:pt x="375" y="92"/>
                  </a:lnTo>
                  <a:lnTo>
                    <a:pt x="393" y="126"/>
                  </a:lnTo>
                  <a:lnTo>
                    <a:pt x="405" y="164"/>
                  </a:lnTo>
                  <a:lnTo>
                    <a:pt x="409" y="206"/>
                  </a:lnTo>
                  <a:lnTo>
                    <a:pt x="409" y="207"/>
                  </a:lnTo>
                  <a:lnTo>
                    <a:pt x="409" y="207"/>
                  </a:lnTo>
                  <a:lnTo>
                    <a:pt x="358" y="207"/>
                  </a:lnTo>
                  <a:lnTo>
                    <a:pt x="270" y="69"/>
                  </a:lnTo>
                  <a:lnTo>
                    <a:pt x="270" y="108"/>
                  </a:lnTo>
                  <a:lnTo>
                    <a:pt x="204" y="108"/>
                  </a:lnTo>
                  <a:lnTo>
                    <a:pt x="204" y="42"/>
                  </a:lnTo>
                  <a:lnTo>
                    <a:pt x="168" y="47"/>
                  </a:lnTo>
                  <a:lnTo>
                    <a:pt x="133" y="59"/>
                  </a:lnTo>
                  <a:lnTo>
                    <a:pt x="102" y="78"/>
                  </a:lnTo>
                  <a:lnTo>
                    <a:pt x="78" y="104"/>
                  </a:lnTo>
                  <a:lnTo>
                    <a:pt x="58" y="134"/>
                  </a:lnTo>
                  <a:lnTo>
                    <a:pt x="46" y="168"/>
                  </a:lnTo>
                  <a:lnTo>
                    <a:pt x="42" y="206"/>
                  </a:lnTo>
                  <a:lnTo>
                    <a:pt x="42" y="207"/>
                  </a:lnTo>
                  <a:lnTo>
                    <a:pt x="42" y="207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0" y="206"/>
                  </a:lnTo>
                  <a:lnTo>
                    <a:pt x="3" y="164"/>
                  </a:lnTo>
                  <a:lnTo>
                    <a:pt x="15" y="126"/>
                  </a:lnTo>
                  <a:lnTo>
                    <a:pt x="34" y="92"/>
                  </a:lnTo>
                  <a:lnTo>
                    <a:pt x="60" y="60"/>
                  </a:lnTo>
                  <a:lnTo>
                    <a:pt x="90" y="36"/>
                  </a:lnTo>
                  <a:lnTo>
                    <a:pt x="124" y="17"/>
                  </a:lnTo>
                  <a:lnTo>
                    <a:pt x="163" y="5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21" name="Freeform 31"/>
            <p:cNvSpPr>
              <a:spLocks/>
            </p:cNvSpPr>
            <p:nvPr/>
          </p:nvSpPr>
          <p:spPr bwMode="gray">
            <a:xfrm>
              <a:off x="3396" y="3313"/>
              <a:ext cx="143" cy="254"/>
            </a:xfrm>
            <a:custGeom>
              <a:avLst/>
              <a:gdLst>
                <a:gd name="T0" fmla="*/ 88 w 153"/>
                <a:gd name="T1" fmla="*/ 276 h 276"/>
                <a:gd name="T2" fmla="*/ 88 w 153"/>
                <a:gd name="T3" fmla="*/ 237 h 276"/>
                <a:gd name="T4" fmla="*/ 153 w 153"/>
                <a:gd name="T5" fmla="*/ 237 h 276"/>
                <a:gd name="T6" fmla="*/ 153 w 153"/>
                <a:gd name="T7" fmla="*/ 39 h 276"/>
                <a:gd name="T8" fmla="*/ 88 w 153"/>
                <a:gd name="T9" fmla="*/ 39 h 276"/>
                <a:gd name="T10" fmla="*/ 88 w 153"/>
                <a:gd name="T11" fmla="*/ 0 h 276"/>
                <a:gd name="T12" fmla="*/ 0 w 153"/>
                <a:gd name="T13" fmla="*/ 138 h 276"/>
                <a:gd name="T14" fmla="*/ 88 w 153"/>
                <a:gd name="T15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276">
                  <a:moveTo>
                    <a:pt x="88" y="276"/>
                  </a:moveTo>
                  <a:lnTo>
                    <a:pt x="88" y="237"/>
                  </a:lnTo>
                  <a:lnTo>
                    <a:pt x="153" y="237"/>
                  </a:lnTo>
                  <a:lnTo>
                    <a:pt x="153" y="39"/>
                  </a:lnTo>
                  <a:lnTo>
                    <a:pt x="88" y="39"/>
                  </a:lnTo>
                  <a:lnTo>
                    <a:pt x="88" y="0"/>
                  </a:lnTo>
                  <a:lnTo>
                    <a:pt x="0" y="138"/>
                  </a:lnTo>
                  <a:lnTo>
                    <a:pt x="88" y="276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Freeform 32"/>
            <p:cNvSpPr>
              <a:spLocks/>
            </p:cNvSpPr>
            <p:nvPr/>
          </p:nvSpPr>
          <p:spPr bwMode="gray">
            <a:xfrm>
              <a:off x="3349" y="3440"/>
              <a:ext cx="380" cy="190"/>
            </a:xfrm>
            <a:custGeom>
              <a:avLst/>
              <a:gdLst>
                <a:gd name="T0" fmla="*/ 204 w 409"/>
                <a:gd name="T1" fmla="*/ 207 h 207"/>
                <a:gd name="T2" fmla="*/ 246 w 409"/>
                <a:gd name="T3" fmla="*/ 203 h 207"/>
                <a:gd name="T4" fmla="*/ 285 w 409"/>
                <a:gd name="T5" fmla="*/ 191 h 207"/>
                <a:gd name="T6" fmla="*/ 319 w 409"/>
                <a:gd name="T7" fmla="*/ 173 h 207"/>
                <a:gd name="T8" fmla="*/ 349 w 409"/>
                <a:gd name="T9" fmla="*/ 147 h 207"/>
                <a:gd name="T10" fmla="*/ 375 w 409"/>
                <a:gd name="T11" fmla="*/ 117 h 207"/>
                <a:gd name="T12" fmla="*/ 393 w 409"/>
                <a:gd name="T13" fmla="*/ 83 h 207"/>
                <a:gd name="T14" fmla="*/ 405 w 409"/>
                <a:gd name="T15" fmla="*/ 44 h 207"/>
                <a:gd name="T16" fmla="*/ 409 w 409"/>
                <a:gd name="T17" fmla="*/ 2 h 207"/>
                <a:gd name="T18" fmla="*/ 409 w 409"/>
                <a:gd name="T19" fmla="*/ 2 h 207"/>
                <a:gd name="T20" fmla="*/ 409 w 409"/>
                <a:gd name="T21" fmla="*/ 0 h 207"/>
                <a:gd name="T22" fmla="*/ 358 w 409"/>
                <a:gd name="T23" fmla="*/ 0 h 207"/>
                <a:gd name="T24" fmla="*/ 270 w 409"/>
                <a:gd name="T25" fmla="*/ 138 h 207"/>
                <a:gd name="T26" fmla="*/ 270 w 409"/>
                <a:gd name="T27" fmla="*/ 99 h 207"/>
                <a:gd name="T28" fmla="*/ 204 w 409"/>
                <a:gd name="T29" fmla="*/ 99 h 207"/>
                <a:gd name="T30" fmla="*/ 204 w 409"/>
                <a:gd name="T31" fmla="*/ 165 h 207"/>
                <a:gd name="T32" fmla="*/ 168 w 409"/>
                <a:gd name="T33" fmla="*/ 161 h 207"/>
                <a:gd name="T34" fmla="*/ 133 w 409"/>
                <a:gd name="T35" fmla="*/ 149 h 207"/>
                <a:gd name="T36" fmla="*/ 102 w 409"/>
                <a:gd name="T37" fmla="*/ 129 h 207"/>
                <a:gd name="T38" fmla="*/ 78 w 409"/>
                <a:gd name="T39" fmla="*/ 104 h 207"/>
                <a:gd name="T40" fmla="*/ 58 w 409"/>
                <a:gd name="T41" fmla="*/ 74 h 207"/>
                <a:gd name="T42" fmla="*/ 46 w 409"/>
                <a:gd name="T43" fmla="*/ 39 h 207"/>
                <a:gd name="T44" fmla="*/ 42 w 409"/>
                <a:gd name="T45" fmla="*/ 2 h 207"/>
                <a:gd name="T46" fmla="*/ 42 w 409"/>
                <a:gd name="T47" fmla="*/ 2 h 207"/>
                <a:gd name="T48" fmla="*/ 42 w 409"/>
                <a:gd name="T49" fmla="*/ 0 h 207"/>
                <a:gd name="T50" fmla="*/ 0 w 409"/>
                <a:gd name="T51" fmla="*/ 0 h 207"/>
                <a:gd name="T52" fmla="*/ 0 w 409"/>
                <a:gd name="T53" fmla="*/ 2 h 207"/>
                <a:gd name="T54" fmla="*/ 0 w 409"/>
                <a:gd name="T55" fmla="*/ 2 h 207"/>
                <a:gd name="T56" fmla="*/ 3 w 409"/>
                <a:gd name="T57" fmla="*/ 44 h 207"/>
                <a:gd name="T58" fmla="*/ 15 w 409"/>
                <a:gd name="T59" fmla="*/ 83 h 207"/>
                <a:gd name="T60" fmla="*/ 34 w 409"/>
                <a:gd name="T61" fmla="*/ 117 h 207"/>
                <a:gd name="T62" fmla="*/ 60 w 409"/>
                <a:gd name="T63" fmla="*/ 147 h 207"/>
                <a:gd name="T64" fmla="*/ 90 w 409"/>
                <a:gd name="T65" fmla="*/ 173 h 207"/>
                <a:gd name="T66" fmla="*/ 124 w 409"/>
                <a:gd name="T67" fmla="*/ 191 h 207"/>
                <a:gd name="T68" fmla="*/ 163 w 409"/>
                <a:gd name="T69" fmla="*/ 203 h 207"/>
                <a:gd name="T70" fmla="*/ 204 w 409"/>
                <a:gd name="T7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9" h="207">
                  <a:moveTo>
                    <a:pt x="204" y="207"/>
                  </a:moveTo>
                  <a:lnTo>
                    <a:pt x="246" y="203"/>
                  </a:lnTo>
                  <a:lnTo>
                    <a:pt x="285" y="191"/>
                  </a:lnTo>
                  <a:lnTo>
                    <a:pt x="319" y="173"/>
                  </a:lnTo>
                  <a:lnTo>
                    <a:pt x="349" y="147"/>
                  </a:lnTo>
                  <a:lnTo>
                    <a:pt x="375" y="117"/>
                  </a:lnTo>
                  <a:lnTo>
                    <a:pt x="393" y="83"/>
                  </a:lnTo>
                  <a:lnTo>
                    <a:pt x="405" y="44"/>
                  </a:lnTo>
                  <a:lnTo>
                    <a:pt x="409" y="2"/>
                  </a:lnTo>
                  <a:lnTo>
                    <a:pt x="409" y="2"/>
                  </a:lnTo>
                  <a:lnTo>
                    <a:pt x="409" y="0"/>
                  </a:lnTo>
                  <a:lnTo>
                    <a:pt x="358" y="0"/>
                  </a:lnTo>
                  <a:lnTo>
                    <a:pt x="270" y="138"/>
                  </a:lnTo>
                  <a:lnTo>
                    <a:pt x="270" y="99"/>
                  </a:lnTo>
                  <a:lnTo>
                    <a:pt x="204" y="99"/>
                  </a:lnTo>
                  <a:lnTo>
                    <a:pt x="204" y="165"/>
                  </a:lnTo>
                  <a:lnTo>
                    <a:pt x="168" y="161"/>
                  </a:lnTo>
                  <a:lnTo>
                    <a:pt x="133" y="149"/>
                  </a:lnTo>
                  <a:lnTo>
                    <a:pt x="102" y="129"/>
                  </a:lnTo>
                  <a:lnTo>
                    <a:pt x="78" y="104"/>
                  </a:lnTo>
                  <a:lnTo>
                    <a:pt x="58" y="74"/>
                  </a:lnTo>
                  <a:lnTo>
                    <a:pt x="46" y="39"/>
                  </a:lnTo>
                  <a:lnTo>
                    <a:pt x="42" y="2"/>
                  </a:lnTo>
                  <a:lnTo>
                    <a:pt x="42" y="2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3" y="44"/>
                  </a:lnTo>
                  <a:lnTo>
                    <a:pt x="15" y="83"/>
                  </a:lnTo>
                  <a:lnTo>
                    <a:pt x="34" y="117"/>
                  </a:lnTo>
                  <a:lnTo>
                    <a:pt x="60" y="147"/>
                  </a:lnTo>
                  <a:lnTo>
                    <a:pt x="90" y="173"/>
                  </a:lnTo>
                  <a:lnTo>
                    <a:pt x="124" y="191"/>
                  </a:lnTo>
                  <a:lnTo>
                    <a:pt x="163" y="203"/>
                  </a:lnTo>
                  <a:lnTo>
                    <a:pt x="204" y="207"/>
                  </a:lnTo>
                  <a:close/>
                </a:path>
              </a:pathLst>
            </a:custGeom>
            <a:solidFill>
              <a:srgbClr val="F8F8F8"/>
            </a:solidFill>
            <a:ln w="0">
              <a:solidFill>
                <a:srgbClr val="F8F8F8"/>
              </a:solidFill>
              <a:prstDash val="solid"/>
              <a:round/>
              <a:headEnd/>
              <a:tailEnd/>
            </a:ln>
            <a:effectLst>
              <a:outerShdw dist="35921" dir="2700000" algn="ctr" rotWithShape="0">
                <a:srgbClr val="333333">
                  <a:alpha val="50000"/>
                </a:srgbClr>
              </a:outerShdw>
            </a:effec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23" name="Text Box 33"/>
          <p:cNvSpPr txBox="1">
            <a:spLocks noChangeArrowheads="1"/>
          </p:cNvSpPr>
          <p:nvPr/>
        </p:nvSpPr>
        <p:spPr bwMode="black">
          <a:xfrm>
            <a:off x="3279249" y="5530731"/>
            <a:ext cx="2882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Durée: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04 semaines</a:t>
            </a:r>
          </a:p>
          <a:p>
            <a:pPr eaLnBrk="0" hangingPunct="0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Villes: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Douala &amp; Yaoundé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0" y="0"/>
            <a:ext cx="9144000" cy="1000108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0" y="142852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Rappel l’activité</a:t>
            </a:r>
            <a:endParaRPr lang="fr-FR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6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Image 36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440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218"/>
            <a:ext cx="4655538" cy="2607101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655537" y="2563692"/>
            <a:ext cx="4481959" cy="136815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smtClean="0">
                <a:solidFill>
                  <a:schemeClr val="accent6"/>
                </a:solidFill>
              </a:rPr>
              <a:t>Client recevant leur lot</a:t>
            </a:r>
            <a:endParaRPr lang="fr-FR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131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02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3723878" cy="4965171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412776"/>
            <a:ext cx="3721342" cy="496179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067944" y="1196752"/>
            <a:ext cx="10801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1200" b="1" dirty="0">
                <a:solidFill>
                  <a:prstClr val="black"/>
                </a:solidFill>
                <a:latin typeface="Century Gothic"/>
              </a:rPr>
              <a:t>SUPER U </a:t>
            </a:r>
            <a:r>
              <a:rPr lang="fr-FR" sz="1200" b="1" dirty="0" smtClean="0">
                <a:solidFill>
                  <a:prstClr val="black"/>
                </a:solidFill>
                <a:latin typeface="Century Gothic"/>
              </a:rPr>
              <a:t>Bali</a:t>
            </a:r>
            <a:endParaRPr lang="fr-FR" sz="1200" b="1" dirty="0">
              <a:solidFill>
                <a:prstClr val="black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43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02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4218"/>
            <a:ext cx="4655538" cy="2607101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4655537" y="2563692"/>
            <a:ext cx="4481959" cy="1368152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i="1" smtClean="0">
                <a:solidFill>
                  <a:schemeClr val="accent6"/>
                </a:solidFill>
              </a:rPr>
              <a:t>Autres photos</a:t>
            </a:r>
            <a:endParaRPr lang="fr-FR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7470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02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643050"/>
            <a:ext cx="3291830" cy="438910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438" y="1714488"/>
            <a:ext cx="3256681" cy="43422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4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02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3363838" cy="4485117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3363838" cy="44851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2394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3102" y="0"/>
            <a:ext cx="9144000" cy="1214422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628800"/>
            <a:ext cx="2143249" cy="38133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28800"/>
            <a:ext cx="2902454" cy="3914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00808"/>
            <a:ext cx="2859782" cy="38130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="" xmlns:p14="http://schemas.microsoft.com/office/powerpoint/2010/main" val="4285739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2563693"/>
            <a:ext cx="4885798" cy="1368152"/>
          </a:xfrm>
        </p:spPr>
        <p:txBody>
          <a:bodyPr>
            <a:normAutofit/>
          </a:bodyPr>
          <a:lstStyle/>
          <a:p>
            <a:r>
              <a:rPr lang="fr-F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Ce qu’il faut retenir</a:t>
            </a:r>
            <a:endParaRPr lang="fr-FR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" name="Image 78" descr="http_2F2Fmumandnurse.fr2Fwp-content2Fuploads2F20162F012Fvache-qui-rit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800200" cy="2949907"/>
          </a:xfrm>
          <a:prstGeom prst="rect">
            <a:avLst/>
          </a:prstGeom>
        </p:spPr>
      </p:pic>
      <p:pic>
        <p:nvPicPr>
          <p:cNvPr id="4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8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/>
          <p:cNvSpPr txBox="1">
            <a:spLocks/>
          </p:cNvSpPr>
          <p:nvPr/>
        </p:nvSpPr>
        <p:spPr>
          <a:xfrm>
            <a:off x="3214678" y="1124744"/>
            <a:ext cx="5929322" cy="5376090"/>
          </a:xfrm>
          <a:prstGeom prst="rect">
            <a:avLst/>
          </a:prstGeom>
        </p:spPr>
        <p:txBody>
          <a:bodyPr>
            <a:no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/>
              <a:t>Gestion des PDV’s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Approvisionnement </a:t>
            </a:r>
            <a:r>
              <a:rPr lang="fr-FR" sz="1200" dirty="0" smtClean="0"/>
              <a:t>suffisant à Yaoundé pas de rupture de stock observée &amp; net amélioration sur la gestion de stock sur Douala</a:t>
            </a:r>
            <a:endParaRPr lang="fr-FR" sz="1200" dirty="0" smtClean="0"/>
          </a:p>
          <a:p>
            <a:pPr>
              <a:lnSpc>
                <a:spcPct val="150000"/>
              </a:lnSpc>
            </a:pPr>
            <a:r>
              <a:rPr lang="fr-FR" sz="1200" dirty="0" smtClean="0"/>
              <a:t>Maximiser les ventes avec la présence de la BA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/>
              <a:t>Gestion des ressources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Feed back des superviseurs sur le moindre problème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Pro activité des BA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/>
              <a:t>Gestion des lots:</a:t>
            </a:r>
            <a:endParaRPr lang="fr-FR" sz="1600" b="1" dirty="0"/>
          </a:p>
          <a:p>
            <a:pPr>
              <a:lnSpc>
                <a:spcPct val="150000"/>
              </a:lnSpc>
            </a:pPr>
            <a:r>
              <a:rPr lang="fr-FR" sz="1200" dirty="0" smtClean="0"/>
              <a:t>Le respect du transfert hebdomadaire des lots 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Le respect de la constitution de la cagnotte journalière par BA</a:t>
            </a:r>
          </a:p>
          <a:p>
            <a:pPr marL="64008" indent="0">
              <a:lnSpc>
                <a:spcPct val="150000"/>
              </a:lnSpc>
              <a:buNone/>
            </a:pPr>
            <a:r>
              <a:rPr lang="fr-FR" sz="1600" b="1" dirty="0" smtClean="0"/>
              <a:t>Gestion de la visibilité:</a:t>
            </a:r>
          </a:p>
          <a:p>
            <a:pPr>
              <a:lnSpc>
                <a:spcPct val="150000"/>
              </a:lnSpc>
            </a:pPr>
            <a:r>
              <a:rPr lang="fr-FR" sz="1200" dirty="0" smtClean="0"/>
              <a:t>Visibilité </a:t>
            </a:r>
            <a:r>
              <a:rPr lang="fr-FR" sz="1200" dirty="0" smtClean="0"/>
              <a:t>effective dans les deux villes (11 PDV Douala et 15 Yaoundé)</a:t>
            </a:r>
            <a:endParaRPr lang="fr-FR" sz="1200" dirty="0" smtClean="0"/>
          </a:p>
          <a:p>
            <a:pPr>
              <a:lnSpc>
                <a:spcPct val="150000"/>
              </a:lnSpc>
            </a:pPr>
            <a:r>
              <a:rPr lang="fr-FR" sz="1200" dirty="0" smtClean="0"/>
              <a:t>Respect du dresscode de l’activité( jean noir + t-shirt bleu vqr + ballerine noire) </a:t>
            </a:r>
          </a:p>
          <a:p>
            <a:pPr marL="64008" indent="0">
              <a:lnSpc>
                <a:spcPct val="150000"/>
              </a:lnSpc>
              <a:buNone/>
            </a:pPr>
            <a:endParaRPr lang="fr-FR" sz="1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64008" indent="0">
              <a:lnSpc>
                <a:spcPct val="150000"/>
              </a:lnSpc>
              <a:buNone/>
            </a:pPr>
            <a:endParaRPr lang="fr-FR" sz="1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4" y="977262"/>
            <a:ext cx="2943470" cy="270376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2" y="3606458"/>
            <a:ext cx="2943470" cy="26308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714356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Les grandes leçons</a:t>
            </a:r>
            <a:endParaRPr lang="fr-FR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61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erc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1571612"/>
            <a:ext cx="5384800" cy="35941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 descr="clin_doeil_vache_qui_rit-1024x954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0"/>
            <a:ext cx="1714480" cy="15972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0" y="0"/>
            <a:ext cx="9144000" cy="928670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ZoneTexte 49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 pilotage</a:t>
            </a:r>
            <a:endParaRPr lang="fr-FR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5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Image 55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graphicFrame>
        <p:nvGraphicFramePr>
          <p:cNvPr id="57" name="Diagramme 56"/>
          <p:cNvGraphicFramePr/>
          <p:nvPr/>
        </p:nvGraphicFramePr>
        <p:xfrm>
          <a:off x="0" y="928670"/>
          <a:ext cx="9144000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2" name="ZoneTexte 61"/>
          <p:cNvSpPr txBox="1"/>
          <p:nvPr/>
        </p:nvSpPr>
        <p:spPr>
          <a:xfrm>
            <a:off x="3929058" y="3286124"/>
            <a:ext cx="1357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Arial" panose="020B0604020202020204" pitchFamily="34" charset="0"/>
              </a:rPr>
              <a:t>Activity overview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5143504" y="100010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1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786578" y="2786058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2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6715140" y="4857760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3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4500562" y="607220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4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357422" y="4286256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5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2285984" y="2214554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6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32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75856" y="2563693"/>
            <a:ext cx="4885798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fr-FR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ANALYSE DES VENTES</a:t>
            </a:r>
            <a:endParaRPr lang="fr-FR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9" name="Image 78" descr="http_2F2Fmumandnurse.fr2Fwp-content2Fuploads2F20162F012Fvache-qui-rit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1800200" cy="2949907"/>
          </a:xfrm>
          <a:prstGeom prst="rect">
            <a:avLst/>
          </a:prstGeom>
        </p:spPr>
      </p:pic>
      <p:pic>
        <p:nvPicPr>
          <p:cNvPr id="4" name="Picture 190" descr="LPM 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Bel_groupe_2010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8282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62842565"/>
              </p:ext>
            </p:extLst>
          </p:nvPr>
        </p:nvGraphicFramePr>
        <p:xfrm>
          <a:off x="142844" y="928670"/>
          <a:ext cx="8858311" cy="4679585"/>
        </p:xfrm>
        <a:graphic>
          <a:graphicData uri="http://schemas.openxmlformats.org/drawingml/2006/table">
            <a:tbl>
              <a:tblPr/>
              <a:tblGrid>
                <a:gridCol w="418502"/>
                <a:gridCol w="1710283"/>
                <a:gridCol w="679683"/>
                <a:gridCol w="679058"/>
                <a:gridCol w="767255"/>
                <a:gridCol w="767255"/>
                <a:gridCol w="767255"/>
                <a:gridCol w="767255"/>
                <a:gridCol w="767255"/>
                <a:gridCol w="767255"/>
                <a:gridCol w="767255"/>
              </a:tblGrid>
              <a:tr h="349756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DEPLOIEMENT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7556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Nº</a:t>
                      </a:r>
                      <a:endParaRPr lang="fr-F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PDV'S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JRS 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Mardi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Mercredi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Jeudi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Vendredi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chemeClr val="tx1"/>
                          </a:solidFill>
                          <a:latin typeface="Calibri"/>
                        </a:rPr>
                        <a:t>Samedi</a:t>
                      </a:r>
                      <a:endParaRPr lang="fr-FR" sz="12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9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REALISATIONS</a:t>
                      </a:r>
                      <a:endParaRPr lang="fr-FR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OBJECTIFS</a:t>
                      </a:r>
                      <a:endParaRPr lang="fr-FR" sz="12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5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TAUX</a:t>
                      </a:r>
                      <a:r>
                        <a:rPr lang="fr-FR" sz="1050" b="1" i="0" u="none" strike="noStrike" baseline="0" dirty="0" smtClean="0">
                          <a:solidFill>
                            <a:srgbClr val="FF0000"/>
                          </a:solidFill>
                          <a:latin typeface="Calibri"/>
                        </a:rPr>
                        <a:t> DE REALISATION</a:t>
                      </a:r>
                      <a:endParaRPr lang="fr-FR" sz="105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MAHIMA AKWA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78,67%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CICAM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46,57%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CASINO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67,33%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SPAR BONABERIE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54,40%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 U BSSADI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107,09%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</a:t>
                      </a:r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BONABERI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B050"/>
                          </a:solidFill>
                          <a:effectLst/>
                          <a:latin typeface="Calibri"/>
                        </a:rPr>
                        <a:t>427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142,33%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MAHIMA BONAMOUSSADI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87,33%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8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SUPER U BALI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110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108,17%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9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SAKER BEEDI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CARREFOUR BSSADI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140,75%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11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 BSSADI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154,80%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12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SPAR ATRIUM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106,00%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13</a:t>
                      </a:r>
                      <a:endParaRPr lang="fr-FR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SAKER NDOKOTI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61,33%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8162">
                <a:tc gridSpan="2">
                  <a:txBody>
                    <a:bodyPr/>
                    <a:lstStyle/>
                    <a:p>
                      <a:pPr algn="ctr"/>
                      <a:r>
                        <a:rPr lang="fr-FR" sz="1200" b="1" dirty="0" smtClean="0"/>
                        <a:t>TOTAL</a:t>
                      </a:r>
                      <a:endParaRPr lang="fr-FR" sz="1200" b="1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341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99,16%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Douala</a:t>
            </a:r>
            <a:endParaRPr lang="fr-FR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Douala</a:t>
            </a:r>
            <a:endParaRPr lang="fr-FR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14282" y="928670"/>
            <a:ext cx="307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latin typeface="Times New Roman" pitchFamily="18" charset="0"/>
                <a:cs typeface="Times New Roman" pitchFamily="18" charset="0"/>
              </a:rPr>
              <a:t>Evolution des ventes graphique Hebdomadaire</a:t>
            </a:r>
            <a:endParaRPr lang="fr-FR" sz="1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643174" y="5072074"/>
            <a:ext cx="40719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u="sng" dirty="0" smtClean="0"/>
              <a:t>INTERPRETATION:</a:t>
            </a:r>
          </a:p>
          <a:p>
            <a:endParaRPr lang="fr-FR" sz="1400" b="1" u="sng" dirty="0" smtClean="0"/>
          </a:p>
          <a:p>
            <a:pPr>
              <a:buFont typeface="Arial" pitchFamily="34" charset="0"/>
              <a:buChar char="•"/>
            </a:pPr>
            <a:r>
              <a:rPr lang="fr-FR" sz="1400" dirty="0" smtClean="0"/>
              <a:t>  Selon l’histogramme on constate que les supermarchés Super U, Carrefour, Santa Lucia Bonaberi, Santa Lucia Bonamoussadi réalisent les meilleures ventes.</a:t>
            </a:r>
            <a:endParaRPr lang="fr-FR" sz="1400" dirty="0"/>
          </a:p>
        </p:txBody>
      </p:sp>
      <p:graphicFrame>
        <p:nvGraphicFramePr>
          <p:cNvPr id="9" name="Graphique 8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296543684"/>
              </p:ext>
            </p:extLst>
          </p:nvPr>
        </p:nvGraphicFramePr>
        <p:xfrm>
          <a:off x="214282" y="1539004"/>
          <a:ext cx="8750206" cy="3348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Douala</a:t>
            </a:r>
            <a:endParaRPr lang="fr-FR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  <p:pic>
        <p:nvPicPr>
          <p:cNvPr id="8" name="Image 7" descr="theme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28868"/>
            <a:ext cx="3746500" cy="37465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42844" y="1142984"/>
            <a:ext cx="16430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Algerian" pitchFamily="82" charset="0"/>
              </a:rPr>
              <a:t>Le Stock</a:t>
            </a:r>
            <a:endParaRPr lang="fr-FR" sz="2800" b="1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43306" y="3500438"/>
            <a:ext cx="492922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4008" indent="0">
              <a:lnSpc>
                <a:spcPct val="150000"/>
              </a:lnSpc>
              <a:buNone/>
            </a:pPr>
            <a:r>
              <a:rPr lang="fr-FR" b="1" dirty="0" smtClean="0">
                <a:latin typeface="Times New Roman" pitchFamily="18" charset="0"/>
                <a:cs typeface="Times New Roman" pitchFamily="18" charset="0"/>
              </a:rPr>
              <a:t>Les Actions: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MCD se chargera d’approvisionner les PDV et s’assurer qu’il n y ait pas rupture de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stock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 C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eci se traduit également du fait que lesdits clients n’étaient pas règle avec le distributeur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 smtClean="0"/>
              <a:t>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Depuis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la fin de la semaine tout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est sous contrôle et les </a:t>
            </a:r>
            <a:r>
              <a:rPr lang="fr-FR" sz="1400" dirty="0" smtClean="0">
                <a:latin typeface="Times New Roman" pitchFamily="18" charset="0"/>
                <a:cs typeface="Times New Roman" pitchFamily="18" charset="0"/>
              </a:rPr>
              <a:t>PDV ont reçu le stock par conséquent et observerons cette semaine</a:t>
            </a:r>
            <a:endParaRPr lang="fr-FR" sz="14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Tableau 12"/>
          <p:cNvGraphicFramePr>
            <a:graphicFrameLocks noGrp="1"/>
          </p:cNvGraphicFramePr>
          <p:nvPr/>
        </p:nvGraphicFramePr>
        <p:xfrm>
          <a:off x="3143240" y="1000109"/>
          <a:ext cx="5857916" cy="2428896"/>
        </p:xfrm>
        <a:graphic>
          <a:graphicData uri="http://schemas.openxmlformats.org/drawingml/2006/table">
            <a:tbl>
              <a:tblPr/>
              <a:tblGrid>
                <a:gridCol w="594459"/>
                <a:gridCol w="780230"/>
                <a:gridCol w="780230"/>
                <a:gridCol w="780230"/>
                <a:gridCol w="916461"/>
                <a:gridCol w="648984"/>
                <a:gridCol w="1357322"/>
              </a:tblGrid>
              <a:tr h="30361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Tableau illustratif des ruptures de stock dans les PDV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0361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722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Ville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Week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Brand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Ambassador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Point de vente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Localisation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Nbre</a:t>
                      </a:r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de jrs de rupture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Jrs exacte de rupture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361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Douala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 17 au 23 sept 2018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Gounou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Bonamoussadi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Mardi et Mercredi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Mouliom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Santa Lucia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Cité </a:t>
                      </a:r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Cicam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Mardi et Mercredi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Nyongue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Saker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Ndokoti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Vendredi et Samedi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361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Ngo Bibock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Saker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Bedi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Vendredi et Samedi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89380324"/>
              </p:ext>
            </p:extLst>
          </p:nvPr>
        </p:nvGraphicFramePr>
        <p:xfrm>
          <a:off x="214282" y="1142984"/>
          <a:ext cx="8786873" cy="4895531"/>
        </p:xfrm>
        <a:graphic>
          <a:graphicData uri="http://schemas.openxmlformats.org/drawingml/2006/table">
            <a:tbl>
              <a:tblPr/>
              <a:tblGrid>
                <a:gridCol w="415125"/>
                <a:gridCol w="1696488"/>
                <a:gridCol w="674202"/>
                <a:gridCol w="673582"/>
                <a:gridCol w="761068"/>
                <a:gridCol w="761068"/>
                <a:gridCol w="761068"/>
                <a:gridCol w="761068"/>
                <a:gridCol w="761068"/>
                <a:gridCol w="761068"/>
                <a:gridCol w="761068"/>
              </a:tblGrid>
              <a:tr h="296625">
                <a:tc gridSpan="11"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</a:rPr>
                        <a:t>DEPLOIEMENT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fr-F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03087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Nº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i="0" u="none" strike="noStrike" dirty="0" smtClean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PDV'S</a:t>
                      </a: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Lundi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Mardi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Mercredi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Jeudi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Vendredi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chemeClr val="tx1"/>
                          </a:solidFill>
                          <a:latin typeface="+mj-lt"/>
                          <a:cs typeface="Times New Roman" pitchFamily="18" charset="0"/>
                        </a:rPr>
                        <a:t>Samedi</a:t>
                      </a:r>
                      <a:endParaRPr lang="fr-FR" sz="1100" b="1" i="0" u="none" strike="noStrike" dirty="0">
                        <a:solidFill>
                          <a:schemeClr val="tx1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REALISATIONS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OBJECTIFS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TAUX</a:t>
                      </a:r>
                      <a:r>
                        <a:rPr lang="fr-FR" sz="1100" b="1" i="0" u="none" strike="noStrike" baseline="0" dirty="0" smtClean="0">
                          <a:solidFill>
                            <a:srgbClr val="FF0000"/>
                          </a:solidFill>
                          <a:latin typeface="+mj-lt"/>
                          <a:cs typeface="Times New Roman" pitchFamily="18" charset="0"/>
                        </a:rPr>
                        <a:t> DE REALISATION</a:t>
                      </a:r>
                      <a:endParaRPr lang="fr-FR" sz="1100" b="1" i="0" u="none" strike="noStrike" dirty="0">
                        <a:solidFill>
                          <a:srgbClr val="FF00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350" marR="9350" marT="9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1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MAHIMA CENTRE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494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197,60%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2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CASINO  BASTOS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76,00%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3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DOVV MENDONG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91,00%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762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4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NGOUSSO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109,20%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8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5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MOKOLO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76,40%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6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MVAN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93,20%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7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CASINO CENTRE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420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168,00%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8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DOVV BASTOS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324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129,60%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9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MAHIMA CORON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56,40%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8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10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NKOABANG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111,00%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8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11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MAHIMA ELIG ESSONO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290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116,00%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12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DOVV ESSOS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241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96,40%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286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13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KONDEGUI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B050"/>
                          </a:solidFill>
                          <a:latin typeface="+mj-lt"/>
                        </a:rPr>
                        <a:t>230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115,00%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 smtClean="0">
                          <a:latin typeface="+mj-lt"/>
                        </a:rPr>
                        <a:t>14</a:t>
                      </a:r>
                      <a:endParaRPr lang="fr-FR" sz="1100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SANTA LUCIA ESSOS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250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58,00%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9273">
                <a:tc gridSpan="2">
                  <a:txBody>
                    <a:bodyPr/>
                    <a:lstStyle/>
                    <a:p>
                      <a:pPr algn="ctr"/>
                      <a:r>
                        <a:rPr lang="fr-FR" sz="1100" b="1" dirty="0" smtClean="0">
                          <a:latin typeface="+mj-lt"/>
                        </a:rPr>
                        <a:t>TOTAL</a:t>
                      </a:r>
                      <a:endParaRPr lang="fr-FR" sz="1100" b="1" dirty="0"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fr-FR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fr-FR" sz="1100" b="0" i="0" u="none" strike="noStrike" dirty="0">
                        <a:solidFill>
                          <a:srgbClr val="000000"/>
                        </a:solidFill>
                        <a:latin typeface="+mj-lt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353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846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712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866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  <a:cs typeface="Times New Roman" pitchFamily="18" charset="0"/>
                        </a:rPr>
                        <a:t>799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3576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3350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latin typeface="+mj-lt"/>
                        </a:rPr>
                        <a:t>106,75%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0" y="0"/>
            <a:ext cx="9144000" cy="785794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Yaoundé</a:t>
            </a:r>
            <a:endParaRPr lang="fr-FR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90" descr="LPM 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286500"/>
            <a:ext cx="130683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Image 16" descr="Bel_groupe_2010_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72520" y="6286520"/>
            <a:ext cx="571480" cy="571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</TotalTime>
  <Words>1670</Words>
  <Application>Microsoft Office PowerPoint</Application>
  <PresentationFormat>Affichage à l'écran (4:3)</PresentationFormat>
  <Paragraphs>854</Paragraphs>
  <Slides>38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39" baseType="lpstr">
      <vt:lpstr>Thème Office</vt:lpstr>
      <vt:lpstr>Rapport d’activité BACK TO SCHOOL</vt:lpstr>
      <vt:lpstr>Diapositive 2</vt:lpstr>
      <vt:lpstr>Diapositive 3</vt:lpstr>
      <vt:lpstr>Diapositive 4</vt:lpstr>
      <vt:lpstr>ANALYSE DES VENTES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Praticabilité des prix</vt:lpstr>
      <vt:lpstr>Diapositive 15</vt:lpstr>
      <vt:lpstr>Feedback Consommateur et veille concurrentielle</vt:lpstr>
      <vt:lpstr>Diapositive 17</vt:lpstr>
      <vt:lpstr>Diapositive 18</vt:lpstr>
      <vt:lpstr>Visibilité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Ce qu’il faut retenir</vt:lpstr>
      <vt:lpstr>Diapositive 37</vt:lpstr>
      <vt:lpstr>Diapositive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d’activité BACK TO SCHOOL</dc:title>
  <dc:creator>ad</dc:creator>
  <cp:lastModifiedBy>ad</cp:lastModifiedBy>
  <cp:revision>102</cp:revision>
  <dcterms:created xsi:type="dcterms:W3CDTF">2018-09-17T08:31:30Z</dcterms:created>
  <dcterms:modified xsi:type="dcterms:W3CDTF">2018-09-24T16:47:09Z</dcterms:modified>
</cp:coreProperties>
</file>