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8" r:id="rId4"/>
    <p:sldId id="257" r:id="rId5"/>
    <p:sldId id="259" r:id="rId6"/>
    <p:sldId id="261" r:id="rId7"/>
    <p:sldId id="262" r:id="rId8"/>
    <p:sldId id="268" r:id="rId9"/>
    <p:sldId id="275" r:id="rId10"/>
    <p:sldId id="276" r:id="rId11"/>
    <p:sldId id="263" r:id="rId12"/>
    <p:sldId id="260" r:id="rId13"/>
    <p:sldId id="264" r:id="rId14"/>
    <p:sldId id="265" r:id="rId15"/>
    <p:sldId id="266" r:id="rId16"/>
    <p:sldId id="267" r:id="rId17"/>
    <p:sldId id="277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F9CA-B1B4-45C7-9B69-000E9009804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2EDF-2009-445D-97D2-75CA9D880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7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1882-D70C-8BDD-5B55-34E83B5C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92908-0C6C-7089-8212-F705A359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3FD5-2DFB-FFA0-11FF-CA1E00C7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F60B-06E8-E6D7-7C7A-FDF0F97E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19C9-8DBD-D558-1CA4-A657A833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A95-6AF9-58B1-210F-F126C7A4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AF792-C3EA-0282-736C-3C023A3E1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07CE-D2D1-E692-7598-733E344D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147D-5833-B7F8-8BE9-670F57D8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3B2B-E95F-384F-962A-09A3F867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7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78F69-62B9-467E-5840-0BBF92D8E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4E4CD-4490-8CE6-3441-9CC94FE3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04ED-B935-FEF6-AAEF-58314EB8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6016-9D09-0600-E23D-44A2BA4F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C648-1C42-E95A-DB83-126AEBE8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7B3B-03CD-FB3B-BF97-7E9BDF77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FE1B-33D3-E43F-6304-D12C14EE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3F93-A105-FF7B-0EC6-4ED42F42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B649-675A-01FB-FF50-E8DAE690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732C-55AC-8D90-DD53-C0C8F8E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D3D8-32DA-29FC-D3DF-4EF7058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5893-F084-1208-4CF4-7B577F5C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1FB92-8278-DCA8-0104-6814B001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4041-64DC-ABDD-1824-BFFE9F75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D93F-26DB-9904-ABBA-5D670038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7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543E-46EF-C73C-AADD-6204CBD3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559C-F361-73E0-A9B2-D1220F957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6997-838D-F212-C82E-F358AEF92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3405A-B6AD-7251-69A1-3280F887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631FF-2DE7-C749-A38A-B44C6E2D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B9491-512F-3766-17D0-2BD34F2A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8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7FEB-6260-5D9D-08DC-02B896F5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BF5D-81F3-E314-03E6-9BB7326C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60ECE-0678-7440-2673-F1E740DB4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ADA32-7A79-2A8B-CA92-12E5917F8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EC659-1CBB-9629-BBF1-493534338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D01C1-6C7F-C9FF-6DBE-FBB8F5E2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21813-600B-128C-5818-71523205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7E117-5FC0-DC44-273E-969FD2BC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1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9B12-B56F-A8AC-00B8-57AE10C2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40712-375D-9E4B-914F-5A7FADF4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B6DC9-ACDE-848D-3FB3-A454CFD9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B25BB-FF1A-7777-F877-316769F8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3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12619-FC18-EF85-4BA3-1B589CB8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45FCE-4112-D328-8915-7A31C4FE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E573A-E6DA-6342-A09B-A3073904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1CDA-933C-BD5B-5E52-DE7E4BA0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27C0-6C16-5529-DBC7-77365073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F00DC-72A9-85D5-3F4A-31481A39B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04EF-BD6B-10D9-20B0-99D8F6D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953A7-34B3-F88B-B626-4B5B912B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93680-A047-CF08-BD48-AEA64723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951-5232-1BB3-E1EE-D63D326B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357E0-D5F1-0DA4-AE63-D29F71CC7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1E8C0-665A-CA20-E370-EB8E10353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24DD-30CC-67ED-471D-B925CC9F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8D6B7-F7D3-7C44-DB12-2EA67181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1CA8-E688-5A9A-84CF-94B81DA3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9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5B62C-7467-06F0-4687-E5FAB17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675B-FE01-0B50-DB87-1473E67B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F65E-14C0-5BC2-8732-08B5349C3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69B3-B7EE-444F-A801-983FC833E45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506C-DC79-B745-698E-424C9B355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B935-0AE0-992F-20C7-DD084EEF5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F8A0-D13C-48AE-87FF-B119AF0CF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2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complete-guide-to-data-types-in-statistics-for-data-science/" TargetMode="External"/><Relationship Id="rId2" Type="http://schemas.openxmlformats.org/officeDocument/2006/relationships/hyperlink" Target="https://youtu.be/NNSHu0rkew8?si=ga-4zuWVk-y77W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cheatsheets/" TargetMode="External"/><Relationship Id="rId4" Type="http://schemas.openxmlformats.org/officeDocument/2006/relationships/hyperlink" Target="https://learn.microsoft.com/en-us/power-bi/create-reports/sample-retail-analysi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910A-EE44-7AB9-ABBE-147D9737E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313" y="923924"/>
            <a:ext cx="11001374" cy="179863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AF8C9-F588-A5C6-56D6-EBB3AD9D8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01938"/>
            <a:ext cx="9191625" cy="1655762"/>
          </a:xfrm>
        </p:spPr>
        <p:txBody>
          <a:bodyPr>
            <a:normAutofit/>
          </a:bodyPr>
          <a:lstStyle/>
          <a:p>
            <a:r>
              <a:rPr lang="en-IN" dirty="0"/>
              <a:t>BUSINESS PROPOSAL -SUPERSTORE 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ANANYA MANOJ - TEAM 3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16C5762-9CB4-B239-1E24-CCC076A0B4B1}"/>
              </a:ext>
            </a:extLst>
          </p:cNvPr>
          <p:cNvSpPr/>
          <p:nvPr/>
        </p:nvSpPr>
        <p:spPr>
          <a:xfrm rot="5400000">
            <a:off x="85725" y="198437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24067D3-B157-D2EA-4980-C3C7A73930F7}"/>
              </a:ext>
            </a:extLst>
          </p:cNvPr>
          <p:cNvSpPr/>
          <p:nvPr/>
        </p:nvSpPr>
        <p:spPr>
          <a:xfrm rot="16200000">
            <a:off x="11296650" y="6002340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5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8EE6-17A9-210E-FA04-A13963D1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383"/>
            <a:ext cx="12192000" cy="549275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MONTH-WISE SALES ANALYSIS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4ED2AB-703B-D4CC-689A-02EAFAC50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012" y="1841279"/>
            <a:ext cx="7164259" cy="4351338"/>
          </a:xfrm>
        </p:spPr>
      </p:pic>
    </p:spTree>
    <p:extLst>
      <p:ext uri="{BB962C8B-B14F-4D97-AF65-F5344CB8AC3E}">
        <p14:creationId xmlns:p14="http://schemas.microsoft.com/office/powerpoint/2010/main" val="300057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E7BB8E5-ACEB-EBD5-4017-4865CE7E868E}"/>
              </a:ext>
            </a:extLst>
          </p:cNvPr>
          <p:cNvSpPr txBox="1"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CA00-5CAB-4851-AB79-FDBE94C5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3898"/>
            <a:ext cx="3790950" cy="55814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r"/>
            <a:r>
              <a:rPr lang="en-IN" sz="2400" b="1" dirty="0">
                <a:solidFill>
                  <a:schemeClr val="bg1"/>
                </a:solidFill>
              </a:rPr>
              <a:t>TOTAL SALES BY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B24D6-15C5-9FB5-AA6C-A1CD496A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98" y="1887956"/>
            <a:ext cx="5318935" cy="40568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F1FE6-C310-2371-A178-1BB66A0B0CEA}"/>
              </a:ext>
            </a:extLst>
          </p:cNvPr>
          <p:cNvSpPr txBox="1"/>
          <p:nvPr/>
        </p:nvSpPr>
        <p:spPr>
          <a:xfrm>
            <a:off x="6915150" y="1545670"/>
            <a:ext cx="4857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Technology products contributed the highest to total sales, reaching 836.15K.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Furniture sales amounted to719.05K, indicating a substantial contribution to overall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Office supplies made a significant impact on sales, totaling 742K.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F3645-C3B5-5C2E-71FC-7DFFC4B7D220}"/>
              </a:ext>
            </a:extLst>
          </p:cNvPr>
          <p:cNvSpPr txBox="1"/>
          <p:nvPr/>
        </p:nvSpPr>
        <p:spPr>
          <a:xfrm>
            <a:off x="6800850" y="2857037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AD12DE-E9DF-6E3A-A40D-90D37C65573C}"/>
              </a:ext>
            </a:extLst>
          </p:cNvPr>
          <p:cNvCxnSpPr>
            <a:cxnSpLocks/>
          </p:cNvCxnSpPr>
          <p:nvPr/>
        </p:nvCxnSpPr>
        <p:spPr>
          <a:xfrm>
            <a:off x="6915150" y="3159694"/>
            <a:ext cx="10382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83274D-0181-9884-BA1E-24927846996C}"/>
              </a:ext>
            </a:extLst>
          </p:cNvPr>
          <p:cNvSpPr txBox="1"/>
          <p:nvPr/>
        </p:nvSpPr>
        <p:spPr>
          <a:xfrm>
            <a:off x="6800850" y="1158150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24EAC4-A3AB-9241-2255-A0A969B89AFD}"/>
              </a:ext>
            </a:extLst>
          </p:cNvPr>
          <p:cNvCxnSpPr>
            <a:cxnSpLocks/>
          </p:cNvCxnSpPr>
          <p:nvPr/>
        </p:nvCxnSpPr>
        <p:spPr>
          <a:xfrm>
            <a:off x="6915150" y="1460807"/>
            <a:ext cx="15335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27B225-4B3A-AC20-686A-D03F75932113}"/>
              </a:ext>
            </a:extLst>
          </p:cNvPr>
          <p:cNvSpPr txBox="1"/>
          <p:nvPr/>
        </p:nvSpPr>
        <p:spPr>
          <a:xfrm>
            <a:off x="6915150" y="3414297"/>
            <a:ext cx="4633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The high contribution from the "Technology" category suggests that the company's strategy in offering electronic devices and gadgets is successful.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The significant impact of "Office Supplies" on sales highlights the importance of catering to business and office-related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Analyzing the sales distribution provides insights into customer behavior.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D49C7-B43E-7BD1-6E48-2C35E079889A}"/>
              </a:ext>
            </a:extLst>
          </p:cNvPr>
          <p:cNvSpPr txBox="1"/>
          <p:nvPr/>
        </p:nvSpPr>
        <p:spPr>
          <a:xfrm>
            <a:off x="0" y="1197935"/>
            <a:ext cx="21907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 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9410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9150CA-FDC2-13B5-F79C-FCF1575B695F}"/>
              </a:ext>
            </a:extLst>
          </p:cNvPr>
          <p:cNvSpPr txBox="1"/>
          <p:nvPr/>
        </p:nvSpPr>
        <p:spPr>
          <a:xfrm>
            <a:off x="1" y="0"/>
            <a:ext cx="6096000" cy="6857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44605-B06A-F98A-8935-BE385431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785"/>
            <a:ext cx="4800600" cy="58521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IN" sz="2400" dirty="0">
                <a:solidFill>
                  <a:schemeClr val="bg1"/>
                </a:solidFill>
              </a:rPr>
              <a:t>TOTAL SALES BY SUB-CATEGORY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1F2E4-4AA1-0771-9F40-F296E150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532326"/>
            <a:ext cx="4876800" cy="5644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B7DF8F-C93E-59E4-40ED-EDB340B31369}"/>
              </a:ext>
            </a:extLst>
          </p:cNvPr>
          <p:cNvSpPr txBox="1"/>
          <p:nvPr/>
        </p:nvSpPr>
        <p:spPr>
          <a:xfrm>
            <a:off x="323850" y="4021693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2559E6-B4C6-FADE-55EC-6DAB17B70E44}"/>
              </a:ext>
            </a:extLst>
          </p:cNvPr>
          <p:cNvCxnSpPr>
            <a:cxnSpLocks/>
          </p:cNvCxnSpPr>
          <p:nvPr/>
        </p:nvCxnSpPr>
        <p:spPr>
          <a:xfrm>
            <a:off x="438150" y="4324350"/>
            <a:ext cx="10382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2261CB-D844-6714-DFC6-15D2B8BF4A49}"/>
              </a:ext>
            </a:extLst>
          </p:cNvPr>
          <p:cNvSpPr txBox="1"/>
          <p:nvPr/>
        </p:nvSpPr>
        <p:spPr>
          <a:xfrm>
            <a:off x="323850" y="1974295"/>
            <a:ext cx="5191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categories "Phone," "Chair," and "Storage" have recorded the highest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0F0F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he categories "Labels," "Fasteners," and "Envelope" have the least sales. These products may have lower demand compared to others, possibly considered as supplementary or non-essential items.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CB63-787E-63C8-5996-9F75532BAF58}"/>
              </a:ext>
            </a:extLst>
          </p:cNvPr>
          <p:cNvSpPr txBox="1"/>
          <p:nvPr/>
        </p:nvSpPr>
        <p:spPr>
          <a:xfrm>
            <a:off x="295275" y="1496557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8A6B5C-C906-EF37-4E51-7E7C83D1105F}"/>
              </a:ext>
            </a:extLst>
          </p:cNvPr>
          <p:cNvCxnSpPr>
            <a:cxnSpLocks/>
          </p:cNvCxnSpPr>
          <p:nvPr/>
        </p:nvCxnSpPr>
        <p:spPr>
          <a:xfrm>
            <a:off x="409575" y="1799214"/>
            <a:ext cx="15335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ECD98E-01FE-F4C9-DBBC-41FFBBA10D10}"/>
              </a:ext>
            </a:extLst>
          </p:cNvPr>
          <p:cNvSpPr txBox="1"/>
          <p:nvPr/>
        </p:nvSpPr>
        <p:spPr>
          <a:xfrm>
            <a:off x="295275" y="4583251"/>
            <a:ext cx="490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high sales in categories like "Phone," "Chair," and "Storage" suggest strong market demand for technology and furniture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31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01FF-7EC0-5A27-C8CC-D0B065AF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5546"/>
            <a:ext cx="12192000" cy="625475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PRODUCT WISE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44EF77-2003-1E74-80AE-44E6EB52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0"/>
            <a:ext cx="8086725" cy="4581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614A24-66F3-2D83-4869-2535FFEAC1F6}"/>
              </a:ext>
            </a:extLst>
          </p:cNvPr>
          <p:cNvSpPr txBox="1"/>
          <p:nvPr/>
        </p:nvSpPr>
        <p:spPr>
          <a:xfrm>
            <a:off x="8086725" y="1744207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7E4942-8C36-AC37-ECF7-54A81E003AFC}"/>
              </a:ext>
            </a:extLst>
          </p:cNvPr>
          <p:cNvCxnSpPr>
            <a:cxnSpLocks/>
          </p:cNvCxnSpPr>
          <p:nvPr/>
        </p:nvCxnSpPr>
        <p:spPr>
          <a:xfrm>
            <a:off x="8201025" y="2046864"/>
            <a:ext cx="15335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BF5957-DB51-911F-1F9B-72126A10E439}"/>
              </a:ext>
            </a:extLst>
          </p:cNvPr>
          <p:cNvSpPr txBox="1"/>
          <p:nvPr/>
        </p:nvSpPr>
        <p:spPr>
          <a:xfrm>
            <a:off x="8134350" y="2349522"/>
            <a:ext cx="287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Canon </a:t>
            </a:r>
            <a:r>
              <a:rPr lang="en-IN" b="1" dirty="0" err="1"/>
              <a:t>imageClass</a:t>
            </a:r>
            <a:r>
              <a:rPr lang="en-IN" b="1" dirty="0"/>
              <a:t> 2200 Advanced Copier </a:t>
            </a:r>
            <a:r>
              <a:rPr lang="en-IN" dirty="0"/>
              <a:t>contribute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most to the overall profitability of the business.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Furniture “</a:t>
            </a:r>
            <a:r>
              <a:rPr lang="en-IN" b="1" dirty="0" err="1"/>
              <a:t>Cubify</a:t>
            </a:r>
            <a:r>
              <a:rPr lang="en-IN" b="1" dirty="0"/>
              <a:t> </a:t>
            </a:r>
            <a:r>
              <a:rPr lang="en-IN" b="1" dirty="0" err="1"/>
              <a:t>CubeX</a:t>
            </a:r>
            <a:r>
              <a:rPr lang="en-IN" b="1" dirty="0"/>
              <a:t> 3D Printer Double Head print</a:t>
            </a:r>
            <a:r>
              <a:rPr lang="en-IN" dirty="0"/>
              <a:t> ” has the least.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98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0936-0FD8-357F-0716-85B150FB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" y="645737"/>
            <a:ext cx="12192000" cy="671532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PRODUCT WISE ANALYSIS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5125F-2A51-8C65-08B4-08F478B703FF}"/>
              </a:ext>
            </a:extLst>
          </p:cNvPr>
          <p:cNvSpPr txBox="1"/>
          <p:nvPr/>
        </p:nvSpPr>
        <p:spPr>
          <a:xfrm>
            <a:off x="7667625" y="2088118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91B9B-85DE-D094-D18B-E56296B2848E}"/>
              </a:ext>
            </a:extLst>
          </p:cNvPr>
          <p:cNvCxnSpPr>
            <a:cxnSpLocks/>
          </p:cNvCxnSpPr>
          <p:nvPr/>
        </p:nvCxnSpPr>
        <p:spPr>
          <a:xfrm>
            <a:off x="7781925" y="2390775"/>
            <a:ext cx="10382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6A7D4C-25CB-BFCC-AC00-77A4F1DD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804363"/>
            <a:ext cx="6960595" cy="4570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F64B8-591A-D150-8E53-CF9DB4C93DA7}"/>
              </a:ext>
            </a:extLst>
          </p:cNvPr>
          <p:cNvSpPr txBox="1"/>
          <p:nvPr/>
        </p:nvSpPr>
        <p:spPr>
          <a:xfrm>
            <a:off x="7667625" y="2693433"/>
            <a:ext cx="4152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Canon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imageClass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2200 Advanced Copier high contribution to overall profitability suggests that it is a popular and lucrative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Cubify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CubeX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3D Printer may not align as well with customer needs or preferences, impacting its market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43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A6B8-11F9-D00E-BF6C-073DD368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5650"/>
            <a:ext cx="12192000" cy="54927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CITY-WISE SALES AND DISCOUNT DISTRIBUTION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272E21-9020-8D43-5D96-29C86E0F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43" y="1739900"/>
            <a:ext cx="8824913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0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3">
                <a:lumMod val="5000"/>
                <a:lumOff val="95000"/>
              </a:schemeClr>
            </a:gs>
            <a:gs pos="95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alf Frame 20">
            <a:extLst>
              <a:ext uri="{FF2B5EF4-FFF2-40B4-BE49-F238E27FC236}">
                <a16:creationId xmlns:a16="http://schemas.microsoft.com/office/drawing/2014/main" id="{20D3FFC2-9ABB-8C7E-8110-3B713914A7C6}"/>
              </a:ext>
            </a:extLst>
          </p:cNvPr>
          <p:cNvSpPr/>
          <p:nvPr/>
        </p:nvSpPr>
        <p:spPr>
          <a:xfrm flipH="1">
            <a:off x="11763374" y="207441"/>
            <a:ext cx="235869" cy="826556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205558FF-8558-507E-A132-416F662FA978}"/>
              </a:ext>
            </a:extLst>
          </p:cNvPr>
          <p:cNvSpPr/>
          <p:nvPr/>
        </p:nvSpPr>
        <p:spPr>
          <a:xfrm rot="10800000" flipH="1">
            <a:off x="192757" y="5909380"/>
            <a:ext cx="235868" cy="778446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1AA6C-B147-CD64-C3B3-8EC8739AE8A1}"/>
              </a:ext>
            </a:extLst>
          </p:cNvPr>
          <p:cNvSpPr txBox="1"/>
          <p:nvPr/>
        </p:nvSpPr>
        <p:spPr>
          <a:xfrm>
            <a:off x="981075" y="1029832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652B63-3180-5162-8521-145AB6829304}"/>
              </a:ext>
            </a:extLst>
          </p:cNvPr>
          <p:cNvCxnSpPr>
            <a:cxnSpLocks/>
          </p:cNvCxnSpPr>
          <p:nvPr/>
        </p:nvCxnSpPr>
        <p:spPr>
          <a:xfrm>
            <a:off x="1095375" y="1332489"/>
            <a:ext cx="15335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23212C-5A00-0CFD-BF32-B075BE5A27B4}"/>
              </a:ext>
            </a:extLst>
          </p:cNvPr>
          <p:cNvSpPr txBox="1"/>
          <p:nvPr/>
        </p:nvSpPr>
        <p:spPr>
          <a:xfrm>
            <a:off x="1095375" y="1652828"/>
            <a:ext cx="921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York city has the highest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F0F0F"/>
                </a:solidFill>
                <a:effectLst/>
                <a:latin typeface="Söhne"/>
              </a:rPr>
              <a:t>Philadelphia’s has higher discount rates.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864BD0-5248-2C48-799B-34D5B9B4A993}"/>
              </a:ext>
            </a:extLst>
          </p:cNvPr>
          <p:cNvSpPr txBox="1"/>
          <p:nvPr/>
        </p:nvSpPr>
        <p:spPr>
          <a:xfrm>
            <a:off x="981075" y="2821543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4A31D-7D4F-8197-03D3-C15FD96FEA5F}"/>
              </a:ext>
            </a:extLst>
          </p:cNvPr>
          <p:cNvCxnSpPr>
            <a:cxnSpLocks/>
          </p:cNvCxnSpPr>
          <p:nvPr/>
        </p:nvCxnSpPr>
        <p:spPr>
          <a:xfrm>
            <a:off x="1095375" y="3124200"/>
            <a:ext cx="10382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C99111-EF16-CADE-3D22-A4EEC943FD4B}"/>
              </a:ext>
            </a:extLst>
          </p:cNvPr>
          <p:cNvSpPr txBox="1"/>
          <p:nvPr/>
        </p:nvSpPr>
        <p:spPr>
          <a:xfrm>
            <a:off x="1095375" y="3426858"/>
            <a:ext cx="10125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differing sales and discount patterns may indicate distinct market segments in each 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New York City, being a major economic hub, may have a higher population density and greater purchasing power, contributing to higher overall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In Philadelphia, the higher discount rates might suggest a focus on price-sensitive consumers or a strategy to stimulate sales.</a:t>
            </a:r>
            <a:endParaRPr lang="en-IN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C9FC58EB-D846-6DAB-19A4-D70AA5ECE7CC}"/>
              </a:ext>
            </a:extLst>
          </p:cNvPr>
          <p:cNvSpPr/>
          <p:nvPr/>
        </p:nvSpPr>
        <p:spPr>
          <a:xfrm rot="5400000">
            <a:off x="85725" y="198437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8AA07648-FBD8-5FE0-1014-B02721CC786B}"/>
              </a:ext>
            </a:extLst>
          </p:cNvPr>
          <p:cNvSpPr/>
          <p:nvPr/>
        </p:nvSpPr>
        <p:spPr>
          <a:xfrm rot="16200000">
            <a:off x="11296650" y="6002340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0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0E37-F3CA-6387-2CB6-67C07C69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561974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USING 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994D9-0D11-82F0-ACF6-3F228915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976"/>
            <a:ext cx="12191999" cy="6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8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3">
                <a:lumMod val="5000"/>
                <a:lumOff val="95000"/>
              </a:schemeClr>
            </a:gs>
            <a:gs pos="95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0CBA-498D-943C-3BB1-B1725B64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011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FD95-6278-A463-47F6-860321C5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194"/>
            <a:ext cx="10515600" cy="2576512"/>
          </a:xfrm>
        </p:spPr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https://youtu.be/NNSHu0rkew8?si=ga-4zuWVk-y77W85</a:t>
            </a:r>
            <a:endParaRPr lang="en-IN" sz="2000" dirty="0"/>
          </a:p>
          <a:p>
            <a:r>
              <a:rPr lang="en-IN" sz="2000" dirty="0">
                <a:hlinkClick r:id="rId3"/>
              </a:rPr>
              <a:t>https://www.analyticsvidhya.com/blog/2021/06/complete-guide-to-data-types-in-statistics-for-data-science/</a:t>
            </a:r>
            <a:endParaRPr lang="en-IN" sz="2000" dirty="0"/>
          </a:p>
          <a:p>
            <a:r>
              <a:rPr lang="en-IN" sz="2000" dirty="0">
                <a:hlinkClick r:id="rId4"/>
              </a:rPr>
              <a:t>https://learn.microsoft.com/en-us/power-bi/create-reports/sample-retail-analysis</a:t>
            </a:r>
            <a:endParaRPr lang="en-IN" sz="2000" dirty="0"/>
          </a:p>
          <a:p>
            <a:r>
              <a:rPr lang="en-IN" sz="2000" dirty="0">
                <a:hlinkClick r:id="rId5"/>
              </a:rPr>
              <a:t>https://matplotlib.org/cheatsheets/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6654DCEB-6325-B480-E351-A947BE799B7B}"/>
              </a:ext>
            </a:extLst>
          </p:cNvPr>
          <p:cNvSpPr/>
          <p:nvPr/>
        </p:nvSpPr>
        <p:spPr>
          <a:xfrm rot="5400000">
            <a:off x="85725" y="198437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B8F8F98-D8A6-C1E2-ED47-3910AEF81579}"/>
              </a:ext>
            </a:extLst>
          </p:cNvPr>
          <p:cNvSpPr/>
          <p:nvPr/>
        </p:nvSpPr>
        <p:spPr>
          <a:xfrm rot="16200000">
            <a:off x="11296650" y="6002340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558A-1639-07AB-39A2-02A16383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975" y="2666344"/>
            <a:ext cx="5362575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Bahnschrift Light" panose="020B0502040204020203" pitchFamily="34" charset="0"/>
              </a:rPr>
              <a:t>THANK YOU</a:t>
            </a: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C0425C5-6D33-BE49-A3C3-C3E0FA246624}"/>
              </a:ext>
            </a:extLst>
          </p:cNvPr>
          <p:cNvSpPr/>
          <p:nvPr/>
        </p:nvSpPr>
        <p:spPr>
          <a:xfrm flipH="1">
            <a:off x="11763374" y="207441"/>
            <a:ext cx="235869" cy="826556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7652FD9C-6B51-1D24-A945-974CFD1054A6}"/>
              </a:ext>
            </a:extLst>
          </p:cNvPr>
          <p:cNvSpPr/>
          <p:nvPr/>
        </p:nvSpPr>
        <p:spPr>
          <a:xfrm rot="10800000" flipH="1">
            <a:off x="192757" y="5909380"/>
            <a:ext cx="235868" cy="778446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71B190D-9032-3869-3993-75CEFFC0909D}"/>
              </a:ext>
            </a:extLst>
          </p:cNvPr>
          <p:cNvSpPr/>
          <p:nvPr/>
        </p:nvSpPr>
        <p:spPr>
          <a:xfrm rot="5400000">
            <a:off x="85725" y="198437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2B73EE2-AE1B-73EA-EE34-11F7BA3520ED}"/>
              </a:ext>
            </a:extLst>
          </p:cNvPr>
          <p:cNvSpPr/>
          <p:nvPr/>
        </p:nvSpPr>
        <p:spPr>
          <a:xfrm rot="16200000">
            <a:off x="11296650" y="6002340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0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ADC9B1-DA75-025D-8758-58CA564185C0}"/>
              </a:ext>
            </a:extLst>
          </p:cNvPr>
          <p:cNvSpPr/>
          <p:nvPr/>
        </p:nvSpPr>
        <p:spPr>
          <a:xfrm>
            <a:off x="838200" y="772357"/>
            <a:ext cx="10515600" cy="51135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71087-0E92-2AC8-7906-DC1CB1AF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114"/>
            <a:ext cx="10515600" cy="690563"/>
          </a:xfrm>
        </p:spPr>
        <p:txBody>
          <a:bodyPr>
            <a:normAutofit/>
          </a:bodyPr>
          <a:lstStyle/>
          <a:p>
            <a:pPr algn="ctr"/>
            <a:r>
              <a:rPr lang="en-IN" sz="2400" u="sng" dirty="0"/>
              <a:t>TEAM 3-MEMBERS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3B14-4523-5CEA-5A5B-EE074B9D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856"/>
            <a:ext cx="10515600" cy="3384550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/>
              <a:t>Ananya Manoj – Descriptive Analysis.</a:t>
            </a:r>
          </a:p>
          <a:p>
            <a:pPr marL="0" indent="0" algn="ctr">
              <a:buNone/>
            </a:pPr>
            <a:r>
              <a:rPr lang="en-IN" sz="1800" dirty="0"/>
              <a:t>Harini K – Diagnostic Analysis.</a:t>
            </a:r>
          </a:p>
          <a:p>
            <a:pPr marL="0" indent="0" algn="ctr">
              <a:buNone/>
            </a:pPr>
            <a:r>
              <a:rPr lang="en-IN" sz="1800" dirty="0" err="1"/>
              <a:t>Maghalakshmi</a:t>
            </a:r>
            <a:r>
              <a:rPr lang="en-IN" sz="1800" dirty="0"/>
              <a:t> R – Prescriptive Analysis.</a:t>
            </a:r>
          </a:p>
          <a:p>
            <a:pPr marL="0" indent="0" algn="ctr">
              <a:buNone/>
            </a:pPr>
            <a:r>
              <a:rPr lang="en-IN" sz="1800" dirty="0"/>
              <a:t>Nandhini Devi M – Location Analysis.</a:t>
            </a:r>
          </a:p>
          <a:p>
            <a:pPr marL="0" indent="0" algn="ctr">
              <a:buNone/>
            </a:pPr>
            <a:r>
              <a:rPr lang="en-IN" sz="1800" dirty="0" err="1"/>
              <a:t>Nithiyasri</a:t>
            </a:r>
            <a:r>
              <a:rPr lang="en-IN" sz="1800" dirty="0"/>
              <a:t> S – Cost Analysis.</a:t>
            </a:r>
          </a:p>
          <a:p>
            <a:pPr marL="0" indent="0" algn="ctr">
              <a:buNone/>
            </a:pPr>
            <a:r>
              <a:rPr lang="en-IN" sz="1800" dirty="0"/>
              <a:t>Praveen R – Predictive Analysis.</a:t>
            </a:r>
          </a:p>
          <a:p>
            <a:endParaRPr lang="en-IN" dirty="0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5F293949-FDC4-C90A-6CA2-AE3902E2F53B}"/>
              </a:ext>
            </a:extLst>
          </p:cNvPr>
          <p:cNvSpPr/>
          <p:nvPr/>
        </p:nvSpPr>
        <p:spPr>
          <a:xfrm>
            <a:off x="659482" y="554044"/>
            <a:ext cx="357436" cy="814891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D060FE1-BE6B-D20F-07DF-F19F41B43C0E}"/>
              </a:ext>
            </a:extLst>
          </p:cNvPr>
          <p:cNvSpPr/>
          <p:nvPr/>
        </p:nvSpPr>
        <p:spPr>
          <a:xfrm rot="10800000">
            <a:off x="11210591" y="5278262"/>
            <a:ext cx="321927" cy="807381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BC5052A9-CBF5-C553-61B0-D89F713A8F3E}"/>
              </a:ext>
            </a:extLst>
          </p:cNvPr>
          <p:cNvSpPr/>
          <p:nvPr/>
        </p:nvSpPr>
        <p:spPr>
          <a:xfrm flipH="1">
            <a:off x="11192836" y="572608"/>
            <a:ext cx="357436" cy="807381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756AD2D-F08E-DB69-8DC0-1BCAD4A0DC9F}"/>
              </a:ext>
            </a:extLst>
          </p:cNvPr>
          <p:cNvSpPr/>
          <p:nvPr/>
        </p:nvSpPr>
        <p:spPr>
          <a:xfrm rot="10800000" flipH="1">
            <a:off x="659482" y="5278262"/>
            <a:ext cx="357436" cy="807381"/>
          </a:xfrm>
          <a:prstGeom prst="halfFram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2356-F892-7B2C-A618-036F24B6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" y="596923"/>
            <a:ext cx="3028950" cy="7937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/>
              <a:t>     </a:t>
            </a:r>
            <a:r>
              <a:rPr lang="en-IN" sz="3600" b="1" dirty="0"/>
              <a:t>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A8A1-9E42-49EC-A059-E30F88E4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89" y="4743988"/>
            <a:ext cx="4641636" cy="121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DATASET</a:t>
            </a:r>
          </a:p>
          <a:p>
            <a:pPr marL="0" indent="0">
              <a:buNone/>
            </a:pPr>
            <a:r>
              <a:rPr lang="en-IN" sz="1800" dirty="0"/>
              <a:t>This dataset provides comprehensive view of the sales transactions, products, customers, discount, and geographical details.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DEDB7-B5FE-B385-C155-C367121C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96" y="0"/>
            <a:ext cx="671320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03E8A-4FBD-5328-5896-F1A07D6B19B8}"/>
              </a:ext>
            </a:extLst>
          </p:cNvPr>
          <p:cNvSpPr txBox="1"/>
          <p:nvPr/>
        </p:nvSpPr>
        <p:spPr>
          <a:xfrm>
            <a:off x="587588" y="1665894"/>
            <a:ext cx="45559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INTRODUCTION</a:t>
            </a:r>
          </a:p>
          <a:p>
            <a:r>
              <a:rPr lang="en-IN" dirty="0"/>
              <a:t>Super Store is a small retail business located in the United States. They sell Furniture, Office Supplies and Technology products and their customers are the mass Consumer, Corporate and Home Offices.</a:t>
            </a:r>
          </a:p>
          <a:p>
            <a:r>
              <a:rPr lang="en-US" dirty="0"/>
              <a:t>Our task is to </a:t>
            </a:r>
            <a:r>
              <a:rPr lang="en-US" dirty="0" err="1"/>
              <a:t>analyse</a:t>
            </a:r>
            <a:r>
              <a:rPr lang="en-US" dirty="0"/>
              <a:t> the sales data and identify weak areas and opportunities for Super Store to boost business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21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20CD-9D76-8506-A99D-1574CE8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DESCRIPTIVE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9426-9216-BA79-2D19-3495EC0E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Descriptive analysis is a preliminary exploration of the data that focuses on summarizing and presenting information in a meaningful way. It involves the use of statistical measures, visualizations, and descriptive statistics to reveal patterns and characteristics within the data.</a:t>
            </a:r>
          </a:p>
          <a:p>
            <a:pPr marL="0" indent="0" algn="ctr">
              <a:buNone/>
            </a:pPr>
            <a:r>
              <a:rPr lang="en-IN" dirty="0"/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Summary statistics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Customer segmentation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Total sales by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Total sales by Sub-Category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Product-wise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City-wise analysis and discount distribution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2D1B42F-8C83-0D2F-C390-28584E93B728}"/>
              </a:ext>
            </a:extLst>
          </p:cNvPr>
          <p:cNvSpPr/>
          <p:nvPr/>
        </p:nvSpPr>
        <p:spPr>
          <a:xfrm rot="5400000">
            <a:off x="85725" y="198437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3450DF1-AB60-0443-20E4-727C6BDAA242}"/>
              </a:ext>
            </a:extLst>
          </p:cNvPr>
          <p:cNvSpPr/>
          <p:nvPr/>
        </p:nvSpPr>
        <p:spPr>
          <a:xfrm rot="16200000">
            <a:off x="11296650" y="6002340"/>
            <a:ext cx="771525" cy="634997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0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3DA-1F1B-14DD-978D-F0038288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174"/>
            <a:ext cx="3667125" cy="459694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    </a:t>
            </a:r>
            <a:r>
              <a:rPr lang="en-IN" sz="2700" b="1" dirty="0">
                <a:solidFill>
                  <a:schemeClr val="bg1"/>
                </a:solidFill>
              </a:rPr>
              <a:t>SUMMARY STATISTICS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0BE1-C8BD-65CE-6C22-0ABD01D4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475"/>
            <a:ext cx="10515600" cy="46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Calculating mean, median , minimum, maximum and standard deviation for discount.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9CCED-B8B3-010C-88C3-FAC67AA7D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98"/>
          <a:stretch/>
        </p:blipFill>
        <p:spPr>
          <a:xfrm>
            <a:off x="893672" y="4180688"/>
            <a:ext cx="4557155" cy="18289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D434A5-8114-C24D-4974-472FC620E212}"/>
              </a:ext>
            </a:extLst>
          </p:cNvPr>
          <p:cNvSpPr/>
          <p:nvPr/>
        </p:nvSpPr>
        <p:spPr>
          <a:xfrm>
            <a:off x="6096000" y="2115197"/>
            <a:ext cx="4557155" cy="37617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B54FF-6991-D63E-E07F-0A58D5D0199E}"/>
              </a:ext>
            </a:extLst>
          </p:cNvPr>
          <p:cNvSpPr txBox="1"/>
          <p:nvPr/>
        </p:nvSpPr>
        <p:spPr>
          <a:xfrm>
            <a:off x="7630805" y="2449423"/>
            <a:ext cx="1081604" cy="3799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2C8FB7-EDC1-29C5-33C9-44DA11AF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3" y="2115198"/>
            <a:ext cx="4557155" cy="19192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6275FC-3027-DB7A-17CF-91594EB67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446" y="3315269"/>
            <a:ext cx="3932261" cy="19059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FDDD1-C6EB-3D03-001A-5EA283A59473}"/>
              </a:ext>
            </a:extLst>
          </p:cNvPr>
          <p:cNvSpPr txBox="1"/>
          <p:nvPr/>
        </p:nvSpPr>
        <p:spPr>
          <a:xfrm>
            <a:off x="1" y="1067085"/>
            <a:ext cx="184655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70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0BE1-C8BD-65CE-6C22-0ABD01D4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39682"/>
            <a:ext cx="10515600" cy="40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Calculating mean, median , minimum, maximum and standard deviation for profit.</a:t>
            </a: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434A5-8114-C24D-4974-472FC620E212}"/>
              </a:ext>
            </a:extLst>
          </p:cNvPr>
          <p:cNvSpPr/>
          <p:nvPr/>
        </p:nvSpPr>
        <p:spPr>
          <a:xfrm>
            <a:off x="6218231" y="2161771"/>
            <a:ext cx="4557155" cy="3663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B54FF-6991-D63E-E07F-0A58D5D0199E}"/>
              </a:ext>
            </a:extLst>
          </p:cNvPr>
          <p:cNvSpPr txBox="1"/>
          <p:nvPr/>
        </p:nvSpPr>
        <p:spPr>
          <a:xfrm>
            <a:off x="7753036" y="2495996"/>
            <a:ext cx="1081604" cy="3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2A664-F065-A304-6ECD-D25BA228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1771"/>
            <a:ext cx="4519052" cy="3507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960C31-D32B-0E3F-4F80-88F8FB80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660" y="3525615"/>
            <a:ext cx="3650296" cy="169232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A06BDB5-5A59-D745-78CA-7530330E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61173"/>
            <a:ext cx="3571875" cy="66168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r"/>
            <a:r>
              <a:rPr lang="en-IN" b="1" dirty="0"/>
              <a:t>      </a:t>
            </a:r>
            <a:r>
              <a:rPr lang="en-IN" sz="2700" b="1" dirty="0">
                <a:solidFill>
                  <a:schemeClr val="bg1"/>
                </a:solidFill>
              </a:rPr>
              <a:t>SUMMARY STATISTICS</a:t>
            </a:r>
            <a:endParaRPr lang="en-IN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6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0BE1-C8BD-65CE-6C22-0ABD01D4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323"/>
            <a:ext cx="10515600" cy="48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Calculating mean, median , minimum, maximum and standard deviation for sales.</a:t>
            </a:r>
          </a:p>
          <a:p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434A5-8114-C24D-4974-472FC620E212}"/>
              </a:ext>
            </a:extLst>
          </p:cNvPr>
          <p:cNvSpPr/>
          <p:nvPr/>
        </p:nvSpPr>
        <p:spPr>
          <a:xfrm>
            <a:off x="6208706" y="2316803"/>
            <a:ext cx="4557155" cy="33759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B54FF-6991-D63E-E07F-0A58D5D0199E}"/>
              </a:ext>
            </a:extLst>
          </p:cNvPr>
          <p:cNvSpPr txBox="1"/>
          <p:nvPr/>
        </p:nvSpPr>
        <p:spPr>
          <a:xfrm>
            <a:off x="7743511" y="2651027"/>
            <a:ext cx="1081604" cy="3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C2A11-0BE4-3712-C6F2-EBF818A14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75" y="2316802"/>
            <a:ext cx="4557154" cy="3500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DDB14-34CF-14D6-044A-4DE6D2E1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90" y="3735237"/>
            <a:ext cx="3535986" cy="142731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D831A85-36B0-ECF2-5FEC-738AE38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173"/>
            <a:ext cx="3600450" cy="66168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      </a:t>
            </a:r>
            <a:r>
              <a:rPr lang="en-IN" sz="2700" b="1" dirty="0">
                <a:solidFill>
                  <a:schemeClr val="bg1"/>
                </a:solidFill>
              </a:rPr>
              <a:t>SUMMARY STATISTICS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9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F600D1-DB54-4BA9-72B8-F91D21394D15}"/>
              </a:ext>
            </a:extLst>
          </p:cNvPr>
          <p:cNvSpPr/>
          <p:nvPr/>
        </p:nvSpPr>
        <p:spPr>
          <a:xfrm>
            <a:off x="6400800" y="1657296"/>
            <a:ext cx="5479083" cy="4789542"/>
          </a:xfrm>
          <a:prstGeom prst="rect">
            <a:avLst/>
          </a:prstGeom>
          <a:solidFill>
            <a:schemeClr val="bg2">
              <a:lumMod val="90000"/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38EE6-17A9-210E-FA04-A13963D1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8942"/>
            <a:ext cx="12192000" cy="549275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CUSTOMER SEGMENTATION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E667C1-F071-79C8-8F7C-27BF1A01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502" y="1886769"/>
            <a:ext cx="2832923" cy="248393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BCFF2-266E-EEEE-CB1C-EDEB49221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657296"/>
            <a:ext cx="5101402" cy="4644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15C12F-0539-323F-D64F-C9DF8DC05EDA}"/>
              </a:ext>
            </a:extLst>
          </p:cNvPr>
          <p:cNvSpPr txBox="1"/>
          <p:nvPr/>
        </p:nvSpPr>
        <p:spPr>
          <a:xfrm>
            <a:off x="9530527" y="1823682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50049C-6B3E-D296-B8AD-918CAB4FD593}"/>
              </a:ext>
            </a:extLst>
          </p:cNvPr>
          <p:cNvCxnSpPr>
            <a:cxnSpLocks/>
          </p:cNvCxnSpPr>
          <p:nvPr/>
        </p:nvCxnSpPr>
        <p:spPr>
          <a:xfrm>
            <a:off x="9644827" y="2126339"/>
            <a:ext cx="15335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52D96E-966A-A637-6525-61E6C027FB95}"/>
              </a:ext>
            </a:extLst>
          </p:cNvPr>
          <p:cNvSpPr txBox="1"/>
          <p:nvPr/>
        </p:nvSpPr>
        <p:spPr>
          <a:xfrm>
            <a:off x="9530527" y="2239890"/>
            <a:ext cx="24003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F0F0F"/>
                </a:solidFill>
                <a:effectLst/>
                <a:latin typeface="Söhne"/>
              </a:rPr>
              <a:t>The largest segment is "Consumer," constituting 51.9% of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F0F0F"/>
                </a:solidFill>
                <a:effectLst/>
                <a:latin typeface="Söhne"/>
              </a:rPr>
              <a:t>The "Corporate" segment is also substantial, comprising 30.2% of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F0F0F"/>
                </a:solidFill>
                <a:effectLst/>
                <a:latin typeface="Söhne"/>
              </a:rPr>
              <a:t>The "Home Office" segment, while smaller compared to the other two, still holds a significant portion at 17.8%.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6BD72-7AA7-3966-6A8B-6F39E79EA36F}"/>
              </a:ext>
            </a:extLst>
          </p:cNvPr>
          <p:cNvSpPr txBox="1"/>
          <p:nvPr/>
        </p:nvSpPr>
        <p:spPr>
          <a:xfrm>
            <a:off x="6549202" y="4555371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FE970-49AB-6D54-1BCC-0B7E0215BF51}"/>
              </a:ext>
            </a:extLst>
          </p:cNvPr>
          <p:cNvCxnSpPr>
            <a:cxnSpLocks/>
          </p:cNvCxnSpPr>
          <p:nvPr/>
        </p:nvCxnSpPr>
        <p:spPr>
          <a:xfrm>
            <a:off x="6663502" y="4858028"/>
            <a:ext cx="10382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68AF27-572D-89DC-8298-55E2C00E903A}"/>
              </a:ext>
            </a:extLst>
          </p:cNvPr>
          <p:cNvSpPr txBox="1"/>
          <p:nvPr/>
        </p:nvSpPr>
        <p:spPr>
          <a:xfrm>
            <a:off x="6663502" y="5066962"/>
            <a:ext cx="4899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F0F0F"/>
                </a:solidFill>
                <a:latin typeface="Söhne"/>
              </a:rPr>
              <a:t>A 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significant portion of the customer population falls under the consumer category.</a:t>
            </a:r>
          </a:p>
          <a:p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This indicates that there is a notable presence of corporate customers, potentially representing businesses and organizations.</a:t>
            </a:r>
            <a:endParaRPr lang="en-US" sz="1400" dirty="0">
              <a:solidFill>
                <a:srgbClr val="0F0F0F"/>
              </a:solidFill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1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F600D1-DB54-4BA9-72B8-F91D21394D15}"/>
              </a:ext>
            </a:extLst>
          </p:cNvPr>
          <p:cNvSpPr/>
          <p:nvPr/>
        </p:nvSpPr>
        <p:spPr>
          <a:xfrm>
            <a:off x="6400800" y="1657296"/>
            <a:ext cx="5479083" cy="4789542"/>
          </a:xfrm>
          <a:prstGeom prst="rect">
            <a:avLst/>
          </a:prstGeom>
          <a:solidFill>
            <a:schemeClr val="bg2">
              <a:lumMod val="90000"/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38EE6-17A9-210E-FA04-A13963D1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9098"/>
            <a:ext cx="12192000" cy="549275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MONTH-WISE SALES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5C12F-0539-323F-D64F-C9DF8DC05EDA}"/>
              </a:ext>
            </a:extLst>
          </p:cNvPr>
          <p:cNvSpPr txBox="1"/>
          <p:nvPr/>
        </p:nvSpPr>
        <p:spPr>
          <a:xfrm>
            <a:off x="6580728" y="1870558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50049C-6B3E-D296-B8AD-918CAB4FD593}"/>
              </a:ext>
            </a:extLst>
          </p:cNvPr>
          <p:cNvCxnSpPr>
            <a:cxnSpLocks/>
          </p:cNvCxnSpPr>
          <p:nvPr/>
        </p:nvCxnSpPr>
        <p:spPr>
          <a:xfrm>
            <a:off x="6695028" y="2173215"/>
            <a:ext cx="15335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52D96E-966A-A637-6525-61E6C027FB95}"/>
              </a:ext>
            </a:extLst>
          </p:cNvPr>
          <p:cNvSpPr txBox="1"/>
          <p:nvPr/>
        </p:nvSpPr>
        <p:spPr>
          <a:xfrm>
            <a:off x="6663502" y="2302629"/>
            <a:ext cx="47664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F0F0F"/>
                </a:solidFill>
                <a:effectLst/>
                <a:latin typeface="Söhne"/>
              </a:rPr>
              <a:t>The largest sales </a:t>
            </a:r>
            <a:r>
              <a:rPr lang="en-US" sz="1300" dirty="0">
                <a:solidFill>
                  <a:srgbClr val="0F0F0F"/>
                </a:solidFill>
                <a:latin typeface="Söhne"/>
              </a:rPr>
              <a:t>has happened during the month February</a:t>
            </a:r>
            <a:r>
              <a:rPr lang="en-US" sz="1300" b="0" i="0" dirty="0">
                <a:solidFill>
                  <a:srgbClr val="0F0F0F"/>
                </a:solidFill>
                <a:effectLst/>
                <a:latin typeface="Söhne"/>
              </a:rPr>
              <a:t> "Consumer," constituting 51.9% of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F0F0F"/>
                </a:solidFill>
                <a:effectLst/>
                <a:latin typeface="Söhne"/>
              </a:rPr>
              <a:t>The "Corporate" segment is also substantial, comprising 30.2% of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0F0F0F"/>
                </a:solidFill>
                <a:effectLst/>
                <a:latin typeface="Söhne"/>
              </a:rPr>
              <a:t>The "Home Office" segment, while smaller compared to the other two, still holds a significant portion at 17.8%.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6BD72-7AA7-3966-6A8B-6F39E79EA36F}"/>
              </a:ext>
            </a:extLst>
          </p:cNvPr>
          <p:cNvSpPr txBox="1"/>
          <p:nvPr/>
        </p:nvSpPr>
        <p:spPr>
          <a:xfrm>
            <a:off x="6663502" y="3644887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FE970-49AB-6D54-1BCC-0B7E0215BF51}"/>
              </a:ext>
            </a:extLst>
          </p:cNvPr>
          <p:cNvCxnSpPr>
            <a:cxnSpLocks/>
          </p:cNvCxnSpPr>
          <p:nvPr/>
        </p:nvCxnSpPr>
        <p:spPr>
          <a:xfrm>
            <a:off x="6777802" y="3947544"/>
            <a:ext cx="10382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68AF27-572D-89DC-8298-55E2C00E903A}"/>
              </a:ext>
            </a:extLst>
          </p:cNvPr>
          <p:cNvSpPr txBox="1"/>
          <p:nvPr/>
        </p:nvSpPr>
        <p:spPr>
          <a:xfrm>
            <a:off x="6695028" y="4197001"/>
            <a:ext cx="4899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F0F0F"/>
                </a:solidFill>
                <a:latin typeface="Söhne"/>
              </a:rPr>
              <a:t>A 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significant portion of the customer population falls under the consumer category.</a:t>
            </a:r>
          </a:p>
          <a:p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This indicates that there is a notable presence of corporate customers, potentially representing businesses and organizations.</a:t>
            </a:r>
            <a:endParaRPr lang="en-US" sz="1400" dirty="0">
              <a:solidFill>
                <a:srgbClr val="0F0F0F"/>
              </a:solidFill>
              <a:latin typeface="Söhn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CC7DC-1777-59E0-7BC7-C6128823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4" y="2302629"/>
            <a:ext cx="5408041" cy="2644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F8221F-1CEE-B923-34BD-68B1C68A1EA0}"/>
              </a:ext>
            </a:extLst>
          </p:cNvPr>
          <p:cNvSpPr txBox="1"/>
          <p:nvPr/>
        </p:nvSpPr>
        <p:spPr>
          <a:xfrm>
            <a:off x="465678" y="1809016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B5B740-CF34-7253-A346-846C668E88C7}"/>
              </a:ext>
            </a:extLst>
          </p:cNvPr>
          <p:cNvCxnSpPr>
            <a:cxnSpLocks/>
          </p:cNvCxnSpPr>
          <p:nvPr/>
        </p:nvCxnSpPr>
        <p:spPr>
          <a:xfrm>
            <a:off x="579978" y="2111673"/>
            <a:ext cx="15335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6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846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Bahnschrift Light</vt:lpstr>
      <vt:lpstr>Calibri</vt:lpstr>
      <vt:lpstr>Calibri Light</vt:lpstr>
      <vt:lpstr>Söhne</vt:lpstr>
      <vt:lpstr>Wingdings</vt:lpstr>
      <vt:lpstr>Office Theme</vt:lpstr>
      <vt:lpstr>DATA ANALYTICS</vt:lpstr>
      <vt:lpstr>TEAM 3-MEMBERS</vt:lpstr>
      <vt:lpstr>     OVERVIEW</vt:lpstr>
      <vt:lpstr>DESCRIPTIVE ANALYSIS </vt:lpstr>
      <vt:lpstr>    SUMMARY STATISTICS</vt:lpstr>
      <vt:lpstr>      SUMMARY STATISTICS</vt:lpstr>
      <vt:lpstr>      SUMMARY STATISTICS</vt:lpstr>
      <vt:lpstr>CUSTOMER SEGMENTATION</vt:lpstr>
      <vt:lpstr>MONTH-WISE SALES ANALYSIS</vt:lpstr>
      <vt:lpstr>MONTH-WISE SALES ANALYSIS</vt:lpstr>
      <vt:lpstr>TOTAL SALES BY CATEGORY</vt:lpstr>
      <vt:lpstr>TOTAL SALES BY SUB-CATEGORY</vt:lpstr>
      <vt:lpstr>PRODUCT WISE ANALYSIS</vt:lpstr>
      <vt:lpstr>PRODUCT WISE ANALYSIS</vt:lpstr>
      <vt:lpstr>CITY-WISE SALES AND DISCOUNT DISTRIBUTION</vt:lpstr>
      <vt:lpstr>PowerPoint Presentation</vt:lpstr>
      <vt:lpstr>USING POWER BI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Ananya Manoj</dc:creator>
  <cp:lastModifiedBy>Ananya Manoj</cp:lastModifiedBy>
  <cp:revision>8</cp:revision>
  <dcterms:created xsi:type="dcterms:W3CDTF">2023-11-18T13:35:28Z</dcterms:created>
  <dcterms:modified xsi:type="dcterms:W3CDTF">2023-11-19T10:43:16Z</dcterms:modified>
</cp:coreProperties>
</file>