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sldIdLst>
    <p:sldId id="256" r:id="rId2"/>
    <p:sldId id="260" r:id="rId3"/>
    <p:sldId id="276" r:id="rId4"/>
    <p:sldId id="261" r:id="rId5"/>
    <p:sldId id="262" r:id="rId6"/>
    <p:sldId id="263" r:id="rId7"/>
    <p:sldId id="264" r:id="rId8"/>
    <p:sldId id="265" r:id="rId9"/>
    <p:sldId id="266" r:id="rId10"/>
    <p:sldId id="267" r:id="rId11"/>
    <p:sldId id="274" r:id="rId12"/>
    <p:sldId id="268" r:id="rId13"/>
    <p:sldId id="269" r:id="rId14"/>
    <p:sldId id="270" r:id="rId15"/>
    <p:sldId id="271" r:id="rId16"/>
    <p:sldId id="272" r:id="rId17"/>
    <p:sldId id="273" r:id="rId18"/>
    <p:sldId id="259" r:id="rId19"/>
    <p:sldId id="25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BDEFB8-E2FC-4C5F-8666-7992927A0A6F}" type="datetimeFigureOut">
              <a:rPr lang="en-IN" smtClean="0"/>
              <a:t>19-11-2023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76EC86-CEC1-4728-9CCE-670ADA345A4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2519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EFB8-E2FC-4C5F-8666-7992927A0A6F}"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6EC86-CEC1-4728-9CCE-670ADA345A4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620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EFB8-E2FC-4C5F-8666-7992927A0A6F}"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6EC86-CEC1-4728-9CCE-670ADA345A4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422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EFB8-E2FC-4C5F-8666-7992927A0A6F}"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6EC86-CEC1-4728-9CCE-670ADA345A4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2700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DEFB8-E2FC-4C5F-8666-7992927A0A6F}"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6EC86-CEC1-4728-9CCE-670ADA345A4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156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DEFB8-E2FC-4C5F-8666-7992927A0A6F}"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6EC86-CEC1-4728-9CCE-670ADA345A4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338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DEFB8-E2FC-4C5F-8666-7992927A0A6F}" type="datetimeFigureOut">
              <a:rPr lang="en-IN" smtClean="0"/>
              <a:t>19-11-2023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76EC86-CEC1-4728-9CCE-670ADA345A4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996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DEFB8-E2FC-4C5F-8666-7992927A0A6F}" type="datetimeFigureOut">
              <a:rPr lang="en-IN" smtClean="0"/>
              <a:t>19-11-2023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6EC86-CEC1-4728-9CCE-670ADA345A4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798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DEFB8-E2FC-4C5F-8666-7992927A0A6F}" type="datetimeFigureOut">
              <a:rPr lang="en-IN" smtClean="0"/>
              <a:t>19-11-2023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76EC86-CEC1-4728-9CCE-670ADA345A43}" type="slidenum">
              <a:rPr lang="en-IN" smtClean="0"/>
              <a:t>‹#›</a:t>
            </a:fld>
            <a:endParaRPr lang="en-IN"/>
          </a:p>
        </p:txBody>
      </p:sp>
    </p:spTree>
    <p:extLst>
      <p:ext uri="{BB962C8B-B14F-4D97-AF65-F5344CB8AC3E}">
        <p14:creationId xmlns:p14="http://schemas.microsoft.com/office/powerpoint/2010/main" val="3807853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DEFB8-E2FC-4C5F-8666-7992927A0A6F}"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6EC86-CEC1-4728-9CCE-670ADA345A4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767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BDEFB8-E2FC-4C5F-8666-7992927A0A6F}" type="datetimeFigureOut">
              <a:rPr lang="en-IN" smtClean="0"/>
              <a:t>19-11-2023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C76EC86-CEC1-4728-9CCE-670ADA345A4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1902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DEFB8-E2FC-4C5F-8666-7992927A0A6F}" type="datetimeFigureOut">
              <a:rPr lang="en-IN" smtClean="0"/>
              <a:t>19-11-2023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76EC86-CEC1-4728-9CCE-670ADA345A4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520591"/>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elnegro/110776206/"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community.tableau.com/s/question/0D54T00000CWeX8SAL/sample-superstore-sales-excelxls" TargetMode="External"/><Relationship Id="rId1" Type="http://schemas.openxmlformats.org/officeDocument/2006/relationships/slideLayout" Target="../slideLayouts/slideLayout7.xml"/><Relationship Id="rId4" Type="http://schemas.openxmlformats.org/officeDocument/2006/relationships/hyperlink" Target="https://www.analyticsvidhya.com/blog/2019/05/practical-introduction-prescriptive-analytic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view-image.php?image=72981&amp;picture=&amp;jazyk=ES"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growth-progress-graph-diagram-3078544/"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4be.cochrane.org/blog/2015/07/24/nominal-ordinal-numerical-variables/"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eoplematters.in/article/hr-analytics/descriptive-and-predictive-big-data-can-now-be-prescriptive-13111"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leap.com/impact-government-debt-economic-growth-ghana-time-series-analysis-1990-2015/"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mmunity.tableau.com/s/question/0D54T00000CWeX8SAL/sample-superstore-sales-excelxl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8CC6D36-5D8C-76D1-5534-8D0D1BA07D44}"/>
              </a:ext>
            </a:extLst>
          </p:cNvPr>
          <p:cNvCxnSpPr/>
          <p:nvPr/>
        </p:nvCxnSpPr>
        <p:spPr>
          <a:xfrm>
            <a:off x="5935055" y="4368800"/>
            <a:ext cx="5850842"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1DE5073-0F03-8C13-8660-D994ED385D0C}"/>
              </a:ext>
            </a:extLst>
          </p:cNvPr>
          <p:cNvSpPr txBox="1"/>
          <p:nvPr/>
        </p:nvSpPr>
        <p:spPr>
          <a:xfrm>
            <a:off x="6096000" y="736828"/>
            <a:ext cx="5352705" cy="415498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BUSINESS PROPOSAL</a:t>
            </a:r>
          </a:p>
          <a:p>
            <a:pPr algn="ctr"/>
            <a:endParaRPr lang="en-IN" sz="1200" dirty="0">
              <a:latin typeface="Times New Roman" panose="02020603050405020304" pitchFamily="18" charset="0"/>
              <a:cs typeface="Times New Roman" panose="02020603050405020304" pitchFamily="18" charset="0"/>
            </a:endParaRPr>
          </a:p>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(SUPERSTORE)</a:t>
            </a:r>
          </a:p>
          <a:p>
            <a:pPr algn="ctr"/>
            <a:endParaRPr lang="en-IN" sz="6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D3E13F5-534A-FD1D-8853-BD703BBA2DC1}"/>
              </a:ext>
            </a:extLst>
          </p:cNvPr>
          <p:cNvSpPr txBox="1"/>
          <p:nvPr/>
        </p:nvSpPr>
        <p:spPr>
          <a:xfrm>
            <a:off x="7874297" y="4920843"/>
            <a:ext cx="3911600" cy="1200329"/>
          </a:xfrm>
          <a:prstGeom prst="rect">
            <a:avLst/>
          </a:prstGeom>
          <a:noFill/>
        </p:spPr>
        <p:txBody>
          <a:bodyPr wrap="square" rtlCol="0">
            <a:spAutoFit/>
          </a:bodyPr>
          <a:lstStyle/>
          <a:p>
            <a:pPr algn="r"/>
            <a:r>
              <a:rPr lang="en-IN" sz="2400" dirty="0">
                <a:latin typeface="Times New Roman" panose="02020603050405020304" pitchFamily="18" charset="0"/>
                <a:cs typeface="Times New Roman" panose="02020603050405020304" pitchFamily="18" charset="0"/>
              </a:rPr>
              <a:t>MAGHALAKSHMI R</a:t>
            </a:r>
          </a:p>
          <a:p>
            <a:pPr algn="r"/>
            <a:r>
              <a:rPr lang="en-IN" sz="2400" dirty="0">
                <a:latin typeface="Times New Roman" panose="02020603050405020304" pitchFamily="18" charset="0"/>
                <a:cs typeface="Times New Roman" panose="02020603050405020304" pitchFamily="18" charset="0"/>
              </a:rPr>
              <a:t>36822008</a:t>
            </a:r>
          </a:p>
          <a:p>
            <a:pPr algn="r"/>
            <a:r>
              <a:rPr lang="en-IN" sz="2400" dirty="0">
                <a:latin typeface="Times New Roman" panose="02020603050405020304" pitchFamily="18" charset="0"/>
                <a:cs typeface="Times New Roman" panose="02020603050405020304" pitchFamily="18" charset="0"/>
              </a:rPr>
              <a:t>II – MCA</a:t>
            </a:r>
          </a:p>
        </p:txBody>
      </p:sp>
      <p:pic>
        <p:nvPicPr>
          <p:cNvPr id="3" name="Picture 2">
            <a:extLst>
              <a:ext uri="{FF2B5EF4-FFF2-40B4-BE49-F238E27FC236}">
                <a16:creationId xmlns:a16="http://schemas.microsoft.com/office/drawing/2014/main" id="{A172482B-4035-BEF3-9A1A-DC0076E4AE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597863" cy="6858000"/>
          </a:xfrm>
          <a:prstGeom prst="rect">
            <a:avLst/>
          </a:prstGeom>
        </p:spPr>
      </p:pic>
      <p:sp>
        <p:nvSpPr>
          <p:cNvPr id="5" name="TextBox 4">
            <a:extLst>
              <a:ext uri="{FF2B5EF4-FFF2-40B4-BE49-F238E27FC236}">
                <a16:creationId xmlns:a16="http://schemas.microsoft.com/office/drawing/2014/main" id="{CF5D4F25-7D44-50F5-3929-0B949E05125D}"/>
              </a:ext>
            </a:extLst>
          </p:cNvPr>
          <p:cNvSpPr txBox="1"/>
          <p:nvPr/>
        </p:nvSpPr>
        <p:spPr>
          <a:xfrm>
            <a:off x="0" y="6858000"/>
            <a:ext cx="5597863" cy="230832"/>
          </a:xfrm>
          <a:prstGeom prst="rect">
            <a:avLst/>
          </a:prstGeom>
          <a:noFill/>
        </p:spPr>
        <p:txBody>
          <a:bodyPr wrap="square" rtlCol="0">
            <a:spAutoFit/>
          </a:bodyPr>
          <a:lstStyle/>
          <a:p>
            <a:r>
              <a:rPr lang="en-IN" sz="900">
                <a:hlinkClick r:id="rId3" tooltip="https://www.flickr.com/photos/elnegro/110776206/"/>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1580225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8157FF-C251-C22A-A757-BBBBE4E4F98F}"/>
              </a:ext>
            </a:extLst>
          </p:cNvPr>
          <p:cNvPicPr>
            <a:picLocks noChangeAspect="1"/>
          </p:cNvPicPr>
          <p:nvPr/>
        </p:nvPicPr>
        <p:blipFill>
          <a:blip r:embed="rId2"/>
          <a:stretch>
            <a:fillRect/>
          </a:stretch>
        </p:blipFill>
        <p:spPr>
          <a:xfrm>
            <a:off x="231007" y="1688192"/>
            <a:ext cx="11232974" cy="4869005"/>
          </a:xfrm>
          <a:prstGeom prst="rect">
            <a:avLst/>
          </a:prstGeom>
        </p:spPr>
      </p:pic>
      <p:sp>
        <p:nvSpPr>
          <p:cNvPr id="8" name="TextBox 7">
            <a:extLst>
              <a:ext uri="{FF2B5EF4-FFF2-40B4-BE49-F238E27FC236}">
                <a16:creationId xmlns:a16="http://schemas.microsoft.com/office/drawing/2014/main" id="{1BBCCE8B-9993-2732-6C79-319742297866}"/>
              </a:ext>
            </a:extLst>
          </p:cNvPr>
          <p:cNvSpPr txBox="1"/>
          <p:nvPr/>
        </p:nvSpPr>
        <p:spPr>
          <a:xfrm>
            <a:off x="231007" y="211757"/>
            <a:ext cx="12108581" cy="1384995"/>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INTERPRETATION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Graphical representation of  potential profit as (y) and list of products as (x).</a:t>
            </a:r>
          </a:p>
        </p:txBody>
      </p:sp>
      <p:cxnSp>
        <p:nvCxnSpPr>
          <p:cNvPr id="10" name="Straight Connector 9">
            <a:extLst>
              <a:ext uri="{FF2B5EF4-FFF2-40B4-BE49-F238E27FC236}">
                <a16:creationId xmlns:a16="http://schemas.microsoft.com/office/drawing/2014/main" id="{E7250811-2655-03DA-93A1-2D0EE0A6BB81}"/>
              </a:ext>
            </a:extLst>
          </p:cNvPr>
          <p:cNvCxnSpPr>
            <a:cxnSpLocks/>
          </p:cNvCxnSpPr>
          <p:nvPr/>
        </p:nvCxnSpPr>
        <p:spPr>
          <a:xfrm>
            <a:off x="231007" y="992779"/>
            <a:ext cx="1141556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0284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62B2D4-BA4D-7C15-220B-2F641DD21C0B}"/>
              </a:ext>
            </a:extLst>
          </p:cNvPr>
          <p:cNvPicPr>
            <a:picLocks noChangeAspect="1"/>
          </p:cNvPicPr>
          <p:nvPr/>
        </p:nvPicPr>
        <p:blipFill>
          <a:blip r:embed="rId2"/>
          <a:stretch>
            <a:fillRect/>
          </a:stretch>
        </p:blipFill>
        <p:spPr>
          <a:xfrm>
            <a:off x="528253" y="2690262"/>
            <a:ext cx="10994931" cy="2906829"/>
          </a:xfrm>
          <a:prstGeom prst="rect">
            <a:avLst/>
          </a:prstGeom>
        </p:spPr>
      </p:pic>
      <p:sp>
        <p:nvSpPr>
          <p:cNvPr id="4" name="TextBox 3">
            <a:extLst>
              <a:ext uri="{FF2B5EF4-FFF2-40B4-BE49-F238E27FC236}">
                <a16:creationId xmlns:a16="http://schemas.microsoft.com/office/drawing/2014/main" id="{F47BCE9F-391F-AAA9-175B-5593988973DD}"/>
              </a:ext>
            </a:extLst>
          </p:cNvPr>
          <p:cNvSpPr txBox="1"/>
          <p:nvPr/>
        </p:nvSpPr>
        <p:spPr>
          <a:xfrm>
            <a:off x="523775" y="1550733"/>
            <a:ext cx="11668225" cy="83099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Thus, recommends to increases the profit by offering discount sale </a:t>
            </a:r>
            <a:r>
              <a:rPr lang="en-IN" sz="2400" dirty="0" err="1">
                <a:latin typeface="Times New Roman" panose="02020603050405020304" pitchFamily="18" charset="0"/>
                <a:cs typeface="Times New Roman" panose="02020603050405020304" pitchFamily="18" charset="0"/>
              </a:rPr>
              <a:t>upto</a:t>
            </a:r>
            <a:r>
              <a:rPr lang="en-IN" sz="2400" dirty="0">
                <a:latin typeface="Times New Roman" panose="02020603050405020304" pitchFamily="18" charset="0"/>
                <a:cs typeface="Times New Roman" panose="02020603050405020304" pitchFamily="18" charset="0"/>
              </a:rPr>
              <a:t> 20% off on the list of unique products that satisfies the rule applied for the recommendation system. </a:t>
            </a:r>
            <a:endParaRPr lang="en-IN" sz="2400" dirty="0"/>
          </a:p>
        </p:txBody>
      </p:sp>
      <p:sp>
        <p:nvSpPr>
          <p:cNvPr id="5" name="TextBox 4">
            <a:extLst>
              <a:ext uri="{FF2B5EF4-FFF2-40B4-BE49-F238E27FC236}">
                <a16:creationId xmlns:a16="http://schemas.microsoft.com/office/drawing/2014/main" id="{01B119EF-48EF-F55A-32D5-92A7B60B5464}"/>
              </a:ext>
            </a:extLst>
          </p:cNvPr>
          <p:cNvSpPr txBox="1"/>
          <p:nvPr/>
        </p:nvSpPr>
        <p:spPr>
          <a:xfrm>
            <a:off x="308008" y="413886"/>
            <a:ext cx="11588817"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INFERENCE</a:t>
            </a:r>
          </a:p>
        </p:txBody>
      </p:sp>
      <p:cxnSp>
        <p:nvCxnSpPr>
          <p:cNvPr id="7" name="Straight Connector 6">
            <a:extLst>
              <a:ext uri="{FF2B5EF4-FFF2-40B4-BE49-F238E27FC236}">
                <a16:creationId xmlns:a16="http://schemas.microsoft.com/office/drawing/2014/main" id="{7EE98869-D163-702E-CC2C-7C5F3817C4FE}"/>
              </a:ext>
            </a:extLst>
          </p:cNvPr>
          <p:cNvCxnSpPr/>
          <p:nvPr/>
        </p:nvCxnSpPr>
        <p:spPr>
          <a:xfrm>
            <a:off x="528253" y="1260909"/>
            <a:ext cx="1099493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9357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3D6DD-8C7B-AEDD-C25C-EFEA19C53814}"/>
              </a:ext>
            </a:extLst>
          </p:cNvPr>
          <p:cNvPicPr>
            <a:picLocks noChangeAspect="1"/>
          </p:cNvPicPr>
          <p:nvPr/>
        </p:nvPicPr>
        <p:blipFill>
          <a:blip r:embed="rId2"/>
          <a:stretch>
            <a:fillRect/>
          </a:stretch>
        </p:blipFill>
        <p:spPr>
          <a:xfrm>
            <a:off x="3056939" y="1764001"/>
            <a:ext cx="6078122" cy="4997730"/>
          </a:xfrm>
          <a:prstGeom prst="rect">
            <a:avLst/>
          </a:prstGeom>
        </p:spPr>
      </p:pic>
      <p:sp>
        <p:nvSpPr>
          <p:cNvPr id="4" name="TextBox 3">
            <a:extLst>
              <a:ext uri="{FF2B5EF4-FFF2-40B4-BE49-F238E27FC236}">
                <a16:creationId xmlns:a16="http://schemas.microsoft.com/office/drawing/2014/main" id="{E9340D61-695B-EF1F-B81C-B0E0B2B83257}"/>
              </a:ext>
            </a:extLst>
          </p:cNvPr>
          <p:cNvSpPr txBox="1"/>
          <p:nvPr/>
        </p:nvSpPr>
        <p:spPr>
          <a:xfrm>
            <a:off x="381802" y="240632"/>
            <a:ext cx="11810198" cy="1015663"/>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IMPLEMENTATION</a:t>
            </a:r>
          </a:p>
          <a:p>
            <a:endParaRPr lang="en-IN" sz="24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8CFD1F1-970F-0243-A6D2-CC78F9640D96}"/>
              </a:ext>
            </a:extLst>
          </p:cNvPr>
          <p:cNvCxnSpPr/>
          <p:nvPr/>
        </p:nvCxnSpPr>
        <p:spPr>
          <a:xfrm>
            <a:off x="346509" y="933004"/>
            <a:ext cx="1156956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39557F2-9B77-6DE6-4214-B22B1D688A85}"/>
              </a:ext>
            </a:extLst>
          </p:cNvPr>
          <p:cNvSpPr txBox="1"/>
          <p:nvPr/>
        </p:nvSpPr>
        <p:spPr>
          <a:xfrm>
            <a:off x="346509" y="933004"/>
            <a:ext cx="11611276" cy="83099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Recommending a discount sale to the products based on sub-category and thus yields the possible maximum net profit. </a:t>
            </a:r>
            <a:endParaRPr lang="en-IN" sz="2400" dirty="0"/>
          </a:p>
        </p:txBody>
      </p:sp>
    </p:spTree>
    <p:extLst>
      <p:ext uri="{BB962C8B-B14F-4D97-AF65-F5344CB8AC3E}">
        <p14:creationId xmlns:p14="http://schemas.microsoft.com/office/powerpoint/2010/main" val="266295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1E50E-2F09-1FAD-42F8-42A3125853BD}"/>
              </a:ext>
            </a:extLst>
          </p:cNvPr>
          <p:cNvPicPr>
            <a:picLocks noChangeAspect="1"/>
          </p:cNvPicPr>
          <p:nvPr/>
        </p:nvPicPr>
        <p:blipFill rotWithShape="1">
          <a:blip r:embed="rId2"/>
          <a:srcRect l="6707" r="12951"/>
          <a:stretch/>
        </p:blipFill>
        <p:spPr>
          <a:xfrm>
            <a:off x="660936" y="954575"/>
            <a:ext cx="5188018" cy="5195400"/>
          </a:xfrm>
          <a:prstGeom prst="rect">
            <a:avLst/>
          </a:prstGeom>
        </p:spPr>
      </p:pic>
      <p:sp>
        <p:nvSpPr>
          <p:cNvPr id="5" name="TextBox 4">
            <a:extLst>
              <a:ext uri="{FF2B5EF4-FFF2-40B4-BE49-F238E27FC236}">
                <a16:creationId xmlns:a16="http://schemas.microsoft.com/office/drawing/2014/main" id="{4DBF4454-C722-07F9-C638-11B8D66BA50C}"/>
              </a:ext>
            </a:extLst>
          </p:cNvPr>
          <p:cNvSpPr txBox="1"/>
          <p:nvPr/>
        </p:nvSpPr>
        <p:spPr>
          <a:xfrm>
            <a:off x="558265" y="96774"/>
            <a:ext cx="11136430" cy="1384995"/>
          </a:xfrm>
          <a:prstGeom prst="rect">
            <a:avLst/>
          </a:prstGeom>
          <a:noFill/>
        </p:spPr>
        <p:txBody>
          <a:bodyPr wrap="square">
            <a:spAutoFit/>
          </a:bodyPr>
          <a:lstStyle/>
          <a:p>
            <a:pPr algn="ctr"/>
            <a:r>
              <a:rPr lang="en-IN" sz="3600" dirty="0">
                <a:latin typeface="Times New Roman" panose="02020603050405020304" pitchFamily="18" charset="0"/>
                <a:cs typeface="Times New Roman" panose="02020603050405020304" pitchFamily="18" charset="0"/>
              </a:rPr>
              <a:t>INTERPRETATION AND INFERENCE</a:t>
            </a:r>
          </a:p>
          <a:p>
            <a:pPr algn="ctr"/>
            <a:endParaRPr lang="en-IN" sz="2400" dirty="0"/>
          </a:p>
          <a:p>
            <a:pPr algn="ctr"/>
            <a:r>
              <a:rPr lang="en-IN" sz="2400" dirty="0">
                <a:latin typeface="Times New Roman" panose="02020603050405020304" pitchFamily="18" charset="0"/>
                <a:cs typeface="Times New Roman" panose="02020603050405020304" pitchFamily="18" charset="0"/>
              </a:rPr>
              <a:t> </a:t>
            </a:r>
          </a:p>
        </p:txBody>
      </p:sp>
      <p:cxnSp>
        <p:nvCxnSpPr>
          <p:cNvPr id="7" name="Straight Connector 6">
            <a:extLst>
              <a:ext uri="{FF2B5EF4-FFF2-40B4-BE49-F238E27FC236}">
                <a16:creationId xmlns:a16="http://schemas.microsoft.com/office/drawing/2014/main" id="{0FF8D15E-C327-9C84-526A-C3BE3E888F93}"/>
              </a:ext>
            </a:extLst>
          </p:cNvPr>
          <p:cNvCxnSpPr>
            <a:cxnSpLocks/>
          </p:cNvCxnSpPr>
          <p:nvPr/>
        </p:nvCxnSpPr>
        <p:spPr>
          <a:xfrm>
            <a:off x="558265" y="789272"/>
            <a:ext cx="11136430"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D730F11-E92D-545E-7359-97F0EAC55AF9}"/>
              </a:ext>
            </a:extLst>
          </p:cNvPr>
          <p:cNvSpPr txBox="1"/>
          <p:nvPr/>
        </p:nvSpPr>
        <p:spPr>
          <a:xfrm>
            <a:off x="6506678" y="1259175"/>
            <a:ext cx="5024386" cy="4339650"/>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Thus, Increases the profit by offering discount sale on the list of unique sub-categories that satisfies the rule applied for recommendation. And calculates the possible net profit to be yield. With this we get an idea to invest on those sub-category products.</a:t>
            </a:r>
            <a:endParaRPr lang="en-IN" sz="2400" dirty="0"/>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254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1FE43B-287C-0004-B75D-1CADC55D1197}"/>
              </a:ext>
            </a:extLst>
          </p:cNvPr>
          <p:cNvPicPr>
            <a:picLocks noChangeAspect="1"/>
          </p:cNvPicPr>
          <p:nvPr/>
        </p:nvPicPr>
        <p:blipFill rotWithShape="1">
          <a:blip r:embed="rId2"/>
          <a:srcRect l="8508" r="10682"/>
          <a:stretch/>
        </p:blipFill>
        <p:spPr>
          <a:xfrm>
            <a:off x="814937" y="876431"/>
            <a:ext cx="4618755" cy="5476243"/>
          </a:xfrm>
          <a:prstGeom prst="rect">
            <a:avLst/>
          </a:prstGeom>
        </p:spPr>
      </p:pic>
      <p:sp>
        <p:nvSpPr>
          <p:cNvPr id="7" name="TextBox 6">
            <a:extLst>
              <a:ext uri="{FF2B5EF4-FFF2-40B4-BE49-F238E27FC236}">
                <a16:creationId xmlns:a16="http://schemas.microsoft.com/office/drawing/2014/main" id="{69246E94-AFFB-02A8-EF0D-C25E0338733F}"/>
              </a:ext>
            </a:extLst>
          </p:cNvPr>
          <p:cNvSpPr txBox="1"/>
          <p:nvPr/>
        </p:nvSpPr>
        <p:spPr>
          <a:xfrm>
            <a:off x="-1" y="117835"/>
            <a:ext cx="11454065" cy="1200329"/>
          </a:xfrm>
          <a:prstGeom prst="rect">
            <a:avLst/>
          </a:prstGeom>
          <a:noFill/>
        </p:spPr>
        <p:txBody>
          <a:bodyPr wrap="square">
            <a:spAutoFit/>
          </a:bodyPr>
          <a:lstStyle/>
          <a:p>
            <a:pPr algn="ctr"/>
            <a:r>
              <a:rPr lang="en-IN" sz="3600" dirty="0">
                <a:latin typeface="Times New Roman" panose="02020603050405020304" pitchFamily="18" charset="0"/>
                <a:cs typeface="Times New Roman" panose="02020603050405020304" pitchFamily="18" charset="0"/>
              </a:rPr>
              <a:t>INTERPRETATION AND INFERENCE</a:t>
            </a:r>
          </a:p>
          <a:p>
            <a:pPr algn="ct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63102B9-F55F-BAB7-7CD5-DF346A74DEE1}"/>
              </a:ext>
            </a:extLst>
          </p:cNvPr>
          <p:cNvSpPr txBox="1"/>
          <p:nvPr/>
        </p:nvSpPr>
        <p:spPr>
          <a:xfrm>
            <a:off x="6357789" y="920626"/>
            <a:ext cx="4618755" cy="4827284"/>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sub-category ‘Copiers’ yields the highest net profit followed by the sub-categories ‘Binders’ and ‘Machines’ yields the maximum profit. With this, we can get an idea to invest more on sub-category which yields the maximum net profit. </a:t>
            </a:r>
          </a:p>
        </p:txBody>
      </p:sp>
      <p:cxnSp>
        <p:nvCxnSpPr>
          <p:cNvPr id="11" name="Straight Connector 10">
            <a:extLst>
              <a:ext uri="{FF2B5EF4-FFF2-40B4-BE49-F238E27FC236}">
                <a16:creationId xmlns:a16="http://schemas.microsoft.com/office/drawing/2014/main" id="{FF180E9A-B914-E0EE-E899-ADCC4F867CCC}"/>
              </a:ext>
            </a:extLst>
          </p:cNvPr>
          <p:cNvCxnSpPr>
            <a:cxnSpLocks/>
          </p:cNvCxnSpPr>
          <p:nvPr/>
        </p:nvCxnSpPr>
        <p:spPr>
          <a:xfrm>
            <a:off x="737936" y="764166"/>
            <a:ext cx="106776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2299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6D861F-F9B2-C035-0C01-B2D182E8E8C7}"/>
              </a:ext>
            </a:extLst>
          </p:cNvPr>
          <p:cNvPicPr>
            <a:picLocks noChangeAspect="1"/>
          </p:cNvPicPr>
          <p:nvPr/>
        </p:nvPicPr>
        <p:blipFill>
          <a:blip r:embed="rId2"/>
          <a:stretch>
            <a:fillRect/>
          </a:stretch>
        </p:blipFill>
        <p:spPr>
          <a:xfrm>
            <a:off x="3356543" y="1359256"/>
            <a:ext cx="6612555" cy="5314089"/>
          </a:xfrm>
          <a:prstGeom prst="rect">
            <a:avLst/>
          </a:prstGeom>
        </p:spPr>
      </p:pic>
      <p:sp>
        <p:nvSpPr>
          <p:cNvPr id="5" name="TextBox 4">
            <a:extLst>
              <a:ext uri="{FF2B5EF4-FFF2-40B4-BE49-F238E27FC236}">
                <a16:creationId xmlns:a16="http://schemas.microsoft.com/office/drawing/2014/main" id="{74E030FB-B65C-B169-AF7D-B8A1AB4C84DA}"/>
              </a:ext>
            </a:extLst>
          </p:cNvPr>
          <p:cNvSpPr txBox="1"/>
          <p:nvPr/>
        </p:nvSpPr>
        <p:spPr>
          <a:xfrm>
            <a:off x="462014" y="739012"/>
            <a:ext cx="11309684" cy="847023"/>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Recommending a discount sale on category wise products and thus yields possibly maximum net profit. </a:t>
            </a:r>
            <a:endParaRPr lang="en-IN" sz="2400" dirty="0"/>
          </a:p>
        </p:txBody>
      </p:sp>
      <p:sp>
        <p:nvSpPr>
          <p:cNvPr id="7" name="TextBox 6">
            <a:extLst>
              <a:ext uri="{FF2B5EF4-FFF2-40B4-BE49-F238E27FC236}">
                <a16:creationId xmlns:a16="http://schemas.microsoft.com/office/drawing/2014/main" id="{D4D3EC3C-AB0A-0F93-F035-C2E61943C771}"/>
              </a:ext>
            </a:extLst>
          </p:cNvPr>
          <p:cNvSpPr txBox="1"/>
          <p:nvPr/>
        </p:nvSpPr>
        <p:spPr>
          <a:xfrm>
            <a:off x="462013" y="54180"/>
            <a:ext cx="11309684" cy="646331"/>
          </a:xfrm>
          <a:prstGeom prst="rect">
            <a:avLst/>
          </a:prstGeom>
          <a:noFill/>
        </p:spPr>
        <p:txBody>
          <a:bodyPr wrap="square">
            <a:spAutoFit/>
          </a:bodyPr>
          <a:lstStyle/>
          <a:p>
            <a:pPr algn="ctr"/>
            <a:r>
              <a:rPr lang="en-IN" sz="3600" dirty="0">
                <a:latin typeface="Times New Roman" panose="02020603050405020304" pitchFamily="18" charset="0"/>
                <a:cs typeface="Times New Roman" panose="02020603050405020304" pitchFamily="18" charset="0"/>
              </a:rPr>
              <a:t>IMPLEMENTATION</a:t>
            </a:r>
          </a:p>
        </p:txBody>
      </p:sp>
      <p:cxnSp>
        <p:nvCxnSpPr>
          <p:cNvPr id="9" name="Straight Connector 8">
            <a:extLst>
              <a:ext uri="{FF2B5EF4-FFF2-40B4-BE49-F238E27FC236}">
                <a16:creationId xmlns:a16="http://schemas.microsoft.com/office/drawing/2014/main" id="{B744153C-F75C-1D31-3437-D768E041CF9E}"/>
              </a:ext>
            </a:extLst>
          </p:cNvPr>
          <p:cNvCxnSpPr/>
          <p:nvPr/>
        </p:nvCxnSpPr>
        <p:spPr>
          <a:xfrm>
            <a:off x="462013" y="719761"/>
            <a:ext cx="113096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0980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AAE53D-4009-AFDE-B124-A37F90F9D212}"/>
              </a:ext>
            </a:extLst>
          </p:cNvPr>
          <p:cNvPicPr>
            <a:picLocks noChangeAspect="1"/>
          </p:cNvPicPr>
          <p:nvPr/>
        </p:nvPicPr>
        <p:blipFill rotWithShape="1">
          <a:blip r:embed="rId2"/>
          <a:srcRect l="8335" r="15284"/>
          <a:stretch/>
        </p:blipFill>
        <p:spPr>
          <a:xfrm>
            <a:off x="3228741" y="1642473"/>
            <a:ext cx="6073542" cy="4753862"/>
          </a:xfrm>
          <a:prstGeom prst="rect">
            <a:avLst/>
          </a:prstGeom>
        </p:spPr>
      </p:pic>
      <p:sp>
        <p:nvSpPr>
          <p:cNvPr id="7" name="TextBox 6">
            <a:extLst>
              <a:ext uri="{FF2B5EF4-FFF2-40B4-BE49-F238E27FC236}">
                <a16:creationId xmlns:a16="http://schemas.microsoft.com/office/drawing/2014/main" id="{1DFD3074-28B9-F73C-B201-9CBE81B0C3EC}"/>
              </a:ext>
            </a:extLst>
          </p:cNvPr>
          <p:cNvSpPr txBox="1"/>
          <p:nvPr/>
        </p:nvSpPr>
        <p:spPr>
          <a:xfrm>
            <a:off x="125062" y="0"/>
            <a:ext cx="11791014" cy="646331"/>
          </a:xfrm>
          <a:prstGeom prst="rect">
            <a:avLst/>
          </a:prstGeom>
          <a:noFill/>
        </p:spPr>
        <p:txBody>
          <a:bodyPr wrap="square">
            <a:spAutoFit/>
          </a:bodyPr>
          <a:lstStyle/>
          <a:p>
            <a:pPr algn="ctr"/>
            <a:r>
              <a:rPr lang="en-IN" sz="3600" dirty="0">
                <a:latin typeface="Times New Roman" panose="02020603050405020304" pitchFamily="18" charset="0"/>
                <a:cs typeface="Times New Roman" panose="02020603050405020304" pitchFamily="18" charset="0"/>
              </a:rPr>
              <a:t>INTERPRETATION</a:t>
            </a:r>
          </a:p>
        </p:txBody>
      </p:sp>
      <p:cxnSp>
        <p:nvCxnSpPr>
          <p:cNvPr id="9" name="Straight Connector 8">
            <a:extLst>
              <a:ext uri="{FF2B5EF4-FFF2-40B4-BE49-F238E27FC236}">
                <a16:creationId xmlns:a16="http://schemas.microsoft.com/office/drawing/2014/main" id="{0548F8E3-C2C1-1566-D46A-5BA9DD0BC473}"/>
              </a:ext>
            </a:extLst>
          </p:cNvPr>
          <p:cNvCxnSpPr>
            <a:cxnSpLocks/>
          </p:cNvCxnSpPr>
          <p:nvPr/>
        </p:nvCxnSpPr>
        <p:spPr>
          <a:xfrm flipH="1">
            <a:off x="356134" y="646331"/>
            <a:ext cx="11425188" cy="9626"/>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645AF40-E970-B2C6-B030-3EC1554D11A5}"/>
              </a:ext>
            </a:extLst>
          </p:cNvPr>
          <p:cNvSpPr txBox="1"/>
          <p:nvPr/>
        </p:nvSpPr>
        <p:spPr>
          <a:xfrm>
            <a:off x="356134" y="811476"/>
            <a:ext cx="11425188" cy="83099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Graphical representation for discount sale on category wise products and the possible net profit to be yield.</a:t>
            </a:r>
            <a:endParaRPr lang="en-IN" sz="2400" dirty="0"/>
          </a:p>
        </p:txBody>
      </p:sp>
    </p:spTree>
    <p:extLst>
      <p:ext uri="{BB962C8B-B14F-4D97-AF65-F5344CB8AC3E}">
        <p14:creationId xmlns:p14="http://schemas.microsoft.com/office/powerpoint/2010/main" val="253659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E8CCB1-CCD0-E045-0549-EB2BE16209AF}"/>
              </a:ext>
            </a:extLst>
          </p:cNvPr>
          <p:cNvPicPr>
            <a:picLocks noChangeAspect="1"/>
          </p:cNvPicPr>
          <p:nvPr/>
        </p:nvPicPr>
        <p:blipFill rotWithShape="1">
          <a:blip r:embed="rId2"/>
          <a:srcRect l="7937" r="13042"/>
          <a:stretch/>
        </p:blipFill>
        <p:spPr>
          <a:xfrm>
            <a:off x="635267" y="1079451"/>
            <a:ext cx="5786421" cy="5299528"/>
          </a:xfrm>
          <a:prstGeom prst="rect">
            <a:avLst/>
          </a:prstGeom>
        </p:spPr>
      </p:pic>
      <p:sp>
        <p:nvSpPr>
          <p:cNvPr id="4" name="TextBox 3">
            <a:extLst>
              <a:ext uri="{FF2B5EF4-FFF2-40B4-BE49-F238E27FC236}">
                <a16:creationId xmlns:a16="http://schemas.microsoft.com/office/drawing/2014/main" id="{65AFFD2F-A7E9-91E0-1682-340BB0EA4E81}"/>
              </a:ext>
            </a:extLst>
          </p:cNvPr>
          <p:cNvSpPr txBox="1"/>
          <p:nvPr/>
        </p:nvSpPr>
        <p:spPr>
          <a:xfrm>
            <a:off x="7132320" y="738359"/>
            <a:ext cx="4081112" cy="5381281"/>
          </a:xfrm>
          <a:prstGeom prst="rect">
            <a:avLst/>
          </a:prstGeom>
          <a:noFill/>
        </p:spPr>
        <p:txBody>
          <a:bodyPr wrap="square">
            <a:spAutoFit/>
          </a:bodyPr>
          <a:lstStyle/>
          <a:p>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category ‘Technology’ yields more net profit with less investment followed by the category ‘Office Supplies’ yields the maximum profit with an minimum investment. With this, we can get an idea to invest more on category which yields the maximum net profit. </a:t>
            </a:r>
          </a:p>
        </p:txBody>
      </p:sp>
      <p:sp>
        <p:nvSpPr>
          <p:cNvPr id="6" name="TextBox 5">
            <a:extLst>
              <a:ext uri="{FF2B5EF4-FFF2-40B4-BE49-F238E27FC236}">
                <a16:creationId xmlns:a16="http://schemas.microsoft.com/office/drawing/2014/main" id="{211333F4-A078-FF39-6ACE-92C3912E6288}"/>
              </a:ext>
            </a:extLst>
          </p:cNvPr>
          <p:cNvSpPr txBox="1"/>
          <p:nvPr/>
        </p:nvSpPr>
        <p:spPr>
          <a:xfrm>
            <a:off x="494097" y="150102"/>
            <a:ext cx="11203806" cy="646331"/>
          </a:xfrm>
          <a:prstGeom prst="rect">
            <a:avLst/>
          </a:prstGeom>
          <a:noFill/>
        </p:spPr>
        <p:txBody>
          <a:bodyPr wrap="square">
            <a:spAutoFit/>
          </a:bodyPr>
          <a:lstStyle/>
          <a:p>
            <a:pPr algn="ctr"/>
            <a:r>
              <a:rPr lang="en-IN" sz="3600" dirty="0">
                <a:latin typeface="Times New Roman" panose="02020603050405020304" pitchFamily="18" charset="0"/>
                <a:cs typeface="Times New Roman" panose="02020603050405020304" pitchFamily="18" charset="0"/>
              </a:rPr>
              <a:t>INTERPRETATION AND INFERENCE</a:t>
            </a:r>
          </a:p>
        </p:txBody>
      </p:sp>
      <p:cxnSp>
        <p:nvCxnSpPr>
          <p:cNvPr id="8" name="Straight Connector 7">
            <a:extLst>
              <a:ext uri="{FF2B5EF4-FFF2-40B4-BE49-F238E27FC236}">
                <a16:creationId xmlns:a16="http://schemas.microsoft.com/office/drawing/2014/main" id="{F0DDEEB0-8654-14DD-4636-7984211FF278}"/>
              </a:ext>
            </a:extLst>
          </p:cNvPr>
          <p:cNvCxnSpPr/>
          <p:nvPr/>
        </p:nvCxnSpPr>
        <p:spPr>
          <a:xfrm>
            <a:off x="635267" y="890772"/>
            <a:ext cx="1057816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2013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C446C-E3B2-D9C8-8FA2-3979144E5402}"/>
              </a:ext>
            </a:extLst>
          </p:cNvPr>
          <p:cNvSpPr txBox="1"/>
          <p:nvPr/>
        </p:nvSpPr>
        <p:spPr>
          <a:xfrm>
            <a:off x="500514" y="481263"/>
            <a:ext cx="11190972"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CONCLUSION </a:t>
            </a:r>
          </a:p>
        </p:txBody>
      </p:sp>
      <p:cxnSp>
        <p:nvCxnSpPr>
          <p:cNvPr id="4" name="Straight Connector 3">
            <a:extLst>
              <a:ext uri="{FF2B5EF4-FFF2-40B4-BE49-F238E27FC236}">
                <a16:creationId xmlns:a16="http://schemas.microsoft.com/office/drawing/2014/main" id="{6805F2D3-242E-8E2C-465B-46B840D28FA5}"/>
              </a:ext>
            </a:extLst>
          </p:cNvPr>
          <p:cNvCxnSpPr>
            <a:cxnSpLocks/>
          </p:cNvCxnSpPr>
          <p:nvPr/>
        </p:nvCxnSpPr>
        <p:spPr>
          <a:xfrm>
            <a:off x="356135" y="1214221"/>
            <a:ext cx="11335351"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80925E48-739F-7095-572C-BC565AC2E2A8}"/>
              </a:ext>
            </a:extLst>
          </p:cNvPr>
          <p:cNvSpPr txBox="1"/>
          <p:nvPr/>
        </p:nvSpPr>
        <p:spPr>
          <a:xfrm>
            <a:off x="356135" y="1491916"/>
            <a:ext cx="11184556" cy="390395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In conclusion, strategically offering discounts to boost profits. This straightforward approach ensures a seamless and profitable shopping experience. With an eye on maximizing profit, we enhance customer satisfaction and drive sustainable success for our Superstore.</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mplementing the code, facilitates data-driven decision-making. It optimizes product recommendations, enhances customer experiences, and ensures efficient inventory management</a:t>
            </a:r>
            <a:r>
              <a:rPr lang="en-US" sz="2400" b="0" i="0">
                <a:effectLst/>
                <a:latin typeface="Times New Roman" panose="02020603050405020304" pitchFamily="18" charset="0"/>
                <a:cs typeface="Times New Roman" panose="02020603050405020304" pitchFamily="18" charset="0"/>
              </a:rPr>
              <a:t>. </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775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99E907-BCFB-920D-C655-C1BBF412BE70}"/>
              </a:ext>
            </a:extLst>
          </p:cNvPr>
          <p:cNvSpPr txBox="1"/>
          <p:nvPr/>
        </p:nvSpPr>
        <p:spPr>
          <a:xfrm>
            <a:off x="355600" y="158562"/>
            <a:ext cx="11379200" cy="3293209"/>
          </a:xfrm>
          <a:prstGeom prst="rect">
            <a:avLst/>
          </a:prstGeom>
          <a:noFill/>
        </p:spPr>
        <p:txBody>
          <a:bodyPr wrap="square">
            <a:spAutoFit/>
          </a:bodyPr>
          <a:lstStyle/>
          <a:p>
            <a:pPr algn="ctr"/>
            <a:r>
              <a:rPr lang="en-US" sz="3600" i="0" dirty="0">
                <a:effectLst/>
                <a:latin typeface="Times New Roman" panose="02020603050405020304" pitchFamily="18" charset="0"/>
                <a:cs typeface="Times New Roman" panose="02020603050405020304" pitchFamily="18" charset="0"/>
              </a:rPr>
              <a:t>USES OF PRESCRIPTIVE ANALYSIS</a:t>
            </a:r>
          </a:p>
          <a:p>
            <a:pPr algn="ctr"/>
            <a:endParaRPr lang="en-US" sz="3600" i="0" dirty="0">
              <a:effectLst/>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400" i="0" dirty="0">
                <a:effectLst/>
                <a:latin typeface="Times New Roman" panose="02020603050405020304" pitchFamily="18" charset="0"/>
                <a:cs typeface="Times New Roman" panose="02020603050405020304" pitchFamily="18" charset="0"/>
              </a:rPr>
              <a:t>Retail Price Optimization</a:t>
            </a:r>
          </a:p>
          <a:p>
            <a:pPr marL="342900" indent="-342900" algn="just">
              <a:buFont typeface="Wingdings" panose="05000000000000000000" pitchFamily="2" charset="2"/>
              <a:buChar char="q"/>
            </a:pPr>
            <a:r>
              <a:rPr lang="en-IN" sz="2400" i="0" dirty="0">
                <a:effectLst/>
                <a:latin typeface="Times New Roman" panose="02020603050405020304" pitchFamily="18" charset="0"/>
                <a:cs typeface="Times New Roman" panose="02020603050405020304" pitchFamily="18" charset="0"/>
              </a:rPr>
              <a:t>Manufacturing Process Optimization</a:t>
            </a: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400" i="0" dirty="0">
                <a:effectLst/>
                <a:latin typeface="Times New Roman" panose="02020603050405020304" pitchFamily="18" charset="0"/>
                <a:cs typeface="Times New Roman" panose="02020603050405020304" pitchFamily="18" charset="0"/>
              </a:rPr>
              <a:t>Human Resources Optimization</a:t>
            </a:r>
          </a:p>
          <a:p>
            <a:pPr marL="342900" indent="-342900" algn="just">
              <a:buFont typeface="Wingdings" panose="05000000000000000000" pitchFamily="2" charset="2"/>
              <a:buChar char="q"/>
            </a:pPr>
            <a:r>
              <a:rPr lang="en-IN" sz="2400" i="0" dirty="0">
                <a:effectLst/>
                <a:latin typeface="Times New Roman" panose="02020603050405020304" pitchFamily="18" charset="0"/>
                <a:cs typeface="Times New Roman" panose="02020603050405020304" pitchFamily="18" charset="0"/>
              </a:rPr>
              <a:t>Inventory Management</a:t>
            </a:r>
          </a:p>
          <a:p>
            <a:pPr algn="just"/>
            <a:endParaRPr lang="en-IN" sz="24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BB011BC-C403-1B2E-4737-5C3EF4586143}"/>
              </a:ext>
            </a:extLst>
          </p:cNvPr>
          <p:cNvCxnSpPr>
            <a:cxnSpLocks/>
          </p:cNvCxnSpPr>
          <p:nvPr/>
        </p:nvCxnSpPr>
        <p:spPr>
          <a:xfrm>
            <a:off x="355600" y="934720"/>
            <a:ext cx="113792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EEC280C-5DBC-2702-7EA9-C921758BA286}"/>
              </a:ext>
            </a:extLst>
          </p:cNvPr>
          <p:cNvSpPr txBox="1"/>
          <p:nvPr/>
        </p:nvSpPr>
        <p:spPr>
          <a:xfrm>
            <a:off x="457200" y="3319691"/>
            <a:ext cx="11257280" cy="4093428"/>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REFERENCES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400" dirty="0">
                <a:solidFill>
                  <a:srgbClr val="0070C0"/>
                </a:solidFill>
                <a:latin typeface="Times New Roman" panose="02020603050405020304" pitchFamily="18" charset="0"/>
                <a:cs typeface="Times New Roman" panose="02020603050405020304" pitchFamily="18" charset="0"/>
                <a:hlinkClick r:id="rId2"/>
              </a:rPr>
              <a:t>https://community.tableau.com/s/question/0D54T00000CWeX8SAL/sample-superstore-sales-excelxls</a:t>
            </a:r>
            <a:endParaRPr lang="en-IN" sz="24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400" dirty="0">
                <a:solidFill>
                  <a:srgbClr val="0070C0"/>
                </a:solidFill>
                <a:latin typeface="Times New Roman" panose="02020603050405020304" pitchFamily="18" charset="0"/>
                <a:cs typeface="Times New Roman" panose="02020603050405020304" pitchFamily="18" charset="0"/>
                <a:hlinkClick r:id="rId3"/>
              </a:rPr>
              <a:t>https://www.kaggle.com/</a:t>
            </a:r>
            <a:endParaRPr lang="en-IN" sz="24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400" dirty="0">
                <a:solidFill>
                  <a:srgbClr val="0070C0"/>
                </a:solidFill>
                <a:latin typeface="Times New Roman" panose="02020603050405020304" pitchFamily="18" charset="0"/>
                <a:cs typeface="Times New Roman" panose="02020603050405020304" pitchFamily="18" charset="0"/>
                <a:hlinkClick r:id="rId4"/>
              </a:rPr>
              <a:t>https://www.analyticsvidhya.com/blog/2019/05/practical-introduction-prescriptive-analytics/</a:t>
            </a:r>
            <a:endParaRPr lang="en-IN" sz="2400" dirty="0">
              <a:solidFill>
                <a:srgbClr val="0070C0"/>
              </a:solidFill>
              <a:latin typeface="Times New Roman" panose="02020603050405020304" pitchFamily="18" charset="0"/>
              <a:cs typeface="Times New Roman" panose="02020603050405020304" pitchFamily="18" charset="0"/>
            </a:endParaRPr>
          </a:p>
          <a:p>
            <a:pPr algn="just"/>
            <a:endParaRPr lang="en-IN" sz="24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IN" sz="2400" dirty="0">
              <a:solidFill>
                <a:srgbClr val="0070C0"/>
              </a:solidFill>
              <a:latin typeface="Times New Roman" panose="02020603050405020304" pitchFamily="18" charset="0"/>
              <a:cs typeface="Times New Roman" panose="02020603050405020304" pitchFamily="18" charset="0"/>
            </a:endParaRPr>
          </a:p>
          <a:p>
            <a:pPr algn="ctr"/>
            <a:endParaRPr lang="en-IN" sz="3600" dirty="0"/>
          </a:p>
        </p:txBody>
      </p:sp>
      <p:cxnSp>
        <p:nvCxnSpPr>
          <p:cNvPr id="11" name="Straight Connector 10">
            <a:extLst>
              <a:ext uri="{FF2B5EF4-FFF2-40B4-BE49-F238E27FC236}">
                <a16:creationId xmlns:a16="http://schemas.microsoft.com/office/drawing/2014/main" id="{0B6465FE-0ECD-E83D-1EC4-47F2ADE4D5CC}"/>
              </a:ext>
            </a:extLst>
          </p:cNvPr>
          <p:cNvCxnSpPr>
            <a:cxnSpLocks/>
          </p:cNvCxnSpPr>
          <p:nvPr/>
        </p:nvCxnSpPr>
        <p:spPr>
          <a:xfrm>
            <a:off x="457200" y="4085689"/>
            <a:ext cx="111556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1373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7A69BC-AF77-A4CE-92AE-B7A494184493}"/>
              </a:ext>
            </a:extLst>
          </p:cNvPr>
          <p:cNvSpPr txBox="1"/>
          <p:nvPr/>
        </p:nvSpPr>
        <p:spPr>
          <a:xfrm>
            <a:off x="5080000" y="553052"/>
            <a:ext cx="6522720" cy="5288948"/>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TEAM - 3</a:t>
            </a:r>
          </a:p>
          <a:p>
            <a:endParaRPr lang="en-IN" dirty="0"/>
          </a:p>
          <a:p>
            <a:pPr algn="just">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DESCRIPTIVE ANALYSIS – ANANYA MANOJ</a:t>
            </a:r>
          </a:p>
          <a:p>
            <a:pPr>
              <a:lnSpc>
                <a:spcPct val="150000"/>
              </a:lnSpc>
            </a:pPr>
            <a:r>
              <a:rPr lang="en-IN" sz="2400" dirty="0">
                <a:latin typeface="Times New Roman" panose="02020603050405020304" pitchFamily="18" charset="0"/>
                <a:cs typeface="Times New Roman" panose="02020603050405020304" pitchFamily="18" charset="0"/>
              </a:rPr>
              <a:t>DIAGNOSTIC ANALYSIS – HARINI K</a:t>
            </a:r>
          </a:p>
          <a:p>
            <a:pPr>
              <a:lnSpc>
                <a:spcPct val="150000"/>
              </a:lnSpc>
            </a:pPr>
            <a:r>
              <a:rPr lang="en-IN" sz="2400" dirty="0">
                <a:latin typeface="Times New Roman" panose="02020603050405020304" pitchFamily="18" charset="0"/>
                <a:cs typeface="Times New Roman" panose="02020603050405020304" pitchFamily="18" charset="0"/>
              </a:rPr>
              <a:t>PREDICTIVE ANALYSIS – PRAVEEN R</a:t>
            </a:r>
          </a:p>
          <a:p>
            <a:pPr>
              <a:lnSpc>
                <a:spcPct val="150000"/>
              </a:lnSpc>
            </a:pPr>
            <a:r>
              <a:rPr lang="en-IN" sz="2400" b="1" u="sng" dirty="0">
                <a:latin typeface="Times New Roman" panose="02020603050405020304" pitchFamily="18" charset="0"/>
                <a:cs typeface="Times New Roman" panose="02020603050405020304" pitchFamily="18" charset="0"/>
              </a:rPr>
              <a:t>PRESCRIPTIVE ANALYSIS – MAGHALAKSHMI R</a:t>
            </a:r>
          </a:p>
          <a:p>
            <a:pPr>
              <a:lnSpc>
                <a:spcPct val="150000"/>
              </a:lnSpc>
            </a:pPr>
            <a:r>
              <a:rPr lang="en-IN" sz="2400" dirty="0">
                <a:latin typeface="Times New Roman" panose="02020603050405020304" pitchFamily="18" charset="0"/>
                <a:cs typeface="Times New Roman" panose="02020603050405020304" pitchFamily="18" charset="0"/>
              </a:rPr>
              <a:t>LOCATION ANALYSIS – NANDHINI DEVI M</a:t>
            </a:r>
          </a:p>
          <a:p>
            <a:pPr>
              <a:lnSpc>
                <a:spcPct val="150000"/>
              </a:lnSpc>
            </a:pPr>
            <a:r>
              <a:rPr lang="en-IN" sz="2400" dirty="0">
                <a:latin typeface="Times New Roman" panose="02020603050405020304" pitchFamily="18" charset="0"/>
                <a:cs typeface="Times New Roman" panose="02020603050405020304" pitchFamily="18" charset="0"/>
              </a:rPr>
              <a:t>COST ANALYSIS – NITHIYASRI S</a:t>
            </a:r>
          </a:p>
        </p:txBody>
      </p:sp>
      <p:cxnSp>
        <p:nvCxnSpPr>
          <p:cNvPr id="4" name="Straight Connector 3">
            <a:extLst>
              <a:ext uri="{FF2B5EF4-FFF2-40B4-BE49-F238E27FC236}">
                <a16:creationId xmlns:a16="http://schemas.microsoft.com/office/drawing/2014/main" id="{4A357099-0C9A-9160-A023-DC4969D4BAC9}"/>
              </a:ext>
            </a:extLst>
          </p:cNvPr>
          <p:cNvCxnSpPr>
            <a:cxnSpLocks/>
          </p:cNvCxnSpPr>
          <p:nvPr/>
        </p:nvCxnSpPr>
        <p:spPr>
          <a:xfrm>
            <a:off x="5156200" y="1452880"/>
            <a:ext cx="637032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6DF608D5-2ECC-9EAE-46E8-A6653540B9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53052"/>
            <a:ext cx="4643120" cy="5705508"/>
          </a:xfrm>
          <a:prstGeom prst="rect">
            <a:avLst/>
          </a:prstGeom>
        </p:spPr>
      </p:pic>
    </p:spTree>
    <p:extLst>
      <p:ext uri="{BB962C8B-B14F-4D97-AF65-F5344CB8AC3E}">
        <p14:creationId xmlns:p14="http://schemas.microsoft.com/office/powerpoint/2010/main" val="3482342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E85E9D-8793-0543-8791-4B7698A424AB}"/>
              </a:ext>
            </a:extLst>
          </p:cNvPr>
          <p:cNvSpPr txBox="1"/>
          <p:nvPr/>
        </p:nvSpPr>
        <p:spPr>
          <a:xfrm>
            <a:off x="4399280" y="2473158"/>
            <a:ext cx="915362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THANK YOU</a:t>
            </a:r>
          </a:p>
        </p:txBody>
      </p:sp>
      <p:pic>
        <p:nvPicPr>
          <p:cNvPr id="5" name="Picture 4">
            <a:extLst>
              <a:ext uri="{FF2B5EF4-FFF2-40B4-BE49-F238E27FC236}">
                <a16:creationId xmlns:a16="http://schemas.microsoft.com/office/drawing/2014/main" id="{9245143A-B354-A34D-05B6-CBECF36B320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4599"/>
            <a:ext cx="6096000" cy="6096000"/>
          </a:xfrm>
          <a:prstGeom prst="rect">
            <a:avLst/>
          </a:prstGeom>
        </p:spPr>
      </p:pic>
    </p:spTree>
    <p:extLst>
      <p:ext uri="{BB962C8B-B14F-4D97-AF65-F5344CB8AC3E}">
        <p14:creationId xmlns:p14="http://schemas.microsoft.com/office/powerpoint/2010/main" val="1295850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835A7-5864-BA39-E416-B79B793588B9}"/>
              </a:ext>
            </a:extLst>
          </p:cNvPr>
          <p:cNvSpPr txBox="1"/>
          <p:nvPr/>
        </p:nvSpPr>
        <p:spPr>
          <a:xfrm>
            <a:off x="985520" y="518160"/>
            <a:ext cx="10220960" cy="670560"/>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08FCBA4-8D2F-08BA-3D0E-9367B72B371F}"/>
              </a:ext>
            </a:extLst>
          </p:cNvPr>
          <p:cNvSpPr txBox="1"/>
          <p:nvPr/>
        </p:nvSpPr>
        <p:spPr>
          <a:xfrm>
            <a:off x="802640" y="1483360"/>
            <a:ext cx="10403840" cy="3349956"/>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Introduction to Super Store, it is a small retail business located in the United States. They sell Furniture, Office Supplies and Technology products and their customers are the mass Consumer, Corporate and Home Offices. The data set contains sales, profit and geographical information of Super Store. Our task is to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the sales data and identify weak areas and opportunities for Super Store to boost business growth.</a:t>
            </a:r>
            <a:endParaRPr lang="en-IN" sz="2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27650DA-3FF8-4F40-08A2-18C1D74586B1}"/>
              </a:ext>
            </a:extLst>
          </p:cNvPr>
          <p:cNvCxnSpPr/>
          <p:nvPr/>
        </p:nvCxnSpPr>
        <p:spPr>
          <a:xfrm>
            <a:off x="711200" y="1290320"/>
            <a:ext cx="104952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0188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9D33E-9A53-50E1-4EBF-F7F7BC4AFF20}"/>
              </a:ext>
            </a:extLst>
          </p:cNvPr>
          <p:cNvSpPr txBox="1"/>
          <p:nvPr/>
        </p:nvSpPr>
        <p:spPr>
          <a:xfrm>
            <a:off x="4206240" y="1151255"/>
            <a:ext cx="7142480" cy="4062651"/>
          </a:xfrm>
          <a:prstGeom prst="rect">
            <a:avLst/>
          </a:prstGeom>
          <a:noFill/>
        </p:spPr>
        <p:txBody>
          <a:bodyPr wrap="square" rtlCol="0">
            <a:spAutoFit/>
          </a:bodyPr>
          <a:lstStyle/>
          <a:p>
            <a:endParaRPr lang="en-IN" dirty="0"/>
          </a:p>
          <a:p>
            <a:pPr marL="342900" indent="-342900" algn="just">
              <a:lnSpc>
                <a:spcPct val="150000"/>
              </a:lnSpc>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The primary goal of prescriptive analytics is to support decision-makers in determining the next course of action.</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Prescriptive analytics is the use of the descriptive, predictive, and human elements of analytics to inform business decisions.</a:t>
            </a:r>
          </a:p>
          <a:p>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40D51B9-D3A1-2231-00D5-8350C27064D8}"/>
              </a:ext>
            </a:extLst>
          </p:cNvPr>
          <p:cNvCxnSpPr>
            <a:cxnSpLocks/>
          </p:cNvCxnSpPr>
          <p:nvPr/>
        </p:nvCxnSpPr>
        <p:spPr>
          <a:xfrm>
            <a:off x="741680" y="741680"/>
            <a:ext cx="10607040"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93F3ADAD-77E9-42D5-0FBE-56EDB6B216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151255"/>
            <a:ext cx="3945573" cy="4304664"/>
          </a:xfrm>
          <a:prstGeom prst="rect">
            <a:avLst/>
          </a:prstGeom>
        </p:spPr>
      </p:pic>
      <p:sp>
        <p:nvSpPr>
          <p:cNvPr id="7" name="TextBox 6">
            <a:extLst>
              <a:ext uri="{FF2B5EF4-FFF2-40B4-BE49-F238E27FC236}">
                <a16:creationId xmlns:a16="http://schemas.microsoft.com/office/drawing/2014/main" id="{12C56D80-DC00-734A-F90D-7CAE42496B9B}"/>
              </a:ext>
            </a:extLst>
          </p:cNvPr>
          <p:cNvSpPr txBox="1"/>
          <p:nvPr/>
        </p:nvSpPr>
        <p:spPr>
          <a:xfrm>
            <a:off x="-3468053" y="6621145"/>
            <a:ext cx="1784415" cy="369332"/>
          </a:xfrm>
          <a:prstGeom prst="rect">
            <a:avLst/>
          </a:prstGeom>
          <a:noFill/>
        </p:spPr>
        <p:txBody>
          <a:bodyPr wrap="square" rtlCol="0">
            <a:spAutoFit/>
          </a:bodyPr>
          <a:lstStyle/>
          <a:p>
            <a:r>
              <a:rPr lang="en-IN" sz="900">
                <a:hlinkClick r:id="rId3" tooltip="https://s4be.cochrane.org/blog/2015/07/24/nominal-ordinal-numerical-variables/"/>
              </a:rPr>
              <a:t>This Photo</a:t>
            </a:r>
            <a:r>
              <a:rPr lang="en-IN" sz="900"/>
              <a:t> by Unknown Author is licensed under </a:t>
            </a:r>
            <a:r>
              <a:rPr lang="en-IN" sz="900">
                <a:hlinkClick r:id="rId4" tooltip="https://creativecommons.org/licenses/by-nd/3.0/"/>
              </a:rPr>
              <a:t>CC BY-ND</a:t>
            </a:r>
            <a:endParaRPr lang="en-IN" sz="900"/>
          </a:p>
        </p:txBody>
      </p:sp>
      <p:sp>
        <p:nvSpPr>
          <p:cNvPr id="12" name="TextBox 11">
            <a:extLst>
              <a:ext uri="{FF2B5EF4-FFF2-40B4-BE49-F238E27FC236}">
                <a16:creationId xmlns:a16="http://schemas.microsoft.com/office/drawing/2014/main" id="{718165EF-152C-7E8E-2D49-B53EE1BDE0E2}"/>
              </a:ext>
            </a:extLst>
          </p:cNvPr>
          <p:cNvSpPr txBox="1"/>
          <p:nvPr/>
        </p:nvSpPr>
        <p:spPr>
          <a:xfrm>
            <a:off x="741680" y="0"/>
            <a:ext cx="10515600"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PRESCRIPTIVE ANALYSIS</a:t>
            </a:r>
          </a:p>
        </p:txBody>
      </p:sp>
    </p:spTree>
    <p:extLst>
      <p:ext uri="{BB962C8B-B14F-4D97-AF65-F5344CB8AC3E}">
        <p14:creationId xmlns:p14="http://schemas.microsoft.com/office/powerpoint/2010/main" val="141628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E6AD-E0A2-4C6F-6764-021E494F08CF}"/>
              </a:ext>
            </a:extLst>
          </p:cNvPr>
          <p:cNvSpPr txBox="1"/>
          <p:nvPr/>
        </p:nvSpPr>
        <p:spPr>
          <a:xfrm>
            <a:off x="4886960" y="227876"/>
            <a:ext cx="6512560" cy="6924973"/>
          </a:xfrm>
          <a:prstGeom prst="rect">
            <a:avLst/>
          </a:prstGeom>
          <a:noFill/>
        </p:spPr>
        <p:txBody>
          <a:bodyPr wrap="square">
            <a:spAutoFit/>
          </a:bodyPr>
          <a:lstStyle/>
          <a:p>
            <a:pPr algn="ctr"/>
            <a:r>
              <a:rPr lang="en-US" sz="3600" i="0" dirty="0">
                <a:effectLst/>
                <a:latin typeface="Times New Roman" panose="02020603050405020304" pitchFamily="18" charset="0"/>
                <a:cs typeface="Times New Roman" panose="02020603050405020304" pitchFamily="18" charset="0"/>
              </a:rPr>
              <a:t>RULE-BASED SYSTEMS</a:t>
            </a:r>
          </a:p>
          <a:p>
            <a:pPr algn="l"/>
            <a:endParaRPr lang="en-US" sz="24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i="0" dirty="0">
                <a:effectLst/>
                <a:latin typeface="Times New Roman" panose="02020603050405020304" pitchFamily="18" charset="0"/>
                <a:cs typeface="Times New Roman" panose="02020603050405020304" pitchFamily="18" charset="0"/>
              </a:rPr>
              <a:t>Rule-Based Analysis </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Utilizes a set of predefined rules to make decisions or recommendations. </a:t>
            </a:r>
          </a:p>
          <a:p>
            <a:pPr marL="342900" indent="-342900" algn="just">
              <a:lnSpc>
                <a:spcPct val="150000"/>
              </a:lnSpc>
              <a:buFont typeface="Wingdings" panose="05000000000000000000" pitchFamily="2" charset="2"/>
              <a:buChar char="q"/>
            </a:pPr>
            <a:r>
              <a:rPr lang="en-US" sz="2400" b="0" i="0" dirty="0">
                <a:effectLst/>
                <a:latin typeface="Söhne Mono"/>
              </a:rPr>
              <a:t>Applied rule: offer discount if quantity is below mean and profit margin is above mean,</a:t>
            </a:r>
            <a:r>
              <a:rPr lang="en-US" sz="2400" b="0" i="0" dirty="0">
                <a:solidFill>
                  <a:srgbClr val="FFFFFF"/>
                </a:solidFill>
                <a:effectLst/>
                <a:latin typeface="Söhne Mono"/>
              </a:rPr>
              <a:t> </a:t>
            </a:r>
            <a:r>
              <a:rPr lang="en-US" sz="2400" b="0" i="0" dirty="0">
                <a:effectLst/>
                <a:latin typeface="Times New Roman" panose="02020603050405020304" pitchFamily="18" charset="0"/>
                <a:cs typeface="Times New Roman" panose="02020603050405020304" pitchFamily="18" charset="0"/>
              </a:rPr>
              <a:t>'Recommendation’ </a:t>
            </a:r>
            <a:r>
              <a:rPr lang="en-US" sz="2400" dirty="0">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'Quantity' &lt; </a:t>
            </a:r>
            <a:r>
              <a:rPr lang="en-US" sz="2400" b="0" i="0" dirty="0" err="1">
                <a:effectLst/>
                <a:latin typeface="Times New Roman" panose="02020603050405020304" pitchFamily="18" charset="0"/>
                <a:cs typeface="Times New Roman" panose="02020603050405020304" pitchFamily="18" charset="0"/>
              </a:rPr>
              <a:t>mean_quantity</a:t>
            </a:r>
            <a:endParaRPr lang="en-US" sz="2400" b="0" i="0" dirty="0">
              <a:effectLst/>
              <a:latin typeface="Times New Roman" panose="02020603050405020304" pitchFamily="18" charset="0"/>
              <a:cs typeface="Times New Roman" panose="02020603050405020304" pitchFamily="18" charset="0"/>
            </a:endParaRPr>
          </a:p>
          <a:p>
            <a:pPr algn="ctr">
              <a:lnSpc>
                <a:spcPct val="150000"/>
              </a:lnSpc>
            </a:pPr>
            <a:r>
              <a:rPr lang="en-US" sz="2400" b="0" i="0" dirty="0">
                <a:effectLst/>
                <a:latin typeface="Times New Roman" panose="02020603050405020304" pitchFamily="18" charset="0"/>
                <a:cs typeface="Times New Roman" panose="02020603050405020304" pitchFamily="18" charset="0"/>
              </a:rPr>
              <a:t>                           &amp;</a:t>
            </a:r>
          </a:p>
          <a:p>
            <a:pPr algn="just">
              <a:lnSpc>
                <a:spcPct val="150000"/>
              </a:lnSpc>
            </a:pPr>
            <a:r>
              <a:rPr lang="en-US" sz="2400" b="0" i="0" dirty="0">
                <a:effectLst/>
                <a:latin typeface="Times New Roman" panose="02020603050405020304" pitchFamily="18" charset="0"/>
                <a:cs typeface="Times New Roman" panose="02020603050405020304" pitchFamily="18" charset="0"/>
              </a:rPr>
              <a:t>    					    'Profit' &gt; </a:t>
            </a:r>
            <a:r>
              <a:rPr lang="en-US" sz="2400" b="0" i="0" dirty="0" err="1">
                <a:effectLst/>
                <a:latin typeface="Times New Roman" panose="02020603050405020304" pitchFamily="18" charset="0"/>
                <a:cs typeface="Times New Roman" panose="02020603050405020304" pitchFamily="18" charset="0"/>
              </a:rPr>
              <a:t>mean_profit_margin</a:t>
            </a:r>
            <a:r>
              <a:rPr lang="en-US" sz="2400" b="0" i="0" dirty="0">
                <a:effectLst/>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q"/>
            </a:pP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BB6C4FD7-DC25-8FD3-3595-D4DFA57A85F5}"/>
              </a:ext>
            </a:extLst>
          </p:cNvPr>
          <p:cNvCxnSpPr>
            <a:cxnSpLocks/>
          </p:cNvCxnSpPr>
          <p:nvPr/>
        </p:nvCxnSpPr>
        <p:spPr>
          <a:xfrm>
            <a:off x="4998720" y="985520"/>
            <a:ext cx="6289040"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67B2635D-8C76-8831-35DF-056DF36513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188720"/>
            <a:ext cx="4775200" cy="3656330"/>
          </a:xfrm>
          <a:prstGeom prst="rect">
            <a:avLst/>
          </a:prstGeom>
        </p:spPr>
      </p:pic>
      <p:sp>
        <p:nvSpPr>
          <p:cNvPr id="6" name="TextBox 5">
            <a:extLst>
              <a:ext uri="{FF2B5EF4-FFF2-40B4-BE49-F238E27FC236}">
                <a16:creationId xmlns:a16="http://schemas.microsoft.com/office/drawing/2014/main" id="{8FD8DFEB-8A72-53E7-FCA3-43383E2C13E3}"/>
              </a:ext>
            </a:extLst>
          </p:cNvPr>
          <p:cNvSpPr txBox="1"/>
          <p:nvPr/>
        </p:nvSpPr>
        <p:spPr>
          <a:xfrm>
            <a:off x="-2560320" y="9345930"/>
            <a:ext cx="7924800" cy="230832"/>
          </a:xfrm>
          <a:prstGeom prst="rect">
            <a:avLst/>
          </a:prstGeom>
          <a:noFill/>
        </p:spPr>
        <p:txBody>
          <a:bodyPr wrap="square" rtlCol="0">
            <a:spAutoFit/>
          </a:bodyPr>
          <a:lstStyle/>
          <a:p>
            <a:r>
              <a:rPr lang="en-IN" sz="900">
                <a:hlinkClick r:id="rId3" tooltip="https://www.peoplematters.in/article/hr-analytics/descriptive-and-predictive-big-data-can-now-be-prescriptive-13111"/>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3210851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4C5BE-65B3-949F-DF48-5EBC0C672B81}"/>
              </a:ext>
            </a:extLst>
          </p:cNvPr>
          <p:cNvSpPr txBox="1"/>
          <p:nvPr/>
        </p:nvSpPr>
        <p:spPr>
          <a:xfrm>
            <a:off x="4353827" y="2123354"/>
            <a:ext cx="7355840" cy="2611292"/>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problem objective is e</a:t>
            </a:r>
            <a:r>
              <a:rPr lang="en-US" sz="2400" b="0" i="0" dirty="0">
                <a:effectLst/>
                <a:latin typeface="Times New Roman" panose="02020603050405020304" pitchFamily="18" charset="0"/>
                <a:cs typeface="Times New Roman" panose="02020603050405020304" pitchFamily="18" charset="0"/>
              </a:rPr>
              <a:t>stablish and sustain a premier Superstore which yields the maximum profit, offering a diverse array of quality products at affordable prices with discount sale. </a:t>
            </a:r>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254F6EA-7E70-A4A3-4828-487F5CFABE04}"/>
              </a:ext>
            </a:extLst>
          </p:cNvPr>
          <p:cNvCxnSpPr>
            <a:cxnSpLocks/>
          </p:cNvCxnSpPr>
          <p:nvPr/>
        </p:nvCxnSpPr>
        <p:spPr>
          <a:xfrm>
            <a:off x="660400" y="1280160"/>
            <a:ext cx="1080008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53C7103-65E8-7866-7B5D-E555A4E01505}"/>
              </a:ext>
            </a:extLst>
          </p:cNvPr>
          <p:cNvSpPr txBox="1"/>
          <p:nvPr/>
        </p:nvSpPr>
        <p:spPr>
          <a:xfrm>
            <a:off x="3533273" y="261009"/>
            <a:ext cx="5374640" cy="646331"/>
          </a:xfrm>
          <a:prstGeom prst="rect">
            <a:avLst/>
          </a:prstGeom>
          <a:noFill/>
        </p:spPr>
        <p:txBody>
          <a:bodyPr wrap="square" rtlCol="0">
            <a:spAutoFit/>
          </a:bodyPr>
          <a:lstStyle/>
          <a:p>
            <a:pPr algn="ctr"/>
            <a:r>
              <a:rPr lang="en-IN" sz="3600">
                <a:latin typeface="Times New Roman" panose="02020603050405020304" pitchFamily="18" charset="0"/>
                <a:cs typeface="Times New Roman" panose="02020603050405020304" pitchFamily="18" charset="0"/>
              </a:rPr>
              <a:t>OBJECTIVE</a:t>
            </a:r>
            <a:endParaRPr lang="en-IN" sz="3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AB6BA5A-3594-2520-DB71-06310345438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2116898"/>
            <a:ext cx="3901440" cy="3079640"/>
          </a:xfrm>
          <a:prstGeom prst="rect">
            <a:avLst/>
          </a:prstGeom>
        </p:spPr>
      </p:pic>
    </p:spTree>
    <p:extLst>
      <p:ext uri="{BB962C8B-B14F-4D97-AF65-F5344CB8AC3E}">
        <p14:creationId xmlns:p14="http://schemas.microsoft.com/office/powerpoint/2010/main" val="753512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03FA3-F064-F290-6753-BB181077454A}"/>
              </a:ext>
            </a:extLst>
          </p:cNvPr>
          <p:cNvSpPr txBox="1"/>
          <p:nvPr/>
        </p:nvSpPr>
        <p:spPr>
          <a:xfrm>
            <a:off x="672164" y="344867"/>
            <a:ext cx="10847671" cy="2862322"/>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DATASET COLLECTION</a:t>
            </a:r>
          </a:p>
          <a:p>
            <a:pPr algn="ct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initial dataset is collected is from “TABLEAU”. (</a:t>
            </a:r>
            <a:r>
              <a:rPr lang="en-IN" sz="2400" dirty="0">
                <a:solidFill>
                  <a:schemeClr val="accent5"/>
                </a:solidFill>
                <a:latin typeface="Times New Roman" panose="02020603050405020304" pitchFamily="18" charset="0"/>
                <a:cs typeface="Times New Roman" panose="02020603050405020304" pitchFamily="18" charset="0"/>
                <a:hlinkClick r:id="rId2"/>
              </a:rPr>
              <a:t>https://community.tableau.com/s/question/0D54T00000CWeX8SAL/sample-superstore-sales-excelxls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A47722A-7A28-1EE5-39FF-7672B2A474C1}"/>
              </a:ext>
            </a:extLst>
          </p:cNvPr>
          <p:cNvCxnSpPr/>
          <p:nvPr/>
        </p:nvCxnSpPr>
        <p:spPr>
          <a:xfrm>
            <a:off x="660933" y="1060918"/>
            <a:ext cx="10818795"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7E32F1D4-1279-C63B-F01C-FFC814C81AE6}"/>
              </a:ext>
            </a:extLst>
          </p:cNvPr>
          <p:cNvPicPr>
            <a:picLocks noChangeAspect="1"/>
          </p:cNvPicPr>
          <p:nvPr/>
        </p:nvPicPr>
        <p:blipFill>
          <a:blip r:embed="rId3"/>
          <a:stretch>
            <a:fillRect/>
          </a:stretch>
        </p:blipFill>
        <p:spPr>
          <a:xfrm>
            <a:off x="835751" y="2470497"/>
            <a:ext cx="10469157" cy="3619655"/>
          </a:xfrm>
          <a:prstGeom prst="rect">
            <a:avLst/>
          </a:prstGeom>
        </p:spPr>
      </p:pic>
    </p:spTree>
    <p:extLst>
      <p:ext uri="{BB962C8B-B14F-4D97-AF65-F5344CB8AC3E}">
        <p14:creationId xmlns:p14="http://schemas.microsoft.com/office/powerpoint/2010/main" val="1912281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F46B0-256C-8650-6062-4D6C4C2ABA1F}"/>
              </a:ext>
            </a:extLst>
          </p:cNvPr>
          <p:cNvSpPr txBox="1"/>
          <p:nvPr/>
        </p:nvSpPr>
        <p:spPr>
          <a:xfrm>
            <a:off x="432602" y="210978"/>
            <a:ext cx="11088303" cy="1754326"/>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IMPLEMENTATION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#Importing Required Libraries and Dataset (orders.csv).</a:t>
            </a:r>
          </a:p>
          <a:p>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CD9F3D1-11E8-1A92-3AE4-DA1DACFBBCCC}"/>
              </a:ext>
            </a:extLst>
          </p:cNvPr>
          <p:cNvCxnSpPr>
            <a:stCxn id="2" idx="1"/>
            <a:endCxn id="2" idx="3"/>
          </p:cNvCxnSpPr>
          <p:nvPr/>
        </p:nvCxnSpPr>
        <p:spPr>
          <a:xfrm>
            <a:off x="432602" y="1088141"/>
            <a:ext cx="11088303"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99B89534-D1E5-DCE4-C062-33DC475F41B5}"/>
              </a:ext>
            </a:extLst>
          </p:cNvPr>
          <p:cNvPicPr>
            <a:picLocks noChangeAspect="1"/>
          </p:cNvPicPr>
          <p:nvPr/>
        </p:nvPicPr>
        <p:blipFill>
          <a:blip r:embed="rId2"/>
          <a:stretch>
            <a:fillRect/>
          </a:stretch>
        </p:blipFill>
        <p:spPr>
          <a:xfrm>
            <a:off x="1511167" y="1812904"/>
            <a:ext cx="8364353" cy="4123897"/>
          </a:xfrm>
          <a:prstGeom prst="rect">
            <a:avLst/>
          </a:prstGeom>
        </p:spPr>
      </p:pic>
    </p:spTree>
    <p:extLst>
      <p:ext uri="{BB962C8B-B14F-4D97-AF65-F5344CB8AC3E}">
        <p14:creationId xmlns:p14="http://schemas.microsoft.com/office/powerpoint/2010/main" val="3932467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D7090-EFCC-EE59-A63A-3648298B5B8B}"/>
              </a:ext>
            </a:extLst>
          </p:cNvPr>
          <p:cNvPicPr>
            <a:picLocks noChangeAspect="1"/>
          </p:cNvPicPr>
          <p:nvPr/>
        </p:nvPicPr>
        <p:blipFill>
          <a:blip r:embed="rId2"/>
          <a:stretch>
            <a:fillRect/>
          </a:stretch>
        </p:blipFill>
        <p:spPr>
          <a:xfrm>
            <a:off x="2042427" y="1776714"/>
            <a:ext cx="8107145" cy="5081286"/>
          </a:xfrm>
          <a:prstGeom prst="rect">
            <a:avLst/>
          </a:prstGeom>
        </p:spPr>
      </p:pic>
      <p:sp>
        <p:nvSpPr>
          <p:cNvPr id="5" name="TextBox 4">
            <a:extLst>
              <a:ext uri="{FF2B5EF4-FFF2-40B4-BE49-F238E27FC236}">
                <a16:creationId xmlns:a16="http://schemas.microsoft.com/office/drawing/2014/main" id="{4E33C41F-7581-5372-2B6B-ABDA6BBBE494}"/>
              </a:ext>
            </a:extLst>
          </p:cNvPr>
          <p:cNvSpPr txBox="1"/>
          <p:nvPr/>
        </p:nvSpPr>
        <p:spPr>
          <a:xfrm>
            <a:off x="356135" y="173255"/>
            <a:ext cx="11592656" cy="1631216"/>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IMPLEMENTATION</a:t>
            </a:r>
          </a:p>
          <a:p>
            <a:pPr algn="just"/>
            <a:endParaRPr lang="en-IN" sz="16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Recommending the discount sale to the products, by interpreting with the no. of quantity of the products sold and the profit yield for that product.</a:t>
            </a:r>
          </a:p>
        </p:txBody>
      </p:sp>
      <p:cxnSp>
        <p:nvCxnSpPr>
          <p:cNvPr id="4" name="Straight Connector 3">
            <a:extLst>
              <a:ext uri="{FF2B5EF4-FFF2-40B4-BE49-F238E27FC236}">
                <a16:creationId xmlns:a16="http://schemas.microsoft.com/office/drawing/2014/main" id="{97BE3298-D8ED-FBCC-5451-B942663F7C8E}"/>
              </a:ext>
            </a:extLst>
          </p:cNvPr>
          <p:cNvCxnSpPr>
            <a:cxnSpLocks/>
          </p:cNvCxnSpPr>
          <p:nvPr/>
        </p:nvCxnSpPr>
        <p:spPr>
          <a:xfrm>
            <a:off x="356135" y="819586"/>
            <a:ext cx="1132786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8656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276</TotalTime>
  <Words>731</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Gill Sans MT</vt:lpstr>
      <vt:lpstr>Söhne Mono</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Raghul Ramesh</dc:creator>
  <cp:lastModifiedBy>Raghul Ramesh</cp:lastModifiedBy>
  <cp:revision>18</cp:revision>
  <dcterms:created xsi:type="dcterms:W3CDTF">2023-11-18T14:52:02Z</dcterms:created>
  <dcterms:modified xsi:type="dcterms:W3CDTF">2023-11-19T07:03:48Z</dcterms:modified>
</cp:coreProperties>
</file>