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68" r:id="rId3"/>
    <p:sldId id="266" r:id="rId4"/>
    <p:sldId id="267" r:id="rId5"/>
    <p:sldId id="273" r:id="rId6"/>
    <p:sldId id="269" r:id="rId7"/>
    <p:sldId id="265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764" autoAdjust="0"/>
  </p:normalViewPr>
  <p:slideViewPr>
    <p:cSldViewPr snapToGrid="0">
      <p:cViewPr varScale="1">
        <p:scale>
          <a:sx n="102" d="100"/>
          <a:sy n="102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57B69-FEEC-4B2A-A00D-82441C188B0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0E4A6-FFD4-4815-81F9-CF9F9A894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b="10245"/>
          <a:stretch/>
        </p:blipFill>
        <p:spPr>
          <a:xfrm>
            <a:off x="0" y="4278254"/>
            <a:ext cx="12192000" cy="257974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56" y="3516917"/>
            <a:ext cx="11963398" cy="1655762"/>
          </a:xfrm>
        </p:spPr>
        <p:txBody>
          <a:bodyPr>
            <a:normAutofit/>
          </a:bodyPr>
          <a:lstStyle>
            <a:lvl1pPr marL="0" indent="0" algn="ctr" rtl="1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38" y="0"/>
            <a:ext cx="3092016" cy="1296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" y="162843"/>
            <a:ext cx="3009900" cy="100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06" y="2376702"/>
            <a:ext cx="11982448" cy="871763"/>
          </a:xfrm>
        </p:spPr>
        <p:txBody>
          <a:bodyPr anchor="b">
            <a:noAutofit/>
          </a:bodyPr>
          <a:lstStyle>
            <a:lvl1pPr algn="ctr" rtl="1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90856" y="5803900"/>
            <a:ext cx="11963398" cy="977900"/>
          </a:xfrm>
        </p:spPr>
        <p:txBody>
          <a:bodyPr anchor="b"/>
          <a:lstStyle>
            <a:lvl1pPr marL="0" indent="0" algn="ctr" rtl="1">
              <a:buNone/>
              <a:defRPr baseline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5DAF-46C2-47FB-AC88-565985E64821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629365"/>
            <a:ext cx="12192000" cy="871763"/>
          </a:xfrm>
        </p:spPr>
        <p:txBody>
          <a:bodyPr/>
          <a:lstStyle/>
          <a:p>
            <a:r>
              <a:rPr lang="he-IL" sz="3200" dirty="0" smtClean="0"/>
              <a:t>שיעור 7 - </a:t>
            </a:r>
            <a:r>
              <a:rPr lang="en-US" sz="3200" dirty="0" smtClean="0"/>
              <a:t>TCP</a:t>
            </a:r>
            <a:r>
              <a:rPr lang="he-IL" sz="3200" dirty="0" smtClean="0"/>
              <a:t/>
            </a:r>
            <a:br>
              <a:rPr lang="he-IL" sz="32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4000" dirty="0" smtClean="0"/>
              <a:t>פתרון</a:t>
            </a:r>
            <a:r>
              <a:rPr lang="he-IL" sz="2400" dirty="0" smtClean="0"/>
              <a:t> </a:t>
            </a:r>
            <a:r>
              <a:rPr lang="he-IL" sz="4000" dirty="0" smtClean="0"/>
              <a:t>תרגיל כיתה</a:t>
            </a:r>
            <a:endParaRPr lang="en-US" sz="480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856" y="5803900"/>
            <a:ext cx="11963398" cy="977900"/>
          </a:xfrm>
        </p:spPr>
        <p:txBody>
          <a:bodyPr/>
          <a:lstStyle/>
          <a:p>
            <a:r>
              <a:rPr lang="he-IL" dirty="0" smtClean="0"/>
              <a:t>מבוא לרשתות, סמסטר א'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566622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613771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998614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944526"/>
            <a:ext cx="1557923" cy="3388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952076"/>
            <a:ext cx="1557923" cy="351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975" y="939085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1250</a:t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88166" y="1852943"/>
            <a:ext cx="5373269" cy="21203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09824">
            <a:off x="4950663" y="1762599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b="1" dirty="0" err="1" smtClean="0"/>
              <a:t>Ack</a:t>
            </a:r>
            <a:r>
              <a:rPr lang="en-US" b="1" dirty="0" smtClean="0"/>
              <a:t> = 1253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13" idx="3"/>
          </p:cNvCxnSpPr>
          <p:nvPr/>
        </p:nvCxnSpPr>
        <p:spPr>
          <a:xfrm>
            <a:off x="3317537" y="2481930"/>
            <a:ext cx="2598215" cy="36844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17854">
            <a:off x="4701031" y="2512247"/>
            <a:ext cx="1221638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1253</a:t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</a:t>
            </a:r>
            <a:endParaRPr lang="en-US" sz="1600" b="1" dirty="0"/>
          </a:p>
        </p:txBody>
      </p:sp>
      <p:sp>
        <p:nvSpPr>
          <p:cNvPr id="16" name="Multiply 15"/>
          <p:cNvSpPr/>
          <p:nvPr/>
        </p:nvSpPr>
        <p:spPr>
          <a:xfrm>
            <a:off x="5747452" y="2653643"/>
            <a:ext cx="613318" cy="50678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8001" y="4976858"/>
            <a:ext cx="5231027" cy="116972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>
                <a:solidFill>
                  <a:sysClr val="windowText" lastClr="000000"/>
                </a:solidFill>
              </a:rPr>
              <a:t>א</a:t>
            </a:r>
            <a:r>
              <a:rPr lang="he-IL" b="1" dirty="0" smtClean="0">
                <a:solidFill>
                  <a:sysClr val="windowText" lastClr="000000"/>
                </a:solidFill>
              </a:rPr>
              <a:t>. השלם את החלק החסר.</a:t>
            </a:r>
          </a:p>
          <a:p>
            <a:pPr algn="r" rtl="1"/>
            <a:r>
              <a:rPr lang="he-IL" b="1" dirty="0">
                <a:solidFill>
                  <a:sysClr val="windowText" lastClr="000000"/>
                </a:solidFill>
              </a:rPr>
              <a:t>ב</a:t>
            </a:r>
            <a:r>
              <a:rPr lang="he-IL" b="1" dirty="0" smtClean="0">
                <a:solidFill>
                  <a:sysClr val="windowText" lastClr="000000"/>
                </a:solidFill>
              </a:rPr>
              <a:t>. מתי החבילה האחרונה תישלח? </a:t>
            </a:r>
            <a:r>
              <a:rPr lang="he-IL" b="1" dirty="0" smtClean="0">
                <a:solidFill>
                  <a:srgbClr val="FF0000"/>
                </a:solidFill>
              </a:rPr>
              <a:t>כשהטיימר יסתיים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01567" y="3220983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517854">
            <a:off x="4617502" y="3161454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Seq</a:t>
            </a:r>
            <a:r>
              <a:rPr lang="en-US" sz="1600" b="1" dirty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1253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len</a:t>
            </a:r>
            <a:r>
              <a:rPr lang="en-US" sz="1600" b="1" dirty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3" grpId="0" animBg="1"/>
      <p:bldP spid="16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718528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664440"/>
            <a:ext cx="1557923" cy="5052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671990"/>
            <a:ext cx="1557923" cy="494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975" y="658999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5620</a:t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30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41003" y="1572857"/>
            <a:ext cx="3820433" cy="1562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09824">
            <a:off x="4950663" y="1482513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b="1" dirty="0" err="1" smtClean="0"/>
              <a:t>Ack</a:t>
            </a:r>
            <a:r>
              <a:rPr lang="en-US" b="1" dirty="0" smtClean="0"/>
              <a:t> = 5650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32131" y="2358752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17854">
            <a:off x="4765836" y="2339391"/>
            <a:ext cx="1221638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5650</a:t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30</a:t>
            </a:r>
            <a:endParaRPr lang="en-US" sz="1600" b="1" dirty="0"/>
          </a:p>
        </p:txBody>
      </p:sp>
      <p:sp>
        <p:nvSpPr>
          <p:cNvPr id="14" name="Multiply 13"/>
          <p:cNvSpPr/>
          <p:nvPr/>
        </p:nvSpPr>
        <p:spPr>
          <a:xfrm>
            <a:off x="4534344" y="1483006"/>
            <a:ext cx="613318" cy="50678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4666" y="3323341"/>
            <a:ext cx="5300232" cy="4875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1309824">
            <a:off x="5000821" y="3345957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Ack</a:t>
            </a:r>
            <a:r>
              <a:rPr lang="en-US" b="1" dirty="0"/>
              <a:t> = </a:t>
            </a:r>
            <a:r>
              <a:rPr lang="he-IL" b="1" dirty="0" smtClean="0">
                <a:solidFill>
                  <a:srgbClr val="FF0000"/>
                </a:solidFill>
              </a:rPr>
              <a:t>5680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45595" y="4154795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97848" y="5051984"/>
            <a:ext cx="5300232" cy="4875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1309824">
            <a:off x="4984003" y="5074600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Ack</a:t>
            </a:r>
            <a:r>
              <a:rPr lang="en-US" b="1" dirty="0"/>
              <a:t> = </a:t>
            </a:r>
            <a:r>
              <a:rPr lang="he-IL" b="1" dirty="0" smtClean="0">
                <a:solidFill>
                  <a:srgbClr val="FF0000"/>
                </a:solidFill>
              </a:rPr>
              <a:t>5710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14666" y="5877226"/>
            <a:ext cx="5231027" cy="7370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מלאו את החבילות החסרות.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</a:t>
            </a:r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517854">
            <a:off x="5053822" y="4169037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5680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075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3" grpId="0" animBg="1"/>
      <p:bldP spid="14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718528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664440"/>
            <a:ext cx="1557923" cy="5052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671990"/>
            <a:ext cx="1557923" cy="494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975" y="658999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1692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5595" y="1572857"/>
            <a:ext cx="5315843" cy="3542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09824">
            <a:off x="4957082" y="1482241"/>
            <a:ext cx="1341494" cy="570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b="1" dirty="0" err="1" smtClean="0"/>
              <a:t>Seq</a:t>
            </a:r>
            <a:r>
              <a:rPr lang="en-US" b="1" dirty="0" smtClean="0"/>
              <a:t> = 3911</a:t>
            </a:r>
            <a:endParaRPr lang="he-IL" b="1" dirty="0" smtClean="0"/>
          </a:p>
          <a:p>
            <a:pPr algn="ctr" rtl="1"/>
            <a:r>
              <a:rPr lang="en-US" b="1" dirty="0" err="1" smtClean="0"/>
              <a:t>Ack</a:t>
            </a:r>
            <a:r>
              <a:rPr lang="en-US" b="1" dirty="0" smtClean="0"/>
              <a:t> = 1702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32131" y="2358752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17854">
            <a:off x="4748414" y="2338076"/>
            <a:ext cx="1221638" cy="725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1702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b="1" dirty="0" err="1" smtClean="0"/>
              <a:t>Ack</a:t>
            </a:r>
            <a:r>
              <a:rPr lang="en-US" sz="1600" b="1" dirty="0" smtClean="0"/>
              <a:t> = 3914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4666" y="3323341"/>
            <a:ext cx="5300232" cy="4875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1309824">
            <a:off x="5006574" y="3345713"/>
            <a:ext cx="1341494" cy="554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3914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1712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45595" y="4154795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517854">
            <a:off x="4779300" y="4135434"/>
            <a:ext cx="1221638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Seq</a:t>
            </a:r>
            <a:r>
              <a:rPr lang="en-US" sz="1400" b="1" dirty="0" smtClean="0"/>
              <a:t> = </a:t>
            </a:r>
            <a:r>
              <a:rPr lang="he-IL" sz="1400" b="1" dirty="0" smtClean="0">
                <a:solidFill>
                  <a:srgbClr val="FF0000"/>
                </a:solidFill>
              </a:rPr>
              <a:t>1712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Ack</a:t>
            </a:r>
            <a:r>
              <a:rPr lang="en-US" sz="1400" b="1" dirty="0" smtClean="0"/>
              <a:t> = </a:t>
            </a:r>
            <a:r>
              <a:rPr lang="he-IL" sz="1400" b="1" dirty="0" smtClean="0">
                <a:solidFill>
                  <a:srgbClr val="FF0000"/>
                </a:solidFill>
              </a:rPr>
              <a:t>3917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223123" y="4949190"/>
            <a:ext cx="5300232" cy="3968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1309824">
            <a:off x="4913754" y="4921513"/>
            <a:ext cx="1341494" cy="5244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Seq</a:t>
            </a:r>
            <a:r>
              <a:rPr lang="en-US" sz="1400" b="1" dirty="0" smtClean="0"/>
              <a:t> = </a:t>
            </a:r>
            <a:r>
              <a:rPr lang="he-IL" sz="1400" b="1" dirty="0" smtClean="0">
                <a:solidFill>
                  <a:srgbClr val="FF0000"/>
                </a:solidFill>
              </a:rPr>
              <a:t>3917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Ack</a:t>
            </a:r>
            <a:r>
              <a:rPr lang="en-US" sz="1400" b="1" dirty="0" smtClean="0"/>
              <a:t> = </a:t>
            </a:r>
            <a:r>
              <a:rPr lang="he-IL" sz="1400" b="1" dirty="0" smtClean="0">
                <a:solidFill>
                  <a:srgbClr val="FF0000"/>
                </a:solidFill>
              </a:rPr>
              <a:t>1722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10726" y="5784016"/>
            <a:ext cx="3725025" cy="89341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א. מהו גודל השליחה (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len</a:t>
            </a:r>
            <a:r>
              <a:rPr lang="he-IL" sz="1600" b="1" dirty="0" smtClean="0">
                <a:solidFill>
                  <a:sysClr val="windowText" lastClr="000000"/>
                </a:solidFill>
              </a:rPr>
              <a:t>) של צד א'? </a:t>
            </a:r>
            <a:r>
              <a:rPr lang="he-IL" sz="2000" b="1" dirty="0" smtClean="0">
                <a:solidFill>
                  <a:srgbClr val="FF0000"/>
                </a:solidFill>
              </a:rPr>
              <a:t>10</a:t>
            </a:r>
            <a:endParaRPr lang="he-IL" sz="1600" b="1" dirty="0" smtClean="0">
              <a:solidFill>
                <a:srgbClr val="FF0000"/>
              </a:solidFill>
            </a:endParaRPr>
          </a:p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ב. מהו גודל השליחה (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len</a:t>
            </a:r>
            <a:r>
              <a:rPr lang="he-IL" sz="1600" b="1" dirty="0" smtClean="0">
                <a:solidFill>
                  <a:sysClr val="windowText" lastClr="000000"/>
                </a:solidFill>
              </a:rPr>
              <a:t>) של צד ב'?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b="1" dirty="0" smtClean="0">
                <a:solidFill>
                  <a:srgbClr val="FF0000"/>
                </a:solidFill>
              </a:rPr>
              <a:t>3</a:t>
            </a:r>
            <a:endParaRPr lang="en-US" sz="1600" b="1" dirty="0" smtClean="0">
              <a:solidFill>
                <a:sysClr val="windowText" lastClr="000000"/>
              </a:solidFill>
            </a:endParaRPr>
          </a:p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ג. השלימו את החסר.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</a:t>
            </a:r>
            <a:r>
              <a:rPr lang="en-US" b="1" dirty="0" smtClean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3" grpId="0" animBg="1"/>
      <p:bldP spid="18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45595" y="5934273"/>
            <a:ext cx="5231027" cy="7370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השלימו את החסר.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98660" y="153376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4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09998" y="718528"/>
            <a:ext cx="1813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600" b="1" dirty="0" smtClean="0"/>
              <a:t>*בכל החבילות</a:t>
            </a:r>
          </a:p>
          <a:p>
            <a:pPr algn="r" rtl="1"/>
            <a:r>
              <a:rPr lang="he-IL" sz="1600" b="1" dirty="0" smtClean="0"/>
              <a:t>בתרגיל זה שדה</a:t>
            </a:r>
          </a:p>
          <a:p>
            <a:pPr algn="r" rtl="1"/>
            <a:r>
              <a:rPr lang="he-IL" sz="1600" b="1" dirty="0" smtClean="0"/>
              <a:t>ה-</a:t>
            </a:r>
            <a:r>
              <a:rPr lang="en-US" sz="1600" b="1" dirty="0" err="1" smtClean="0"/>
              <a:t>len</a:t>
            </a:r>
            <a:r>
              <a:rPr lang="he-IL" sz="1600" b="1" dirty="0" smtClean="0"/>
              <a:t> הוא </a:t>
            </a:r>
            <a:r>
              <a:rPr lang="en-US" sz="1600" b="1" dirty="0" smtClean="0"/>
              <a:t>40</a:t>
            </a:r>
            <a:r>
              <a:rPr lang="he-IL" sz="1600" b="1" dirty="0" smtClean="0"/>
              <a:t>.</a:t>
            </a:r>
          </a:p>
          <a:p>
            <a:pPr algn="r" rtl="1"/>
            <a:r>
              <a:rPr lang="he-IL" sz="1600" b="1" dirty="0" smtClean="0"/>
              <a:t>הוא לא נכתב בכל</a:t>
            </a:r>
          </a:p>
          <a:p>
            <a:pPr algn="r" rtl="1"/>
            <a:r>
              <a:rPr lang="he-IL" sz="1600" b="1" dirty="0" smtClean="0"/>
              <a:t>חבילה בנפרד</a:t>
            </a:r>
          </a:p>
          <a:p>
            <a:pPr algn="r" rtl="1"/>
            <a:r>
              <a:rPr lang="he-IL" sz="1600" b="1" dirty="0" smtClean="0"/>
              <a:t>לצרכי נוחות קריאה.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353487" y="858853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65199" y="664440"/>
            <a:ext cx="1557923" cy="5052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755850" y="671990"/>
            <a:ext cx="1557923" cy="494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17854">
            <a:off x="4763723" y="885138"/>
            <a:ext cx="1285037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9240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8114" y="1715067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17854">
            <a:off x="4801772" y="1688189"/>
            <a:ext cx="1221638" cy="5136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9280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381098" y="2073897"/>
            <a:ext cx="5315322" cy="79785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777754" y="2389821"/>
            <a:ext cx="1341494" cy="554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1500</a:t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9280</a:t>
            </a:r>
            <a:endParaRPr lang="en-US" sz="16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88114" y="3858488"/>
            <a:ext cx="5308306" cy="412829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219015">
            <a:off x="4899164" y="3697077"/>
            <a:ext cx="1221638" cy="631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9280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1540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338684" y="4563429"/>
            <a:ext cx="5300232" cy="3968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21309824">
            <a:off x="4985302" y="4495008"/>
            <a:ext cx="1341494" cy="6529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1540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9320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49" name="Picture 2" descr="http://www.fontsaddict.com/images/icons/png/278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31" y="708535"/>
            <a:ext cx="276661" cy="2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611540" y="664440"/>
            <a:ext cx="1425038" cy="33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b="1" dirty="0" smtClean="0">
                <a:solidFill>
                  <a:sysClr val="windowText" lastClr="000000"/>
                </a:solidFill>
              </a:rPr>
              <a:t>טיימר 1 מתחיל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pic>
        <p:nvPicPr>
          <p:cNvPr id="51" name="Picture 2" descr="http://www.fontsaddict.com/images/icons/png/2789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47" y="3241949"/>
            <a:ext cx="276661" cy="250117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1578668" y="3367007"/>
            <a:ext cx="1425038" cy="33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b="1" dirty="0" smtClean="0">
                <a:solidFill>
                  <a:srgbClr val="FF0000"/>
                </a:solidFill>
              </a:rPr>
              <a:t>טיימר 2 הסתיים</a:t>
            </a:r>
            <a:r>
              <a:rPr lang="en-US" sz="1400" b="1" dirty="0">
                <a:solidFill>
                  <a:srgbClr val="FF0000"/>
                </a:solidFill>
              </a:rPr>
              <a:t/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Time out</a:t>
            </a: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53" name="Picture 2" descr="http://www.fontsaddict.com/images/icons/png/278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31" y="1533703"/>
            <a:ext cx="276661" cy="2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1611540" y="1489608"/>
            <a:ext cx="1425038" cy="33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b="1" dirty="0" smtClean="0">
                <a:solidFill>
                  <a:sysClr val="windowText" lastClr="000000"/>
                </a:solidFill>
              </a:rPr>
              <a:t>טיימר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2</a:t>
            </a:r>
            <a:r>
              <a:rPr lang="he-IL" sz="1400" b="1" dirty="0" smtClean="0">
                <a:solidFill>
                  <a:sysClr val="windowText" lastClr="000000"/>
                </a:solidFill>
              </a:rPr>
              <a:t> מתחיל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pic>
        <p:nvPicPr>
          <p:cNvPr id="55" name="Picture 2" descr="http://www.fontsaddict.com/images/icons/png/278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46" y="3762694"/>
            <a:ext cx="276661" cy="2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1615055" y="3718599"/>
            <a:ext cx="1425038" cy="33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b="1" dirty="0" smtClean="0">
                <a:solidFill>
                  <a:sysClr val="windowText" lastClr="000000"/>
                </a:solidFill>
              </a:rPr>
              <a:t>טיימר 2 מתחיל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 animBg="1"/>
      <p:bldP spid="36" grpId="0" animBg="1"/>
      <p:bldP spid="40" grpId="0" animBg="1"/>
      <p:bldP spid="42" grpId="0" animBg="1"/>
      <p:bldP spid="44" grpId="0" animBg="1"/>
      <p:bldP spid="46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718528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664440"/>
            <a:ext cx="1557923" cy="5052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671990"/>
            <a:ext cx="1557923" cy="494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694" y="662716"/>
            <a:ext cx="1285037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4190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5595" y="1572857"/>
            <a:ext cx="5315843" cy="3542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09824">
            <a:off x="4957082" y="1482241"/>
            <a:ext cx="1341494" cy="570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35100</a:t>
            </a:r>
            <a:endParaRPr lang="he-IL" sz="1600" b="1" dirty="0" smtClean="0"/>
          </a:p>
          <a:p>
            <a:pPr algn="ctr"/>
            <a:r>
              <a:rPr lang="en-US" sz="1600" b="1" dirty="0" err="1" smtClean="0"/>
              <a:t>Ack</a:t>
            </a:r>
            <a:r>
              <a:rPr lang="en-US" sz="1600" b="1" dirty="0" smtClean="0"/>
              <a:t> = 4210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32131" y="2358752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17854">
            <a:off x="4652556" y="2330843"/>
            <a:ext cx="1323317" cy="6552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4210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b="1" dirty="0" err="1" smtClean="0"/>
              <a:t>Ack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35150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4666" y="3249199"/>
            <a:ext cx="5300232" cy="4875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1309824">
            <a:off x="5006574" y="3271571"/>
            <a:ext cx="1341494" cy="554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35150</a:t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4230</a:t>
            </a:r>
            <a:endParaRPr lang="en-US" sz="16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45595" y="4088891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517854">
            <a:off x="4699111" y="4063478"/>
            <a:ext cx="1291829" cy="631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4230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35200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272551" y="5039808"/>
            <a:ext cx="5300232" cy="3968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1309824">
            <a:off x="4919169" y="4971387"/>
            <a:ext cx="1341494" cy="6529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35200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4250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939849" y="125830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8655" y="2213005"/>
            <a:ext cx="3163110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מהנתונים, מסיקים את ה-</a:t>
            </a:r>
            <a:r>
              <a:rPr lang="en-US" sz="1600" dirty="0" err="1" smtClean="0">
                <a:solidFill>
                  <a:srgbClr val="FF0000"/>
                </a:solidFill>
              </a:rPr>
              <a:t>len</a:t>
            </a:r>
            <a:r>
              <a:rPr lang="he-IL" sz="1600" dirty="0" smtClean="0">
                <a:solidFill>
                  <a:srgbClr val="FF0000"/>
                </a:solidFill>
              </a:rPr>
              <a:t> של צד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he-IL" sz="1600" dirty="0" smtClean="0">
                <a:solidFill>
                  <a:srgbClr val="FF0000"/>
                </a:solidFill>
              </a:rPr>
              <a:t>אחד לפי ה-</a:t>
            </a:r>
            <a:r>
              <a:rPr lang="en-US" sz="1600" dirty="0" smtClean="0">
                <a:solidFill>
                  <a:srgbClr val="FF0000"/>
                </a:solidFill>
              </a:rPr>
              <a:t>ACK</a:t>
            </a:r>
            <a:r>
              <a:rPr lang="he-IL" sz="1600" dirty="0" smtClean="0">
                <a:solidFill>
                  <a:srgbClr val="FF0000"/>
                </a:solidFill>
              </a:rPr>
              <a:t>ים של </a:t>
            </a:r>
            <a:r>
              <a:rPr lang="he-IL" sz="1600" smtClean="0">
                <a:solidFill>
                  <a:srgbClr val="FF0000"/>
                </a:solidFill>
              </a:rPr>
              <a:t>הצד השני.</a:t>
            </a:r>
            <a:endParaRPr lang="he-IL" sz="1600" dirty="0" smtClean="0">
              <a:solidFill>
                <a:srgbClr val="FF0000"/>
              </a:solidFill>
            </a:endParaRPr>
          </a:p>
          <a:p>
            <a:pPr algn="r" rtl="1"/>
            <a:endParaRPr lang="he-IL" sz="1600" dirty="0">
              <a:solidFill>
                <a:srgbClr val="FF0000"/>
              </a:solidFill>
            </a:endParaRPr>
          </a:p>
          <a:p>
            <a:pPr algn="r" rtl="1"/>
            <a:r>
              <a:rPr lang="he-IL" sz="1600" b="1" dirty="0" smtClean="0">
                <a:solidFill>
                  <a:srgbClr val="FF0000"/>
                </a:solidFill>
              </a:rPr>
              <a:t>צד א' שולח פקטות באורך </a:t>
            </a:r>
            <a:r>
              <a:rPr lang="he-IL" sz="1600" b="1" u="sng" dirty="0" smtClean="0">
                <a:solidFill>
                  <a:srgbClr val="FF0000"/>
                </a:solidFill>
              </a:rPr>
              <a:t>20</a:t>
            </a:r>
          </a:p>
          <a:p>
            <a:pPr algn="r" rtl="1"/>
            <a:r>
              <a:rPr lang="he-IL" sz="1600" b="1" dirty="0" smtClean="0">
                <a:solidFill>
                  <a:srgbClr val="FF0000"/>
                </a:solidFill>
              </a:rPr>
              <a:t>צד ב' שולח פקטות באורך </a:t>
            </a:r>
            <a:r>
              <a:rPr lang="he-IL" sz="1600" b="1" u="sng" dirty="0" smtClean="0">
                <a:solidFill>
                  <a:srgbClr val="FF0000"/>
                </a:solidFill>
              </a:rPr>
              <a:t>50</a:t>
            </a:r>
          </a:p>
          <a:p>
            <a:pPr algn="r" rtl="1"/>
            <a:endParaRPr lang="he-IL" sz="1600" dirty="0">
              <a:solidFill>
                <a:srgbClr val="FF0000"/>
              </a:solidFill>
            </a:endParaRPr>
          </a:p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**את הפקטה הראשונה אפשר לפתור</a:t>
            </a:r>
          </a:p>
          <a:p>
            <a:pPr algn="r" rtl="1"/>
            <a:r>
              <a:rPr lang="he-IL" sz="1600" dirty="0" smtClean="0">
                <a:solidFill>
                  <a:srgbClr val="FF0000"/>
                </a:solidFill>
              </a:rPr>
              <a:t>רק אחרי שמבינים את ה-</a:t>
            </a:r>
            <a:r>
              <a:rPr lang="en-US" sz="1600" dirty="0" err="1" smtClean="0">
                <a:solidFill>
                  <a:srgbClr val="FF0000"/>
                </a:solidFill>
              </a:rPr>
              <a:t>len</a:t>
            </a:r>
            <a:r>
              <a:rPr lang="he-IL" sz="1600" dirty="0" smtClean="0">
                <a:solidFill>
                  <a:srgbClr val="FF0000"/>
                </a:solidFill>
              </a:rPr>
              <a:t> של צד א'</a:t>
            </a:r>
          </a:p>
        </p:txBody>
      </p:sp>
    </p:spTree>
    <p:extLst>
      <p:ext uri="{BB962C8B-B14F-4D97-AF65-F5344CB8AC3E}">
        <p14:creationId xmlns:p14="http://schemas.microsoft.com/office/powerpoint/2010/main" val="20813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3" grpId="0" animBg="1"/>
      <p:bldP spid="18" grpId="0" animBg="1"/>
      <p:bldP spid="21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718528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664440"/>
            <a:ext cx="1557923" cy="536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671990"/>
            <a:ext cx="1557923" cy="5531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975" y="658999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850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4666" y="4026365"/>
            <a:ext cx="5305246" cy="31017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1309824">
            <a:off x="4967482" y="4009473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 = </a:t>
            </a:r>
            <a:r>
              <a:rPr lang="he-IL" b="1" dirty="0" smtClean="0">
                <a:solidFill>
                  <a:srgbClr val="FF0000"/>
                </a:solidFill>
              </a:rPr>
              <a:t>1450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</a:t>
            </a:r>
            <a:r>
              <a:rPr lang="en-US" b="1" dirty="0" smtClean="0">
                <a:solidFill>
                  <a:sysClr val="windowText" lastClr="000000"/>
                </a:solidFill>
              </a:rPr>
              <a:t>6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329414" y="1303870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517854">
            <a:off x="4723794" y="1244341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1150</a:t>
            </a:r>
            <a:endParaRPr lang="en-US" sz="16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01567" y="1935909"/>
            <a:ext cx="2646397" cy="3287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17854">
            <a:off x="4695947" y="1876380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1450</a:t>
            </a:r>
            <a:endParaRPr lang="en-US" sz="16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76016" y="2536190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517854">
            <a:off x="4670396" y="2476661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1750</a:t>
            </a:r>
            <a:endParaRPr lang="en-US" sz="1600" b="1" dirty="0"/>
          </a:p>
        </p:txBody>
      </p:sp>
      <p:sp>
        <p:nvSpPr>
          <p:cNvPr id="14" name="Multiply 13"/>
          <p:cNvSpPr/>
          <p:nvPr/>
        </p:nvSpPr>
        <p:spPr>
          <a:xfrm>
            <a:off x="5722739" y="2026797"/>
            <a:ext cx="613318" cy="50678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14666" y="3174516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517854">
            <a:off x="4709046" y="3114987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2050</a:t>
            </a:r>
            <a:endParaRPr lang="en-US" sz="16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01567" y="4758800"/>
            <a:ext cx="5356995" cy="44172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17854">
            <a:off x="4695947" y="4699271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>
                <a:solidFill>
                  <a:srgbClr val="FF0000"/>
                </a:solidFill>
              </a:rPr>
              <a:t>1450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09998" y="718528"/>
            <a:ext cx="1813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600" b="1" dirty="0" smtClean="0"/>
              <a:t>*בכל החבילות</a:t>
            </a:r>
          </a:p>
          <a:p>
            <a:pPr algn="r" rtl="1"/>
            <a:r>
              <a:rPr lang="he-IL" sz="1600" b="1" dirty="0" smtClean="0"/>
              <a:t>בתרגיל זה שדה</a:t>
            </a:r>
          </a:p>
          <a:p>
            <a:pPr algn="r" rtl="1"/>
            <a:r>
              <a:rPr lang="he-IL" sz="1600" b="1" dirty="0" smtClean="0"/>
              <a:t>ה-</a:t>
            </a:r>
            <a:r>
              <a:rPr lang="en-US" sz="1600" b="1" dirty="0" err="1" smtClean="0"/>
              <a:t>len</a:t>
            </a:r>
            <a:r>
              <a:rPr lang="he-IL" sz="1600" b="1" dirty="0" smtClean="0"/>
              <a:t> הוא 300.</a:t>
            </a:r>
          </a:p>
          <a:p>
            <a:pPr algn="r" rtl="1"/>
            <a:r>
              <a:rPr lang="he-IL" sz="1600" b="1" dirty="0" smtClean="0"/>
              <a:t>הוא לא נכתב בכל</a:t>
            </a:r>
          </a:p>
          <a:p>
            <a:pPr algn="r" rtl="1"/>
            <a:r>
              <a:rPr lang="he-IL" sz="1600" b="1" dirty="0" smtClean="0"/>
              <a:t>חבילה בנפרד</a:t>
            </a:r>
          </a:p>
          <a:p>
            <a:pPr algn="r" rtl="1"/>
            <a:r>
              <a:rPr lang="he-IL" sz="1600" b="1" dirty="0" smtClean="0"/>
              <a:t>לצרכי נוחות קריאה.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23017" y="5519047"/>
            <a:ext cx="5305246" cy="31017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21309824">
            <a:off x="4975833" y="5502155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 = </a:t>
            </a:r>
            <a:r>
              <a:rPr lang="he-IL" b="1" dirty="0" smtClean="0">
                <a:solidFill>
                  <a:srgbClr val="FF0000"/>
                </a:solidFill>
              </a:rPr>
              <a:t>2350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56179" y="6132416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גם אם אבדה חבילה אחת בדרך, אין צורך לשלוח מחדש את השאר</a:t>
            </a:r>
            <a:endParaRPr lang="he-IL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98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8" grpId="0" animBg="1"/>
      <p:bldP spid="25" grpId="0" animBg="1"/>
      <p:bldP spid="29" grpId="0" animBg="1"/>
      <p:bldP spid="31" grpId="0" animBg="1"/>
      <p:bldP spid="33" grpId="0" animBg="1"/>
      <p:bldP spid="14" grpId="0" animBg="1"/>
      <p:bldP spid="35" grpId="0" animBg="1"/>
      <p:bldP spid="3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7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32" y="707721"/>
            <a:ext cx="11851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צד א' רוצה לשלוח את המסר: </a:t>
            </a:r>
            <a:r>
              <a:rPr lang="en-US" dirty="0" smtClean="0"/>
              <a:t>Hey!</a:t>
            </a:r>
            <a:r>
              <a:rPr lang="he-IL" dirty="0" smtClean="0"/>
              <a:t> לצד ב'.   </a:t>
            </a:r>
            <a:r>
              <a:rPr lang="en-US" b="1" dirty="0" smtClean="0"/>
              <a:t>ISN=400</a:t>
            </a:r>
          </a:p>
          <a:p>
            <a:pPr algn="r" rtl="1"/>
            <a:r>
              <a:rPr lang="he-IL" dirty="0" smtClean="0"/>
              <a:t>צד ב' רוצה לשלוח את המסר: </a:t>
            </a:r>
            <a:r>
              <a:rPr lang="en-US" dirty="0" smtClean="0"/>
              <a:t>Superstar</a:t>
            </a:r>
            <a:r>
              <a:rPr lang="he-IL" dirty="0" smtClean="0"/>
              <a:t> לצד א'. </a:t>
            </a:r>
            <a:r>
              <a:rPr lang="en-US" b="1" dirty="0" smtClean="0"/>
              <a:t>ISN=150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 smtClean="0"/>
              <a:t>המסר הראשון </a:t>
            </a:r>
            <a:r>
              <a:rPr lang="he-IL" dirty="0"/>
              <a:t>יישלח </a:t>
            </a:r>
            <a:r>
              <a:rPr lang="he-IL" dirty="0" smtClean="0"/>
              <a:t>אות-אות, כך שכל חבילה תכיל אות אחת: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המסר השני יישלח כך שבכל חבילה יש 3 אותיות, לפי התיאור: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sz="1200" dirty="0"/>
          </a:p>
          <a:p>
            <a:pPr algn="r" rtl="1"/>
            <a:r>
              <a:rPr lang="he-IL" dirty="0" smtClean="0"/>
              <a:t>מלאו את הטבלה בשקף הבא.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כתבו במדויק את האופן בו המסרים יועברו בין הצדדים (בו-זמנית, כלומר בתקשורת דו-צדדית) בפרוטוקול </a:t>
            </a:r>
            <a:r>
              <a:rPr lang="en-US" dirty="0" smtClean="0"/>
              <a:t>TCP</a:t>
            </a:r>
            <a:r>
              <a:rPr lang="he-IL" dirty="0" smtClean="0"/>
              <a:t>.</a:t>
            </a:r>
            <a:endParaRPr lang="en-US" dirty="0" smtClean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2038260" y="356433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2038260" y="1984101"/>
          <a:ext cx="81217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35"/>
                <a:gridCol w="2030435"/>
                <a:gridCol w="2030435"/>
                <a:gridCol w="2030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31467" y="5593061"/>
            <a:ext cx="7228533" cy="889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rgbClr val="C00000"/>
                </a:solidFill>
              </a:rPr>
              <a:t>שימו לב! בתהליך ה-</a:t>
            </a:r>
            <a:r>
              <a:rPr lang="en-US" b="1" dirty="0" smtClean="0">
                <a:solidFill>
                  <a:srgbClr val="C00000"/>
                </a:solidFill>
              </a:rPr>
              <a:t>3 Way Handshake</a:t>
            </a:r>
            <a:r>
              <a:rPr lang="he-IL" b="1" dirty="0" smtClean="0">
                <a:solidFill>
                  <a:srgbClr val="C00000"/>
                </a:solidFill>
              </a:rPr>
              <a:t> לא מועבר מידע מה-</a:t>
            </a:r>
            <a:r>
              <a:rPr lang="en-US" b="1" dirty="0" smtClean="0">
                <a:solidFill>
                  <a:srgbClr val="C00000"/>
                </a:solidFill>
              </a:rPr>
              <a:t>Buffer</a:t>
            </a:r>
            <a:r>
              <a:rPr lang="he-IL" b="1" dirty="0" smtClean="0">
                <a:solidFill>
                  <a:srgbClr val="C00000"/>
                </a:solidFill>
              </a:rPr>
              <a:t> כלל.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he-IL" b="1" dirty="0" smtClean="0">
                <a:solidFill>
                  <a:srgbClr val="C00000"/>
                </a:solidFill>
              </a:rPr>
              <a:t>במסגרת לחיצת היד, כל אחד מהצדדים מעלה את ה-</a:t>
            </a:r>
            <a:r>
              <a:rPr lang="en-US" b="1" dirty="0" err="1" smtClean="0">
                <a:solidFill>
                  <a:srgbClr val="C00000"/>
                </a:solidFill>
              </a:rPr>
              <a:t>Seq</a:t>
            </a:r>
            <a:r>
              <a:rPr lang="he-IL" b="1" dirty="0" smtClean="0">
                <a:solidFill>
                  <a:srgbClr val="C00000"/>
                </a:solidFill>
              </a:rPr>
              <a:t> שלו ב-1 בלבד.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7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63716"/>
              </p:ext>
            </p:extLst>
          </p:nvPr>
        </p:nvGraphicFramePr>
        <p:xfrm>
          <a:off x="7352777" y="74577"/>
          <a:ext cx="333331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14"/>
                <a:gridCol w="1462414"/>
                <a:gridCol w="408487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</a:t>
                      </a:r>
                      <a:r>
                        <a:rPr lang="he-IL" baseline="0" dirty="0" smtClean="0"/>
                        <a:t> ב'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 א'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</a:t>
                      </a:r>
                      <a:endParaRPr lang="he-IL" b="1" dirty="0" smtClean="0"/>
                    </a:p>
                    <a:p>
                      <a:r>
                        <a:rPr lang="en-US" dirty="0" smtClean="0"/>
                        <a:t>Seq: 400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 + ACK</a:t>
                      </a:r>
                    </a:p>
                    <a:p>
                      <a:r>
                        <a:rPr lang="en-US" dirty="0" smtClean="0"/>
                        <a:t>Seq: 150</a:t>
                      </a:r>
                    </a:p>
                    <a:p>
                      <a:r>
                        <a:rPr lang="en-US" dirty="0" smtClean="0"/>
                        <a:t>Ack: 401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Seq: 401</a:t>
                      </a:r>
                    </a:p>
                    <a:p>
                      <a:r>
                        <a:rPr lang="en-US" dirty="0" smtClean="0"/>
                        <a:t>Ack: 151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Seq: 151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Ack:</a:t>
                      </a:r>
                      <a:r>
                        <a:rPr lang="en-US" baseline="0" dirty="0" smtClean="0"/>
                        <a:t> 401</a:t>
                      </a:r>
                    </a:p>
                    <a:p>
                      <a:r>
                        <a:rPr lang="en-US" baseline="0" dirty="0" smtClean="0"/>
                        <a:t>Len: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Seq: 401</a:t>
                      </a:r>
                    </a:p>
                    <a:p>
                      <a:r>
                        <a:rPr lang="en-US" dirty="0" smtClean="0"/>
                        <a:t>Ack: 154</a:t>
                      </a:r>
                    </a:p>
                    <a:p>
                      <a:r>
                        <a:rPr lang="en-US" dirty="0" smtClean="0"/>
                        <a:t>Len: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38259" y="5285646"/>
          <a:ext cx="81217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35"/>
                <a:gridCol w="2030435"/>
                <a:gridCol w="2030435"/>
                <a:gridCol w="2030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32000" y="606327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08179"/>
              </p:ext>
            </p:extLst>
          </p:nvPr>
        </p:nvGraphicFramePr>
        <p:xfrm>
          <a:off x="3739299" y="74577"/>
          <a:ext cx="3333317" cy="538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17"/>
                <a:gridCol w="1446617"/>
                <a:gridCol w="440083"/>
              </a:tblGrid>
              <a:tr h="350104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</a:t>
                      </a:r>
                      <a:r>
                        <a:rPr lang="he-IL" baseline="0" dirty="0" smtClean="0"/>
                        <a:t> ב'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 א'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</a:tr>
              <a:tr h="8546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Seq: 154</a:t>
                      </a:r>
                    </a:p>
                    <a:p>
                      <a:r>
                        <a:rPr lang="en-US" sz="1600" dirty="0" smtClean="0"/>
                        <a:t>Ack: 402</a:t>
                      </a:r>
                    </a:p>
                    <a:p>
                      <a:r>
                        <a:rPr lang="en-US" sz="1600" dirty="0" smtClean="0"/>
                        <a:t>Len: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6</a:t>
                      </a:r>
                      <a:endParaRPr lang="en-US" i="1" dirty="0"/>
                    </a:p>
                  </a:txBody>
                  <a:tcPr/>
                </a:tc>
              </a:tr>
              <a:tr h="85469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Seq: 402</a:t>
                      </a:r>
                    </a:p>
                    <a:p>
                      <a:r>
                        <a:rPr lang="en-US" sz="1600" dirty="0" smtClean="0"/>
                        <a:t>Ack: 157</a:t>
                      </a:r>
                    </a:p>
                    <a:p>
                      <a:r>
                        <a:rPr lang="en-US" sz="1600" dirty="0" smtClean="0"/>
                        <a:t>Len: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7</a:t>
                      </a:r>
                      <a:endParaRPr lang="en-US" i="1" dirty="0"/>
                    </a:p>
                  </a:txBody>
                  <a:tcPr/>
                </a:tc>
              </a:tr>
              <a:tr h="8546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Seq: 157</a:t>
                      </a:r>
                    </a:p>
                    <a:p>
                      <a:r>
                        <a:rPr lang="en-US" sz="1600" dirty="0" smtClean="0"/>
                        <a:t>Ack: 403</a:t>
                      </a:r>
                    </a:p>
                    <a:p>
                      <a:r>
                        <a:rPr lang="en-US" sz="1600" dirty="0" smtClean="0"/>
                        <a:t>Len: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8</a:t>
                      </a:r>
                      <a:endParaRPr lang="en-US" i="1" dirty="0"/>
                    </a:p>
                  </a:txBody>
                  <a:tcPr/>
                </a:tc>
              </a:tr>
              <a:tr h="85469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Seq: 403</a:t>
                      </a:r>
                    </a:p>
                    <a:p>
                      <a:r>
                        <a:rPr lang="en-US" sz="1600" dirty="0" smtClean="0"/>
                        <a:t>Ack: 160</a:t>
                      </a:r>
                    </a:p>
                    <a:p>
                      <a:r>
                        <a:rPr lang="en-US" sz="1600" dirty="0" smtClean="0"/>
                        <a:t>Len: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9</a:t>
                      </a:r>
                      <a:endParaRPr lang="en-US" i="1" dirty="0"/>
                    </a:p>
                  </a:txBody>
                  <a:tcPr/>
                </a:tc>
              </a:tr>
              <a:tr h="350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Seq: 160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Ack: 404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10</a:t>
                      </a:r>
                      <a:endParaRPr lang="en-US" i="1" dirty="0"/>
                    </a:p>
                  </a:txBody>
                  <a:tcPr/>
                </a:tc>
              </a:tr>
              <a:tr h="102226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Seq: 404</a:t>
                      </a:r>
                    </a:p>
                    <a:p>
                      <a:r>
                        <a:rPr lang="en-US" sz="1600" dirty="0" smtClean="0"/>
                        <a:t>Ack: 161</a:t>
                      </a:r>
                    </a:p>
                    <a:p>
                      <a:r>
                        <a:rPr lang="en-US" sz="1600" dirty="0" smtClean="0"/>
                        <a:t>Len: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24024"/>
              </p:ext>
            </p:extLst>
          </p:nvPr>
        </p:nvGraphicFramePr>
        <p:xfrm>
          <a:off x="81699" y="70775"/>
          <a:ext cx="3333315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301"/>
                <a:gridCol w="1415301"/>
                <a:gridCol w="502713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</a:t>
                      </a:r>
                      <a:r>
                        <a:rPr lang="he-IL" baseline="0" dirty="0" smtClean="0"/>
                        <a:t> ב'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 א'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</a:t>
                      </a:r>
                      <a:br>
                        <a:rPr lang="en-US" b="1" dirty="0" smtClean="0"/>
                      </a:br>
                      <a:r>
                        <a:rPr lang="en-US" b="0" dirty="0" smtClean="0"/>
                        <a:t>Seq</a:t>
                      </a:r>
                      <a:r>
                        <a:rPr lang="en-US" b="0" baseline="0" dirty="0" smtClean="0"/>
                        <a:t>: 161</a:t>
                      </a:r>
                    </a:p>
                    <a:p>
                      <a:r>
                        <a:rPr lang="en-US" b="0" baseline="0" dirty="0" smtClean="0"/>
                        <a:t>Ack: 405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11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ACK + FIN</a:t>
                      </a:r>
                    </a:p>
                    <a:p>
                      <a:r>
                        <a:rPr lang="en-US" b="0" dirty="0" smtClean="0"/>
                        <a:t>Seq</a:t>
                      </a:r>
                      <a:r>
                        <a:rPr lang="en-US" b="0" baseline="0" dirty="0" smtClean="0"/>
                        <a:t>: 405</a:t>
                      </a:r>
                    </a:p>
                    <a:p>
                      <a:r>
                        <a:rPr lang="en-US" b="0" baseline="0" dirty="0" smtClean="0"/>
                        <a:t>Ack: 162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ACK</a:t>
                      </a:r>
                    </a:p>
                    <a:p>
                      <a:r>
                        <a:rPr lang="en-US" b="0" dirty="0" smtClean="0"/>
                        <a:t>Seq</a:t>
                      </a:r>
                      <a:r>
                        <a:rPr lang="en-US" b="0" baseline="0" dirty="0" smtClean="0"/>
                        <a:t>: 162</a:t>
                      </a:r>
                    </a:p>
                    <a:p>
                      <a:r>
                        <a:rPr lang="en-US" b="0" baseline="0" dirty="0" smtClean="0"/>
                        <a:t>Ack: 405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14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39015" y="62854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פתרון</a:t>
            </a:r>
            <a:endParaRPr lang="he-IL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9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573</Words>
  <Application>Microsoft Office PowerPoint</Application>
  <PresentationFormat>Widescreen</PresentationFormat>
  <Paragraphs>220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שיעור 7 - TCP  פתרון תרגיל כיתה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AA</cp:lastModifiedBy>
  <cp:revision>57</cp:revision>
  <dcterms:created xsi:type="dcterms:W3CDTF">2016-03-26T20:29:42Z</dcterms:created>
  <dcterms:modified xsi:type="dcterms:W3CDTF">2017-11-24T19:26:13Z</dcterms:modified>
</cp:coreProperties>
</file>