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Ex1.xml" ContentType="application/vnd.ms-office.chartex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258" r:id="rId3"/>
    <p:sldId id="266" r:id="rId4"/>
    <p:sldId id="260" r:id="rId5"/>
    <p:sldId id="261" r:id="rId6"/>
    <p:sldId id="262" r:id="rId7"/>
    <p:sldId id="273" r:id="rId8"/>
    <p:sldId id="274" r:id="rId9"/>
    <p:sldId id="263" r:id="rId10"/>
    <p:sldId id="270" r:id="rId11"/>
    <p:sldId id="271" r:id="rId12"/>
    <p:sldId id="272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128" autoAdjust="0"/>
  </p:normalViewPr>
  <p:slideViewPr>
    <p:cSldViewPr snapToGrid="0">
      <p:cViewPr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oleObject" Target="file:///C:\Users\ELYAS\Downloads\DA%20Trendz%20Data%20Analytics%20Case%20Study%20-%20Data%20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'Customer Demographics'!$S$13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</c:spPr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42-4093-B749-95CC369D7F6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42-4093-B749-95CC369D7F6F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'Customer Demographics'!$R$14:$R$16</c:f>
              <c:strCache>
                <c:ptCount val="2"/>
                <c:pt idx="0">
                  <c:v>Fmale</c:v>
                </c:pt>
                <c:pt idx="1">
                  <c:v>Male</c:v>
                </c:pt>
              </c:strCache>
            </c:strRef>
          </c:cat>
          <c:val>
            <c:numRef>
              <c:f>'Customer Demographics'!$S$14:$S$16</c:f>
              <c:numCache>
                <c:formatCode>General</c:formatCode>
                <c:ptCount val="2"/>
                <c:pt idx="0">
                  <c:v>81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42-4093-B749-95CC369D7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Salary Group VS Transaction Type</a:t>
            </a:r>
          </a:p>
          <a:p>
            <a:pPr>
              <a:defRPr/>
            </a:pPr>
            <a:r>
              <a:rPr lang="en-US" sz="1000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information'!$M$153:$M$154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2.126208470136511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96-4224-BE37-834740244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information'!$L$155:$L$161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information'!$M$155:$M$161</c:f>
              <c:numCache>
                <c:formatCode>0</c:formatCode>
                <c:ptCount val="6"/>
                <c:pt idx="0">
                  <c:v>1032.2631578947369</c:v>
                </c:pt>
                <c:pt idx="1">
                  <c:v>1047.3846153846155</c:v>
                </c:pt>
                <c:pt idx="2">
                  <c:v>1029.5708333333334</c:v>
                </c:pt>
                <c:pt idx="3">
                  <c:v>1022.5826771653543</c:v>
                </c:pt>
                <c:pt idx="4">
                  <c:v>1028.9632352941176</c:v>
                </c:pt>
                <c:pt idx="5">
                  <c:v>1018.2826086956521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6-4224-BE37-8347402447BE}"/>
            </c:ext>
          </c:extLst>
        </c:ser>
        <c:ser>
          <c:idx val="1"/>
          <c:order val="1"/>
          <c:tx>
            <c:strRef>
              <c:f>'Transactional information'!$N$153:$N$154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9.7450095796100633E-17"/>
                  <c:y val="-1.85185185185186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96-4224-BE37-834740244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information'!$L$155:$L$161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information'!$N$155:$N$161</c:f>
              <c:numCache>
                <c:formatCode>0</c:formatCode>
                <c:ptCount val="6"/>
                <c:pt idx="0">
                  <c:v>1037.02</c:v>
                </c:pt>
                <c:pt idx="1">
                  <c:v>1052.6067415730338</c:v>
                </c:pt>
                <c:pt idx="2">
                  <c:v>1032.7297297297298</c:v>
                </c:pt>
                <c:pt idx="3">
                  <c:v>1027.6623376623377</c:v>
                </c:pt>
                <c:pt idx="4">
                  <c:v>1031.0393258426966</c:v>
                </c:pt>
                <c:pt idx="5">
                  <c:v>1020.780701754386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6-4224-BE37-8347402447BE}"/>
            </c:ext>
          </c:extLst>
        </c:ser>
        <c:ser>
          <c:idx val="2"/>
          <c:order val="2"/>
          <c:tx>
            <c:strRef>
              <c:f>'Transactional information'!$O$153:$O$154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2731481771550602E-2"/>
                  <c:y val="5.28895387407537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96-4224-BE37-8347402447BE}"/>
                </c:ext>
              </c:extLst>
            </c:dLbl>
            <c:dLbl>
              <c:idx val="2"/>
              <c:layout>
                <c:manualLayout>
                  <c:x val="-4.8725047898050316E-17"/>
                  <c:y val="-5.09259259259259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96-4224-BE37-8347402447BE}"/>
                </c:ext>
              </c:extLst>
            </c:dLbl>
            <c:dLbl>
              <c:idx val="3"/>
              <c:layout>
                <c:manualLayout>
                  <c:x val="0"/>
                  <c:y val="-1.3888888888888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96-4224-BE37-8347402447BE}"/>
                </c:ext>
              </c:extLst>
            </c:dLbl>
            <c:dLbl>
              <c:idx val="4"/>
              <c:layout>
                <c:manualLayout>
                  <c:x val="0"/>
                  <c:y val="-5.55555555555555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96-4224-BE37-8347402447BE}"/>
                </c:ext>
              </c:extLst>
            </c:dLbl>
            <c:dLbl>
              <c:idx val="5"/>
              <c:layout>
                <c:manualLayout>
                  <c:x val="0"/>
                  <c:y val="-6.48148148148148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96-4224-BE37-834740244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information'!$L$155:$L$161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information'!$O$155:$O$161</c:f>
              <c:numCache>
                <c:formatCode>0</c:formatCode>
                <c:ptCount val="6"/>
                <c:pt idx="0">
                  <c:v>1041.0649350649351</c:v>
                </c:pt>
                <c:pt idx="1">
                  <c:v>1048.6984126984128</c:v>
                </c:pt>
                <c:pt idx="2">
                  <c:v>1032.4253246753246</c:v>
                </c:pt>
                <c:pt idx="3">
                  <c:v>1030.2745098039215</c:v>
                </c:pt>
                <c:pt idx="4">
                  <c:v>1031.7211538461538</c:v>
                </c:pt>
                <c:pt idx="5">
                  <c:v>1020.7610619469026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6-4224-BE37-8347402447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3966600"/>
        <c:axId val="813968760"/>
      </c:barChart>
      <c:catAx>
        <c:axId val="81396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68760"/>
        <c:crosses val="autoZero"/>
        <c:auto val="1"/>
        <c:lblAlgn val="ctr"/>
        <c:lblOffset val="100"/>
        <c:noMultiLvlLbl val="0"/>
      </c:catAx>
      <c:valAx>
        <c:axId val="81396876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6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information!PivotTable35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Nationality VS Transaction Type</a:t>
            </a:r>
          </a:p>
          <a:p>
            <a:pPr>
              <a:defRPr/>
            </a:pPr>
            <a:r>
              <a:rPr lang="en-US" sz="1000" b="0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information'!$M$122:$M$123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information'!$L$124:$L$128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information'!$M$124:$M$128</c:f>
              <c:numCache>
                <c:formatCode>0</c:formatCode>
                <c:ptCount val="4"/>
                <c:pt idx="0">
                  <c:v>1029.6288209606987</c:v>
                </c:pt>
                <c:pt idx="1">
                  <c:v>1024.9357798165138</c:v>
                </c:pt>
                <c:pt idx="2">
                  <c:v>1016.0833333333334</c:v>
                </c:pt>
                <c:pt idx="3">
                  <c:v>1033.0840163934427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F-494E-9D5E-E8800F221439}"/>
            </c:ext>
          </c:extLst>
        </c:ser>
        <c:ser>
          <c:idx val="1"/>
          <c:order val="1"/>
          <c:tx>
            <c:strRef>
              <c:f>'Transactional information'!$N$122:$N$123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information'!$L$124:$L$128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information'!$N$124:$N$128</c:f>
              <c:numCache>
                <c:formatCode>0</c:formatCode>
                <c:ptCount val="4"/>
                <c:pt idx="0">
                  <c:v>1035.8679999999999</c:v>
                </c:pt>
                <c:pt idx="1">
                  <c:v>1031.6666666666667</c:v>
                </c:pt>
                <c:pt idx="2">
                  <c:v>1020.175</c:v>
                </c:pt>
                <c:pt idx="3">
                  <c:v>1035.4873188405797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F-494E-9D5E-E8800F221439}"/>
            </c:ext>
          </c:extLst>
        </c:ser>
        <c:ser>
          <c:idx val="2"/>
          <c:order val="2"/>
          <c:tx>
            <c:strRef>
              <c:f>'Transactional information'!$O$122:$O$123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information'!$L$124:$L$128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information'!$O$124:$O$128</c:f>
              <c:numCache>
                <c:formatCode>0</c:formatCode>
                <c:ptCount val="4"/>
                <c:pt idx="0">
                  <c:v>1034.426923076923</c:v>
                </c:pt>
                <c:pt idx="1">
                  <c:v>1035.0841121495328</c:v>
                </c:pt>
                <c:pt idx="2">
                  <c:v>1021.3419689119171</c:v>
                </c:pt>
                <c:pt idx="3">
                  <c:v>1035.7826887661142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5F-494E-9D5E-E8800F2214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5743200"/>
        <c:axId val="1025743560"/>
      </c:barChart>
      <c:catAx>
        <c:axId val="102574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743560"/>
        <c:crosses val="autoZero"/>
        <c:auto val="1"/>
        <c:lblAlgn val="ctr"/>
        <c:lblOffset val="100"/>
        <c:noMultiLvlLbl val="0"/>
      </c:catAx>
      <c:valAx>
        <c:axId val="102574356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74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Transaction Type VS Gender</a:t>
            </a:r>
          </a:p>
          <a:p>
            <a:pPr>
              <a:defRPr/>
            </a:pPr>
            <a:r>
              <a:rPr lang="en-US" sz="1000" b="0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information'!$M$95:$M$96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information'!$L$97:$L$100</c:f>
              <c:strCache>
                <c:ptCount val="3"/>
                <c:pt idx="0">
                  <c:v>Deposit</c:v>
                </c:pt>
                <c:pt idx="1">
                  <c:v>Transfer</c:v>
                </c:pt>
                <c:pt idx="2">
                  <c:v>Withdrawal</c:v>
                </c:pt>
              </c:strCache>
            </c:strRef>
          </c:cat>
          <c:val>
            <c:numRef>
              <c:f>'Transactional information'!$M$97:$M$100</c:f>
              <c:numCache>
                <c:formatCode>_(* #,##0_);_(* \(#,##0\);_(* "-"??_);_(@_)</c:formatCode>
                <c:ptCount val="3"/>
                <c:pt idx="0">
                  <c:v>1027.9725274725274</c:v>
                </c:pt>
                <c:pt idx="1">
                  <c:v>1033.1233333333332</c:v>
                </c:pt>
                <c:pt idx="2">
                  <c:v>1031.9949748743718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A-4038-A9F6-536AE8A9E888}"/>
            </c:ext>
          </c:extLst>
        </c:ser>
        <c:ser>
          <c:idx val="1"/>
          <c:order val="1"/>
          <c:tx>
            <c:strRef>
              <c:f>'Transactional information'!$N$95:$N$96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information'!$L$97:$L$100</c:f>
              <c:strCache>
                <c:ptCount val="3"/>
                <c:pt idx="0">
                  <c:v>Deposit</c:v>
                </c:pt>
                <c:pt idx="1">
                  <c:v>Transfer</c:v>
                </c:pt>
                <c:pt idx="2">
                  <c:v>Withdrawal</c:v>
                </c:pt>
              </c:strCache>
            </c:strRef>
          </c:cat>
          <c:val>
            <c:numRef>
              <c:f>'Transactional information'!$N$97:$N$100</c:f>
              <c:numCache>
                <c:formatCode>_(* #,##0_);_(* \(#,##0\);_(* "-"??_);_(@_)</c:formatCode>
                <c:ptCount val="3"/>
                <c:pt idx="0">
                  <c:v>1029.1897321428571</c:v>
                </c:pt>
                <c:pt idx="1">
                  <c:v>1031.6417624521073</c:v>
                </c:pt>
                <c:pt idx="2">
                  <c:v>1033.899209486166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1A-4038-A9F6-536AE8A9E8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1665368"/>
        <c:axId val="881665728"/>
      </c:barChart>
      <c:catAx>
        <c:axId val="88166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665728"/>
        <c:crosses val="autoZero"/>
        <c:auto val="1"/>
        <c:lblAlgn val="ctr"/>
        <c:lblOffset val="100"/>
        <c:noMultiLvlLbl val="0"/>
      </c:catAx>
      <c:valAx>
        <c:axId val="881665728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665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Requests!PivotTable37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Gender</a:t>
            </a:r>
          </a:p>
          <a:p>
            <a:pPr>
              <a:defRPr/>
            </a:pPr>
            <a:r>
              <a:rPr lang="en-US" sz="1000" b="0" dirty="0"/>
              <a:t>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bg1">
                <a:lumMod val="65000"/>
              </a:schemeClr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'Loan Requests'!$M$8:$M$9</c:f>
              <c:strCache>
                <c:ptCount val="1"/>
                <c:pt idx="0">
                  <c:v>Approved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Requests'!$L$10:$L$22</c:f>
              <c:multiLvlStrCache>
                <c:ptCount val="10"/>
                <c:lvl>
                  <c:pt idx="0">
                    <c:v>Auto Loans</c:v>
                  </c:pt>
                  <c:pt idx="1">
                    <c:v>Business Loans</c:v>
                  </c:pt>
                  <c:pt idx="2">
                    <c:v>Credit Cards</c:v>
                  </c:pt>
                  <c:pt idx="3">
                    <c:v>Mortgage Loans</c:v>
                  </c:pt>
                  <c:pt idx="4">
                    <c:v>Personal Loans</c:v>
                  </c:pt>
                  <c:pt idx="5">
                    <c:v>Auto Loans</c:v>
                  </c:pt>
                  <c:pt idx="6">
                    <c:v>Business Loans</c:v>
                  </c:pt>
                  <c:pt idx="7">
                    <c:v>Credit Cards</c:v>
                  </c:pt>
                  <c:pt idx="8">
                    <c:v>Mortgage Loans</c:v>
                  </c:pt>
                  <c:pt idx="9">
                    <c:v>Personal Loans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'Loan Requests'!$M$10:$M$22</c:f>
              <c:numCache>
                <c:formatCode>General</c:formatCode>
                <c:ptCount val="10"/>
                <c:pt idx="0">
                  <c:v>24</c:v>
                </c:pt>
                <c:pt idx="1">
                  <c:v>28</c:v>
                </c:pt>
                <c:pt idx="2">
                  <c:v>33</c:v>
                </c:pt>
                <c:pt idx="3">
                  <c:v>27</c:v>
                </c:pt>
                <c:pt idx="4">
                  <c:v>30</c:v>
                </c:pt>
                <c:pt idx="5">
                  <c:v>29</c:v>
                </c:pt>
                <c:pt idx="6">
                  <c:v>21</c:v>
                </c:pt>
                <c:pt idx="7">
                  <c:v>20</c:v>
                </c:pt>
                <c:pt idx="8">
                  <c:v>28</c:v>
                </c:pt>
                <c:pt idx="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93-4893-B29B-1BC2070082CE}"/>
            </c:ext>
          </c:extLst>
        </c:ser>
        <c:ser>
          <c:idx val="1"/>
          <c:order val="1"/>
          <c:tx>
            <c:strRef>
              <c:f>'Loan Requests'!$N$8:$N$9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Requests'!$L$10:$L$22</c:f>
              <c:multiLvlStrCache>
                <c:ptCount val="10"/>
                <c:lvl>
                  <c:pt idx="0">
                    <c:v>Auto Loans</c:v>
                  </c:pt>
                  <c:pt idx="1">
                    <c:v>Business Loans</c:v>
                  </c:pt>
                  <c:pt idx="2">
                    <c:v>Credit Cards</c:v>
                  </c:pt>
                  <c:pt idx="3">
                    <c:v>Mortgage Loans</c:v>
                  </c:pt>
                  <c:pt idx="4">
                    <c:v>Personal Loans</c:v>
                  </c:pt>
                  <c:pt idx="5">
                    <c:v>Auto Loans</c:v>
                  </c:pt>
                  <c:pt idx="6">
                    <c:v>Business Loans</c:v>
                  </c:pt>
                  <c:pt idx="7">
                    <c:v>Credit Cards</c:v>
                  </c:pt>
                  <c:pt idx="8">
                    <c:v>Mortgage Loans</c:v>
                  </c:pt>
                  <c:pt idx="9">
                    <c:v>Personal Loans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'Loan Requests'!$N$10:$N$22</c:f>
              <c:numCache>
                <c:formatCode>General</c:formatCode>
                <c:ptCount val="10"/>
                <c:pt idx="0">
                  <c:v>15</c:v>
                </c:pt>
                <c:pt idx="1">
                  <c:v>18</c:v>
                </c:pt>
                <c:pt idx="2">
                  <c:v>10</c:v>
                </c:pt>
                <c:pt idx="3">
                  <c:v>15</c:v>
                </c:pt>
                <c:pt idx="4">
                  <c:v>8</c:v>
                </c:pt>
                <c:pt idx="5">
                  <c:v>11</c:v>
                </c:pt>
                <c:pt idx="6">
                  <c:v>15</c:v>
                </c:pt>
                <c:pt idx="7">
                  <c:v>11</c:v>
                </c:pt>
                <c:pt idx="8">
                  <c:v>12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93-4893-B29B-1BC2070082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16671776"/>
        <c:axId val="1516671416"/>
      </c:lineChart>
      <c:catAx>
        <c:axId val="151667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671416"/>
        <c:crosses val="autoZero"/>
        <c:auto val="1"/>
        <c:lblAlgn val="ctr"/>
        <c:lblOffset val="100"/>
        <c:noMultiLvlLbl val="0"/>
      </c:catAx>
      <c:valAx>
        <c:axId val="1516671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67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Requests!PivotTable38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Loan Status VS Gender</a:t>
            </a:r>
          </a:p>
          <a:p>
            <a:pPr>
              <a:defRPr/>
            </a:pPr>
            <a:r>
              <a:rPr lang="en-US" sz="8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'Loan Requests'!$M$39:$M$40</c:f>
              <c:strCache>
                <c:ptCount val="1"/>
                <c:pt idx="0">
                  <c:v>Approved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Requests'!$L$41:$L$53</c:f>
              <c:multiLvlStrCache>
                <c:ptCount val="10"/>
                <c:lvl>
                  <c:pt idx="0">
                    <c:v>Auto Loans</c:v>
                  </c:pt>
                  <c:pt idx="1">
                    <c:v>Business Loans</c:v>
                  </c:pt>
                  <c:pt idx="2">
                    <c:v>Credit Cards</c:v>
                  </c:pt>
                  <c:pt idx="3">
                    <c:v>Mortgage Loans</c:v>
                  </c:pt>
                  <c:pt idx="4">
                    <c:v>Personal Loans</c:v>
                  </c:pt>
                  <c:pt idx="5">
                    <c:v>Auto Loans</c:v>
                  </c:pt>
                  <c:pt idx="6">
                    <c:v>Business Loans</c:v>
                  </c:pt>
                  <c:pt idx="7">
                    <c:v>Credit Cards</c:v>
                  </c:pt>
                  <c:pt idx="8">
                    <c:v>Mortgage Loans</c:v>
                  </c:pt>
                  <c:pt idx="9">
                    <c:v>Personal Loans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'Loan Requests'!$M$41:$M$53</c:f>
              <c:numCache>
                <c:formatCode>_(* #,##0_);_(* \(#,##0\);_(* "-"??_);_(@_)</c:formatCode>
                <c:ptCount val="10"/>
                <c:pt idx="0">
                  <c:v>3119416</c:v>
                </c:pt>
                <c:pt idx="1">
                  <c:v>30774728</c:v>
                </c:pt>
                <c:pt idx="2">
                  <c:v>5073990</c:v>
                </c:pt>
                <c:pt idx="3">
                  <c:v>12697929</c:v>
                </c:pt>
                <c:pt idx="4">
                  <c:v>2058892</c:v>
                </c:pt>
                <c:pt idx="5">
                  <c:v>3403420</c:v>
                </c:pt>
                <c:pt idx="6">
                  <c:v>22668637</c:v>
                </c:pt>
                <c:pt idx="7">
                  <c:v>2992454</c:v>
                </c:pt>
                <c:pt idx="8">
                  <c:v>9491180</c:v>
                </c:pt>
                <c:pt idx="9">
                  <c:v>2013088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8-4664-99C2-03D66DD2108E}"/>
            </c:ext>
          </c:extLst>
        </c:ser>
        <c:ser>
          <c:idx val="1"/>
          <c:order val="1"/>
          <c:tx>
            <c:strRef>
              <c:f>'Loan Requests'!$N$39:$N$40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A48-4664-99C2-03D66DD2108E}"/>
                </c:ext>
              </c:extLst>
            </c:dLbl>
            <c:dLbl>
              <c:idx val="1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A48-4664-99C2-03D66DD2108E}"/>
                </c:ext>
              </c:extLst>
            </c:dLbl>
            <c:dLbl>
              <c:idx val="3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A48-4664-99C2-03D66DD2108E}"/>
                </c:ext>
              </c:extLst>
            </c:dLbl>
            <c:dLbl>
              <c:idx val="6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A48-4664-99C2-03D66DD2108E}"/>
                </c:ext>
              </c:extLst>
            </c:dLbl>
            <c:dLbl>
              <c:idx val="8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A48-4664-99C2-03D66DD2108E}"/>
                </c:ext>
              </c:extLst>
            </c:dLbl>
            <c:numFmt formatCode="#,###,&quot;K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Requests'!$L$41:$L$53</c:f>
              <c:multiLvlStrCache>
                <c:ptCount val="10"/>
                <c:lvl>
                  <c:pt idx="0">
                    <c:v>Auto Loans</c:v>
                  </c:pt>
                  <c:pt idx="1">
                    <c:v>Business Loans</c:v>
                  </c:pt>
                  <c:pt idx="2">
                    <c:v>Credit Cards</c:v>
                  </c:pt>
                  <c:pt idx="3">
                    <c:v>Mortgage Loans</c:v>
                  </c:pt>
                  <c:pt idx="4">
                    <c:v>Personal Loans</c:v>
                  </c:pt>
                  <c:pt idx="5">
                    <c:v>Auto Loans</c:v>
                  </c:pt>
                  <c:pt idx="6">
                    <c:v>Business Loans</c:v>
                  </c:pt>
                  <c:pt idx="7">
                    <c:v>Credit Cards</c:v>
                  </c:pt>
                  <c:pt idx="8">
                    <c:v>Mortgage Loans</c:v>
                  </c:pt>
                  <c:pt idx="9">
                    <c:v>Personal Loans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'Loan Requests'!$N$41:$N$53</c:f>
              <c:numCache>
                <c:formatCode>_(* #,##0_);_(* \(#,##0\);_(* "-"??_);_(@_)</c:formatCode>
                <c:ptCount val="10"/>
                <c:pt idx="0">
                  <c:v>1211043</c:v>
                </c:pt>
                <c:pt idx="1">
                  <c:v>12554300</c:v>
                </c:pt>
                <c:pt idx="2">
                  <c:v>809831</c:v>
                </c:pt>
                <c:pt idx="3">
                  <c:v>3523949</c:v>
                </c:pt>
                <c:pt idx="4">
                  <c:v>281422</c:v>
                </c:pt>
                <c:pt idx="5">
                  <c:v>869394</c:v>
                </c:pt>
                <c:pt idx="6">
                  <c:v>11657861</c:v>
                </c:pt>
                <c:pt idx="7">
                  <c:v>941838</c:v>
                </c:pt>
                <c:pt idx="8">
                  <c:v>3325981</c:v>
                </c:pt>
                <c:pt idx="9">
                  <c:v>413374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A48-4664-99C2-03D66DD2108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8959008"/>
        <c:axId val="808959368"/>
      </c:lineChart>
      <c:catAx>
        <c:axId val="80895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959368"/>
        <c:crosses val="autoZero"/>
        <c:auto val="1"/>
        <c:lblAlgn val="ctr"/>
        <c:lblOffset val="100"/>
        <c:noMultiLvlLbl val="0"/>
      </c:catAx>
      <c:valAx>
        <c:axId val="808959368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95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Requests!PivotTable39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Nationality</a:t>
            </a:r>
          </a:p>
          <a:p>
            <a:pPr>
              <a:defRPr/>
            </a:pPr>
            <a:r>
              <a:rPr lang="en-US" sz="1200" dirty="0"/>
              <a:t>Count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'Loan Requests'!$R$9:$R$10</c:f>
              <c:strCache>
                <c:ptCount val="1"/>
                <c:pt idx="0">
                  <c:v>Approved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Requests'!$Q$11:$Q$36</c:f>
              <c:multiLvlStrCache>
                <c:ptCount val="20"/>
                <c:lvl>
                  <c:pt idx="0">
                    <c:v>Egyptian</c:v>
                  </c:pt>
                  <c:pt idx="1">
                    <c:v>Jordanian</c:v>
                  </c:pt>
                  <c:pt idx="2">
                    <c:v>Pakistani</c:v>
                  </c:pt>
                  <c:pt idx="3">
                    <c:v>Saudi</c:v>
                  </c:pt>
                  <c:pt idx="4">
                    <c:v>Egyptian</c:v>
                  </c:pt>
                  <c:pt idx="5">
                    <c:v>Jordanian</c:v>
                  </c:pt>
                  <c:pt idx="6">
                    <c:v>Pakistani</c:v>
                  </c:pt>
                  <c:pt idx="7">
                    <c:v>Saudi</c:v>
                  </c:pt>
                  <c:pt idx="8">
                    <c:v>Egyptian</c:v>
                  </c:pt>
                  <c:pt idx="9">
                    <c:v>Jordanian</c:v>
                  </c:pt>
                  <c:pt idx="10">
                    <c:v>Pakistani</c:v>
                  </c:pt>
                  <c:pt idx="11">
                    <c:v>Saudi</c:v>
                  </c:pt>
                  <c:pt idx="12">
                    <c:v>Egyptian</c:v>
                  </c:pt>
                  <c:pt idx="13">
                    <c:v>Jordanian</c:v>
                  </c:pt>
                  <c:pt idx="14">
                    <c:v>Pakistani</c:v>
                  </c:pt>
                  <c:pt idx="15">
                    <c:v>Saudi</c:v>
                  </c:pt>
                  <c:pt idx="16">
                    <c:v>Egyptian</c:v>
                  </c:pt>
                  <c:pt idx="17">
                    <c:v>Jordanian</c:v>
                  </c:pt>
                  <c:pt idx="18">
                    <c:v>Pakistani</c:v>
                  </c:pt>
                  <c:pt idx="19">
                    <c:v>Saudi</c:v>
                  </c:pt>
                </c:lvl>
                <c:lvl>
                  <c:pt idx="0">
                    <c:v>Auto Loans</c:v>
                  </c:pt>
                  <c:pt idx="4">
                    <c:v>Business Loans</c:v>
                  </c:pt>
                  <c:pt idx="8">
                    <c:v>Credit Cards</c:v>
                  </c:pt>
                  <c:pt idx="12">
                    <c:v>Mortgage Loans</c:v>
                  </c:pt>
                  <c:pt idx="16">
                    <c:v>Personal Loans</c:v>
                  </c:pt>
                </c:lvl>
              </c:multiLvlStrCache>
            </c:multiLvlStrRef>
          </c:cat>
          <c:val>
            <c:numRef>
              <c:f>'Loan Requests'!$R$11:$R$36</c:f>
              <c:numCache>
                <c:formatCode>General</c:formatCode>
                <c:ptCount val="20"/>
                <c:pt idx="0">
                  <c:v>31</c:v>
                </c:pt>
                <c:pt idx="1">
                  <c:v>10</c:v>
                </c:pt>
                <c:pt idx="2">
                  <c:v>16</c:v>
                </c:pt>
                <c:pt idx="3">
                  <c:v>43</c:v>
                </c:pt>
                <c:pt idx="4">
                  <c:v>18</c:v>
                </c:pt>
                <c:pt idx="5">
                  <c:v>7</c:v>
                </c:pt>
                <c:pt idx="6">
                  <c:v>12</c:v>
                </c:pt>
                <c:pt idx="7">
                  <c:v>49</c:v>
                </c:pt>
                <c:pt idx="8">
                  <c:v>22</c:v>
                </c:pt>
                <c:pt idx="9">
                  <c:v>12</c:v>
                </c:pt>
                <c:pt idx="10">
                  <c:v>13</c:v>
                </c:pt>
                <c:pt idx="11">
                  <c:v>61</c:v>
                </c:pt>
                <c:pt idx="12">
                  <c:v>17</c:v>
                </c:pt>
                <c:pt idx="13">
                  <c:v>13</c:v>
                </c:pt>
                <c:pt idx="14">
                  <c:v>22</c:v>
                </c:pt>
                <c:pt idx="15">
                  <c:v>44</c:v>
                </c:pt>
                <c:pt idx="16">
                  <c:v>20</c:v>
                </c:pt>
                <c:pt idx="17">
                  <c:v>12</c:v>
                </c:pt>
                <c:pt idx="18">
                  <c:v>25</c:v>
                </c:pt>
                <c:pt idx="1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7B-4D30-9A21-D36B5D055EDB}"/>
            </c:ext>
          </c:extLst>
        </c:ser>
        <c:ser>
          <c:idx val="1"/>
          <c:order val="1"/>
          <c:tx>
            <c:strRef>
              <c:f>'Loan Requests'!$S$9:$S$10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Requests'!$Q$11:$Q$36</c:f>
              <c:multiLvlStrCache>
                <c:ptCount val="20"/>
                <c:lvl>
                  <c:pt idx="0">
                    <c:v>Egyptian</c:v>
                  </c:pt>
                  <c:pt idx="1">
                    <c:v>Jordanian</c:v>
                  </c:pt>
                  <c:pt idx="2">
                    <c:v>Pakistani</c:v>
                  </c:pt>
                  <c:pt idx="3">
                    <c:v>Saudi</c:v>
                  </c:pt>
                  <c:pt idx="4">
                    <c:v>Egyptian</c:v>
                  </c:pt>
                  <c:pt idx="5">
                    <c:v>Jordanian</c:v>
                  </c:pt>
                  <c:pt idx="6">
                    <c:v>Pakistani</c:v>
                  </c:pt>
                  <c:pt idx="7">
                    <c:v>Saudi</c:v>
                  </c:pt>
                  <c:pt idx="8">
                    <c:v>Egyptian</c:v>
                  </c:pt>
                  <c:pt idx="9">
                    <c:v>Jordanian</c:v>
                  </c:pt>
                  <c:pt idx="10">
                    <c:v>Pakistani</c:v>
                  </c:pt>
                  <c:pt idx="11">
                    <c:v>Saudi</c:v>
                  </c:pt>
                  <c:pt idx="12">
                    <c:v>Egyptian</c:v>
                  </c:pt>
                  <c:pt idx="13">
                    <c:v>Jordanian</c:v>
                  </c:pt>
                  <c:pt idx="14">
                    <c:v>Pakistani</c:v>
                  </c:pt>
                  <c:pt idx="15">
                    <c:v>Saudi</c:v>
                  </c:pt>
                  <c:pt idx="16">
                    <c:v>Egyptian</c:v>
                  </c:pt>
                  <c:pt idx="17">
                    <c:v>Jordanian</c:v>
                  </c:pt>
                  <c:pt idx="18">
                    <c:v>Pakistani</c:v>
                  </c:pt>
                  <c:pt idx="19">
                    <c:v>Saudi</c:v>
                  </c:pt>
                </c:lvl>
                <c:lvl>
                  <c:pt idx="0">
                    <c:v>Auto Loans</c:v>
                  </c:pt>
                  <c:pt idx="4">
                    <c:v>Business Loans</c:v>
                  </c:pt>
                  <c:pt idx="8">
                    <c:v>Credit Cards</c:v>
                  </c:pt>
                  <c:pt idx="12">
                    <c:v>Mortgage Loans</c:v>
                  </c:pt>
                  <c:pt idx="16">
                    <c:v>Personal Loans</c:v>
                  </c:pt>
                </c:lvl>
              </c:multiLvlStrCache>
            </c:multiLvlStrRef>
          </c:cat>
          <c:val>
            <c:numRef>
              <c:f>'Loan Requests'!$S$11:$S$36</c:f>
              <c:numCache>
                <c:formatCode>General</c:formatCode>
                <c:ptCount val="20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17</c:v>
                </c:pt>
                <c:pt idx="4">
                  <c:v>6</c:v>
                </c:pt>
                <c:pt idx="5">
                  <c:v>3</c:v>
                </c:pt>
                <c:pt idx="6">
                  <c:v>6</c:v>
                </c:pt>
                <c:pt idx="7">
                  <c:v>22</c:v>
                </c:pt>
                <c:pt idx="8">
                  <c:v>6</c:v>
                </c:pt>
                <c:pt idx="9">
                  <c:v>2</c:v>
                </c:pt>
                <c:pt idx="10">
                  <c:v>5</c:v>
                </c:pt>
                <c:pt idx="11">
                  <c:v>10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19</c:v>
                </c:pt>
                <c:pt idx="16">
                  <c:v>4</c:v>
                </c:pt>
                <c:pt idx="17">
                  <c:v>2</c:v>
                </c:pt>
                <c:pt idx="18">
                  <c:v>3</c:v>
                </c:pt>
                <c:pt idx="19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7B-4D30-9A21-D36B5D055E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95740472"/>
        <c:axId val="781157568"/>
      </c:lineChart>
      <c:catAx>
        <c:axId val="79574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57568"/>
        <c:crosses val="autoZero"/>
        <c:auto val="1"/>
        <c:lblAlgn val="ctr"/>
        <c:lblOffset val="100"/>
        <c:noMultiLvlLbl val="0"/>
      </c:catAx>
      <c:valAx>
        <c:axId val="78115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Requests!PivotTable40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Nationality</a:t>
            </a:r>
          </a:p>
          <a:p>
            <a:pPr>
              <a:defRPr/>
            </a:pPr>
            <a:r>
              <a:rPr lang="en-US" sz="1000" dirty="0"/>
              <a:t>Total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279963103788938E-2"/>
          <c:y val="0.24403666338582677"/>
          <c:w val="0.93344007379242211"/>
          <c:h val="0.37293635170603673"/>
        </c:manualLayout>
      </c:layout>
      <c:lineChart>
        <c:grouping val="standard"/>
        <c:varyColors val="0"/>
        <c:ser>
          <c:idx val="0"/>
          <c:order val="0"/>
          <c:tx>
            <c:strRef>
              <c:f>'Loan Requests'!$W$9:$W$10</c:f>
              <c:strCache>
                <c:ptCount val="1"/>
                <c:pt idx="0">
                  <c:v>Approved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17"/>
              <c:numFmt formatCode="#,###,&quot;K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234-4052-B014-133B8DABD693}"/>
                </c:ext>
              </c:extLst>
            </c:dLbl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Requests'!$V$11:$V$36</c:f>
              <c:multiLvlStrCache>
                <c:ptCount val="20"/>
                <c:lvl>
                  <c:pt idx="0">
                    <c:v>Egyptian</c:v>
                  </c:pt>
                  <c:pt idx="1">
                    <c:v>Jordanian</c:v>
                  </c:pt>
                  <c:pt idx="2">
                    <c:v>Pakistani</c:v>
                  </c:pt>
                  <c:pt idx="3">
                    <c:v>Saudi</c:v>
                  </c:pt>
                  <c:pt idx="4">
                    <c:v>Egyptian</c:v>
                  </c:pt>
                  <c:pt idx="5">
                    <c:v>Jordanian</c:v>
                  </c:pt>
                  <c:pt idx="6">
                    <c:v>Pakistani</c:v>
                  </c:pt>
                  <c:pt idx="7">
                    <c:v>Saudi</c:v>
                  </c:pt>
                  <c:pt idx="8">
                    <c:v>Egyptian</c:v>
                  </c:pt>
                  <c:pt idx="9">
                    <c:v>Jordanian</c:v>
                  </c:pt>
                  <c:pt idx="10">
                    <c:v>Pakistani</c:v>
                  </c:pt>
                  <c:pt idx="11">
                    <c:v>Saudi</c:v>
                  </c:pt>
                  <c:pt idx="12">
                    <c:v>Egyptian</c:v>
                  </c:pt>
                  <c:pt idx="13">
                    <c:v>Jordanian</c:v>
                  </c:pt>
                  <c:pt idx="14">
                    <c:v>Pakistani</c:v>
                  </c:pt>
                  <c:pt idx="15">
                    <c:v>Saudi</c:v>
                  </c:pt>
                  <c:pt idx="16">
                    <c:v>Egyptian</c:v>
                  </c:pt>
                  <c:pt idx="17">
                    <c:v>Jordanian</c:v>
                  </c:pt>
                  <c:pt idx="18">
                    <c:v>Pakistani</c:v>
                  </c:pt>
                  <c:pt idx="19">
                    <c:v>Saudi</c:v>
                  </c:pt>
                </c:lvl>
                <c:lvl>
                  <c:pt idx="0">
                    <c:v>Auto Loans</c:v>
                  </c:pt>
                  <c:pt idx="4">
                    <c:v>Business Loans</c:v>
                  </c:pt>
                  <c:pt idx="8">
                    <c:v>Credit Cards</c:v>
                  </c:pt>
                  <c:pt idx="12">
                    <c:v>Mortgage Loans</c:v>
                  </c:pt>
                  <c:pt idx="16">
                    <c:v>Personal Loans</c:v>
                  </c:pt>
                </c:lvl>
              </c:multiLvlStrCache>
            </c:multiLvlStrRef>
          </c:cat>
          <c:val>
            <c:numRef>
              <c:f>'Loan Requests'!$W$11:$W$36</c:f>
              <c:numCache>
                <c:formatCode>General</c:formatCode>
                <c:ptCount val="20"/>
                <c:pt idx="0">
                  <c:v>2064676</c:v>
                </c:pt>
                <c:pt idx="1">
                  <c:v>614723</c:v>
                </c:pt>
                <c:pt idx="2">
                  <c:v>1049650</c:v>
                </c:pt>
                <c:pt idx="3">
                  <c:v>2793787</c:v>
                </c:pt>
                <c:pt idx="4">
                  <c:v>11427876</c:v>
                </c:pt>
                <c:pt idx="5">
                  <c:v>5106157</c:v>
                </c:pt>
                <c:pt idx="6">
                  <c:v>7138214</c:v>
                </c:pt>
                <c:pt idx="7">
                  <c:v>29771118</c:v>
                </c:pt>
                <c:pt idx="8">
                  <c:v>1579377</c:v>
                </c:pt>
                <c:pt idx="9">
                  <c:v>895992</c:v>
                </c:pt>
                <c:pt idx="10">
                  <c:v>1016600</c:v>
                </c:pt>
                <c:pt idx="11">
                  <c:v>4574475</c:v>
                </c:pt>
                <c:pt idx="12">
                  <c:v>3813516</c:v>
                </c:pt>
                <c:pt idx="13">
                  <c:v>3333666</c:v>
                </c:pt>
                <c:pt idx="14">
                  <c:v>5113649</c:v>
                </c:pt>
                <c:pt idx="15">
                  <c:v>9928278</c:v>
                </c:pt>
                <c:pt idx="16">
                  <c:v>691458</c:v>
                </c:pt>
                <c:pt idx="17">
                  <c:v>435319</c:v>
                </c:pt>
                <c:pt idx="18">
                  <c:v>815029</c:v>
                </c:pt>
                <c:pt idx="19">
                  <c:v>2130174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34-4052-B014-133B8DABD693}"/>
            </c:ext>
          </c:extLst>
        </c:ser>
        <c:ser>
          <c:idx val="1"/>
          <c:order val="1"/>
          <c:tx>
            <c:strRef>
              <c:f>'Loan Requests'!$X$9:$X$10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234-4052-B014-133B8DABD693}"/>
                </c:ext>
              </c:extLst>
            </c:dLbl>
            <c:dLbl>
              <c:idx val="4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234-4052-B014-133B8DABD693}"/>
                </c:ext>
              </c:extLst>
            </c:dLbl>
            <c:dLbl>
              <c:idx val="5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234-4052-B014-133B8DABD693}"/>
                </c:ext>
              </c:extLst>
            </c:dLbl>
            <c:dLbl>
              <c:idx val="6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234-4052-B014-133B8DABD693}"/>
                </c:ext>
              </c:extLst>
            </c:dLbl>
            <c:dLbl>
              <c:idx val="7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234-4052-B014-133B8DABD693}"/>
                </c:ext>
              </c:extLst>
            </c:dLbl>
            <c:dLbl>
              <c:idx val="13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234-4052-B014-133B8DABD693}"/>
                </c:ext>
              </c:extLst>
            </c:dLbl>
            <c:dLbl>
              <c:idx val="14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234-4052-B014-133B8DABD693}"/>
                </c:ext>
              </c:extLst>
            </c:dLbl>
            <c:dLbl>
              <c:idx val="15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234-4052-B014-133B8DABD693}"/>
                </c:ext>
              </c:extLst>
            </c:dLbl>
            <c:numFmt formatCode="#,###,&quot;K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Requests'!$V$11:$V$36</c:f>
              <c:multiLvlStrCache>
                <c:ptCount val="20"/>
                <c:lvl>
                  <c:pt idx="0">
                    <c:v>Egyptian</c:v>
                  </c:pt>
                  <c:pt idx="1">
                    <c:v>Jordanian</c:v>
                  </c:pt>
                  <c:pt idx="2">
                    <c:v>Pakistani</c:v>
                  </c:pt>
                  <c:pt idx="3">
                    <c:v>Saudi</c:v>
                  </c:pt>
                  <c:pt idx="4">
                    <c:v>Egyptian</c:v>
                  </c:pt>
                  <c:pt idx="5">
                    <c:v>Jordanian</c:v>
                  </c:pt>
                  <c:pt idx="6">
                    <c:v>Pakistani</c:v>
                  </c:pt>
                  <c:pt idx="7">
                    <c:v>Saudi</c:v>
                  </c:pt>
                  <c:pt idx="8">
                    <c:v>Egyptian</c:v>
                  </c:pt>
                  <c:pt idx="9">
                    <c:v>Jordanian</c:v>
                  </c:pt>
                  <c:pt idx="10">
                    <c:v>Pakistani</c:v>
                  </c:pt>
                  <c:pt idx="11">
                    <c:v>Saudi</c:v>
                  </c:pt>
                  <c:pt idx="12">
                    <c:v>Egyptian</c:v>
                  </c:pt>
                  <c:pt idx="13">
                    <c:v>Jordanian</c:v>
                  </c:pt>
                  <c:pt idx="14">
                    <c:v>Pakistani</c:v>
                  </c:pt>
                  <c:pt idx="15">
                    <c:v>Saudi</c:v>
                  </c:pt>
                  <c:pt idx="16">
                    <c:v>Egyptian</c:v>
                  </c:pt>
                  <c:pt idx="17">
                    <c:v>Jordanian</c:v>
                  </c:pt>
                  <c:pt idx="18">
                    <c:v>Pakistani</c:v>
                  </c:pt>
                  <c:pt idx="19">
                    <c:v>Saudi</c:v>
                  </c:pt>
                </c:lvl>
                <c:lvl>
                  <c:pt idx="0">
                    <c:v>Auto Loans</c:v>
                  </c:pt>
                  <c:pt idx="4">
                    <c:v>Business Loans</c:v>
                  </c:pt>
                  <c:pt idx="8">
                    <c:v>Credit Cards</c:v>
                  </c:pt>
                  <c:pt idx="12">
                    <c:v>Mortgage Loans</c:v>
                  </c:pt>
                  <c:pt idx="16">
                    <c:v>Personal Loans</c:v>
                  </c:pt>
                </c:lvl>
              </c:multiLvlStrCache>
            </c:multiLvlStrRef>
          </c:cat>
          <c:val>
            <c:numRef>
              <c:f>'Loan Requests'!$X$11:$X$36</c:f>
              <c:numCache>
                <c:formatCode>General</c:formatCode>
                <c:ptCount val="20"/>
                <c:pt idx="0">
                  <c:v>256956</c:v>
                </c:pt>
                <c:pt idx="1">
                  <c:v>248670</c:v>
                </c:pt>
                <c:pt idx="2">
                  <c:v>408834</c:v>
                </c:pt>
                <c:pt idx="3">
                  <c:v>1165977</c:v>
                </c:pt>
                <c:pt idx="4">
                  <c:v>3980080</c:v>
                </c:pt>
                <c:pt idx="5">
                  <c:v>1908776</c:v>
                </c:pt>
                <c:pt idx="6">
                  <c:v>4221352</c:v>
                </c:pt>
                <c:pt idx="7">
                  <c:v>14101953</c:v>
                </c:pt>
                <c:pt idx="8">
                  <c:v>498103</c:v>
                </c:pt>
                <c:pt idx="9">
                  <c:v>149227</c:v>
                </c:pt>
                <c:pt idx="10">
                  <c:v>322157</c:v>
                </c:pt>
                <c:pt idx="11">
                  <c:v>782182</c:v>
                </c:pt>
                <c:pt idx="12">
                  <c:v>539959</c:v>
                </c:pt>
                <c:pt idx="13">
                  <c:v>1410820</c:v>
                </c:pt>
                <c:pt idx="14">
                  <c:v>1171035</c:v>
                </c:pt>
                <c:pt idx="15">
                  <c:v>3728116</c:v>
                </c:pt>
                <c:pt idx="16">
                  <c:v>117058</c:v>
                </c:pt>
                <c:pt idx="17">
                  <c:v>69438</c:v>
                </c:pt>
                <c:pt idx="18">
                  <c:v>99530</c:v>
                </c:pt>
                <c:pt idx="19">
                  <c:v>408770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234-4052-B014-133B8DABD69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83917680"/>
        <c:axId val="175030712"/>
      </c:lineChart>
      <c:catAx>
        <c:axId val="78391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0712"/>
        <c:crosses val="autoZero"/>
        <c:auto val="1"/>
        <c:lblAlgn val="ctr"/>
        <c:lblOffset val="100"/>
        <c:noMultiLvlLbl val="0"/>
      </c:catAx>
      <c:valAx>
        <c:axId val="17503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91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Requests!PivotTable41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Loan Status VS Salary Greup</a:t>
            </a:r>
          </a:p>
          <a:p>
            <a:pPr>
              <a:defRPr/>
            </a:pPr>
            <a:r>
              <a:rPr lang="en-US" sz="1000" b="1"/>
              <a:t>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'Loan Requests'!$AB$9:$AB$10</c:f>
              <c:strCache>
                <c:ptCount val="1"/>
                <c:pt idx="0">
                  <c:v>Auto Loans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Requests'!$AB$11:$AB$23</c:f>
              <c:numCache>
                <c:formatCode>General</c:formatCode>
                <c:ptCount val="10"/>
                <c:pt idx="0">
                  <c:v>12</c:v>
                </c:pt>
                <c:pt idx="1">
                  <c:v>8</c:v>
                </c:pt>
                <c:pt idx="2">
                  <c:v>32</c:v>
                </c:pt>
                <c:pt idx="3">
                  <c:v>15</c:v>
                </c:pt>
                <c:pt idx="4">
                  <c:v>25</c:v>
                </c:pt>
                <c:pt idx="5">
                  <c:v>8</c:v>
                </c:pt>
                <c:pt idx="6">
                  <c:v>14</c:v>
                </c:pt>
                <c:pt idx="7">
                  <c:v>1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0-453E-ACA1-FA5A11EE44B9}"/>
            </c:ext>
          </c:extLst>
        </c:ser>
        <c:ser>
          <c:idx val="1"/>
          <c:order val="1"/>
          <c:tx>
            <c:strRef>
              <c:f>'Loan Requests'!$AC$9:$AC$10</c:f>
              <c:strCache>
                <c:ptCount val="1"/>
                <c:pt idx="0">
                  <c:v>Business Loans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Requests'!$AC$11:$AC$23</c:f>
              <c:numCache>
                <c:formatCode>General</c:formatCode>
                <c:ptCount val="10"/>
                <c:pt idx="0">
                  <c:v>16</c:v>
                </c:pt>
                <c:pt idx="1">
                  <c:v>5</c:v>
                </c:pt>
                <c:pt idx="2">
                  <c:v>17</c:v>
                </c:pt>
                <c:pt idx="3">
                  <c:v>11</c:v>
                </c:pt>
                <c:pt idx="4">
                  <c:v>30</c:v>
                </c:pt>
                <c:pt idx="5">
                  <c:v>7</c:v>
                </c:pt>
                <c:pt idx="6">
                  <c:v>20</c:v>
                </c:pt>
                <c:pt idx="7">
                  <c:v>2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0-453E-ACA1-FA5A11EE44B9}"/>
            </c:ext>
          </c:extLst>
        </c:ser>
        <c:ser>
          <c:idx val="2"/>
          <c:order val="2"/>
          <c:tx>
            <c:strRef>
              <c:f>'Loan Requests'!$AD$9:$AD$10</c:f>
              <c:strCache>
                <c:ptCount val="1"/>
                <c:pt idx="0">
                  <c:v>Credit Cards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Requests'!$AD$11:$AD$23</c:f>
              <c:numCache>
                <c:formatCode>General</c:formatCode>
                <c:ptCount val="10"/>
                <c:pt idx="0">
                  <c:v>14</c:v>
                </c:pt>
                <c:pt idx="1">
                  <c:v>7</c:v>
                </c:pt>
                <c:pt idx="2">
                  <c:v>27</c:v>
                </c:pt>
                <c:pt idx="3">
                  <c:v>16</c:v>
                </c:pt>
                <c:pt idx="4">
                  <c:v>25</c:v>
                </c:pt>
                <c:pt idx="5">
                  <c:v>19</c:v>
                </c:pt>
                <c:pt idx="6">
                  <c:v>8</c:v>
                </c:pt>
                <c:pt idx="7">
                  <c:v>1</c:v>
                </c:pt>
                <c:pt idx="8">
                  <c:v>1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0-453E-ACA1-FA5A11EE44B9}"/>
            </c:ext>
          </c:extLst>
        </c:ser>
        <c:ser>
          <c:idx val="3"/>
          <c:order val="3"/>
          <c:tx>
            <c:strRef>
              <c:f>'Loan Requests'!$AE$9:$AE$10</c:f>
              <c:strCache>
                <c:ptCount val="1"/>
                <c:pt idx="0">
                  <c:v>Mortgage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Requests'!$AE$11:$AE$23</c:f>
              <c:numCache>
                <c:formatCode>General</c:formatCode>
                <c:ptCount val="10"/>
                <c:pt idx="0">
                  <c:v>12</c:v>
                </c:pt>
                <c:pt idx="1">
                  <c:v>6</c:v>
                </c:pt>
                <c:pt idx="2">
                  <c:v>18</c:v>
                </c:pt>
                <c:pt idx="3">
                  <c:v>15</c:v>
                </c:pt>
                <c:pt idx="4">
                  <c:v>30</c:v>
                </c:pt>
                <c:pt idx="5">
                  <c:v>15</c:v>
                </c:pt>
                <c:pt idx="6">
                  <c:v>10</c:v>
                </c:pt>
                <c:pt idx="8">
                  <c:v>2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A0-453E-ACA1-FA5A11EE44B9}"/>
            </c:ext>
          </c:extLst>
        </c:ser>
        <c:ser>
          <c:idx val="4"/>
          <c:order val="4"/>
          <c:tx>
            <c:strRef>
              <c:f>'Loan Requests'!$AF$9:$AF$10</c:f>
              <c:strCache>
                <c:ptCount val="1"/>
                <c:pt idx="0">
                  <c:v>Personal Loans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Requests'!$AF$11:$AF$23</c:f>
              <c:numCache>
                <c:formatCode>General</c:formatCode>
                <c:ptCount val="10"/>
                <c:pt idx="0">
                  <c:v>17</c:v>
                </c:pt>
                <c:pt idx="1">
                  <c:v>5</c:v>
                </c:pt>
                <c:pt idx="2">
                  <c:v>26</c:v>
                </c:pt>
                <c:pt idx="3">
                  <c:v>17</c:v>
                </c:pt>
                <c:pt idx="4">
                  <c:v>42</c:v>
                </c:pt>
                <c:pt idx="5">
                  <c:v>10</c:v>
                </c:pt>
                <c:pt idx="6">
                  <c:v>8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A0-453E-ACA1-FA5A11EE44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0"/>
        <c:overlap val="-60"/>
        <c:axId val="2143492392"/>
        <c:axId val="2129763864"/>
      </c:barChart>
      <c:catAx>
        <c:axId val="214349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763864"/>
        <c:crosses val="autoZero"/>
        <c:auto val="1"/>
        <c:lblAlgn val="ctr"/>
        <c:lblOffset val="100"/>
        <c:noMultiLvlLbl val="0"/>
      </c:catAx>
      <c:valAx>
        <c:axId val="212976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9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Requests!PivotTable42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Loan Status VS Salary Greup</a:t>
            </a:r>
          </a:p>
          <a:p>
            <a:pPr>
              <a:defRPr/>
            </a:pPr>
            <a:r>
              <a:rPr lang="en-US" sz="8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'Loan Requests'!$AJ$9:$AJ$10</c:f>
              <c:strCache>
                <c:ptCount val="1"/>
                <c:pt idx="0">
                  <c:v>Auto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Requests'!$AJ$11:$AJ$23</c:f>
              <c:numCache>
                <c:formatCode>General</c:formatCode>
                <c:ptCount val="10"/>
                <c:pt idx="0">
                  <c:v>753415</c:v>
                </c:pt>
                <c:pt idx="1">
                  <c:v>454113</c:v>
                </c:pt>
                <c:pt idx="2">
                  <c:v>2014135</c:v>
                </c:pt>
                <c:pt idx="3">
                  <c:v>945517</c:v>
                </c:pt>
                <c:pt idx="4">
                  <c:v>1857856</c:v>
                </c:pt>
                <c:pt idx="5">
                  <c:v>497800</c:v>
                </c:pt>
                <c:pt idx="6">
                  <c:v>1080031</c:v>
                </c:pt>
                <c:pt idx="7">
                  <c:v>51751</c:v>
                </c:pt>
                <c:pt idx="9">
                  <c:v>948655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D-4F20-91CD-996EB2102DB1}"/>
            </c:ext>
          </c:extLst>
        </c:ser>
        <c:ser>
          <c:idx val="1"/>
          <c:order val="1"/>
          <c:tx>
            <c:strRef>
              <c:f>'Loan Requests'!$AK$9:$AK$10</c:f>
              <c:strCache>
                <c:ptCount val="1"/>
                <c:pt idx="0">
                  <c:v>Business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Requests'!$AK$11:$AK$23</c:f>
              <c:numCache>
                <c:formatCode>#,###,,"M"\ </c:formatCode>
                <c:ptCount val="10"/>
                <c:pt idx="0">
                  <c:v>10841738</c:v>
                </c:pt>
                <c:pt idx="1">
                  <c:v>2605474</c:v>
                </c:pt>
                <c:pt idx="2">
                  <c:v>10829365</c:v>
                </c:pt>
                <c:pt idx="3">
                  <c:v>7044350</c:v>
                </c:pt>
                <c:pt idx="4">
                  <c:v>18021240</c:v>
                </c:pt>
                <c:pt idx="5">
                  <c:v>4101198</c:v>
                </c:pt>
                <c:pt idx="6">
                  <c:v>14024808</c:v>
                </c:pt>
                <c:pt idx="7">
                  <c:v>1254392</c:v>
                </c:pt>
                <c:pt idx="9">
                  <c:v>8932961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D-4F20-91CD-996EB2102DB1}"/>
            </c:ext>
          </c:extLst>
        </c:ser>
        <c:ser>
          <c:idx val="2"/>
          <c:order val="2"/>
          <c:tx>
            <c:strRef>
              <c:f>'Loan Requests'!$AL$9:$AL$10</c:f>
              <c:strCache>
                <c:ptCount val="1"/>
                <c:pt idx="0">
                  <c:v>Credit Cards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Requests'!$AL$11:$AL$23</c:f>
              <c:numCache>
                <c:formatCode>General</c:formatCode>
                <c:ptCount val="10"/>
                <c:pt idx="0">
                  <c:v>1103946</c:v>
                </c:pt>
                <c:pt idx="1">
                  <c:v>565785</c:v>
                </c:pt>
                <c:pt idx="2">
                  <c:v>1914674</c:v>
                </c:pt>
                <c:pt idx="3">
                  <c:v>1192498</c:v>
                </c:pt>
                <c:pt idx="4">
                  <c:v>1896484</c:v>
                </c:pt>
                <c:pt idx="5">
                  <c:v>1393057</c:v>
                </c:pt>
                <c:pt idx="6">
                  <c:v>638461</c:v>
                </c:pt>
                <c:pt idx="7">
                  <c:v>59220</c:v>
                </c:pt>
                <c:pt idx="8">
                  <c:v>55732</c:v>
                </c:pt>
                <c:pt idx="9">
                  <c:v>998256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D-4F20-91CD-996EB2102DB1}"/>
            </c:ext>
          </c:extLst>
        </c:ser>
        <c:ser>
          <c:idx val="3"/>
          <c:order val="3"/>
          <c:tx>
            <c:strRef>
              <c:f>'Loan Requests'!$AM$9:$AM$10</c:f>
              <c:strCache>
                <c:ptCount val="1"/>
                <c:pt idx="0">
                  <c:v>Mortgage Loans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Requests'!$AM$11:$AM$23</c:f>
              <c:numCache>
                <c:formatCode>General</c:formatCode>
                <c:ptCount val="10"/>
                <c:pt idx="0">
                  <c:v>2653123</c:v>
                </c:pt>
                <c:pt idx="1">
                  <c:v>1321135</c:v>
                </c:pt>
                <c:pt idx="2">
                  <c:v>3948949</c:v>
                </c:pt>
                <c:pt idx="3">
                  <c:v>3348264</c:v>
                </c:pt>
                <c:pt idx="4">
                  <c:v>6718057</c:v>
                </c:pt>
                <c:pt idx="5">
                  <c:v>4199581</c:v>
                </c:pt>
                <c:pt idx="6">
                  <c:v>2255928</c:v>
                </c:pt>
                <c:pt idx="8">
                  <c:v>346001</c:v>
                </c:pt>
                <c:pt idx="9">
                  <c:v>4248001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FD-4F20-91CD-996EB2102DB1}"/>
            </c:ext>
          </c:extLst>
        </c:ser>
        <c:ser>
          <c:idx val="4"/>
          <c:order val="4"/>
          <c:tx>
            <c:strRef>
              <c:f>'Loan Requests'!$AN$9:$AN$10</c:f>
              <c:strCache>
                <c:ptCount val="1"/>
                <c:pt idx="0">
                  <c:v>Personal Loans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Requests'!$AN$11:$AN$23</c:f>
              <c:numCache>
                <c:formatCode>General</c:formatCode>
                <c:ptCount val="10"/>
                <c:pt idx="0">
                  <c:v>556978</c:v>
                </c:pt>
                <c:pt idx="1">
                  <c:v>170961</c:v>
                </c:pt>
                <c:pt idx="2">
                  <c:v>917155</c:v>
                </c:pt>
                <c:pt idx="3">
                  <c:v>583111</c:v>
                </c:pt>
                <c:pt idx="4">
                  <c:v>1469347</c:v>
                </c:pt>
                <c:pt idx="5">
                  <c:v>374428</c:v>
                </c:pt>
                <c:pt idx="6">
                  <c:v>264683</c:v>
                </c:pt>
                <c:pt idx="9">
                  <c:v>430113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FD-4F20-91CD-996EB2102D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3493112"/>
        <c:axId val="2143493472"/>
      </c:barChart>
      <c:catAx>
        <c:axId val="214349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93472"/>
        <c:crosses val="autoZero"/>
        <c:auto val="1"/>
        <c:lblAlgn val="ctr"/>
        <c:lblOffset val="100"/>
        <c:noMultiLvlLbl val="0"/>
      </c:catAx>
      <c:valAx>
        <c:axId val="2143493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9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'Transactional information'!$AF$155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information'!$AH$156:$AH$167</c:f>
              <c:numCache>
                <c:formatCode>_(* #,##0_);_(* \(#,##0\);_(* "-"??_);_(@_)</c:formatCode>
                <c:ptCount val="12"/>
                <c:pt idx="0">
                  <c:v>77152</c:v>
                </c:pt>
                <c:pt idx="1">
                  <c:v>61615</c:v>
                </c:pt>
                <c:pt idx="2">
                  <c:v>77804</c:v>
                </c:pt>
                <c:pt idx="3">
                  <c:v>121026</c:v>
                </c:pt>
                <c:pt idx="4">
                  <c:v>77489</c:v>
                </c:pt>
                <c:pt idx="5">
                  <c:v>98548</c:v>
                </c:pt>
                <c:pt idx="6">
                  <c:v>89055</c:v>
                </c:pt>
                <c:pt idx="7">
                  <c:v>76613</c:v>
                </c:pt>
                <c:pt idx="8">
                  <c:v>109856</c:v>
                </c:pt>
                <c:pt idx="9">
                  <c:v>155900</c:v>
                </c:pt>
                <c:pt idx="10">
                  <c:v>163783</c:v>
                </c:pt>
                <c:pt idx="11">
                  <c:v>112398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A5-42D5-9BAC-B4D4205D7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'Transactional information'!$AC$155</c15:sqref>
                        </c15:formulaRef>
                      </c:ext>
                    </c:extLst>
                    <c:strCache>
                      <c:ptCount val="1"/>
                      <c:pt idx="0">
                        <c:v> 2023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9"/>
                    <c:layout>
                      <c:manualLayout>
                        <c:x val="7.9119750696177611E-3"/>
                        <c:y val="0.2343796845411101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9-F2A5-42D5-9BAC-B4D4205D744B}"/>
                      </c:ext>
                    </c:extLst>
                  </c:dLbl>
                  <c:dLbl>
                    <c:idx val="10"/>
                    <c:layout>
                      <c:manualLayout>
                        <c:x val="6.3295492264493422E-3"/>
                        <c:y val="0.32222586759988325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F2A5-42D5-9BAC-B4D4205D744B}"/>
                      </c:ext>
                    </c:extLst>
                  </c:dLbl>
                  <c:dLbl>
                    <c:idx val="11"/>
                    <c:layout>
                      <c:manualLayout>
                        <c:x val="7.9119365330615615E-3"/>
                        <c:y val="0.3579677019539223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F2A5-42D5-9BAC-B4D4205D744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information'!$AE$156:$AE$167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95418</c:v>
                      </c:pt>
                      <c:pt idx="1">
                        <c:v>106242</c:v>
                      </c:pt>
                      <c:pt idx="2">
                        <c:v>99768</c:v>
                      </c:pt>
                      <c:pt idx="3">
                        <c:v>88216</c:v>
                      </c:pt>
                      <c:pt idx="4">
                        <c:v>101453</c:v>
                      </c:pt>
                      <c:pt idx="5">
                        <c:v>113969</c:v>
                      </c:pt>
                      <c:pt idx="6">
                        <c:v>125630</c:v>
                      </c:pt>
                      <c:pt idx="7">
                        <c:v>98854</c:v>
                      </c:pt>
                      <c:pt idx="8">
                        <c:v>95532</c:v>
                      </c:pt>
                      <c:pt idx="9">
                        <c:v>101757</c:v>
                      </c:pt>
                      <c:pt idx="10">
                        <c:v>91750</c:v>
                      </c:pt>
                      <c:pt idx="11">
                        <c:v>101927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F2A5-42D5-9BAC-B4D4205D744B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information'!$AG$154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9"/>
                    <c:layout>
                      <c:manualLayout>
                        <c:x val="-2.0120449569140148E-3"/>
                        <c:y val="-5.7767415547622575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F2A5-42D5-9BAC-B4D4205D744B}"/>
                      </c:ext>
                    </c:extLst>
                  </c:dLbl>
                  <c:dLbl>
                    <c:idx val="1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6-F2A5-42D5-9BAC-B4D4205D744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information'!$AJ$156:$AJ$167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0.19143138611163513</c:v>
                      </c:pt>
                      <c:pt idx="1">
                        <c:v>0.42005045085747633</c:v>
                      </c:pt>
                      <c:pt idx="2">
                        <c:v>0.22015074973939538</c:v>
                      </c:pt>
                      <c:pt idx="3">
                        <c:v>-0.3719279949215562</c:v>
                      </c:pt>
                      <c:pt idx="4">
                        <c:v>0.23620789922427135</c:v>
                      </c:pt>
                      <c:pt idx="5">
                        <c:v>0.13530872430222254</c:v>
                      </c:pt>
                      <c:pt idx="6">
                        <c:v>0.29113269123616969</c:v>
                      </c:pt>
                      <c:pt idx="7">
                        <c:v>0.22498836668217775</c:v>
                      </c:pt>
                      <c:pt idx="8">
                        <c:v>-0.14993928735920947</c:v>
                      </c:pt>
                      <c:pt idx="9">
                        <c:v>-0.53208133101408261</c:v>
                      </c:pt>
                      <c:pt idx="10">
                        <c:v>-0.78510081743869209</c:v>
                      </c:pt>
                      <c:pt idx="11">
                        <c:v>-0.10273038547195541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7-F2A5-42D5-9BAC-B4D4205D744B}"/>
                  </c:ext>
                </c:extLst>
              </c15:ser>
            </c15:filteredLineSeries>
          </c:ext>
        </c:extLst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Number of customer </a:t>
            </a:r>
          </a:p>
          <a:p>
            <a:pPr>
              <a:defRPr/>
            </a:pPr>
            <a:r>
              <a:rPr lang="en-US" sz="1200"/>
              <a:t>by</a:t>
            </a:r>
            <a:r>
              <a:rPr lang="en-US" sz="1200" baseline="0"/>
              <a:t> area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Demographics'!$S$21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Demographics'!$R$22:$R$27</c:f>
              <c:strCache>
                <c:ptCount val="5"/>
                <c:pt idx="0">
                  <c:v>Abha</c:v>
                </c:pt>
                <c:pt idx="1">
                  <c:v>Jeddah</c:v>
                </c:pt>
                <c:pt idx="2">
                  <c:v>Khobar</c:v>
                </c:pt>
                <c:pt idx="3">
                  <c:v>Medina</c:v>
                </c:pt>
                <c:pt idx="4">
                  <c:v>Riyadh</c:v>
                </c:pt>
              </c:strCache>
            </c:strRef>
          </c:cat>
          <c:val>
            <c:numRef>
              <c:f>'Customer Demographics'!$S$22:$S$27</c:f>
              <c:numCache>
                <c:formatCode>General</c:formatCode>
                <c:ptCount val="5"/>
                <c:pt idx="0">
                  <c:v>27</c:v>
                </c:pt>
                <c:pt idx="1">
                  <c:v>23</c:v>
                </c:pt>
                <c:pt idx="2">
                  <c:v>21</c:v>
                </c:pt>
                <c:pt idx="3">
                  <c:v>25</c:v>
                </c:pt>
                <c:pt idx="4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4-4B95-8094-1A1A878EDE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9074568"/>
        <c:axId val="809072408"/>
      </c:barChart>
      <c:catAx>
        <c:axId val="80907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072408"/>
        <c:crosses val="autoZero"/>
        <c:auto val="1"/>
        <c:lblAlgn val="ctr"/>
        <c:lblOffset val="100"/>
        <c:noMultiLvlLbl val="0"/>
      </c:catAx>
      <c:valAx>
        <c:axId val="80907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9074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information'!$AC$155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  <c:extLst/>
            </c:strRef>
          </c:cat>
          <c:val>
            <c:numRef>
              <c:f>'Transactional information'!$AE$156:$AE$167</c:f>
              <c:numCache>
                <c:formatCode>_(* #,##0_);_(* \(#,##0\);_(* "-"??_);_(@_)</c:formatCode>
                <c:ptCount val="12"/>
                <c:pt idx="0">
                  <c:v>95418</c:v>
                </c:pt>
                <c:pt idx="1">
                  <c:v>106242</c:v>
                </c:pt>
                <c:pt idx="2">
                  <c:v>99768</c:v>
                </c:pt>
                <c:pt idx="3">
                  <c:v>88216</c:v>
                </c:pt>
                <c:pt idx="4">
                  <c:v>101453</c:v>
                </c:pt>
                <c:pt idx="5">
                  <c:v>113969</c:v>
                </c:pt>
                <c:pt idx="6">
                  <c:v>125630</c:v>
                </c:pt>
                <c:pt idx="7">
                  <c:v>98854</c:v>
                </c:pt>
                <c:pt idx="8">
                  <c:v>95532</c:v>
                </c:pt>
                <c:pt idx="9">
                  <c:v>101757</c:v>
                </c:pt>
                <c:pt idx="10">
                  <c:v>91750</c:v>
                </c:pt>
                <c:pt idx="11">
                  <c:v>101927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B789-44FE-9568-72B1F85B5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'Transactional information'!$AF$155</c15:sqref>
                        </c15:formulaRef>
                      </c:ext>
                    </c:extLst>
                    <c:strCache>
                      <c:ptCount val="1"/>
                      <c:pt idx="0">
                        <c:v> 2024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information'!$AH$156:$AH$167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77152</c:v>
                      </c:pt>
                      <c:pt idx="1">
                        <c:v>61615</c:v>
                      </c:pt>
                      <c:pt idx="2">
                        <c:v>77804</c:v>
                      </c:pt>
                      <c:pt idx="3">
                        <c:v>121026</c:v>
                      </c:pt>
                      <c:pt idx="4">
                        <c:v>77489</c:v>
                      </c:pt>
                      <c:pt idx="5">
                        <c:v>98548</c:v>
                      </c:pt>
                      <c:pt idx="6">
                        <c:v>89055</c:v>
                      </c:pt>
                      <c:pt idx="7">
                        <c:v>76613</c:v>
                      </c:pt>
                      <c:pt idx="8">
                        <c:v>109856</c:v>
                      </c:pt>
                      <c:pt idx="9">
                        <c:v>155900</c:v>
                      </c:pt>
                      <c:pt idx="10">
                        <c:v>163783</c:v>
                      </c:pt>
                      <c:pt idx="11">
                        <c:v>112398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789-44FE-9568-72B1F85B5C0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information'!$AG$154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2.0120449569140148E-3"/>
                        <c:y val="-5.7767415547622575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B789-44FE-9568-72B1F85B5C0C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6-B789-44FE-9568-72B1F85B5C0C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information'!$AJ$156:$AJ$167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0.19143138611163513</c:v>
                      </c:pt>
                      <c:pt idx="1">
                        <c:v>0.42005045085747633</c:v>
                      </c:pt>
                      <c:pt idx="2">
                        <c:v>0.22015074973939538</c:v>
                      </c:pt>
                      <c:pt idx="3">
                        <c:v>-0.3719279949215562</c:v>
                      </c:pt>
                      <c:pt idx="4">
                        <c:v>0.23620789922427135</c:v>
                      </c:pt>
                      <c:pt idx="5">
                        <c:v>0.13530872430222254</c:v>
                      </c:pt>
                      <c:pt idx="6">
                        <c:v>0.29113269123616969</c:v>
                      </c:pt>
                      <c:pt idx="7">
                        <c:v>0.22498836668217775</c:v>
                      </c:pt>
                      <c:pt idx="8">
                        <c:v>-0.14993928735920947</c:v>
                      </c:pt>
                      <c:pt idx="9">
                        <c:v>-0.53208133101408261</c:v>
                      </c:pt>
                      <c:pt idx="10">
                        <c:v>-0.78510081743869209</c:v>
                      </c:pt>
                      <c:pt idx="11">
                        <c:v>-0.10273038547195541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789-44FE-9568-72B1F85B5C0C}"/>
                  </c:ext>
                </c:extLst>
              </c15:ser>
            </c15:filteredLineSeries>
          </c:ext>
        </c:extLst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information'!$AC$155</c:f>
              <c:strCache>
                <c:ptCount val="1"/>
                <c:pt idx="0">
                  <c:v> 2023 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9119750696177611E-3"/>
                  <c:y val="0.234379684541110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6C-44EF-A8AC-029278C62ABD}"/>
                </c:ext>
              </c:extLst>
            </c:dLbl>
            <c:dLbl>
              <c:idx val="1"/>
              <c:layout>
                <c:manualLayout>
                  <c:x val="6.3295492264493422E-3"/>
                  <c:y val="0.3222258675998832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6C-44EF-A8AC-029278C62ABD}"/>
                </c:ext>
              </c:extLst>
            </c:dLbl>
            <c:dLbl>
              <c:idx val="2"/>
              <c:layout>
                <c:manualLayout>
                  <c:x val="7.9119365330615615E-3"/>
                  <c:y val="0.3579677019539223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6C-44EF-A8AC-029278C62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information'!$AF$156:$AF$167</c15:sqref>
                  </c15:fullRef>
                </c:ext>
              </c:extLst>
              <c:f>'Transactional information'!$AF$165:$AF$167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information'!$AE$156:$AE$167</c15:sqref>
                  </c15:fullRef>
                </c:ext>
              </c:extLst>
              <c:f>'Transactional information'!$AE$165:$AE$167</c:f>
              <c:numCache>
                <c:formatCode>_(* #,##0_);_(* \(#,##0\);_(* "-"??_);_(@_)</c:formatCode>
                <c:ptCount val="3"/>
                <c:pt idx="0">
                  <c:v>101757</c:v>
                </c:pt>
                <c:pt idx="1">
                  <c:v>91750</c:v>
                </c:pt>
                <c:pt idx="2">
                  <c:v>101927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C-44EF-A8AC-029278C62ABD}"/>
            </c:ext>
          </c:extLst>
        </c:ser>
        <c:ser>
          <c:idx val="1"/>
          <c:order val="1"/>
          <c:tx>
            <c:strRef>
              <c:f>'Transactional information'!$AF$155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'Transactional information'!$AF$156:$AF$167</c15:sqref>
                  </c15:fullRef>
                </c:ext>
              </c:extLst>
              <c:f>'Transactional information'!$AF$165:$AF$167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'Transactional information'!$AH$156:$AH$167</c15:sqref>
                  </c15:fullRef>
                </c:ext>
              </c:extLst>
              <c:f>'Transactional information'!$AH$165:$AH$167</c:f>
              <c:numCache>
                <c:formatCode>_(* #,##0_);_(* \(#,##0\);_(* "-"??_);_(@_)</c:formatCode>
                <c:ptCount val="3"/>
                <c:pt idx="0">
                  <c:v>155900</c:v>
                </c:pt>
                <c:pt idx="1">
                  <c:v>163783</c:v>
                </c:pt>
                <c:pt idx="2">
                  <c:v>112398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C-44EF-A8AC-029278C62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/>
      </c:barChart>
      <c:lineChart>
        <c:grouping val="standard"/>
        <c:varyColors val="0"/>
        <c:ser>
          <c:idx val="2"/>
          <c:order val="2"/>
          <c:tx>
            <c:strRef>
              <c:f>'Transactional information'!$AG$154</c:f>
              <c:strCache>
                <c:ptCount val="1"/>
                <c:pt idx="0">
                  <c:v>Change %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120449569140148E-3"/>
                  <c:y val="-5.77674155476225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6C-44EF-A8AC-029278C62AB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26C-44EF-A8AC-029278C62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information'!$AF$156:$AF$167</c15:sqref>
                  </c15:fullRef>
                </c:ext>
              </c:extLst>
              <c:f>'Transactional information'!$AF$165:$AF$167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information'!$AJ$156:$AJ$167</c15:sqref>
                  </c15:fullRef>
                </c:ext>
              </c:extLst>
              <c:f>'Transactional information'!$AJ$165:$AJ$167</c:f>
              <c:numCache>
                <c:formatCode>0%</c:formatCode>
                <c:ptCount val="3"/>
                <c:pt idx="0">
                  <c:v>-0.53208133101408261</c:v>
                </c:pt>
                <c:pt idx="1">
                  <c:v>-0.78510081743869209</c:v>
                </c:pt>
                <c:pt idx="2">
                  <c:v>-0.10273038547195541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B26C-44EF-A8AC-029278C62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/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Transfer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information'!$AB$107</c:f>
              <c:strCache>
                <c:ptCount val="1"/>
                <c:pt idx="0">
                  <c:v> 2023 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6068620364396246E-3"/>
                  <c:y val="2.37697683473456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63-4276-8258-AA69252A4838}"/>
                </c:ext>
              </c:extLst>
            </c:dLbl>
            <c:dLbl>
              <c:idx val="1"/>
              <c:layout>
                <c:manualLayout>
                  <c:x val="9.1282344437274929E-3"/>
                  <c:y val="2.60151398595159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63-4276-8258-AA69252A4838}"/>
                </c:ext>
              </c:extLst>
            </c:dLbl>
            <c:dLbl>
              <c:idx val="2"/>
              <c:layout>
                <c:manualLayout>
                  <c:x val="-3.0427448145758499E-3"/>
                  <c:y val="3.39245777662567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63-4276-8258-AA69252A48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information'!$AD$108:$AD$119</c15:sqref>
                  </c15:fullRef>
                </c:ext>
              </c:extLst>
              <c:f>'Transactional information'!$AD$117:$AD$119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information'!$AC$108:$AC$119</c15:sqref>
                  </c15:fullRef>
                </c:ext>
              </c:extLst>
              <c:f>'Transactional information'!$AC$117:$AC$119</c:f>
              <c:numCache>
                <c:formatCode>_(* #,##0_);_(* \(#,##0\);_(* "-"??_);_(@_)</c:formatCode>
                <c:ptCount val="3"/>
                <c:pt idx="0">
                  <c:v>19236</c:v>
                </c:pt>
                <c:pt idx="1">
                  <c:v>13469</c:v>
                </c:pt>
                <c:pt idx="2">
                  <c:v>20601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categoryFilterExceptions>
                <c15:categoryFilterException>
                  <c15:sqref>'Transactional information'!$AC$115</c15:sqref>
                  <c15:dLbl>
                    <c:idx val="-1"/>
                    <c:layout>
                      <c:manualLayout>
                        <c:x val="3.0427448145758499E-3"/>
                        <c:y val="0.11985844556692614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AF63-4276-8258-AA69252A4838}"/>
                      </c:ext>
                    </c:extLst>
                  </c15:dLbl>
                </c15:categoryFilterException>
                <c15:categoryFilterException>
                  <c15:sqref>'Transactional information'!$AC$116</c15:sqref>
                  <c15:dLbl>
                    <c:idx val="-1"/>
                    <c:layout>
                      <c:manualLayout>
                        <c:x val="1.21709792583034E-2"/>
                        <c:y val="0.14062563952945312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AF63-4276-8258-AA69252A4838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6-AF63-4276-8258-AA69252A4838}"/>
            </c:ext>
          </c:extLst>
        </c:ser>
        <c:ser>
          <c:idx val="1"/>
          <c:order val="1"/>
          <c:tx>
            <c:strRef>
              <c:f>'Transactional information'!$AD$107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8618474061079632E-3"/>
                  <c:y val="1.739782483898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63-4276-8258-AA69252A4838}"/>
                </c:ext>
              </c:extLst>
            </c:dLbl>
            <c:dLbl>
              <c:idx val="2"/>
              <c:layout>
                <c:manualLayout>
                  <c:x val="7.6703717697185403E-3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63-4276-8258-AA69252A48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'Transactional information'!$AD$108:$AD$119</c15:sqref>
                  </c15:fullRef>
                </c:ext>
              </c:extLst>
              <c:f>'Transactional information'!$AD$117:$AD$119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'Transactional information'!$AE$108:$AE$119</c15:sqref>
                  </c15:fullRef>
                </c:ext>
              </c:extLst>
              <c:f>'Transactional information'!$AE$117:$AE$119</c:f>
              <c:numCache>
                <c:formatCode>_(* #,##0_);_(* \(#,##0\);_(* "-"??_);_(@_)</c:formatCode>
                <c:ptCount val="3"/>
                <c:pt idx="0">
                  <c:v>11293</c:v>
                </c:pt>
                <c:pt idx="1">
                  <c:v>13205</c:v>
                </c:pt>
                <c:pt idx="2">
                  <c:v>8067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'Transactional information'!$AE$115</c15:sqref>
                  <c15:dLbl>
                    <c:idx val="-1"/>
                    <c:layout>
                      <c:manualLayout>
                        <c:x val="1.5213724072879249E-2"/>
                        <c:y val="-1.999267460006779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AF63-4276-8258-AA69252A4838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2-AF63-4276-8258-AA69252A48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7352"/>
        <c:axId val="785307712"/>
        <c:extLst/>
      </c:barChart>
      <c:lineChart>
        <c:grouping val="standard"/>
        <c:varyColors val="0"/>
        <c:ser>
          <c:idx val="2"/>
          <c:order val="2"/>
          <c:tx>
            <c:strRef>
              <c:f>'Transactional information'!$AF$106</c:f>
              <c:strCache>
                <c:ptCount val="1"/>
                <c:pt idx="0">
                  <c:v>Change %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580336968415113E-2"/>
                  <c:y val="-0.160058414292296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63-4276-8258-AA69252A4838}"/>
                </c:ext>
              </c:extLst>
            </c:dLbl>
            <c:dLbl>
              <c:idx val="1"/>
              <c:layout>
                <c:manualLayout>
                  <c:x val="-2.1987664664604469E-2"/>
                  <c:y val="-5.51299313952157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F63-4276-8258-AA69252A4838}"/>
                </c:ext>
              </c:extLst>
            </c:dLbl>
            <c:dLbl>
              <c:idx val="2"/>
              <c:layout>
                <c:manualLayout>
                  <c:x val="-3.6995584186639681E-2"/>
                  <c:y val="-8.39319766300851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F63-4276-8258-AA69252A48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information'!$AD$108:$AD$119</c15:sqref>
                  </c15:fullRef>
                </c:ext>
              </c:extLst>
              <c:f>'Transactional information'!$AD$117:$AD$119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information'!$AF$108:$AF$119</c15:sqref>
                  </c15:fullRef>
                </c:ext>
              </c:extLst>
              <c:f>'Transactional information'!$AF$117:$AF$119</c:f>
              <c:numCache>
                <c:formatCode>0%</c:formatCode>
                <c:ptCount val="3"/>
                <c:pt idx="0">
                  <c:v>-0.41292368475774588</c:v>
                </c:pt>
                <c:pt idx="1">
                  <c:v>-1.9600564258668053E-2</c:v>
                </c:pt>
                <c:pt idx="2">
                  <c:v>-0.60841706713266341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9-AF63-4276-8258-AA69252A48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4408"/>
        <c:axId val="1028003328"/>
        <c:extLst/>
      </c:lineChart>
      <c:catAx>
        <c:axId val="78530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712"/>
        <c:crosses val="autoZero"/>
        <c:auto val="1"/>
        <c:lblAlgn val="ctr"/>
        <c:lblOffset val="100"/>
        <c:noMultiLvlLbl val="0"/>
      </c:catAx>
      <c:valAx>
        <c:axId val="7853077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352"/>
        <c:crosses val="autoZero"/>
        <c:crossBetween val="between"/>
      </c:valAx>
      <c:valAx>
        <c:axId val="10280033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4408"/>
        <c:crosses val="max"/>
        <c:crossBetween val="between"/>
      </c:valAx>
      <c:catAx>
        <c:axId val="1028004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003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Transfer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'Transactional information'!$AD$107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9.8619065610667401E-3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907-4C74-BA26-C9ABCC76AD1B}"/>
                </c:ext>
              </c:extLst>
            </c:dLbl>
            <c:dLbl>
              <c:idx val="11"/>
              <c:layout>
                <c:manualLayout>
                  <c:x val="7.6703717697185403E-3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907-4C74-BA26-C9ABCC76AD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information'!$AD$108:$AD$119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information'!$AE$108:$AE$119</c:f>
              <c:numCache>
                <c:formatCode>_(* #,##0_);_(* \(#,##0\);_(* "-"??_);_(@_)</c:formatCode>
                <c:ptCount val="12"/>
                <c:pt idx="0">
                  <c:v>17677</c:v>
                </c:pt>
                <c:pt idx="1">
                  <c:v>13180</c:v>
                </c:pt>
                <c:pt idx="2">
                  <c:v>17520</c:v>
                </c:pt>
                <c:pt idx="3">
                  <c:v>22290</c:v>
                </c:pt>
                <c:pt idx="4">
                  <c:v>31328</c:v>
                </c:pt>
                <c:pt idx="5">
                  <c:v>21327</c:v>
                </c:pt>
                <c:pt idx="6">
                  <c:v>12986</c:v>
                </c:pt>
                <c:pt idx="7">
                  <c:v>26301</c:v>
                </c:pt>
                <c:pt idx="8">
                  <c:v>20504</c:v>
                </c:pt>
                <c:pt idx="9">
                  <c:v>11293</c:v>
                </c:pt>
                <c:pt idx="10">
                  <c:v>13205</c:v>
                </c:pt>
                <c:pt idx="11">
                  <c:v>8067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07-4C74-BA26-C9ABCC76AD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7352"/>
        <c:axId val="7853077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'Transactional information'!$AB$107</c15:sqref>
                        </c15:formulaRef>
                      </c:ext>
                    </c:extLst>
                    <c:strCache>
                      <c:ptCount val="1"/>
                      <c:pt idx="0">
                        <c:v> 2023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9"/>
                    <c:layout>
                      <c:manualLayout>
                        <c:x val="7.6068620364396246E-3"/>
                        <c:y val="0.2370247605417623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7-4907-4C74-BA26-C9ABCC76AD1B}"/>
                      </c:ext>
                    </c:extLst>
                  </c:dLbl>
                  <c:dLbl>
                    <c:idx val="10"/>
                    <c:layout>
                      <c:manualLayout>
                        <c:x val="9.1282344437275485E-3"/>
                        <c:y val="0.1659640931397649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6-4907-4C74-BA26-C9ABCC76AD1B}"/>
                      </c:ext>
                    </c:extLst>
                  </c:dLbl>
                  <c:dLbl>
                    <c:idx val="11"/>
                    <c:layout>
                      <c:manualLayout>
                        <c:x val="9.1282344437274374E-3"/>
                        <c:y val="0.25384425311124648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4907-4C74-BA26-C9ABCC76AD1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information'!$AD$108:$AD$119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information'!$AC$108:$AC$119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33769</c:v>
                      </c:pt>
                      <c:pt idx="1">
                        <c:v>14410</c:v>
                      </c:pt>
                      <c:pt idx="2">
                        <c:v>21556</c:v>
                      </c:pt>
                      <c:pt idx="3">
                        <c:v>10555</c:v>
                      </c:pt>
                      <c:pt idx="4">
                        <c:v>20547</c:v>
                      </c:pt>
                      <c:pt idx="5">
                        <c:v>28714</c:v>
                      </c:pt>
                      <c:pt idx="6">
                        <c:v>34550</c:v>
                      </c:pt>
                      <c:pt idx="7">
                        <c:v>12313</c:v>
                      </c:pt>
                      <c:pt idx="8">
                        <c:v>15131</c:v>
                      </c:pt>
                      <c:pt idx="9">
                        <c:v>19236</c:v>
                      </c:pt>
                      <c:pt idx="10">
                        <c:v>13469</c:v>
                      </c:pt>
                      <c:pt idx="11">
                        <c:v>20601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4907-4C74-BA26-C9ABCC76AD1B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4408"/>
        <c:axId val="102800332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information'!$AF$106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9"/>
                    <c:layout>
                      <c:manualLayout>
                        <c:x val="-4.0708571412142659E-2"/>
                        <c:y val="-4.6766425861097444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2-4907-4C74-BA26-C9ABCC76AD1B}"/>
                      </c:ext>
                    </c:extLst>
                  </c:dLbl>
                  <c:dLbl>
                    <c:idx val="11"/>
                    <c:layout>
                      <c:manualLayout>
                        <c:x val="-2.4824653489445386E-2"/>
                        <c:y val="-4.394685039370079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3-4907-4C74-BA26-C9ABCC76AD1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information'!$AD$108:$AD$119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information'!$AF$108:$AF$119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-0.47653173028517282</c:v>
                      </c:pt>
                      <c:pt idx="1">
                        <c:v>-8.5357390700902147E-2</c:v>
                      </c:pt>
                      <c:pt idx="2">
                        <c:v>-0.18723325292262016</c:v>
                      </c:pt>
                      <c:pt idx="3">
                        <c:v>1.1117953576504027</c:v>
                      </c:pt>
                      <c:pt idx="4">
                        <c:v>0.52469946950893076</c:v>
                      </c:pt>
                      <c:pt idx="5">
                        <c:v>-0.25726126628125651</c:v>
                      </c:pt>
                      <c:pt idx="6">
                        <c:v>-0.62413892908827784</c:v>
                      </c:pt>
                      <c:pt idx="7">
                        <c:v>1.1360350848696499</c:v>
                      </c:pt>
                      <c:pt idx="8">
                        <c:v>0.35509880378031855</c:v>
                      </c:pt>
                      <c:pt idx="9">
                        <c:v>-0.41292368475774588</c:v>
                      </c:pt>
                      <c:pt idx="10">
                        <c:v>-1.9600564258668053E-2</c:v>
                      </c:pt>
                      <c:pt idx="11">
                        <c:v>-0.60841706713266341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4-4907-4C74-BA26-C9ABCC76AD1B}"/>
                  </c:ext>
                </c:extLst>
              </c15:ser>
            </c15:filteredLineSeries>
          </c:ext>
        </c:extLst>
      </c:lineChart>
      <c:catAx>
        <c:axId val="78530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712"/>
        <c:crosses val="autoZero"/>
        <c:auto val="1"/>
        <c:lblAlgn val="ctr"/>
        <c:lblOffset val="100"/>
        <c:noMultiLvlLbl val="0"/>
      </c:catAx>
      <c:valAx>
        <c:axId val="7853077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352"/>
        <c:crosses val="autoZero"/>
        <c:crossBetween val="between"/>
      </c:valAx>
      <c:valAx>
        <c:axId val="10280033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4408"/>
        <c:crosses val="max"/>
        <c:crossBetween val="between"/>
      </c:valAx>
      <c:catAx>
        <c:axId val="1028004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003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Transfer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information'!$AB$107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information'!$AD$108:$AD$119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  <c:extLst/>
            </c:strRef>
          </c:cat>
          <c:val>
            <c:numRef>
              <c:f>'Transactional information'!$AC$108:$AC$119</c:f>
              <c:numCache>
                <c:formatCode>_(* #,##0_);_(* \(#,##0\);_(* "-"??_);_(@_)</c:formatCode>
                <c:ptCount val="12"/>
                <c:pt idx="0">
                  <c:v>33769</c:v>
                </c:pt>
                <c:pt idx="1">
                  <c:v>14410</c:v>
                </c:pt>
                <c:pt idx="2">
                  <c:v>21556</c:v>
                </c:pt>
                <c:pt idx="3">
                  <c:v>10555</c:v>
                </c:pt>
                <c:pt idx="4">
                  <c:v>20547</c:v>
                </c:pt>
                <c:pt idx="5">
                  <c:v>28714</c:v>
                </c:pt>
                <c:pt idx="6">
                  <c:v>34550</c:v>
                </c:pt>
                <c:pt idx="7">
                  <c:v>12313</c:v>
                </c:pt>
                <c:pt idx="8">
                  <c:v>15131</c:v>
                </c:pt>
                <c:pt idx="9">
                  <c:v>19236</c:v>
                </c:pt>
                <c:pt idx="10">
                  <c:v>13469</c:v>
                </c:pt>
                <c:pt idx="11">
                  <c:v>20601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3232-4067-A4E5-C6A010D5A0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7352"/>
        <c:axId val="78530771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'Transactional information'!$AD$107</c15:sqref>
                        </c15:formulaRef>
                      </c:ext>
                    </c:extLst>
                    <c:strCache>
                      <c:ptCount val="1"/>
                      <c:pt idx="0">
                        <c:v> 2024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9.8619065610667401E-3"/>
                        <c:y val="-9.2592592592592587E-3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4-3232-4067-A4E5-C6A010D5A0D2}"/>
                      </c:ext>
                    </c:extLst>
                  </c:dLbl>
                  <c:dLbl>
                    <c:idx val="2"/>
                    <c:layout>
                      <c:manualLayout>
                        <c:x val="7.6703717697185403E-3"/>
                        <c:y val="-5.0925925925925923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3232-4067-A4E5-C6A010D5A0D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information'!$AD$108:$AD$119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information'!$AE$108:$AE$119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17677</c:v>
                      </c:pt>
                      <c:pt idx="1">
                        <c:v>13180</c:v>
                      </c:pt>
                      <c:pt idx="2">
                        <c:v>17520</c:v>
                      </c:pt>
                      <c:pt idx="3">
                        <c:v>22290</c:v>
                      </c:pt>
                      <c:pt idx="4">
                        <c:v>31328</c:v>
                      </c:pt>
                      <c:pt idx="5">
                        <c:v>21327</c:v>
                      </c:pt>
                      <c:pt idx="6">
                        <c:v>12986</c:v>
                      </c:pt>
                      <c:pt idx="7">
                        <c:v>26301</c:v>
                      </c:pt>
                      <c:pt idx="8">
                        <c:v>20504</c:v>
                      </c:pt>
                      <c:pt idx="9">
                        <c:v>11293</c:v>
                      </c:pt>
                      <c:pt idx="10">
                        <c:v>13205</c:v>
                      </c:pt>
                      <c:pt idx="11">
                        <c:v>8067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3232-4067-A4E5-C6A010D5A0D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4408"/>
        <c:axId val="102800332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information'!$AF$106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4.0708571412142659E-2"/>
                        <c:y val="-4.6766425861097444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7-3232-4067-A4E5-C6A010D5A0D2}"/>
                      </c:ext>
                    </c:extLst>
                  </c:dLbl>
                  <c:dLbl>
                    <c:idx val="2"/>
                    <c:layout>
                      <c:manualLayout>
                        <c:x val="-2.4824653489445386E-2"/>
                        <c:y val="-4.394685039370079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3232-4067-A4E5-C6A010D5A0D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information'!$AD$108:$AD$119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information'!$AF$108:$AF$119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-0.47653173028517282</c:v>
                      </c:pt>
                      <c:pt idx="1">
                        <c:v>-8.5357390700902147E-2</c:v>
                      </c:pt>
                      <c:pt idx="2">
                        <c:v>-0.18723325292262016</c:v>
                      </c:pt>
                      <c:pt idx="3">
                        <c:v>1.1117953576504027</c:v>
                      </c:pt>
                      <c:pt idx="4">
                        <c:v>0.52469946950893076</c:v>
                      </c:pt>
                      <c:pt idx="5">
                        <c:v>-0.25726126628125651</c:v>
                      </c:pt>
                      <c:pt idx="6">
                        <c:v>-0.62413892908827784</c:v>
                      </c:pt>
                      <c:pt idx="7">
                        <c:v>1.1360350848696499</c:v>
                      </c:pt>
                      <c:pt idx="8">
                        <c:v>0.35509880378031855</c:v>
                      </c:pt>
                      <c:pt idx="9">
                        <c:v>-0.41292368475774588</c:v>
                      </c:pt>
                      <c:pt idx="10">
                        <c:v>-1.9600564258668053E-2</c:v>
                      </c:pt>
                      <c:pt idx="11">
                        <c:v>-0.60841706713266341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3232-4067-A4E5-C6A010D5A0D2}"/>
                  </c:ext>
                </c:extLst>
              </c15:ser>
            </c15:filteredLineSeries>
          </c:ext>
        </c:extLst>
      </c:lineChart>
      <c:catAx>
        <c:axId val="78530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712"/>
        <c:crosses val="autoZero"/>
        <c:auto val="1"/>
        <c:lblAlgn val="ctr"/>
        <c:lblOffset val="100"/>
        <c:noMultiLvlLbl val="0"/>
      </c:catAx>
      <c:valAx>
        <c:axId val="7853077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352"/>
        <c:crosses val="autoZero"/>
        <c:crossBetween val="between"/>
      </c:valAx>
      <c:valAx>
        <c:axId val="10280033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4408"/>
        <c:crosses val="max"/>
        <c:crossBetween val="between"/>
      </c:valAx>
      <c:catAx>
        <c:axId val="1028004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003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/>
              <a:t>Trends in Transaction</a:t>
            </a:r>
          </a:p>
          <a:p>
            <a:pPr>
              <a:defRPr/>
            </a:pPr>
            <a:r>
              <a:rPr lang="en-US" sz="1200" b="0" i="0" u="none" strike="noStrike" baseline="0" dirty="0"/>
              <a:t>Deposit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information'!$T$20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906835466329393E-2"/>
                  <c:y val="0.213244181078923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C-4A73-9B5C-0CB5EFF3F592}"/>
                </c:ext>
              </c:extLst>
            </c:dLbl>
            <c:dLbl>
              <c:idx val="1"/>
              <c:layout>
                <c:manualLayout>
                  <c:x val="5.9810300433914441E-3"/>
                  <c:y val="0.131842430592759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F4C-4A73-9B5C-0CB5EFF3F592}"/>
                </c:ext>
              </c:extLst>
            </c:dLbl>
            <c:dLbl>
              <c:idx val="2"/>
              <c:layout>
                <c:manualLayout>
                  <c:x val="6.5145885238686559E-3"/>
                  <c:y val="0.232389321856805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C-4A73-9B5C-0CB5EFF3F592}"/>
                </c:ext>
              </c:extLst>
            </c:dLbl>
            <c:dLbl>
              <c:idx val="3"/>
              <c:layout>
                <c:manualLayout>
                  <c:x val="1.2918009048212595E-2"/>
                  <c:y val="0.26970086241683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F4C-4A73-9B5C-0CB5EFF3F592}"/>
                </c:ext>
              </c:extLst>
            </c:dLbl>
            <c:dLbl>
              <c:idx val="4"/>
              <c:layout>
                <c:manualLayout>
                  <c:x val="1.0130303749787666E-2"/>
                  <c:y val="0.216781757530731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F4C-4A73-9B5C-0CB5EFF3F592}"/>
                </c:ext>
              </c:extLst>
            </c:dLbl>
            <c:dLbl>
              <c:idx val="5"/>
              <c:layout>
                <c:manualLayout>
                  <c:x val="1.2479805877672499E-2"/>
                  <c:y val="0.122375676707641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F4C-4A73-9B5C-0CB5EFF3F592}"/>
                </c:ext>
              </c:extLst>
            </c:dLbl>
            <c:dLbl>
              <c:idx val="6"/>
              <c:layout>
                <c:manualLayout>
                  <c:x val="1.5195515521232968E-2"/>
                  <c:y val="0.335107794705129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F4C-4A73-9B5C-0CB5EFF3F592}"/>
                </c:ext>
              </c:extLst>
            </c:dLbl>
            <c:dLbl>
              <c:idx val="7"/>
              <c:layout>
                <c:manualLayout>
                  <c:x val="9.4134618218183006E-3"/>
                  <c:y val="0.170720252736182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F4C-4A73-9B5C-0CB5EFF3F592}"/>
                </c:ext>
              </c:extLst>
            </c:dLbl>
            <c:dLbl>
              <c:idx val="8"/>
              <c:layout>
                <c:manualLayout>
                  <c:x val="5.566186527923892E-3"/>
                  <c:y val="0.191566843964808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F4C-4A73-9B5C-0CB5EFF3F592}"/>
                </c:ext>
              </c:extLst>
            </c:dLbl>
            <c:dLbl>
              <c:idx val="9"/>
              <c:layout>
                <c:manualLayout>
                  <c:x val="1.4550669248128173E-2"/>
                  <c:y val="0.210138257031987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F4C-4A73-9B5C-0CB5EFF3F592}"/>
                </c:ext>
              </c:extLst>
            </c:dLbl>
            <c:dLbl>
              <c:idx val="10"/>
              <c:layout>
                <c:manualLayout>
                  <c:x val="1.0751790367819819E-2"/>
                  <c:y val="0.207105343906103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F4C-4A73-9B5C-0CB5EFF3F592}"/>
                </c:ext>
              </c:extLst>
            </c:dLbl>
            <c:dLbl>
              <c:idx val="11"/>
              <c:layout>
                <c:manualLayout>
                  <c:x val="1.1675275398353994E-2"/>
                  <c:y val="0.21909689437194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F4C-4A73-9B5C-0CB5EFF3F5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information'!$V$20:$V$31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information'!$U$21:$U$32</c:f>
              <c:numCache>
                <c:formatCode>_(* #,##0_);_(* \(#,##0\);_(* "-"??_);_(@_)</c:formatCode>
                <c:ptCount val="12"/>
                <c:pt idx="0">
                  <c:v>96703</c:v>
                </c:pt>
                <c:pt idx="1">
                  <c:v>69440</c:v>
                </c:pt>
                <c:pt idx="2">
                  <c:v>104200</c:v>
                </c:pt>
                <c:pt idx="3">
                  <c:v>124373</c:v>
                </c:pt>
                <c:pt idx="4">
                  <c:v>100858</c:v>
                </c:pt>
                <c:pt idx="5">
                  <c:v>57465</c:v>
                </c:pt>
                <c:pt idx="6">
                  <c:v>158647</c:v>
                </c:pt>
                <c:pt idx="7">
                  <c:v>85432</c:v>
                </c:pt>
                <c:pt idx="8">
                  <c:v>91038</c:v>
                </c:pt>
                <c:pt idx="9">
                  <c:v>104853</c:v>
                </c:pt>
                <c:pt idx="10">
                  <c:v>106695</c:v>
                </c:pt>
                <c:pt idx="11">
                  <c:v>101212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C-4A73-9B5C-0CB5EFF3F5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26128504"/>
        <c:axId val="10261277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'Transactional information'!$V$19</c15:sqref>
                        </c15:formulaRef>
                      </c:ext>
                    </c:extLst>
                    <c:strCache>
                      <c:ptCount val="1"/>
                      <c:pt idx="0">
                        <c:v> 2024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8.8640602141891959E-3"/>
                        <c:y val="-1.206101544253163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4-2F4C-4A73-9B5C-0CB5EFF3F592}"/>
                      </c:ext>
                    </c:extLst>
                  </c:dLbl>
                  <c:dLbl>
                    <c:idx val="2"/>
                    <c:layout>
                      <c:manualLayout>
                        <c:x val="5.0651772652509693E-3"/>
                        <c:y val="-6.030507721265818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2F4C-4A73-9B5C-0CB5EFF3F592}"/>
                      </c:ext>
                    </c:extLst>
                  </c:dLbl>
                  <c:dLbl>
                    <c:idx val="3"/>
                    <c:layout>
                      <c:manualLayout>
                        <c:x val="7.597765897876454E-3"/>
                        <c:y val="-2.010169240421939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9-2F4C-4A73-9B5C-0CB5EFF3F592}"/>
                      </c:ext>
                    </c:extLst>
                  </c:dLbl>
                  <c:dLbl>
                    <c:idx val="6"/>
                    <c:layout>
                      <c:manualLayout>
                        <c:x val="1.1396648846814681E-2"/>
                        <c:y val="0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F-2F4C-4A73-9B5C-0CB5EFF3F592}"/>
                      </c:ext>
                    </c:extLst>
                  </c:dLbl>
                  <c:dLbl>
                    <c:idx val="7"/>
                    <c:layout>
                      <c:manualLayout>
                        <c:x val="7.6068620364395127E-3"/>
                        <c:y val="-5.6386137002033453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9-2F4C-4A73-9B5C-0CB5EFF3F59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information'!$V$20:$V$31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information'!$W$20:$W$31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78998</c:v>
                      </c:pt>
                      <c:pt idx="1">
                        <c:v>118397</c:v>
                      </c:pt>
                      <c:pt idx="2">
                        <c:v>88294</c:v>
                      </c:pt>
                      <c:pt idx="3">
                        <c:v>96862</c:v>
                      </c:pt>
                      <c:pt idx="4">
                        <c:v>93536</c:v>
                      </c:pt>
                      <c:pt idx="5">
                        <c:v>155965</c:v>
                      </c:pt>
                      <c:pt idx="6">
                        <c:v>97676</c:v>
                      </c:pt>
                      <c:pt idx="7">
                        <c:v>103339</c:v>
                      </c:pt>
                      <c:pt idx="8">
                        <c:v>80594</c:v>
                      </c:pt>
                      <c:pt idx="9">
                        <c:v>93210</c:v>
                      </c:pt>
                      <c:pt idx="10">
                        <c:v>106609</c:v>
                      </c:pt>
                      <c:pt idx="11">
                        <c:v>133091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F4C-4A73-9B5C-0CB5EFF3F59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741552"/>
        <c:axId val="7957401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information'!$X$18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3.262205779154706E-2"/>
                        <c:y val="-3.0589602652861796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2F4C-4A73-9B5C-0CB5EFF3F592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5-2F4C-4A73-9B5C-0CB5EFF3F592}"/>
                      </c:ext>
                    </c:extLst>
                  </c:dLbl>
                  <c:dLbl>
                    <c:idx val="2"/>
                    <c:layout>
                      <c:manualLayout>
                        <c:x val="-2.6536568162395364E-2"/>
                        <c:y val="-5.565010798709877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4-2F4C-4A73-9B5C-0CB5EFF3F592}"/>
                      </c:ext>
                    </c:extLst>
                  </c:dLbl>
                  <c:dLbl>
                    <c:idx val="3"/>
                    <c:layout>
                      <c:manualLayout>
                        <c:x val="-2.6536568162395364E-2"/>
                        <c:y val="-6.191523432065804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6-2F4C-4A73-9B5C-0CB5EFF3F592}"/>
                      </c:ext>
                    </c:extLst>
                  </c:dLbl>
                  <c:dLbl>
                    <c:idx val="4"/>
                    <c:layout>
                      <c:manualLayout>
                        <c:x val="-2.3284664590093158E-2"/>
                        <c:y val="-3.685472898642095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7-2F4C-4A73-9B5C-0CB5EFF3F592}"/>
                      </c:ext>
                    </c:extLst>
                  </c:dLbl>
                  <c:dLbl>
                    <c:idx val="7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8-2F4C-4A73-9B5C-0CB5EFF3F592}"/>
                      </c:ext>
                    </c:extLst>
                  </c:dLbl>
                  <c:dLbl>
                    <c:idx val="8"/>
                    <c:layout>
                      <c:manualLayout>
                        <c:x val="-3.262205779154706E-2"/>
                        <c:y val="-0.16842238199116574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A-2F4C-4A73-9B5C-0CB5EFF3F592}"/>
                      </c:ext>
                    </c:extLst>
                  </c:dLbl>
                  <c:dLbl>
                    <c:idx val="9"/>
                    <c:layout>
                      <c:manualLayout>
                        <c:x val="-2.6536568162395364E-2"/>
                        <c:y val="-4.3119855319980339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B-2F4C-4A73-9B5C-0CB5EFF3F592}"/>
                      </c:ext>
                    </c:extLst>
                  </c:dLbl>
                  <c:dLbl>
                    <c:idx val="10"/>
                    <c:layout>
                      <c:manualLayout>
                        <c:x val="-2.1211764736887739E-2"/>
                        <c:y val="-4.9384981653539557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C-2F4C-4A73-9B5C-0CB5EFF3F592}"/>
                      </c:ext>
                    </c:extLst>
                  </c:dLbl>
                  <c:dLbl>
                    <c:idx val="11"/>
                    <c:layout>
                      <c:manualLayout>
                        <c:x val="-1.0771316643598507E-2"/>
                        <c:y val="-3.6854728986421011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D-2F4C-4A73-9B5C-0CB5EFF3F59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information'!$V$20:$V$31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information'!$X$20:$X$31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-0.18308635719677777</c:v>
                      </c:pt>
                      <c:pt idx="1">
                        <c:v>0.70502592165898614</c:v>
                      </c:pt>
                      <c:pt idx="2">
                        <c:v>-0.15264875239923226</c:v>
                      </c:pt>
                      <c:pt idx="3">
                        <c:v>-0.22119752679440072</c:v>
                      </c:pt>
                      <c:pt idx="4">
                        <c:v>-7.2597116738384662E-2</c:v>
                      </c:pt>
                      <c:pt idx="5">
                        <c:v>1.7140868354650658</c:v>
                      </c:pt>
                      <c:pt idx="6">
                        <c:v>-0.3843186445378734</c:v>
                      </c:pt>
                      <c:pt idx="7">
                        <c:v>0.20960530012173426</c:v>
                      </c:pt>
                      <c:pt idx="8">
                        <c:v>-0.11472132516092182</c:v>
                      </c:pt>
                      <c:pt idx="9">
                        <c:v>-0.11104117192641126</c:v>
                      </c:pt>
                      <c:pt idx="10">
                        <c:v>-8.0603589671493514E-4</c:v>
                      </c:pt>
                      <c:pt idx="11">
                        <c:v>0.314972532901237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F4C-4A73-9B5C-0CB5EFF3F592}"/>
                  </c:ext>
                </c:extLst>
              </c15:ser>
            </c15:filteredLineSeries>
          </c:ext>
        </c:extLst>
      </c:lineChart>
      <c:catAx>
        <c:axId val="1026128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7784"/>
        <c:crosses val="autoZero"/>
        <c:auto val="1"/>
        <c:lblAlgn val="ctr"/>
        <c:lblOffset val="100"/>
        <c:noMultiLvlLbl val="0"/>
      </c:catAx>
      <c:valAx>
        <c:axId val="102612778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8504"/>
        <c:crosses val="autoZero"/>
        <c:crossBetween val="between"/>
      </c:valAx>
      <c:valAx>
        <c:axId val="7957401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1552"/>
        <c:crosses val="max"/>
        <c:crossBetween val="between"/>
      </c:valAx>
      <c:catAx>
        <c:axId val="79574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5740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/>
              <a:t>Trends in Transaction</a:t>
            </a:r>
          </a:p>
          <a:p>
            <a:pPr>
              <a:defRPr/>
            </a:pPr>
            <a:r>
              <a:rPr lang="en-US" sz="1200" b="0" i="0" u="none" strike="noStrike" baseline="0" dirty="0"/>
              <a:t>Deposit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'Transactional information'!$V$19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8640602141891959E-3"/>
                  <c:y val="-1.20610154425316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82B-435B-8FC2-1C706854E95C}"/>
                </c:ext>
              </c:extLst>
            </c:dLbl>
            <c:dLbl>
              <c:idx val="2"/>
              <c:layout>
                <c:manualLayout>
                  <c:x val="5.0651772652509693E-3"/>
                  <c:y val="-6.0305077212658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82B-435B-8FC2-1C706854E95C}"/>
                </c:ext>
              </c:extLst>
            </c:dLbl>
            <c:dLbl>
              <c:idx val="3"/>
              <c:layout>
                <c:manualLayout>
                  <c:x val="7.597765897876454E-3"/>
                  <c:y val="-2.0101692404219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82B-435B-8FC2-1C706854E95C}"/>
                </c:ext>
              </c:extLst>
            </c:dLbl>
            <c:dLbl>
              <c:idx val="6"/>
              <c:layout>
                <c:manualLayout>
                  <c:x val="1.1396648846814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82B-435B-8FC2-1C706854E95C}"/>
                </c:ext>
              </c:extLst>
            </c:dLbl>
            <c:dLbl>
              <c:idx val="7"/>
              <c:layout>
                <c:manualLayout>
                  <c:x val="7.6068620364395127E-3"/>
                  <c:y val="-5.6386137002033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82B-435B-8FC2-1C706854E9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information'!$V$20:$V$31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information'!$W$20:$W$31</c:f>
              <c:numCache>
                <c:formatCode>_(* #,##0_);_(* \(#,##0\);_(* "-"??_);_(@_)</c:formatCode>
                <c:ptCount val="12"/>
                <c:pt idx="0">
                  <c:v>78998</c:v>
                </c:pt>
                <c:pt idx="1">
                  <c:v>118397</c:v>
                </c:pt>
                <c:pt idx="2">
                  <c:v>88294</c:v>
                </c:pt>
                <c:pt idx="3">
                  <c:v>96862</c:v>
                </c:pt>
                <c:pt idx="4">
                  <c:v>93536</c:v>
                </c:pt>
                <c:pt idx="5">
                  <c:v>155965</c:v>
                </c:pt>
                <c:pt idx="6">
                  <c:v>97676</c:v>
                </c:pt>
                <c:pt idx="7">
                  <c:v>103339</c:v>
                </c:pt>
                <c:pt idx="8">
                  <c:v>80594</c:v>
                </c:pt>
                <c:pt idx="9">
                  <c:v>93210</c:v>
                </c:pt>
                <c:pt idx="10">
                  <c:v>106609</c:v>
                </c:pt>
                <c:pt idx="11">
                  <c:v>133091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82B-435B-8FC2-1C706854E9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26128504"/>
        <c:axId val="10261277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'Transactional information'!$T$20</c15:sqref>
                        </c15:formulaRef>
                      </c:ext>
                    </c:extLst>
                    <c:strCache>
                      <c:ptCount val="1"/>
                      <c:pt idx="0">
                        <c:v> 2023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1.1906835466329393E-2"/>
                        <c:y val="0.2132441810789238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082B-435B-8FC2-1C706854E95C}"/>
                      </c:ext>
                    </c:extLst>
                  </c:dLbl>
                  <c:dLbl>
                    <c:idx val="1"/>
                    <c:layout>
                      <c:manualLayout>
                        <c:x val="5.9810300433914441E-3"/>
                        <c:y val="0.13184243059275977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082B-435B-8FC2-1C706854E95C}"/>
                      </c:ext>
                    </c:extLst>
                  </c:dLbl>
                  <c:dLbl>
                    <c:idx val="2"/>
                    <c:layout>
                      <c:manualLayout>
                        <c:x val="6.5145885238686559E-3"/>
                        <c:y val="0.23238932185680575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2-082B-435B-8FC2-1C706854E95C}"/>
                      </c:ext>
                    </c:extLst>
                  </c:dLbl>
                  <c:dLbl>
                    <c:idx val="3"/>
                    <c:layout>
                      <c:manualLayout>
                        <c:x val="1.2918009048212595E-2"/>
                        <c:y val="0.2697008624168391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3-082B-435B-8FC2-1C706854E95C}"/>
                      </c:ext>
                    </c:extLst>
                  </c:dLbl>
                  <c:dLbl>
                    <c:idx val="4"/>
                    <c:layout>
                      <c:manualLayout>
                        <c:x val="1.0130303749787666E-2"/>
                        <c:y val="0.21678175753073106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4-082B-435B-8FC2-1C706854E95C}"/>
                      </c:ext>
                    </c:extLst>
                  </c:dLbl>
                  <c:dLbl>
                    <c:idx val="5"/>
                    <c:layout>
                      <c:manualLayout>
                        <c:x val="1.2479805877672499E-2"/>
                        <c:y val="0.12237567670764157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082B-435B-8FC2-1C706854E95C}"/>
                      </c:ext>
                    </c:extLst>
                  </c:dLbl>
                  <c:dLbl>
                    <c:idx val="6"/>
                    <c:layout>
                      <c:manualLayout>
                        <c:x val="1.5195515521232968E-2"/>
                        <c:y val="0.33510779470512964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6-082B-435B-8FC2-1C706854E95C}"/>
                      </c:ext>
                    </c:extLst>
                  </c:dLbl>
                  <c:dLbl>
                    <c:idx val="7"/>
                    <c:layout>
                      <c:manualLayout>
                        <c:x val="9.4134618218183006E-3"/>
                        <c:y val="0.17072025273618283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7-082B-435B-8FC2-1C706854E95C}"/>
                      </c:ext>
                    </c:extLst>
                  </c:dLbl>
                  <c:dLbl>
                    <c:idx val="8"/>
                    <c:layout>
                      <c:manualLayout>
                        <c:x val="5.566186527923892E-3"/>
                        <c:y val="0.19156684396480875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082B-435B-8FC2-1C706854E95C}"/>
                      </c:ext>
                    </c:extLst>
                  </c:dLbl>
                  <c:dLbl>
                    <c:idx val="9"/>
                    <c:layout>
                      <c:manualLayout>
                        <c:x val="1.4550669248128173E-2"/>
                        <c:y val="0.21013825703198766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9-082B-435B-8FC2-1C706854E95C}"/>
                      </c:ext>
                    </c:extLst>
                  </c:dLbl>
                  <c:dLbl>
                    <c:idx val="10"/>
                    <c:layout>
                      <c:manualLayout>
                        <c:x val="1.0751790367819819E-2"/>
                        <c:y val="0.20710534390610388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082B-435B-8FC2-1C706854E95C}"/>
                      </c:ext>
                    </c:extLst>
                  </c:dLbl>
                  <c:dLbl>
                    <c:idx val="11"/>
                    <c:layout>
                      <c:manualLayout>
                        <c:x val="1.1675275398353994E-2"/>
                        <c:y val="0.2190968943719433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082B-435B-8FC2-1C706854E95C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information'!$V$20:$V$31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information'!$U$21:$U$32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96703</c:v>
                      </c:pt>
                      <c:pt idx="1">
                        <c:v>69440</c:v>
                      </c:pt>
                      <c:pt idx="2">
                        <c:v>104200</c:v>
                      </c:pt>
                      <c:pt idx="3">
                        <c:v>124373</c:v>
                      </c:pt>
                      <c:pt idx="4">
                        <c:v>100858</c:v>
                      </c:pt>
                      <c:pt idx="5">
                        <c:v>57465</c:v>
                      </c:pt>
                      <c:pt idx="6">
                        <c:v>158647</c:v>
                      </c:pt>
                      <c:pt idx="7">
                        <c:v>85432</c:v>
                      </c:pt>
                      <c:pt idx="8">
                        <c:v>91038</c:v>
                      </c:pt>
                      <c:pt idx="9">
                        <c:v>104853</c:v>
                      </c:pt>
                      <c:pt idx="10">
                        <c:v>106695</c:v>
                      </c:pt>
                      <c:pt idx="11">
                        <c:v>101212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082B-435B-8FC2-1C706854E95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741552"/>
        <c:axId val="7957401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information'!$X$18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3.262205779154706E-2"/>
                        <c:y val="-3.0589602652861796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3-082B-435B-8FC2-1C706854E95C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4-082B-435B-8FC2-1C706854E95C}"/>
                      </c:ext>
                    </c:extLst>
                  </c:dLbl>
                  <c:dLbl>
                    <c:idx val="2"/>
                    <c:layout>
                      <c:manualLayout>
                        <c:x val="-2.6536568162395364E-2"/>
                        <c:y val="-5.565010798709877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082B-435B-8FC2-1C706854E95C}"/>
                      </c:ext>
                    </c:extLst>
                  </c:dLbl>
                  <c:dLbl>
                    <c:idx val="3"/>
                    <c:layout>
                      <c:manualLayout>
                        <c:x val="-2.6536568162395364E-2"/>
                        <c:y val="-6.191523432065804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6-082B-435B-8FC2-1C706854E95C}"/>
                      </c:ext>
                    </c:extLst>
                  </c:dLbl>
                  <c:dLbl>
                    <c:idx val="4"/>
                    <c:layout>
                      <c:manualLayout>
                        <c:x val="-2.3284664590093158E-2"/>
                        <c:y val="-3.685472898642095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7-082B-435B-8FC2-1C706854E95C}"/>
                      </c:ext>
                    </c:extLst>
                  </c:dLbl>
                  <c:dLbl>
                    <c:idx val="7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8-082B-435B-8FC2-1C706854E95C}"/>
                      </c:ext>
                    </c:extLst>
                  </c:dLbl>
                  <c:dLbl>
                    <c:idx val="8"/>
                    <c:layout>
                      <c:manualLayout>
                        <c:x val="-3.262205779154706E-2"/>
                        <c:y val="-0.16842238199116574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9-082B-435B-8FC2-1C706854E95C}"/>
                      </c:ext>
                    </c:extLst>
                  </c:dLbl>
                  <c:dLbl>
                    <c:idx val="9"/>
                    <c:layout>
                      <c:manualLayout>
                        <c:x val="-2.6536568162395364E-2"/>
                        <c:y val="-4.3119855319980339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A-082B-435B-8FC2-1C706854E95C}"/>
                      </c:ext>
                    </c:extLst>
                  </c:dLbl>
                  <c:dLbl>
                    <c:idx val="10"/>
                    <c:layout>
                      <c:manualLayout>
                        <c:x val="-2.1211764736887739E-2"/>
                        <c:y val="-4.9384981653539557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B-082B-435B-8FC2-1C706854E95C}"/>
                      </c:ext>
                    </c:extLst>
                  </c:dLbl>
                  <c:dLbl>
                    <c:idx val="11"/>
                    <c:layout>
                      <c:manualLayout>
                        <c:x val="-1.0771316643598507E-2"/>
                        <c:y val="-3.6854728986421011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C-082B-435B-8FC2-1C706854E95C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information'!$V$20:$V$31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information'!$X$20:$X$31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-0.18308635719677777</c:v>
                      </c:pt>
                      <c:pt idx="1">
                        <c:v>0.70502592165898614</c:v>
                      </c:pt>
                      <c:pt idx="2">
                        <c:v>-0.15264875239923226</c:v>
                      </c:pt>
                      <c:pt idx="3">
                        <c:v>-0.22119752679440072</c:v>
                      </c:pt>
                      <c:pt idx="4">
                        <c:v>-7.2597116738384662E-2</c:v>
                      </c:pt>
                      <c:pt idx="5">
                        <c:v>1.7140868354650658</c:v>
                      </c:pt>
                      <c:pt idx="6">
                        <c:v>-0.3843186445378734</c:v>
                      </c:pt>
                      <c:pt idx="7">
                        <c:v>0.20960530012173426</c:v>
                      </c:pt>
                      <c:pt idx="8">
                        <c:v>-0.11472132516092182</c:v>
                      </c:pt>
                      <c:pt idx="9">
                        <c:v>-0.11104117192641126</c:v>
                      </c:pt>
                      <c:pt idx="10">
                        <c:v>-8.0603589671493514E-4</c:v>
                      </c:pt>
                      <c:pt idx="11">
                        <c:v>0.314972532901237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D-082B-435B-8FC2-1C706854E95C}"/>
                  </c:ext>
                </c:extLst>
              </c15:ser>
            </c15:filteredLineSeries>
          </c:ext>
        </c:extLst>
      </c:lineChart>
      <c:catAx>
        <c:axId val="1026128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7784"/>
        <c:crosses val="autoZero"/>
        <c:auto val="1"/>
        <c:lblAlgn val="ctr"/>
        <c:lblOffset val="100"/>
        <c:noMultiLvlLbl val="0"/>
      </c:catAx>
      <c:valAx>
        <c:axId val="102612778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8504"/>
        <c:crosses val="autoZero"/>
        <c:crossBetween val="between"/>
      </c:valAx>
      <c:valAx>
        <c:axId val="7957401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1552"/>
        <c:crosses val="max"/>
        <c:crossBetween val="between"/>
      </c:valAx>
      <c:catAx>
        <c:axId val="79574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5740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/>
              <a:t>Trends in Transaction</a:t>
            </a:r>
          </a:p>
          <a:p>
            <a:pPr>
              <a:defRPr/>
            </a:pPr>
            <a:r>
              <a:rPr lang="en-US" sz="1200" b="0" i="0" u="none" strike="noStrike" baseline="0" dirty="0"/>
              <a:t>Deposit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information'!$T$20</c:f>
              <c:strCache>
                <c:ptCount val="1"/>
                <c:pt idx="0">
                  <c:v> 2023 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550669248128173E-2"/>
                  <c:y val="0.210138257031987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CA7-41CE-AC2D-063DBE244758}"/>
                </c:ext>
              </c:extLst>
            </c:dLbl>
            <c:dLbl>
              <c:idx val="1"/>
              <c:layout>
                <c:manualLayout>
                  <c:x val="1.0751790367819819E-2"/>
                  <c:y val="0.207105343906103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CA7-41CE-AC2D-063DBE244758}"/>
                </c:ext>
              </c:extLst>
            </c:dLbl>
            <c:dLbl>
              <c:idx val="2"/>
              <c:layout>
                <c:manualLayout>
                  <c:x val="1.1675275398353994E-2"/>
                  <c:y val="0.21909689437194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CA7-41CE-AC2D-063DBE2447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information'!$V$20:$V$31</c15:sqref>
                  </c15:fullRef>
                </c:ext>
              </c:extLst>
              <c:f>'Transactional information'!$V$29:$V$31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information'!$U$21:$U$32</c15:sqref>
                  </c15:fullRef>
                </c:ext>
              </c:extLst>
              <c:f>'Transactional information'!$U$30:$U$32</c:f>
              <c:numCache>
                <c:formatCode>_(* #,##0_);_(* \(#,##0\);_(* "-"??_);_(@_)</c:formatCode>
                <c:ptCount val="3"/>
                <c:pt idx="0">
                  <c:v>104853</c:v>
                </c:pt>
                <c:pt idx="1">
                  <c:v>106695</c:v>
                </c:pt>
                <c:pt idx="2">
                  <c:v>101212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categoryFilterExceptions>
                <c15:categoryFilterException>
                  <c15:sqref>'Transactional information'!$U$21</c15:sqref>
                  <c15:dLbl>
                    <c:idx val="-1"/>
                    <c:layout>
                      <c:manualLayout>
                        <c:x val="1.1906835466329393E-2"/>
                        <c:y val="0.2132441810789238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6-BCA7-41CE-AC2D-063DBE244758}"/>
                      </c:ext>
                    </c:extLst>
                  </c15:dLbl>
                </c15:categoryFilterException>
                <c15:categoryFilterException>
                  <c15:sqref>'Transactional information'!$U$22</c15:sqref>
                  <c15:dLbl>
                    <c:idx val="-1"/>
                    <c:layout>
                      <c:manualLayout>
                        <c:x val="5.9810300433914441E-3"/>
                        <c:y val="0.13184243059275977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7-BCA7-41CE-AC2D-063DBE244758}"/>
                      </c:ext>
                    </c:extLst>
                  </c15:dLbl>
                </c15:categoryFilterException>
                <c15:categoryFilterException>
                  <c15:sqref>'Transactional information'!$U$23</c15:sqref>
                  <c15:dLbl>
                    <c:idx val="-1"/>
                    <c:layout>
                      <c:manualLayout>
                        <c:x val="6.5145885238686559E-3"/>
                        <c:y val="0.23238932185680575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BCA7-41CE-AC2D-063DBE244758}"/>
                      </c:ext>
                    </c:extLst>
                  </c15:dLbl>
                </c15:categoryFilterException>
                <c15:categoryFilterException>
                  <c15:sqref>'Transactional information'!$U$24</c15:sqref>
                  <c15:dLbl>
                    <c:idx val="-1"/>
                    <c:layout>
                      <c:manualLayout>
                        <c:x val="1.2918009048212595E-2"/>
                        <c:y val="0.2697008624168391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9-BCA7-41CE-AC2D-063DBE244758}"/>
                      </c:ext>
                    </c:extLst>
                  </c15:dLbl>
                </c15:categoryFilterException>
                <c15:categoryFilterException>
                  <c15:sqref>'Transactional information'!$U$25</c15:sqref>
                  <c15:dLbl>
                    <c:idx val="-1"/>
                    <c:layout>
                      <c:manualLayout>
                        <c:x val="1.0130303749787666E-2"/>
                        <c:y val="0.21678175753073106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BCA7-41CE-AC2D-063DBE244758}"/>
                      </c:ext>
                    </c:extLst>
                  </c15:dLbl>
                </c15:categoryFilterException>
                <c15:categoryFilterException>
                  <c15:sqref>'Transactional information'!$U$26</c15:sqref>
                  <c15:dLbl>
                    <c:idx val="-1"/>
                    <c:layout>
                      <c:manualLayout>
                        <c:x val="1.2479805877672499E-2"/>
                        <c:y val="0.12237567670764157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BCA7-41CE-AC2D-063DBE244758}"/>
                      </c:ext>
                    </c:extLst>
                  </c15:dLbl>
                </c15:categoryFilterException>
                <c15:categoryFilterException>
                  <c15:sqref>'Transactional information'!$U$27</c15:sqref>
                  <c15:dLbl>
                    <c:idx val="-1"/>
                    <c:layout>
                      <c:manualLayout>
                        <c:x val="1.5195515521232968E-2"/>
                        <c:y val="0.33510779470512964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BCA7-41CE-AC2D-063DBE244758}"/>
                      </c:ext>
                    </c:extLst>
                  </c15:dLbl>
                </c15:categoryFilterException>
                <c15:categoryFilterException>
                  <c15:sqref>'Transactional information'!$U$28</c15:sqref>
                  <c15:dLbl>
                    <c:idx val="-1"/>
                    <c:layout>
                      <c:manualLayout>
                        <c:x val="9.4134618218183006E-3"/>
                        <c:y val="0.17072025273618283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D-BCA7-41CE-AC2D-063DBE244758}"/>
                      </c:ext>
                    </c:extLst>
                  </c15:dLbl>
                </c15:categoryFilterException>
                <c15:categoryFilterException>
                  <c15:sqref>'Transactional information'!$U$29</c15:sqref>
                  <c15:dLbl>
                    <c:idx val="-1"/>
                    <c:layout>
                      <c:manualLayout>
                        <c:x val="5.566186527923892E-3"/>
                        <c:y val="0.19156684396480875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BCA7-41CE-AC2D-063DBE244758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12-BCA7-41CE-AC2D-063DBE244758}"/>
            </c:ext>
          </c:extLst>
        </c:ser>
        <c:ser>
          <c:idx val="1"/>
          <c:order val="1"/>
          <c:tx>
            <c:strRef>
              <c:f>'Transactional information'!$V$19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'Transactional information'!$V$20:$V$31</c15:sqref>
                  </c15:fullRef>
                </c:ext>
              </c:extLst>
              <c:f>'Transactional information'!$V$29:$V$31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'Transactional information'!$W$20:$W$31</c15:sqref>
                  </c15:fullRef>
                </c:ext>
              </c:extLst>
              <c:f>'Transactional information'!$W$29:$W$31</c:f>
              <c:numCache>
                <c:formatCode>_(* #,##0_);_(* \(#,##0\);_(* "-"??_);_(@_)</c:formatCode>
                <c:ptCount val="3"/>
                <c:pt idx="0">
                  <c:v>93210</c:v>
                </c:pt>
                <c:pt idx="1">
                  <c:v>106609</c:v>
                </c:pt>
                <c:pt idx="2">
                  <c:v>133091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'Transactional information'!$W$20</c15:sqref>
                  <c15:dLbl>
                    <c:idx val="-1"/>
                    <c:layout>
                      <c:manualLayout>
                        <c:x val="8.8640602141891959E-3"/>
                        <c:y val="-1.206101544253163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BCA7-41CE-AC2D-063DBE244758}"/>
                      </c:ext>
                    </c:extLst>
                  </c15:dLbl>
                </c15:categoryFilterException>
                <c15:categoryFilterException>
                  <c15:sqref>'Transactional information'!$W$22</c15:sqref>
                  <c15:dLbl>
                    <c:idx val="-1"/>
                    <c:layout>
                      <c:manualLayout>
                        <c:x val="5.0651772652509693E-3"/>
                        <c:y val="-6.030507721265818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BCA7-41CE-AC2D-063DBE244758}"/>
                      </c:ext>
                    </c:extLst>
                  </c15:dLbl>
                </c15:categoryFilterException>
                <c15:categoryFilterException>
                  <c15:sqref>'Transactional information'!$W$23</c15:sqref>
                  <c15:dLbl>
                    <c:idx val="-1"/>
                    <c:layout>
                      <c:manualLayout>
                        <c:x val="7.597765897876454E-3"/>
                        <c:y val="-2.010169240421939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2-BCA7-41CE-AC2D-063DBE244758}"/>
                      </c:ext>
                    </c:extLst>
                  </c15:dLbl>
                </c15:categoryFilterException>
                <c15:categoryFilterException>
                  <c15:sqref>'Transactional information'!$W$26</c15:sqref>
                  <c15:dLbl>
                    <c:idx val="-1"/>
                    <c:layout>
                      <c:manualLayout>
                        <c:x val="1.1396648846814681E-2"/>
                        <c:y val="0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3-BCA7-41CE-AC2D-063DBE244758}"/>
                      </c:ext>
                    </c:extLst>
                  </c15:dLbl>
                </c15:categoryFilterException>
                <c15:categoryFilterException>
                  <c15:sqref>'Transactional information'!$W$27</c15:sqref>
                  <c15:dLbl>
                    <c:idx val="-1"/>
                    <c:layout>
                      <c:manualLayout>
                        <c:x val="7.6068620364395127E-3"/>
                        <c:y val="-5.6386137002033453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4-BCA7-41CE-AC2D-063DBE244758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5-BCA7-41CE-AC2D-063DBE2447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26128504"/>
        <c:axId val="1026127784"/>
        <c:extLst/>
      </c:barChart>
      <c:lineChart>
        <c:grouping val="standard"/>
        <c:varyColors val="0"/>
        <c:ser>
          <c:idx val="2"/>
          <c:order val="2"/>
          <c:tx>
            <c:strRef>
              <c:f>'Transactional information'!$X$18</c:f>
              <c:strCache>
                <c:ptCount val="1"/>
                <c:pt idx="0">
                  <c:v>Change %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536568162395364E-2"/>
                  <c:y val="-4.3119855319980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CA7-41CE-AC2D-063DBE244758}"/>
                </c:ext>
              </c:extLst>
            </c:dLbl>
            <c:dLbl>
              <c:idx val="1"/>
              <c:layout>
                <c:manualLayout>
                  <c:x val="-2.1211764736887739E-2"/>
                  <c:y val="-4.9384981653539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BCA7-41CE-AC2D-063DBE244758}"/>
                </c:ext>
              </c:extLst>
            </c:dLbl>
            <c:dLbl>
              <c:idx val="2"/>
              <c:layout>
                <c:manualLayout>
                  <c:x val="-1.0771316643598507E-2"/>
                  <c:y val="-3.68547289864210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CA7-41CE-AC2D-063DBE2447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information'!$V$20:$V$31</c15:sqref>
                  </c15:fullRef>
                </c:ext>
              </c:extLst>
              <c:f>'Transactional information'!$V$29:$V$31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</c:strRef>
          </c:cat>
          <c:val>
            <c:numRef>
              <c:extLst xmlns:c15="http://schemas.microsoft.com/office/drawing/2012/chart">
                <c:ext xmlns:c15="http://schemas.microsoft.com/office/drawing/2012/chart" uri="{02D57815-91ED-43cb-92C2-25804820EDAC}">
                  <c15:fullRef>
                    <c15:sqref>'Transactional information'!$X$20:$X$31</c15:sqref>
                  </c15:fullRef>
                </c:ext>
              </c:extLst>
              <c:f>'Transactional information'!$X$29:$X$31</c:f>
              <c:numCache>
                <c:formatCode>0%</c:formatCode>
                <c:ptCount val="3"/>
                <c:pt idx="0">
                  <c:v>-0.11104117192641126</c:v>
                </c:pt>
                <c:pt idx="1">
                  <c:v>-8.0603589671493514E-4</c:v>
                </c:pt>
                <c:pt idx="2">
                  <c:v>0.314972532901237</c:v>
                </c:pt>
              </c:numCache>
            </c:numRef>
          </c:val>
          <c:smooth val="0"/>
          <c:extLst xmlns:c15="http://schemas.microsoft.com/office/drawing/2012/chart">
            <c:ext xmlns:c15="http://schemas.microsoft.com/office/drawing/2012/chart" uri="{02D57815-91ED-43cb-92C2-25804820EDAC}">
              <c15:categoryFilterExceptions>
                <c15:categoryFilterException>
                  <c15:sqref>'Transactional information'!$X$20</c15:sqref>
                  <c15:dLbl>
                    <c:idx val="-1"/>
                    <c:layout>
                      <c:manualLayout>
                        <c:x val="-3.262205779154706E-2"/>
                        <c:y val="-3.0589602652861796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3-BCA7-41CE-AC2D-063DBE244758}"/>
                      </c:ext>
                    </c:extLst>
                  </c15:dLbl>
                </c15:categoryFilterException>
                <c15:categoryFilterException>
                  <c15:sqref>'Transactional information'!$X$21</c15:sqref>
                  <c15:dLbl>
                    <c:idx val="-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4-BCA7-41CE-AC2D-063DBE244758}"/>
                      </c:ext>
                    </c:extLst>
                  </c15:dLbl>
                </c15:categoryFilterException>
                <c15:categoryFilterException>
                  <c15:sqref>'Transactional information'!$X$22</c15:sqref>
                  <c15:dLbl>
                    <c:idx val="-1"/>
                    <c:layout>
                      <c:manualLayout>
                        <c:x val="-2.6536568162395364E-2"/>
                        <c:y val="-5.565010798709877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BCA7-41CE-AC2D-063DBE244758}"/>
                      </c:ext>
                    </c:extLst>
                  </c15:dLbl>
                </c15:categoryFilterException>
                <c15:categoryFilterException>
                  <c15:sqref>'Transactional information'!$X$23</c15:sqref>
                  <c15:dLbl>
                    <c:idx val="-1"/>
                    <c:layout>
                      <c:manualLayout>
                        <c:x val="-2.6536568162395364E-2"/>
                        <c:y val="-6.191523432065804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6-BCA7-41CE-AC2D-063DBE244758}"/>
                      </c:ext>
                    </c:extLst>
                  </c15:dLbl>
                </c15:categoryFilterException>
                <c15:categoryFilterException>
                  <c15:sqref>'Transactional information'!$X$24</c15:sqref>
                  <c15:dLbl>
                    <c:idx val="-1"/>
                    <c:layout>
                      <c:manualLayout>
                        <c:x val="-2.3284664590093158E-2"/>
                        <c:y val="-3.685472898642095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7-BCA7-41CE-AC2D-063DBE244758}"/>
                      </c:ext>
                    </c:extLst>
                  </c15:dLbl>
                </c15:categoryFilterException>
                <c15:categoryFilterException>
                  <c15:sqref>'Transactional information'!$X$27</c15:sqref>
                  <c15:dLbl>
                    <c:idx val="-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8-BCA7-41CE-AC2D-063DBE244758}"/>
                      </c:ext>
                    </c:extLst>
                  </c15:dLbl>
                </c15:categoryFilterException>
                <c15:categoryFilterException>
                  <c15:sqref>'Transactional information'!$X$28</c15:sqref>
                  <c15:dLbl>
                    <c:idx val="-1"/>
                    <c:layout>
                      <c:manualLayout>
                        <c:x val="-3.262205779154706E-2"/>
                        <c:y val="-0.16842238199116574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9-BCA7-41CE-AC2D-063DBE244758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1D-BCA7-41CE-AC2D-063DBE2447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741552"/>
        <c:axId val="795740112"/>
        <c:extLst/>
      </c:lineChart>
      <c:catAx>
        <c:axId val="1026128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7784"/>
        <c:crosses val="autoZero"/>
        <c:auto val="1"/>
        <c:lblAlgn val="ctr"/>
        <c:lblOffset val="100"/>
        <c:noMultiLvlLbl val="0"/>
      </c:catAx>
      <c:valAx>
        <c:axId val="102612778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8504"/>
        <c:crosses val="autoZero"/>
        <c:crossBetween val="between"/>
      </c:valAx>
      <c:valAx>
        <c:axId val="7957401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1552"/>
        <c:crosses val="max"/>
        <c:crossBetween val="between"/>
      </c:valAx>
      <c:catAx>
        <c:axId val="79574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5740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Trends In Transaction Volume</a:t>
            </a:r>
            <a:endParaRPr lang="en-US" sz="1400" b="1" i="0" u="none" strike="noStrike" baseline="0" dirty="0">
              <a:effectLst/>
            </a:endParaRPr>
          </a:p>
          <a:p>
            <a:pPr>
              <a:defRPr/>
            </a:pPr>
            <a:r>
              <a:rPr lang="en-US" sz="1200" b="0" i="0" u="none" strike="noStrike" baseline="0" dirty="0"/>
              <a:t>Deposit </a:t>
            </a:r>
            <a:endParaRPr lang="en-US" sz="12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information'!$AL$41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information'!$AN$42:$AN$53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information'!$AM$42:$AM$53</c:f>
              <c:numCache>
                <c:formatCode>_(* #,##0_);_(* \(#,##0\);_(* "-"??_);_(@_)</c:formatCode>
                <c:ptCount val="12"/>
                <c:pt idx="0">
                  <c:v>43</c:v>
                </c:pt>
                <c:pt idx="1">
                  <c:v>31</c:v>
                </c:pt>
                <c:pt idx="2">
                  <c:v>52</c:v>
                </c:pt>
                <c:pt idx="3">
                  <c:v>53</c:v>
                </c:pt>
                <c:pt idx="4">
                  <c:v>39</c:v>
                </c:pt>
                <c:pt idx="5">
                  <c:v>25</c:v>
                </c:pt>
                <c:pt idx="6">
                  <c:v>54</c:v>
                </c:pt>
                <c:pt idx="7">
                  <c:v>35</c:v>
                </c:pt>
                <c:pt idx="8">
                  <c:v>35</c:v>
                </c:pt>
                <c:pt idx="9">
                  <c:v>45</c:v>
                </c:pt>
                <c:pt idx="10">
                  <c:v>41</c:v>
                </c:pt>
                <c:pt idx="1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0-47BE-A3EA-37FB574C79A2}"/>
            </c:ext>
          </c:extLst>
        </c:ser>
        <c:ser>
          <c:idx val="1"/>
          <c:order val="1"/>
          <c:tx>
            <c:strRef>
              <c:f>'Transactional information'!$AN$41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information'!$AN$42:$AN$53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information'!$AO$42:$AO$53</c:f>
              <c:numCache>
                <c:formatCode>_(* #,##0_);_(* \(#,##0\);_(* "-"??_);_(@_)</c:formatCode>
                <c:ptCount val="12"/>
                <c:pt idx="0">
                  <c:v>30</c:v>
                </c:pt>
                <c:pt idx="1">
                  <c:v>45</c:v>
                </c:pt>
                <c:pt idx="2">
                  <c:v>42</c:v>
                </c:pt>
                <c:pt idx="3">
                  <c:v>37</c:v>
                </c:pt>
                <c:pt idx="4">
                  <c:v>43</c:v>
                </c:pt>
                <c:pt idx="5">
                  <c:v>57</c:v>
                </c:pt>
                <c:pt idx="6">
                  <c:v>42</c:v>
                </c:pt>
                <c:pt idx="7">
                  <c:v>40</c:v>
                </c:pt>
                <c:pt idx="8">
                  <c:v>36</c:v>
                </c:pt>
                <c:pt idx="9">
                  <c:v>35</c:v>
                </c:pt>
                <c:pt idx="10">
                  <c:v>45</c:v>
                </c:pt>
                <c:pt idx="1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0-47BE-A3EA-37FB574C79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9512"/>
        <c:axId val="786943512"/>
      </c:barChart>
      <c:lineChart>
        <c:grouping val="standard"/>
        <c:varyColors val="0"/>
        <c:ser>
          <c:idx val="2"/>
          <c:order val="2"/>
          <c:tx>
            <c:strRef>
              <c:f>'Transactional information'!$AP$41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information'!$AN$42:$AN$53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information'!$AP$42:$AP$53</c:f>
              <c:numCache>
                <c:formatCode>0%</c:formatCode>
                <c:ptCount val="12"/>
                <c:pt idx="0">
                  <c:v>-0.30232558139534882</c:v>
                </c:pt>
                <c:pt idx="1">
                  <c:v>0.45161290322580644</c:v>
                </c:pt>
                <c:pt idx="2">
                  <c:v>-0.19230769230769232</c:v>
                </c:pt>
                <c:pt idx="3">
                  <c:v>-0.30188679245283018</c:v>
                </c:pt>
                <c:pt idx="4">
                  <c:v>0.10256410256410256</c:v>
                </c:pt>
                <c:pt idx="5">
                  <c:v>1.28</c:v>
                </c:pt>
                <c:pt idx="6">
                  <c:v>-0.22222222222222221</c:v>
                </c:pt>
                <c:pt idx="7">
                  <c:v>0.14285714285714285</c:v>
                </c:pt>
                <c:pt idx="8">
                  <c:v>2.8571428571428571E-2</c:v>
                </c:pt>
                <c:pt idx="9">
                  <c:v>-0.22222222222222221</c:v>
                </c:pt>
                <c:pt idx="10">
                  <c:v>9.7560975609756101E-2</c:v>
                </c:pt>
                <c:pt idx="11">
                  <c:v>0.40540540540540543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60-47BE-A3EA-37FB574C79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6304328"/>
        <c:axId val="1026303968"/>
      </c:lineChart>
      <c:catAx>
        <c:axId val="78530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43512"/>
        <c:crosses val="autoZero"/>
        <c:auto val="1"/>
        <c:lblAlgn val="ctr"/>
        <c:lblOffset val="100"/>
        <c:noMultiLvlLbl val="0"/>
      </c:catAx>
      <c:valAx>
        <c:axId val="7869435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9512"/>
        <c:crosses val="autoZero"/>
        <c:crossBetween val="between"/>
      </c:valAx>
      <c:valAx>
        <c:axId val="10263039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4328"/>
        <c:crosses val="max"/>
        <c:crossBetween val="between"/>
      </c:valAx>
      <c:catAx>
        <c:axId val="1026304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6303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 Trends In Transaction Volume</a:t>
            </a:r>
          </a:p>
          <a:p>
            <a:pPr>
              <a:defRPr/>
            </a:pPr>
            <a:r>
              <a:rPr lang="en-US" sz="1200" b="0" i="0" u="none" strike="noStrike" baseline="0" dirty="0">
                <a:effectLst/>
              </a:rPr>
              <a:t>Transfer</a:t>
            </a:r>
            <a:r>
              <a:rPr lang="en-US" sz="1200" b="0" i="0" u="none" strike="noStrike" baseline="0" dirty="0"/>
              <a:t> </a:t>
            </a:r>
            <a:endParaRPr lang="en-US" sz="12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information'!$AL$58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information'!$AN$59:$AN$70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information'!$AM$59:$AM$70</c:f>
              <c:numCache>
                <c:formatCode>_(* #,##0_);_(* \(#,##0\);_(* "-"??_);_(@_)</c:formatCode>
                <c:ptCount val="12"/>
                <c:pt idx="0">
                  <c:v>63</c:v>
                </c:pt>
                <c:pt idx="1">
                  <c:v>38</c:v>
                </c:pt>
                <c:pt idx="2">
                  <c:v>47</c:v>
                </c:pt>
                <c:pt idx="3">
                  <c:v>27</c:v>
                </c:pt>
                <c:pt idx="4">
                  <c:v>54</c:v>
                </c:pt>
                <c:pt idx="5">
                  <c:v>53</c:v>
                </c:pt>
                <c:pt idx="6">
                  <c:v>47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35</c:v>
                </c:pt>
                <c:pt idx="1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B-4971-85EE-B03F846D3AD3}"/>
            </c:ext>
          </c:extLst>
        </c:ser>
        <c:ser>
          <c:idx val="1"/>
          <c:order val="1"/>
          <c:tx>
            <c:strRef>
              <c:f>'Transactional information'!$AN$58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information'!$AN$59:$AN$70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information'!$AO$59:$AO$70</c:f>
              <c:numCache>
                <c:formatCode>_(* #,##0_);_(* \(#,##0\);_(* "-"??_);_(@_)</c:formatCode>
                <c:ptCount val="12"/>
                <c:pt idx="0">
                  <c:v>46</c:v>
                </c:pt>
                <c:pt idx="1">
                  <c:v>40</c:v>
                </c:pt>
                <c:pt idx="2">
                  <c:v>36</c:v>
                </c:pt>
                <c:pt idx="3">
                  <c:v>42</c:v>
                </c:pt>
                <c:pt idx="4">
                  <c:v>58</c:v>
                </c:pt>
                <c:pt idx="5">
                  <c:v>37</c:v>
                </c:pt>
                <c:pt idx="6">
                  <c:v>31</c:v>
                </c:pt>
                <c:pt idx="7">
                  <c:v>51</c:v>
                </c:pt>
                <c:pt idx="8">
                  <c:v>44</c:v>
                </c:pt>
                <c:pt idx="9">
                  <c:v>72</c:v>
                </c:pt>
                <c:pt idx="10">
                  <c:v>81</c:v>
                </c:pt>
                <c:pt idx="1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FB-4971-85EE-B03F846D3A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26305768"/>
        <c:axId val="1026302168"/>
      </c:barChart>
      <c:lineChart>
        <c:grouping val="standard"/>
        <c:varyColors val="0"/>
        <c:ser>
          <c:idx val="2"/>
          <c:order val="2"/>
          <c:tx>
            <c:strRef>
              <c:f>'Transactional information'!$AP$58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4FB-4971-85EE-B03F846D3AD3}"/>
                </c:ext>
              </c:extLst>
            </c:dLbl>
            <c:dLbl>
              <c:idx val="1"/>
              <c:layout>
                <c:manualLayout>
                  <c:x val="-3.2729332789791926E-2"/>
                  <c:y val="-2.90394429862934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FB-4971-85EE-B03F846D3A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4FB-4971-85EE-B03F846D3AD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4FB-4971-85EE-B03F846D3AD3}"/>
                </c:ext>
              </c:extLst>
            </c:dLbl>
            <c:dLbl>
              <c:idx val="5"/>
              <c:layout>
                <c:manualLayout>
                  <c:x val="-4.3421606296152555E-2"/>
                  <c:y val="-5.21875911344415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FB-4971-85EE-B03F846D3AD3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4FB-4971-85EE-B03F846D3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information'!$AN$59:$AN$70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information'!$AP$59:$AP$70</c:f>
              <c:numCache>
                <c:formatCode>0%</c:formatCode>
                <c:ptCount val="12"/>
                <c:pt idx="0">
                  <c:v>-0.26984126984126983</c:v>
                </c:pt>
                <c:pt idx="1">
                  <c:v>5.2631578947368418E-2</c:v>
                </c:pt>
                <c:pt idx="2">
                  <c:v>-0.23404255319148937</c:v>
                </c:pt>
                <c:pt idx="3">
                  <c:v>0.55555555555555558</c:v>
                </c:pt>
                <c:pt idx="4">
                  <c:v>7.407407407407407E-2</c:v>
                </c:pt>
                <c:pt idx="5">
                  <c:v>-0.30188679245283018</c:v>
                </c:pt>
                <c:pt idx="6">
                  <c:v>-0.34042553191489361</c:v>
                </c:pt>
                <c:pt idx="7">
                  <c:v>0.59375</c:v>
                </c:pt>
                <c:pt idx="8">
                  <c:v>0.22222222222222221</c:v>
                </c:pt>
                <c:pt idx="9">
                  <c:v>0.8</c:v>
                </c:pt>
                <c:pt idx="10">
                  <c:v>1.3142857142857143</c:v>
                </c:pt>
                <c:pt idx="11">
                  <c:v>0.54545454545454541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4FB-4971-85EE-B03F846D3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13472"/>
        <c:axId val="784407408"/>
      </c:lineChart>
      <c:catAx>
        <c:axId val="102630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2168"/>
        <c:crosses val="autoZero"/>
        <c:auto val="1"/>
        <c:lblAlgn val="ctr"/>
        <c:lblOffset val="100"/>
        <c:noMultiLvlLbl val="0"/>
      </c:catAx>
      <c:valAx>
        <c:axId val="1026302168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5768"/>
        <c:crosses val="autoZero"/>
        <c:crossBetween val="between"/>
      </c:valAx>
      <c:valAx>
        <c:axId val="7844074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13472"/>
        <c:crosses val="max"/>
        <c:crossBetween val="between"/>
      </c:valAx>
      <c:catAx>
        <c:axId val="1028013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4407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by Nationality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Demographics'!$M$17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Demographics'!$L$18:$L$22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'Customer Demographics'!$M$18:$M$22</c:f>
              <c:numCache>
                <c:formatCode>General</c:formatCode>
                <c:ptCount val="4"/>
                <c:pt idx="0">
                  <c:v>35</c:v>
                </c:pt>
                <c:pt idx="1">
                  <c:v>17</c:v>
                </c:pt>
                <c:pt idx="2">
                  <c:v>21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CF-45C9-93C7-C640AFF4AD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942096"/>
        <c:axId val="729971848"/>
      </c:barChart>
      <c:catAx>
        <c:axId val="88494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971848"/>
        <c:crosses val="autoZero"/>
        <c:auto val="1"/>
        <c:lblAlgn val="ctr"/>
        <c:lblOffset val="100"/>
        <c:noMultiLvlLbl val="0"/>
      </c:catAx>
      <c:valAx>
        <c:axId val="729971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494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Trends In Transaction Volume</a:t>
            </a:r>
            <a:endParaRPr lang="en-US" sz="14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effectLst/>
            </a:endParaRP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Withdrawal </a:t>
            </a:r>
            <a:endParaRPr lang="en-US" sz="12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information'!$AQ$42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information'!$AS$43:$AS$54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information'!$AR$43:$AR$54</c:f>
              <c:numCache>
                <c:formatCode>_(* #,##0_);_(* \(#,##0\);_(* "-"??_);_(@_)</c:formatCode>
                <c:ptCount val="12"/>
                <c:pt idx="0">
                  <c:v>36</c:v>
                </c:pt>
                <c:pt idx="1">
                  <c:v>46</c:v>
                </c:pt>
                <c:pt idx="2">
                  <c:v>41</c:v>
                </c:pt>
                <c:pt idx="3">
                  <c:v>32</c:v>
                </c:pt>
                <c:pt idx="4">
                  <c:v>41</c:v>
                </c:pt>
                <c:pt idx="5">
                  <c:v>46</c:v>
                </c:pt>
                <c:pt idx="6">
                  <c:v>47</c:v>
                </c:pt>
                <c:pt idx="7">
                  <c:v>44</c:v>
                </c:pt>
                <c:pt idx="8">
                  <c:v>41</c:v>
                </c:pt>
                <c:pt idx="9">
                  <c:v>44</c:v>
                </c:pt>
                <c:pt idx="10">
                  <c:v>38</c:v>
                </c:pt>
                <c:pt idx="1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B-4ED9-A2EF-D6099FD146A3}"/>
            </c:ext>
          </c:extLst>
        </c:ser>
        <c:ser>
          <c:idx val="1"/>
          <c:order val="1"/>
          <c:tx>
            <c:strRef>
              <c:f>'Transactional information'!$AS$42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information'!$AS$43:$AS$54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information'!$AT$43:$AT$54</c:f>
              <c:numCache>
                <c:formatCode>_(* #,##0_);_(* \(#,##0\);_(* "-"??_);_(@_)</c:formatCode>
                <c:ptCount val="12"/>
                <c:pt idx="0">
                  <c:v>32</c:v>
                </c:pt>
                <c:pt idx="1">
                  <c:v>31</c:v>
                </c:pt>
                <c:pt idx="2">
                  <c:v>34</c:v>
                </c:pt>
                <c:pt idx="3">
                  <c:v>49</c:v>
                </c:pt>
                <c:pt idx="4">
                  <c:v>33</c:v>
                </c:pt>
                <c:pt idx="5">
                  <c:v>42</c:v>
                </c:pt>
                <c:pt idx="6">
                  <c:v>33</c:v>
                </c:pt>
                <c:pt idx="7">
                  <c:v>32</c:v>
                </c:pt>
                <c:pt idx="8">
                  <c:v>43</c:v>
                </c:pt>
                <c:pt idx="9">
                  <c:v>83</c:v>
                </c:pt>
                <c:pt idx="10">
                  <c:v>94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DB-4ED9-A2EF-D6099FD146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54774040"/>
        <c:axId val="1054776560"/>
      </c:barChart>
      <c:lineChart>
        <c:grouping val="standard"/>
        <c:varyColors val="0"/>
        <c:ser>
          <c:idx val="2"/>
          <c:order val="2"/>
          <c:tx>
            <c:strRef>
              <c:f>'Transactional information'!$AU$42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information'!$AS$43:$AS$54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information'!$AU$43:$AU$54</c:f>
              <c:numCache>
                <c:formatCode>0%</c:formatCode>
                <c:ptCount val="12"/>
                <c:pt idx="0">
                  <c:v>-0.1111111111111111</c:v>
                </c:pt>
                <c:pt idx="1">
                  <c:v>-0.32608695652173914</c:v>
                </c:pt>
                <c:pt idx="2">
                  <c:v>-0.17073170731707318</c:v>
                </c:pt>
                <c:pt idx="3">
                  <c:v>0.53125</c:v>
                </c:pt>
                <c:pt idx="4">
                  <c:v>-0.1951219512195122</c:v>
                </c:pt>
                <c:pt idx="5">
                  <c:v>-8.6956521739130432E-2</c:v>
                </c:pt>
                <c:pt idx="6">
                  <c:v>-0.2978723404255319</c:v>
                </c:pt>
                <c:pt idx="7">
                  <c:v>-0.27272727272727271</c:v>
                </c:pt>
                <c:pt idx="8">
                  <c:v>4.878048780487805E-2</c:v>
                </c:pt>
                <c:pt idx="9">
                  <c:v>0.88636363636363635</c:v>
                </c:pt>
                <c:pt idx="10">
                  <c:v>1.4736842105263157</c:v>
                </c:pt>
                <c:pt idx="11">
                  <c:v>1.4390243902439024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DB-4ED9-A2EF-D6099FD146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1528"/>
        <c:axId val="1026478720"/>
      </c:lineChart>
      <c:catAx>
        <c:axId val="105477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776560"/>
        <c:crosses val="autoZero"/>
        <c:auto val="1"/>
        <c:lblAlgn val="ctr"/>
        <c:lblOffset val="100"/>
        <c:noMultiLvlLbl val="0"/>
      </c:catAx>
      <c:valAx>
        <c:axId val="105477656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774040"/>
        <c:crosses val="autoZero"/>
        <c:crossBetween val="between"/>
      </c:valAx>
      <c:valAx>
        <c:axId val="10264787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528"/>
        <c:crosses val="max"/>
        <c:crossBetween val="between"/>
      </c:valAx>
      <c:catAx>
        <c:axId val="1028001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647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by No. Of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Demographics'!$N$38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Demographics'!$M$39:$M$45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'Customer Demographics'!$N$39:$N$45</c:f>
              <c:numCache>
                <c:formatCode>General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42</c:v>
                </c:pt>
                <c:pt idx="3">
                  <c:v>40</c:v>
                </c:pt>
                <c:pt idx="4">
                  <c:v>17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34-4F43-B39F-4CC152A50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9960368"/>
        <c:axId val="869960728"/>
      </c:barChart>
      <c:catAx>
        <c:axId val="86996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960728"/>
        <c:crosses val="autoZero"/>
        <c:auto val="1"/>
        <c:lblAlgn val="ctr"/>
        <c:lblOffset val="100"/>
        <c:noMultiLvlLbl val="0"/>
      </c:catAx>
      <c:valAx>
        <c:axId val="869960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996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customer </a:t>
            </a:r>
          </a:p>
          <a:p>
            <a:pPr>
              <a:defRPr/>
            </a:pPr>
            <a:r>
              <a:rPr lang="en-US" sz="1200" dirty="0"/>
              <a:t>by Year of Birth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Demographics'!$P$88</c:f>
              <c:strCache>
                <c:ptCount val="1"/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Demographics'!$O$89:$O$97</c:f>
              <c:strCache>
                <c:ptCount val="9"/>
                <c:pt idx="0">
                  <c:v>1954 - 1960</c:v>
                </c:pt>
                <c:pt idx="1">
                  <c:v>1961 - 1965</c:v>
                </c:pt>
                <c:pt idx="2">
                  <c:v>1966 - 1970</c:v>
                </c:pt>
                <c:pt idx="3">
                  <c:v>1971 - 1975</c:v>
                </c:pt>
                <c:pt idx="4">
                  <c:v>1976 - 1980</c:v>
                </c:pt>
                <c:pt idx="5">
                  <c:v>1981 - 1985</c:v>
                </c:pt>
                <c:pt idx="6">
                  <c:v>1986 - 1990</c:v>
                </c:pt>
                <c:pt idx="7">
                  <c:v>1991-1995</c:v>
                </c:pt>
                <c:pt idx="8">
                  <c:v>1996-1998</c:v>
                </c:pt>
              </c:strCache>
            </c:strRef>
          </c:cat>
          <c:val>
            <c:numRef>
              <c:f>'Customer Demographics'!$P$89:$P$97</c:f>
              <c:numCache>
                <c:formatCode>General</c:formatCode>
                <c:ptCount val="9"/>
                <c:pt idx="0">
                  <c:v>19</c:v>
                </c:pt>
                <c:pt idx="1">
                  <c:v>12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16</c:v>
                </c:pt>
                <c:pt idx="6">
                  <c:v>22</c:v>
                </c:pt>
                <c:pt idx="7">
                  <c:v>20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7-4416-95E8-1C833C9877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8979240"/>
        <c:axId val="538135048"/>
      </c:barChart>
      <c:catAx>
        <c:axId val="87897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35048"/>
        <c:crosses val="autoZero"/>
        <c:auto val="1"/>
        <c:lblAlgn val="ctr"/>
        <c:lblOffset val="100"/>
        <c:noMultiLvlLbl val="0"/>
      </c:catAx>
      <c:valAx>
        <c:axId val="538135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8979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by </a:t>
            </a:r>
            <a:r>
              <a:rPr lang="en-US" sz="1200"/>
              <a:t>Salary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Demographics'!$P$128</c:f>
              <c:strCache>
                <c:ptCount val="1"/>
                <c:pt idx="0">
                  <c:v>Count of CustomerID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Demographics'!$O$129:$O$134</c:f>
              <c:strCache>
                <c:ptCount val="6"/>
                <c:pt idx="0">
                  <c:v>5k-10k</c:v>
                </c:pt>
                <c:pt idx="1">
                  <c:v>10k-15k</c:v>
                </c:pt>
                <c:pt idx="2">
                  <c:v>15k-20k</c:v>
                </c:pt>
                <c:pt idx="3">
                  <c:v>20k-25k</c:v>
                </c:pt>
                <c:pt idx="4">
                  <c:v>25k-30k</c:v>
                </c:pt>
                <c:pt idx="5">
                  <c:v>Above 30k</c:v>
                </c:pt>
              </c:strCache>
            </c:strRef>
          </c:cat>
          <c:val>
            <c:numRef>
              <c:f>'Customer Demographics'!$P$129:$P$134</c:f>
              <c:numCache>
                <c:formatCode>General</c:formatCode>
                <c:ptCount val="6"/>
                <c:pt idx="0">
                  <c:v>36</c:v>
                </c:pt>
                <c:pt idx="1">
                  <c:v>30</c:v>
                </c:pt>
                <c:pt idx="2">
                  <c:v>18</c:v>
                </c:pt>
                <c:pt idx="3">
                  <c:v>34</c:v>
                </c:pt>
                <c:pt idx="4">
                  <c:v>26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9-4E07-8D0B-88C3EFC5E4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780912"/>
        <c:axId val="884782712"/>
      </c:barChart>
      <c:catAx>
        <c:axId val="88478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82712"/>
        <c:crosses val="autoZero"/>
        <c:auto val="1"/>
        <c:lblAlgn val="ctr"/>
        <c:lblOffset val="100"/>
        <c:noMultiLvlLbl val="0"/>
      </c:catAx>
      <c:valAx>
        <c:axId val="884782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478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Transaction Type VS Gender</a:t>
            </a:r>
          </a:p>
          <a:p>
            <a:pPr algn="ctr">
              <a:defRPr/>
            </a:pPr>
            <a:r>
              <a:rPr lang="en-US" sz="1000" b="0" dirty="0"/>
              <a:t>Number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information'!$N$13:$N$14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information'!$M$15:$M$18</c:f>
              <c:strCache>
                <c:ptCount val="3"/>
                <c:pt idx="0">
                  <c:v>Deposit</c:v>
                </c:pt>
                <c:pt idx="1">
                  <c:v>Transfer</c:v>
                </c:pt>
                <c:pt idx="2">
                  <c:v>Withdrawal</c:v>
                </c:pt>
              </c:strCache>
            </c:strRef>
          </c:cat>
          <c:val>
            <c:numRef>
              <c:f>'Transactional information'!$N$15:$N$18</c:f>
              <c:numCache>
                <c:formatCode>General</c:formatCode>
                <c:ptCount val="3"/>
                <c:pt idx="0">
                  <c:v>44</c:v>
                </c:pt>
                <c:pt idx="1">
                  <c:v>55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6-4CF0-B468-EBF844B826E5}"/>
            </c:ext>
          </c:extLst>
        </c:ser>
        <c:ser>
          <c:idx val="1"/>
          <c:order val="1"/>
          <c:tx>
            <c:strRef>
              <c:f>'Transactional information'!$O$13:$O$14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information'!$M$15:$M$18</c:f>
              <c:strCache>
                <c:ptCount val="3"/>
                <c:pt idx="0">
                  <c:v>Deposit</c:v>
                </c:pt>
                <c:pt idx="1">
                  <c:v>Transfer</c:v>
                </c:pt>
                <c:pt idx="2">
                  <c:v>Withdrawal</c:v>
                </c:pt>
              </c:strCache>
            </c:strRef>
          </c:cat>
          <c:val>
            <c:numRef>
              <c:f>'Transactional information'!$O$15:$O$18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6-4CF0-B468-EBF844B826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9008816"/>
        <c:axId val="1159013136"/>
      </c:barChart>
      <c:catAx>
        <c:axId val="115900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13136"/>
        <c:crosses val="autoZero"/>
        <c:auto val="1"/>
        <c:lblAlgn val="ctr"/>
        <c:lblOffset val="100"/>
        <c:noMultiLvlLbl val="0"/>
      </c:catAx>
      <c:valAx>
        <c:axId val="1159013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5900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Salary Group VS Transaction Type</a:t>
            </a:r>
          </a:p>
          <a:p>
            <a:pPr>
              <a:defRPr/>
            </a:pPr>
            <a:r>
              <a:rPr lang="en-US" sz="1000" dirty="0"/>
              <a:t>Number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information'!$N$36:$N$37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information'!$M$38:$M$44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information'!$N$38:$N$44</c:f>
              <c:numCache>
                <c:formatCode>General</c:formatCode>
                <c:ptCount val="6"/>
                <c:pt idx="0">
                  <c:v>13</c:v>
                </c:pt>
                <c:pt idx="1">
                  <c:v>9</c:v>
                </c:pt>
                <c:pt idx="2">
                  <c:v>18</c:v>
                </c:pt>
                <c:pt idx="3">
                  <c:v>9</c:v>
                </c:pt>
                <c:pt idx="4">
                  <c:v>24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E-41BC-B3F1-37AD94125C61}"/>
            </c:ext>
          </c:extLst>
        </c:ser>
        <c:ser>
          <c:idx val="1"/>
          <c:order val="1"/>
          <c:tx>
            <c:strRef>
              <c:f>'Transactional information'!$O$36:$O$37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information'!$M$38:$M$44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information'!$O$38:$O$44</c:f>
              <c:numCache>
                <c:formatCode>General</c:formatCode>
                <c:ptCount val="6"/>
                <c:pt idx="0">
                  <c:v>17</c:v>
                </c:pt>
                <c:pt idx="1">
                  <c:v>12</c:v>
                </c:pt>
                <c:pt idx="2">
                  <c:v>22</c:v>
                </c:pt>
                <c:pt idx="3">
                  <c:v>13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E-41BC-B3F1-37AD94125C61}"/>
            </c:ext>
          </c:extLst>
        </c:ser>
        <c:ser>
          <c:idx val="2"/>
          <c:order val="2"/>
          <c:tx>
            <c:strRef>
              <c:f>'Transactional information'!$P$36:$P$37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information'!$M$38:$M$44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information'!$P$38:$P$44</c:f>
              <c:numCache>
                <c:formatCode>General</c:formatCode>
                <c:ptCount val="6"/>
                <c:pt idx="0">
                  <c:v>17</c:v>
                </c:pt>
                <c:pt idx="1">
                  <c:v>9</c:v>
                </c:pt>
                <c:pt idx="2">
                  <c:v>23</c:v>
                </c:pt>
                <c:pt idx="3">
                  <c:v>14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4E-41BC-B3F1-37AD94125C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6407920"/>
        <c:axId val="1026405400"/>
      </c:barChart>
      <c:catAx>
        <c:axId val="10264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05400"/>
        <c:crosses val="autoZero"/>
        <c:auto val="1"/>
        <c:lblAlgn val="ctr"/>
        <c:lblOffset val="100"/>
        <c:noMultiLvlLbl val="0"/>
      </c:catAx>
      <c:valAx>
        <c:axId val="1026405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0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Nationality VS Transaction Type</a:t>
            </a:r>
          </a:p>
          <a:p>
            <a:pPr>
              <a:defRPr/>
            </a:pPr>
            <a:r>
              <a:rPr lang="en-US" sz="1000" b="0" dirty="0"/>
              <a:t>Number</a:t>
            </a:r>
            <a:endParaRPr lang="en-US" sz="12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information'!$N$62:$N$63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information'!$M$64:$M$68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information'!$N$64:$N$68</c:f>
              <c:numCache>
                <c:formatCode>0</c:formatCode>
                <c:ptCount val="4"/>
                <c:pt idx="0">
                  <c:v>17</c:v>
                </c:pt>
                <c:pt idx="1">
                  <c:v>8</c:v>
                </c:pt>
                <c:pt idx="2">
                  <c:v>12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E-45AC-9062-D0C7172E8770}"/>
            </c:ext>
          </c:extLst>
        </c:ser>
        <c:ser>
          <c:idx val="1"/>
          <c:order val="1"/>
          <c:tx>
            <c:strRef>
              <c:f>'Transactional information'!$O$62:$O$63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information'!$M$64:$M$68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information'!$O$64:$O$68</c:f>
              <c:numCache>
                <c:formatCode>0</c:formatCode>
                <c:ptCount val="4"/>
                <c:pt idx="0">
                  <c:v>24</c:v>
                </c:pt>
                <c:pt idx="1">
                  <c:v>11</c:v>
                </c:pt>
                <c:pt idx="2">
                  <c:v>14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E-45AC-9062-D0C7172E8770}"/>
            </c:ext>
          </c:extLst>
        </c:ser>
        <c:ser>
          <c:idx val="2"/>
          <c:order val="2"/>
          <c:tx>
            <c:strRef>
              <c:f>'Transactional information'!$P$62:$P$63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information'!$M$64:$M$68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information'!$P$64:$P$68</c:f>
              <c:numCache>
                <c:formatCode>0</c:formatCode>
                <c:ptCount val="4"/>
                <c:pt idx="0">
                  <c:v>24</c:v>
                </c:pt>
                <c:pt idx="1">
                  <c:v>11</c:v>
                </c:pt>
                <c:pt idx="2">
                  <c:v>16</c:v>
                </c:pt>
                <c:pt idx="3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E-45AC-9062-D0C7172E87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9016016"/>
        <c:axId val="1159011336"/>
      </c:barChart>
      <c:catAx>
        <c:axId val="115901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11336"/>
        <c:crosses val="autoZero"/>
        <c:auto val="1"/>
        <c:lblAlgn val="ctr"/>
        <c:lblOffset val="100"/>
        <c:noMultiLvlLbl val="0"/>
      </c:catAx>
      <c:valAx>
        <c:axId val="115901133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1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'Transactional information'!$AO$86:$AO$212</cx:f>
        <cx:lvl ptCount="127" formatCode="General">
          <cx:pt idx="0">-14286</cx:pt>
          <cx:pt idx="1">-7331</cx:pt>
          <cx:pt idx="2">-5597</cx:pt>
          <cx:pt idx="3">-4734</cx:pt>
          <cx:pt idx="4">-4206</cx:pt>
          <cx:pt idx="5">-3197</cx:pt>
          <cx:pt idx="6">916</cx:pt>
          <cx:pt idx="7">3978</cx:pt>
          <cx:pt idx="8">4225</cx:pt>
          <cx:pt idx="9">4542</cx:pt>
          <cx:pt idx="10">4581</cx:pt>
          <cx:pt idx="11">4904</cx:pt>
          <cx:pt idx="12">5952</cx:pt>
          <cx:pt idx="13">5969</cx:pt>
          <cx:pt idx="14">6101</cx:pt>
          <cx:pt idx="15">6898</cx:pt>
          <cx:pt idx="16">7054</cx:pt>
          <cx:pt idx="17">7081</cx:pt>
          <cx:pt idx="18">7268</cx:pt>
          <cx:pt idx="19">7450</cx:pt>
          <cx:pt idx="20">7563</cx:pt>
          <cx:pt idx="21">7786</cx:pt>
          <cx:pt idx="22">7812</cx:pt>
          <cx:pt idx="23">7866</cx:pt>
          <cx:pt idx="24">8010</cx:pt>
          <cx:pt idx="25">8305</cx:pt>
          <cx:pt idx="26">8373</cx:pt>
          <cx:pt idx="27">8670</cx:pt>
          <cx:pt idx="28">8677</cx:pt>
          <cx:pt idx="29">8747</cx:pt>
          <cx:pt idx="30">9073</cx:pt>
          <cx:pt idx="31">9134</cx:pt>
          <cx:pt idx="32">9285</cx:pt>
          <cx:pt idx="33">9379</cx:pt>
          <cx:pt idx="34">9493</cx:pt>
          <cx:pt idx="35">9553</cx:pt>
          <cx:pt idx="36">9653</cx:pt>
          <cx:pt idx="37">9762</cx:pt>
          <cx:pt idx="38">10118</cx:pt>
          <cx:pt idx="39">10274</cx:pt>
          <cx:pt idx="40">10308</cx:pt>
          <cx:pt idx="41">10519</cx:pt>
          <cx:pt idx="42">10611</cx:pt>
          <cx:pt idx="43">10662</cx:pt>
          <cx:pt idx="44">10753</cx:pt>
          <cx:pt idx="45">10995</cx:pt>
          <cx:pt idx="46">11010</cx:pt>
          <cx:pt idx="47">11198</cx:pt>
          <cx:pt idx="48">11216</cx:pt>
          <cx:pt idx="49">11225</cx:pt>
          <cx:pt idx="50">11229</cx:pt>
          <cx:pt idx="51">11287</cx:pt>
          <cx:pt idx="52">11338</cx:pt>
          <cx:pt idx="53">11395</cx:pt>
          <cx:pt idx="54">11450</cx:pt>
          <cx:pt idx="55">11626</cx:pt>
          <cx:pt idx="56">11916</cx:pt>
          <cx:pt idx="57">11983</cx:pt>
          <cx:pt idx="58">12213</cx:pt>
          <cx:pt idx="59">12346</cx:pt>
          <cx:pt idx="60">12356</cx:pt>
          <cx:pt idx="61">12396</cx:pt>
          <cx:pt idx="62">12500</cx:pt>
          <cx:pt idx="63">12863</cx:pt>
          <cx:pt idx="64">13210</cx:pt>
          <cx:pt idx="65">13335</cx:pt>
          <cx:pt idx="66">13532</cx:pt>
          <cx:pt idx="67">13661</cx:pt>
          <cx:pt idx="68">13705</cx:pt>
          <cx:pt idx="69">13850</cx:pt>
          <cx:pt idx="70">14287</cx:pt>
          <cx:pt idx="71">14539</cx:pt>
          <cx:pt idx="72">14754</cx:pt>
          <cx:pt idx="73">14993</cx:pt>
          <cx:pt idx="74">14994</cx:pt>
          <cx:pt idx="75">15006</cx:pt>
          <cx:pt idx="76">15041</cx:pt>
          <cx:pt idx="77">15500</cx:pt>
          <cx:pt idx="78">15751</cx:pt>
          <cx:pt idx="79">15930</cx:pt>
          <cx:pt idx="80">16041</cx:pt>
          <cx:pt idx="81">16194</cx:pt>
          <cx:pt idx="82">16616</cx:pt>
          <cx:pt idx="83">16800</cx:pt>
          <cx:pt idx="84">16839</cx:pt>
          <cx:pt idx="85">16898</cx:pt>
          <cx:pt idx="86">16986</cx:pt>
          <cx:pt idx="87">17117</cx:pt>
          <cx:pt idx="88">17337</cx:pt>
          <cx:pt idx="89">17735</cx:pt>
          <cx:pt idx="90">17954</cx:pt>
          <cx:pt idx="91">18099</cx:pt>
          <cx:pt idx="92">18180</cx:pt>
          <cx:pt idx="93">18606</cx:pt>
          <cx:pt idx="94">18735</cx:pt>
          <cx:pt idx="95">18800</cx:pt>
          <cx:pt idx="96">18826</cx:pt>
          <cx:pt idx="97">18963</cx:pt>
          <cx:pt idx="98">19063</cx:pt>
          <cx:pt idx="99">19311</cx:pt>
          <cx:pt idx="100">19531</cx:pt>
          <cx:pt idx="101">19745</cx:pt>
          <cx:pt idx="102">20179</cx:pt>
          <cx:pt idx="103">22381</cx:pt>
          <cx:pt idx="104">22408</cx:pt>
          <cx:pt idx="105">23991</cx:pt>
          <cx:pt idx="106">27034</cx:pt>
          <cx:pt idx="107">27590</cx:pt>
          <cx:pt idx="108">27796</cx:pt>
          <cx:pt idx="109">27845</cx:pt>
          <cx:pt idx="110">28948</cx:pt>
          <cx:pt idx="111">29016</cx:pt>
          <cx:pt idx="112">29975</cx:pt>
          <cx:pt idx="113">35941</cx:pt>
          <cx:pt idx="114">36318</cx:pt>
          <cx:pt idx="115">38366</cx:pt>
          <cx:pt idx="116">40352</cx:pt>
          <cx:pt idx="117">41700</cx:pt>
          <cx:pt idx="118">43456</cx:pt>
          <cx:pt idx="119">45688</cx:pt>
          <cx:pt idx="120">46233</cx:pt>
          <cx:pt idx="121">46431</cx:pt>
          <cx:pt idx="122">46451</cx:pt>
          <cx:pt idx="123">48110</cx:pt>
          <cx:pt idx="124">53148</cx:pt>
          <cx:pt idx="125">62724</cx:pt>
          <cx:pt idx="126">76704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 </a:t>
            </a:r>
            <a:r>
              <a:rPr lang="en-US" sz="1400" b="1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Distribution of</a:t>
            </a:r>
          </a:p>
          <a:p>
            <a:pPr algn="ctr" rtl="0">
              <a:defRPr/>
            </a:pPr>
            <a:r>
              <a:rPr lang="en-US" sz="1400" b="1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Account Balances</a:t>
            </a:r>
          </a:p>
        </cx:rich>
      </cx:tx>
    </cx:title>
    <cx:plotArea>
      <cx:plotAreaRegion>
        <cx:series layoutId="funnel" uniqueId="{6595DEA4-915A-45CE-A478-08A9B0BE5289}" formatIdx="0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0.74389</cdr:x>
      <cdr:y>0.1459</cdr:y>
    </cdr:from>
    <cdr:to>
      <cdr:x>0.98453</cdr:x>
      <cdr:y>0.93604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F3D4CDF-A97B-ABED-1282-94A4A3CE85CA}"/>
            </a:ext>
          </a:extLst>
        </cdr:cNvPr>
        <cdr:cNvSpPr/>
      </cdr:nvSpPr>
      <cdr:spPr>
        <a:xfrm xmlns:a="http://schemas.openxmlformats.org/drawingml/2006/main">
          <a:off x="4923404" y="295758"/>
          <a:ext cx="1592679" cy="16016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6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>
            <a:ln w="38100">
              <a:solidFill>
                <a:schemeClr val="tx1"/>
              </a:solidFill>
            </a:ln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0252-0A30-4D4C-A5E4-0D00E3BD18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8E038-3347-4087-AF95-69D9955F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8E038-3347-4087-AF95-69D9955FE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Transaction</a:t>
            </a:r>
          </a:p>
          <a:p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8E038-3347-4087-AF95-69D9955FE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Transaction</a:t>
            </a:r>
          </a:p>
          <a:p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8E038-3347-4087-AF95-69D9955FE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04A4-BDA5-2A13-6C17-35F6F5063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62B67-59F6-C700-7BD4-42BFC76A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69FB-31A8-DAB1-88AE-4CE57105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CE7D-7565-F7E0-A8E7-C02B5419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0F28-8953-E24A-BBA0-79AAECE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6BB-8B61-CB45-A4DC-2E177ED1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E103D-4626-81E5-6662-2E8770162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CEB9-715E-6024-BF65-5470A43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C082-83BF-AB09-30CF-93BE00D5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37D8-4E0B-4093-1181-C5CEB62C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BD674-7035-8A63-A83B-3CEFDEABF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B0DE-5059-0230-982F-293CF7E6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ABDD-8C82-01CC-56C9-1BF7BB90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2A2A-F50A-819A-4032-A2D8DAAA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8632-72A9-CD1D-DE88-81616561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B553-6B57-BDBD-B65C-0021074D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3DE3-E0F7-28EE-583A-DEF77BED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1407-BF9F-1EEF-7994-63CCABFE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2BA3-C74C-206E-827B-31733C8B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5161-E1D6-C59B-5EB6-9CFF2DEF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7612-F06B-DC2F-0DB1-C476F40E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85CA-C375-3A25-D7D7-549A90ED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EFB4-1DC0-CCC9-09B1-F34410C4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A31-73ED-BFE9-AA18-0C300F65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A99E-C3C1-45CB-27F2-36DE9A50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C1D7-363A-D2C7-980F-7B68A9CA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DE01-AAF9-3B99-7A7E-8AE07D095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DA2-5934-3F98-1A77-355FE90D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8E56-887B-5DA9-A7D4-6F7B4E92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3C38-5C15-5CB3-D531-0B185CD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18B8-9268-8A27-A518-940C7FCF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42D5-023F-843D-C0C1-843FC04F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29CB-8A35-6DB9-59A9-4F8DA0F6F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99775-CCA8-FBDF-1913-C1BF5057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26F4D-83CD-95E9-337D-2F1FA3EAA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D5208-96A0-0615-C884-DB5695771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FD6F0-7F8A-E6BD-4071-FAF60A13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443F4-D0F8-45B7-C6FF-858FF0CB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30777-9114-5144-3352-94AEF764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2458-2AAE-69B6-6514-FC91544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13649-1F19-DA4B-A975-4452163F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54DD-AA61-FA6E-40B0-604DA987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01297-0CD3-02F9-6EED-A435D68A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DCCD7-4A00-D704-5857-DECBBC52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18BD-8A8F-D64F-4FEB-9D19FFF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0B95-225F-F94F-C8EF-111A674F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273D-DE82-4680-452F-425EE7C5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F228-DFC3-95FE-7F8D-914CF8D4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B6140-D8A9-22BC-5AC3-88B2C126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7930-3854-833C-5983-A45595E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1D757-7144-5D82-09AC-5671092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9C94B-E66D-5C81-F202-ECB8066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6233-DE14-E4C8-DAF7-BB822EE2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D51BD-1BD7-EDFA-429E-80BB57769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7EDC-BC78-C07C-164C-FC203C2EA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EC144-69DF-C5AF-579D-52751222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2CA91-A6DA-3AA8-CE97-FF666502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C85B8-0404-7352-8363-833380F3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2D88-1630-9B1B-8138-AA9034AB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00FB-0A9D-43FB-C6A5-7AB56483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A2C1-BB26-CB9D-83C9-9A676627B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0B95-507C-D1DB-7B0F-41F48C544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1C25-D549-7225-5D05-367977118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30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1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1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A1AAF5F-8602-8BE4-9400-F92D0C46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8854524" cy="22136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D42E1-45CD-8BC1-A352-43EFF1A98BFC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 Trendz - Case Study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Fortune Bank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CFD94-0DFC-A99B-8AAB-A62DCE229BA8}"/>
              </a:ext>
            </a:extLst>
          </p:cNvPr>
          <p:cNvSpPr txBox="1"/>
          <p:nvPr/>
        </p:nvSpPr>
        <p:spPr>
          <a:xfrm>
            <a:off x="1289303" y="5142305"/>
            <a:ext cx="7321298" cy="75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Elyas Maghrabi</a:t>
            </a:r>
          </a:p>
        </p:txBody>
      </p:sp>
    </p:spTree>
    <p:extLst>
      <p:ext uri="{BB962C8B-B14F-4D97-AF65-F5344CB8AC3E}">
        <p14:creationId xmlns:p14="http://schemas.microsoft.com/office/powerpoint/2010/main" val="317500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DA9B74-EA03-B759-6338-671EAE9F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10FF0E-6987-B69F-994F-082D29A92FD7}"/>
              </a:ext>
            </a:extLst>
          </p:cNvPr>
          <p:cNvGrpSpPr/>
          <p:nvPr/>
        </p:nvGrpSpPr>
        <p:grpSpPr>
          <a:xfrm>
            <a:off x="271688" y="1901538"/>
            <a:ext cx="7077631" cy="2478231"/>
            <a:chOff x="271688" y="1901538"/>
            <a:chExt cx="8347726" cy="247823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27018BD-7C4B-EED8-DB3E-3F861D5218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11075485"/>
                </p:ext>
              </p:extLst>
            </p:nvPr>
          </p:nvGraphicFramePr>
          <p:xfrm>
            <a:off x="271688" y="1901538"/>
            <a:ext cx="8347726" cy="2478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2F9AEE-D2ED-49C3-2198-9F9E9FC79F7A}"/>
                </a:ext>
              </a:extLst>
            </p:cNvPr>
            <p:cNvSpPr/>
            <p:nvPr/>
          </p:nvSpPr>
          <p:spPr>
            <a:xfrm>
              <a:off x="6564572" y="2442949"/>
              <a:ext cx="1842447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145D0-7370-59F7-A882-594A1032E252}"/>
              </a:ext>
            </a:extLst>
          </p:cNvPr>
          <p:cNvGrpSpPr/>
          <p:nvPr/>
        </p:nvGrpSpPr>
        <p:grpSpPr>
          <a:xfrm>
            <a:off x="242402" y="4379769"/>
            <a:ext cx="7106917" cy="2478231"/>
            <a:chOff x="242402" y="4379769"/>
            <a:chExt cx="8406298" cy="2478231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DE9E8B6-C91F-9C69-BE15-2D83AF5A417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62522180"/>
                </p:ext>
              </p:extLst>
            </p:nvPr>
          </p:nvGraphicFramePr>
          <p:xfrm>
            <a:off x="242402" y="4379769"/>
            <a:ext cx="8406298" cy="2478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AFE863-6029-CED6-E969-F1559DF2228A}"/>
                </a:ext>
              </a:extLst>
            </p:cNvPr>
            <p:cNvSpPr/>
            <p:nvPr/>
          </p:nvSpPr>
          <p:spPr>
            <a:xfrm>
              <a:off x="6586181" y="4948279"/>
              <a:ext cx="1842447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5A8332-A0EC-248E-C49F-6F221125D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864596"/>
              </p:ext>
            </p:extLst>
          </p:nvPr>
        </p:nvGraphicFramePr>
        <p:xfrm>
          <a:off x="7574508" y="2818264"/>
          <a:ext cx="4483289" cy="308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562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DA9B74-EA03-B759-6338-671EAE9F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B8ADD6-A685-BF60-8C3C-6DA5E4FC6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834139"/>
              </p:ext>
            </p:extLst>
          </p:nvPr>
        </p:nvGraphicFramePr>
        <p:xfrm>
          <a:off x="7711949" y="2565778"/>
          <a:ext cx="4333164" cy="328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456D16D-0A4E-C58B-02D2-189A717A08D4}"/>
              </a:ext>
            </a:extLst>
          </p:cNvPr>
          <p:cNvGrpSpPr/>
          <p:nvPr/>
        </p:nvGrpSpPr>
        <p:grpSpPr>
          <a:xfrm>
            <a:off x="467023" y="1817853"/>
            <a:ext cx="7216080" cy="2389069"/>
            <a:chOff x="467023" y="1275356"/>
            <a:chExt cx="8347726" cy="2389069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47664CD0-ACC7-7AE5-7C5B-DD19D09E355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87648163"/>
                </p:ext>
              </p:extLst>
            </p:nvPr>
          </p:nvGraphicFramePr>
          <p:xfrm>
            <a:off x="467023" y="1275356"/>
            <a:ext cx="8347726" cy="23890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D4CDF-A97B-ABED-1282-94A4A3CE85CA}"/>
                </a:ext>
              </a:extLst>
            </p:cNvPr>
            <p:cNvSpPr/>
            <p:nvPr/>
          </p:nvSpPr>
          <p:spPr>
            <a:xfrm>
              <a:off x="6782936" y="1746913"/>
              <a:ext cx="1842447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FE1FDF-13D3-BF62-ED2A-98919AB8B267}"/>
              </a:ext>
            </a:extLst>
          </p:cNvPr>
          <p:cNvGrpSpPr/>
          <p:nvPr/>
        </p:nvGrpSpPr>
        <p:grpSpPr>
          <a:xfrm>
            <a:off x="494434" y="4206922"/>
            <a:ext cx="7380324" cy="2389069"/>
            <a:chOff x="494434" y="3429000"/>
            <a:chExt cx="8014945" cy="2389069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283213A9-85C2-6C6C-79F1-31E1B0C759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5930434"/>
                </p:ext>
              </p:extLst>
            </p:nvPr>
          </p:nvGraphicFramePr>
          <p:xfrm>
            <a:off x="494434" y="3429000"/>
            <a:ext cx="8014945" cy="23890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9EBEF5-CAF7-45F4-EE68-5079264F0694}"/>
                </a:ext>
              </a:extLst>
            </p:cNvPr>
            <p:cNvSpPr/>
            <p:nvPr/>
          </p:nvSpPr>
          <p:spPr>
            <a:xfrm>
              <a:off x="6532246" y="3920767"/>
              <a:ext cx="1768998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9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C0DA5E-0E92-003F-B378-58617A4D4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080153"/>
              </p:ext>
            </p:extLst>
          </p:nvPr>
        </p:nvGraphicFramePr>
        <p:xfrm>
          <a:off x="273898" y="4647074"/>
          <a:ext cx="6618441" cy="202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DA9B74-EA03-B759-6338-671EAE9F0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50F910-D010-AB1D-E295-C510D074A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280458"/>
              </p:ext>
            </p:extLst>
          </p:nvPr>
        </p:nvGraphicFramePr>
        <p:xfrm>
          <a:off x="300974" y="2620240"/>
          <a:ext cx="6700327" cy="202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E8392F5-97EB-1012-E8D1-0329DAFE0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495409"/>
              </p:ext>
            </p:extLst>
          </p:nvPr>
        </p:nvGraphicFramePr>
        <p:xfrm>
          <a:off x="7335104" y="3002507"/>
          <a:ext cx="3826490" cy="313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DFE59F9-A2B3-D06B-1537-F11C5F1A49A3}"/>
              </a:ext>
            </a:extLst>
          </p:cNvPr>
          <p:cNvSpPr/>
          <p:nvPr/>
        </p:nvSpPr>
        <p:spPr>
          <a:xfrm>
            <a:off x="5299660" y="2832816"/>
            <a:ext cx="1592679" cy="160168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190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AD3D7C-2A78-D0C3-E24F-96703A0F4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98243"/>
              </p:ext>
            </p:extLst>
          </p:nvPr>
        </p:nvGraphicFramePr>
        <p:xfrm>
          <a:off x="207908" y="1647825"/>
          <a:ext cx="58880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FF9E50-627B-CE54-3018-A46928C2D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768648"/>
              </p:ext>
            </p:extLst>
          </p:nvPr>
        </p:nvGraphicFramePr>
        <p:xfrm>
          <a:off x="6096000" y="1647825"/>
          <a:ext cx="58880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797322-1716-951D-C1CA-8DF7F459C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155607"/>
              </p:ext>
            </p:extLst>
          </p:nvPr>
        </p:nvGraphicFramePr>
        <p:xfrm>
          <a:off x="207908" y="4391025"/>
          <a:ext cx="1177618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CDDEFB-D590-EC53-8814-56536EA92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849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CDDEFB-D590-EC53-8814-56536EA92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2D08C2C-F0FE-A0E0-2DB7-280F73451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2247314"/>
                  </p:ext>
                </p:extLst>
              </p:nvPr>
            </p:nvGraphicFramePr>
            <p:xfrm>
              <a:off x="170089" y="4114800"/>
              <a:ext cx="4250872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2D08C2C-F0FE-A0E0-2DB7-280F734511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089" y="4114800"/>
                <a:ext cx="4250872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31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A720409-F8A8-1991-774B-3E9841C7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36AAD-95E4-AE12-CF6C-D596398F363F}"/>
              </a:ext>
            </a:extLst>
          </p:cNvPr>
          <p:cNvSpPr txBox="1"/>
          <p:nvPr/>
        </p:nvSpPr>
        <p:spPr>
          <a:xfrm>
            <a:off x="1123356" y="2998278"/>
            <a:ext cx="8620719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Fortune Bank </a:t>
            </a:r>
            <a:r>
              <a:rPr lang="en-US" sz="2000"/>
              <a:t>would like to measure their campaign during Ramadan period from [Oct-Dec] and know if the campaign was successful or not.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6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5B89AD-C8BB-7A39-9A96-2B86059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96" y="1145006"/>
            <a:ext cx="1057275" cy="4475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 defTabSz="45720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D2796-6F58-97BC-A6E5-31F0309ECFD6}"/>
              </a:ext>
            </a:extLst>
          </p:cNvPr>
          <p:cNvSpPr txBox="1"/>
          <p:nvPr/>
        </p:nvSpPr>
        <p:spPr>
          <a:xfrm>
            <a:off x="962024" y="1592506"/>
            <a:ext cx="103917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41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was provided from DA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Trendz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the following: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Demographic.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Transactional Information.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Loan Requests.  </a:t>
            </a: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13AC64-8C6F-4635-D9B5-7C0CC9E9F0E7}"/>
              </a:ext>
            </a:extLst>
          </p:cNvPr>
          <p:cNvSpPr txBox="1">
            <a:spLocks/>
          </p:cNvSpPr>
          <p:nvPr/>
        </p:nvSpPr>
        <p:spPr>
          <a:xfrm>
            <a:off x="768996" y="3335867"/>
            <a:ext cx="5861965" cy="7801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512064">
              <a:spcAft>
                <a:spcPts val="600"/>
              </a:spcAft>
            </a:pPr>
            <a:r>
              <a:rPr lang="en-US" sz="2900" b="1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Tools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CE695-83DD-576B-AC3D-0525D08CA0C2}"/>
              </a:ext>
            </a:extLst>
          </p:cNvPr>
          <p:cNvSpPr txBox="1"/>
          <p:nvPr/>
        </p:nvSpPr>
        <p:spPr>
          <a:xfrm>
            <a:off x="768996" y="4146408"/>
            <a:ext cx="683660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41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python libraries (Pandas, Matplotlib,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10241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I used SQLite as local database and power point as visual tools.</a:t>
            </a:r>
            <a:endParaRPr lang="en-US" sz="1400" dirty="0"/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6F2E89F-38C9-09B5-476D-3815F685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35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36AAD-95E4-AE12-CF6C-D596398F363F}"/>
              </a:ext>
            </a:extLst>
          </p:cNvPr>
          <p:cNvSpPr txBox="1"/>
          <p:nvPr/>
        </p:nvSpPr>
        <p:spPr>
          <a:xfrm>
            <a:off x="1266190" y="2669084"/>
            <a:ext cx="8074815" cy="33695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Identify key trends and patterns in customer behaviors.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Analyze transaction types and their impact on account balances.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Evaluate loan approval rates and identify factors influencing loan defaults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Further we would like to understand how many customers have gone into overdraft?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Does the overdraft effect the loan?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long is this bank allowing customers to remain in overdraft?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can the bank to do prevent this?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the information and data available to you, what additional insights are you able to provide to the business?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Outline 2 key considerations for the Fortune Bank’s next year campaign.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were to prepare this case study, how would you have done it differently? What other information would you request?</a:t>
            </a:r>
            <a:endParaRPr lang="en-US" sz="1600" dirty="0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93F9EB-96FF-050B-F914-8D0BB562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589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World map formed by people united">
            <a:extLst>
              <a:ext uri="{FF2B5EF4-FFF2-40B4-BE49-F238E27FC236}">
                <a16:creationId xmlns:a16="http://schemas.microsoft.com/office/drawing/2014/main" id="{6E31857B-12CB-45AD-0498-5E86FF31B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5862C67-E7E7-DB26-E8F2-08A94D32F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89" y="2876357"/>
            <a:ext cx="8574622" cy="11052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6000" b="1" dirty="0"/>
              <a:t>Customer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270300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1F1E74-1B58-3CF3-145F-60E5B75F8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844509"/>
              </p:ext>
            </p:extLst>
          </p:nvPr>
        </p:nvGraphicFramePr>
        <p:xfrm>
          <a:off x="542463" y="11130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FAC633-4327-ED91-D7C1-A257B393E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266851"/>
              </p:ext>
            </p:extLst>
          </p:nvPr>
        </p:nvGraphicFramePr>
        <p:xfrm>
          <a:off x="542461" y="3856282"/>
          <a:ext cx="382810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5EAFCEA-C291-07B4-F6AC-9C8D2BD0F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17797"/>
              </p:ext>
            </p:extLst>
          </p:nvPr>
        </p:nvGraphicFramePr>
        <p:xfrm>
          <a:off x="4370570" y="38562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89C3714-CB13-BA39-CD55-F8D1E78A8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508803"/>
              </p:ext>
            </p:extLst>
          </p:nvPr>
        </p:nvGraphicFramePr>
        <p:xfrm>
          <a:off x="8198675" y="38562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49A32FE-B619-8980-50C6-2F445EC83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8113"/>
              </p:ext>
            </p:extLst>
          </p:nvPr>
        </p:nvGraphicFramePr>
        <p:xfrm>
          <a:off x="4370570" y="11130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D8F3F3F-A1CA-8986-4295-1BE567CD0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227467"/>
              </p:ext>
            </p:extLst>
          </p:nvPr>
        </p:nvGraphicFramePr>
        <p:xfrm>
          <a:off x="8198674" y="1113082"/>
          <a:ext cx="38281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44E6D7D-1144-C09B-482D-763638AC5095}"/>
              </a:ext>
            </a:extLst>
          </p:cNvPr>
          <p:cNvSpPr txBox="1"/>
          <p:nvPr/>
        </p:nvSpPr>
        <p:spPr>
          <a:xfrm>
            <a:off x="356260" y="51025"/>
            <a:ext cx="1124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54% </a:t>
            </a:r>
            <a:r>
              <a:rPr lang="en-US" sz="1400" dirty="0"/>
              <a:t>from total population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Riyadh has highest coatomer compering  with other cites, and Saudi nationality is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tend to hold </a:t>
            </a:r>
            <a:r>
              <a:rPr lang="en-US" sz="1400" b="1" dirty="0"/>
              <a:t>3</a:t>
            </a:r>
            <a:r>
              <a:rPr lang="en-US" sz="1400" dirty="0"/>
              <a:t> to </a:t>
            </a:r>
            <a:r>
              <a:rPr lang="en-US" sz="1400" b="1" dirty="0"/>
              <a:t>4</a:t>
            </a:r>
            <a:r>
              <a:rPr lang="en-US" sz="1400" dirty="0"/>
              <a:t> product and represent by </a:t>
            </a:r>
            <a:r>
              <a:rPr lang="en-US" sz="1400" b="1" dirty="0"/>
              <a:t>55% </a:t>
            </a:r>
            <a:r>
              <a:rPr lang="en-US" sz="1400" dirty="0"/>
              <a:t>from total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Must of customers belong to group of salary </a:t>
            </a:r>
            <a:r>
              <a:rPr lang="en-US" sz="1400" b="1" dirty="0"/>
              <a:t>[5k-10k] </a:t>
            </a:r>
            <a:r>
              <a:rPr lang="en-US" sz="1400" dirty="0"/>
              <a:t>and it represent </a:t>
            </a:r>
            <a:r>
              <a:rPr lang="en-US" sz="1400" b="1" dirty="0"/>
              <a:t>24% </a:t>
            </a:r>
            <a:r>
              <a:rPr lang="en-US" sz="1400" dirty="0"/>
              <a:t>from total base customer and </a:t>
            </a:r>
            <a:r>
              <a:rPr lang="en-US" sz="1400" b="1" dirty="0"/>
              <a:t>23% </a:t>
            </a:r>
            <a:r>
              <a:rPr lang="en-US" sz="1400" dirty="0"/>
              <a:t>is customers belong to group of salary </a:t>
            </a:r>
            <a:r>
              <a:rPr lang="en-US" sz="1400" b="1" dirty="0"/>
              <a:t>[20k-25k]</a:t>
            </a:r>
            <a:r>
              <a:rPr lang="en-US" sz="1400" dirty="0"/>
              <a:t>.  </a:t>
            </a:r>
          </a:p>
        </p:txBody>
      </p:sp>
      <p:pic>
        <p:nvPicPr>
          <p:cNvPr id="25" name="Picture 2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0EF13B-8FCE-99C6-6F56-2546BDE61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768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44E6D7D-1144-C09B-482D-763638AC5095}"/>
              </a:ext>
            </a:extLst>
          </p:cNvPr>
          <p:cNvSpPr txBox="1"/>
          <p:nvPr/>
        </p:nvSpPr>
        <p:spPr>
          <a:xfrm>
            <a:off x="356260" y="51025"/>
            <a:ext cx="1124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54% </a:t>
            </a:r>
            <a:r>
              <a:rPr lang="en-US" sz="1400" dirty="0"/>
              <a:t>from total population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Riyadh has highest coatomer compering  with other cites, and Saudi nationality is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tend to hold </a:t>
            </a:r>
            <a:r>
              <a:rPr lang="en-US" sz="1400" b="1" dirty="0"/>
              <a:t>3</a:t>
            </a:r>
            <a:r>
              <a:rPr lang="en-US" sz="1400" dirty="0"/>
              <a:t> to </a:t>
            </a:r>
            <a:r>
              <a:rPr lang="en-US" sz="1400" b="1" dirty="0"/>
              <a:t>4</a:t>
            </a:r>
            <a:r>
              <a:rPr lang="en-US" sz="1400" dirty="0"/>
              <a:t> product and represent by </a:t>
            </a:r>
            <a:r>
              <a:rPr lang="en-US" sz="1400" b="1" dirty="0"/>
              <a:t>55% </a:t>
            </a:r>
            <a:r>
              <a:rPr lang="en-US" sz="1400" dirty="0"/>
              <a:t>from total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Must of customers belong to group of salary </a:t>
            </a:r>
            <a:r>
              <a:rPr lang="en-US" sz="1400" b="1" dirty="0"/>
              <a:t>[5k-10k] </a:t>
            </a:r>
            <a:r>
              <a:rPr lang="en-US" sz="1400" dirty="0"/>
              <a:t>and it represent </a:t>
            </a:r>
            <a:r>
              <a:rPr lang="en-US" sz="1400" b="1" dirty="0"/>
              <a:t>24% </a:t>
            </a:r>
            <a:r>
              <a:rPr lang="en-US" sz="1400" dirty="0"/>
              <a:t>from total base customer and </a:t>
            </a:r>
            <a:r>
              <a:rPr lang="en-US" sz="1400" b="1" dirty="0"/>
              <a:t>23% </a:t>
            </a:r>
            <a:r>
              <a:rPr lang="en-US" sz="1400" dirty="0"/>
              <a:t>is customers belong to group of salary </a:t>
            </a:r>
            <a:r>
              <a:rPr lang="en-US" sz="1400" b="1" dirty="0"/>
              <a:t>[20k-25k]</a:t>
            </a:r>
            <a:r>
              <a:rPr lang="en-US" sz="1400" dirty="0"/>
              <a:t>.  </a:t>
            </a:r>
          </a:p>
        </p:txBody>
      </p:sp>
      <p:pic>
        <p:nvPicPr>
          <p:cNvPr id="25" name="Picture 2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0EF13B-8FCE-99C6-6F56-2546BDE6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C393D6-D93A-2491-DB59-9B5BB0785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008009"/>
              </p:ext>
            </p:extLst>
          </p:nvPr>
        </p:nvGraphicFramePr>
        <p:xfrm>
          <a:off x="8265225" y="4108861"/>
          <a:ext cx="3843647" cy="240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0FB83C-8C90-BA88-B54A-7A451A892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472707"/>
              </p:ext>
            </p:extLst>
          </p:nvPr>
        </p:nvGraphicFramePr>
        <p:xfrm>
          <a:off x="83128" y="4108861"/>
          <a:ext cx="3990108" cy="240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99660D-3B59-5D31-48E6-D91A3D957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918807"/>
              </p:ext>
            </p:extLst>
          </p:nvPr>
        </p:nvGraphicFramePr>
        <p:xfrm>
          <a:off x="4174176" y="4108861"/>
          <a:ext cx="3990108" cy="240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69BAD2-A013-C104-549A-2AD70498E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269738"/>
              </p:ext>
            </p:extLst>
          </p:nvPr>
        </p:nvGraphicFramePr>
        <p:xfrm>
          <a:off x="83126" y="1707630"/>
          <a:ext cx="3990109" cy="240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9C6BCD-C914-CD8A-BA02-8C229179C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095206"/>
              </p:ext>
            </p:extLst>
          </p:nvPr>
        </p:nvGraphicFramePr>
        <p:xfrm>
          <a:off x="4073235" y="1707630"/>
          <a:ext cx="3990108" cy="240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F61D4DA-3417-EA28-3062-91C2909BC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61712"/>
              </p:ext>
            </p:extLst>
          </p:nvPr>
        </p:nvGraphicFramePr>
        <p:xfrm>
          <a:off x="8265224" y="1707631"/>
          <a:ext cx="3843647" cy="240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86715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44E6D7D-1144-C09B-482D-763638AC5095}"/>
              </a:ext>
            </a:extLst>
          </p:cNvPr>
          <p:cNvSpPr txBox="1"/>
          <p:nvPr/>
        </p:nvSpPr>
        <p:spPr>
          <a:xfrm>
            <a:off x="356260" y="51025"/>
            <a:ext cx="1124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54% </a:t>
            </a:r>
            <a:r>
              <a:rPr lang="en-US" sz="1400" dirty="0"/>
              <a:t>from total population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Riyadh has highest coatomer compering  with other cites, and Saudi nationality is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tend to hold </a:t>
            </a:r>
            <a:r>
              <a:rPr lang="en-US" sz="1400" b="1" dirty="0"/>
              <a:t>3</a:t>
            </a:r>
            <a:r>
              <a:rPr lang="en-US" sz="1400" dirty="0"/>
              <a:t> to </a:t>
            </a:r>
            <a:r>
              <a:rPr lang="en-US" sz="1400" b="1" dirty="0"/>
              <a:t>4</a:t>
            </a:r>
            <a:r>
              <a:rPr lang="en-US" sz="1400" dirty="0"/>
              <a:t> product and represent by </a:t>
            </a:r>
            <a:r>
              <a:rPr lang="en-US" sz="1400" b="1" dirty="0"/>
              <a:t>55% </a:t>
            </a:r>
            <a:r>
              <a:rPr lang="en-US" sz="1400" dirty="0"/>
              <a:t>from total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Must of customers belong to group of salary </a:t>
            </a:r>
            <a:r>
              <a:rPr lang="en-US" sz="1400" b="1" dirty="0"/>
              <a:t>[5k-10k] </a:t>
            </a:r>
            <a:r>
              <a:rPr lang="en-US" sz="1400" dirty="0"/>
              <a:t>and it represent </a:t>
            </a:r>
            <a:r>
              <a:rPr lang="en-US" sz="1400" b="1" dirty="0"/>
              <a:t>24% </a:t>
            </a:r>
            <a:r>
              <a:rPr lang="en-US" sz="1400" dirty="0"/>
              <a:t>from total base customer and </a:t>
            </a:r>
            <a:r>
              <a:rPr lang="en-US" sz="1400" b="1" dirty="0"/>
              <a:t>23% </a:t>
            </a:r>
            <a:r>
              <a:rPr lang="en-US" sz="1400" dirty="0"/>
              <a:t>is customers belong to group of salary </a:t>
            </a:r>
            <a:r>
              <a:rPr lang="en-US" sz="1400" b="1" dirty="0"/>
              <a:t>[20k-25k]</a:t>
            </a:r>
            <a:r>
              <a:rPr lang="en-US" sz="1400" dirty="0"/>
              <a:t>.  </a:t>
            </a:r>
          </a:p>
        </p:txBody>
      </p:sp>
      <p:pic>
        <p:nvPicPr>
          <p:cNvPr id="25" name="Picture 2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0EF13B-8FCE-99C6-6F56-2546BDE6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DB9E8F-779F-4132-2A24-2A1058C2C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252899"/>
              </p:ext>
            </p:extLst>
          </p:nvPr>
        </p:nvGraphicFramePr>
        <p:xfrm>
          <a:off x="117105" y="4368576"/>
          <a:ext cx="3661146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8061EF9-B8B1-52C3-565C-BBB14FA4B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845595"/>
              </p:ext>
            </p:extLst>
          </p:nvPr>
        </p:nvGraphicFramePr>
        <p:xfrm>
          <a:off x="117105" y="1930176"/>
          <a:ext cx="3661146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329993E-4DD9-E574-50E2-BC81E12DB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201961"/>
              </p:ext>
            </p:extLst>
          </p:nvPr>
        </p:nvGraphicFramePr>
        <p:xfrm>
          <a:off x="3616831" y="4368574"/>
          <a:ext cx="4269762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B53AD33-8FEB-5148-9CED-ADCBFED4A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315352"/>
              </p:ext>
            </p:extLst>
          </p:nvPr>
        </p:nvGraphicFramePr>
        <p:xfrm>
          <a:off x="3616831" y="1930174"/>
          <a:ext cx="4197721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C145347-DDBF-D464-1577-E55D8C571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223703"/>
              </p:ext>
            </p:extLst>
          </p:nvPr>
        </p:nvGraphicFramePr>
        <p:xfrm>
          <a:off x="8134603" y="4368574"/>
          <a:ext cx="4057397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06E4E72-A53C-289F-CE03-58C0D3936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174125"/>
              </p:ext>
            </p:extLst>
          </p:nvPr>
        </p:nvGraphicFramePr>
        <p:xfrm>
          <a:off x="7814552" y="1777776"/>
          <a:ext cx="446266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62960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World map formed by people united">
            <a:extLst>
              <a:ext uri="{FF2B5EF4-FFF2-40B4-BE49-F238E27FC236}">
                <a16:creationId xmlns:a16="http://schemas.microsoft.com/office/drawing/2014/main" id="{6E31857B-12CB-45AD-0498-5E86FF31B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89" y="2876357"/>
            <a:ext cx="8574622" cy="11052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6000" b="1" i="0" u="none" strike="noStrike" kern="1200" spc="0" baseline="0" dirty="0"/>
              <a:t> Trends Analysis</a:t>
            </a:r>
            <a:endParaRPr lang="en-US" sz="6000" b="1" dirty="0"/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2E8B8B1-8541-8931-ED4E-4B4CD4309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5457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734</Words>
  <Application>Microsoft Office PowerPoint</Application>
  <PresentationFormat>Widescreen</PresentationFormat>
  <Paragraphs>232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Analysis Goal</vt:lpstr>
      <vt:lpstr>Data</vt:lpstr>
      <vt:lpstr>Questions</vt:lpstr>
      <vt:lpstr>Customer Demographics</vt:lpstr>
      <vt:lpstr>PowerPoint Presentation</vt:lpstr>
      <vt:lpstr>PowerPoint Presentation</vt:lpstr>
      <vt:lpstr>PowerPoint Presentation</vt:lpstr>
      <vt:lpstr> Trends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الياس</dc:creator>
  <cp:lastModifiedBy>الياس</cp:lastModifiedBy>
  <cp:revision>7</cp:revision>
  <dcterms:created xsi:type="dcterms:W3CDTF">2024-06-08T19:27:54Z</dcterms:created>
  <dcterms:modified xsi:type="dcterms:W3CDTF">2024-06-09T22:34:01Z</dcterms:modified>
</cp:coreProperties>
</file>