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58" r:id="rId3"/>
    <p:sldId id="26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9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Demographics'!$S$13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</c:spPr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2-4093-B749-95CC369D7F6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2-4093-B749-95CC369D7F6F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'Customer Demographics'!$R$14:$R$16</c:f>
              <c:strCache>
                <c:ptCount val="2"/>
                <c:pt idx="0">
                  <c:v>Fmale</c:v>
                </c:pt>
                <c:pt idx="1">
                  <c:v>Male</c:v>
                </c:pt>
              </c:strCache>
            </c:strRef>
          </c:cat>
          <c:val>
            <c:numRef>
              <c:f>'Customer Demographics'!$S$14:$S$16</c:f>
              <c:numCache>
                <c:formatCode>General</c:formatCode>
                <c:ptCount val="2"/>
                <c:pt idx="0">
                  <c:v>81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42-4093-B749-95CC369D7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Trends In Transaction Volume</a:t>
            </a:r>
            <a:endParaRPr lang="en-US" sz="1400" b="1" i="0" u="none" strike="noStrike" baseline="0" dirty="0">
              <a:effectLst/>
            </a:endParaRPr>
          </a:p>
          <a:p>
            <a:pPr>
              <a:defRPr/>
            </a:pPr>
            <a:r>
              <a:rPr lang="en-US" sz="1200" b="0" i="0" u="none" strike="noStrike" baseline="0" dirty="0"/>
              <a:t>Deposit 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information'!$U$6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information'!$W$7:$W$18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information'!$V$7:$V$18</c:f>
              <c:numCache>
                <c:formatCode>_(* #,##0_);_(* \(#,##0\);_(* "-"??_);_(@_)</c:formatCode>
                <c:ptCount val="12"/>
                <c:pt idx="0">
                  <c:v>43</c:v>
                </c:pt>
                <c:pt idx="1">
                  <c:v>31</c:v>
                </c:pt>
                <c:pt idx="2">
                  <c:v>52</c:v>
                </c:pt>
                <c:pt idx="3">
                  <c:v>53</c:v>
                </c:pt>
                <c:pt idx="4">
                  <c:v>39</c:v>
                </c:pt>
                <c:pt idx="5">
                  <c:v>25</c:v>
                </c:pt>
                <c:pt idx="6">
                  <c:v>54</c:v>
                </c:pt>
                <c:pt idx="7">
                  <c:v>35</c:v>
                </c:pt>
                <c:pt idx="8">
                  <c:v>35</c:v>
                </c:pt>
                <c:pt idx="9">
                  <c:v>45</c:v>
                </c:pt>
                <c:pt idx="10">
                  <c:v>41</c:v>
                </c:pt>
                <c:pt idx="1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0-47BE-A3EA-37FB574C79A2}"/>
            </c:ext>
          </c:extLst>
        </c:ser>
        <c:ser>
          <c:idx val="1"/>
          <c:order val="1"/>
          <c:tx>
            <c:strRef>
              <c:f>'Transactional information'!$W$6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information'!$W$7:$W$18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information'!$X$7:$X$18</c:f>
              <c:numCache>
                <c:formatCode>_(* #,##0_);_(* \(#,##0\);_(* "-"??_);_(@_)</c:formatCode>
                <c:ptCount val="12"/>
                <c:pt idx="0">
                  <c:v>30</c:v>
                </c:pt>
                <c:pt idx="1">
                  <c:v>45</c:v>
                </c:pt>
                <c:pt idx="2">
                  <c:v>42</c:v>
                </c:pt>
                <c:pt idx="3">
                  <c:v>37</c:v>
                </c:pt>
                <c:pt idx="4">
                  <c:v>43</c:v>
                </c:pt>
                <c:pt idx="5">
                  <c:v>57</c:v>
                </c:pt>
                <c:pt idx="6">
                  <c:v>42</c:v>
                </c:pt>
                <c:pt idx="7">
                  <c:v>40</c:v>
                </c:pt>
                <c:pt idx="8">
                  <c:v>36</c:v>
                </c:pt>
                <c:pt idx="9">
                  <c:v>35</c:v>
                </c:pt>
                <c:pt idx="10">
                  <c:v>45</c:v>
                </c:pt>
                <c:pt idx="1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0-47BE-A3EA-37FB574C79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9512"/>
        <c:axId val="786943512"/>
      </c:barChart>
      <c:lineChart>
        <c:grouping val="standard"/>
        <c:varyColors val="0"/>
        <c:ser>
          <c:idx val="2"/>
          <c:order val="2"/>
          <c:tx>
            <c:strRef>
              <c:f>'Transactional information'!$Y$6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information'!$W$7:$W$18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information'!$Y$7:$Y$18</c:f>
              <c:numCache>
                <c:formatCode>0%</c:formatCode>
                <c:ptCount val="12"/>
                <c:pt idx="0">
                  <c:v>-0.30232558139534882</c:v>
                </c:pt>
                <c:pt idx="1">
                  <c:v>0.45161290322580644</c:v>
                </c:pt>
                <c:pt idx="2">
                  <c:v>-0.19230769230769232</c:v>
                </c:pt>
                <c:pt idx="3">
                  <c:v>-0.30188679245283018</c:v>
                </c:pt>
                <c:pt idx="4">
                  <c:v>0.10256410256410256</c:v>
                </c:pt>
                <c:pt idx="5">
                  <c:v>1.28</c:v>
                </c:pt>
                <c:pt idx="6">
                  <c:v>-0.22222222222222221</c:v>
                </c:pt>
                <c:pt idx="7">
                  <c:v>0.14285714285714285</c:v>
                </c:pt>
                <c:pt idx="8">
                  <c:v>2.8571428571428571E-2</c:v>
                </c:pt>
                <c:pt idx="9">
                  <c:v>-0.22222222222222221</c:v>
                </c:pt>
                <c:pt idx="10">
                  <c:v>9.7560975609756101E-2</c:v>
                </c:pt>
                <c:pt idx="11">
                  <c:v>0.40540540540540543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60-47BE-A3EA-37FB574C79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6304328"/>
        <c:axId val="1026303968"/>
      </c:lineChart>
      <c:catAx>
        <c:axId val="78530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43512"/>
        <c:crosses val="autoZero"/>
        <c:auto val="1"/>
        <c:lblAlgn val="ctr"/>
        <c:lblOffset val="100"/>
        <c:noMultiLvlLbl val="0"/>
      </c:catAx>
      <c:valAx>
        <c:axId val="7869435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9512"/>
        <c:crosses val="autoZero"/>
        <c:crossBetween val="between"/>
      </c:valAx>
      <c:valAx>
        <c:axId val="10263039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4328"/>
        <c:crosses val="max"/>
        <c:crossBetween val="between"/>
      </c:valAx>
      <c:catAx>
        <c:axId val="1026304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6303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 Trends In Transaction Volume</a:t>
            </a:r>
          </a:p>
          <a:p>
            <a:pPr>
              <a:defRPr/>
            </a:pPr>
            <a:r>
              <a:rPr lang="en-US" sz="1200" b="0" i="0" u="none" strike="noStrike" baseline="0" dirty="0">
                <a:effectLst/>
              </a:rPr>
              <a:t>Transfer</a:t>
            </a:r>
            <a:r>
              <a:rPr lang="en-US" sz="1200" b="0" i="0" u="none" strike="noStrike" baseline="0" dirty="0"/>
              <a:t> </a:t>
            </a:r>
            <a:endParaRPr lang="en-US" sz="12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information'!$U$23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information'!$W$24:$W$35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information'!$V$24:$V$35</c:f>
              <c:numCache>
                <c:formatCode>_(* #,##0_);_(* \(#,##0\);_(* "-"??_);_(@_)</c:formatCode>
                <c:ptCount val="12"/>
                <c:pt idx="0">
                  <c:v>63</c:v>
                </c:pt>
                <c:pt idx="1">
                  <c:v>38</c:v>
                </c:pt>
                <c:pt idx="2">
                  <c:v>47</c:v>
                </c:pt>
                <c:pt idx="3">
                  <c:v>27</c:v>
                </c:pt>
                <c:pt idx="4">
                  <c:v>54</c:v>
                </c:pt>
                <c:pt idx="5">
                  <c:v>53</c:v>
                </c:pt>
                <c:pt idx="6">
                  <c:v>47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35</c:v>
                </c:pt>
                <c:pt idx="1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971-85EE-B03F846D3AD3}"/>
            </c:ext>
          </c:extLst>
        </c:ser>
        <c:ser>
          <c:idx val="1"/>
          <c:order val="1"/>
          <c:tx>
            <c:strRef>
              <c:f>'Transactional information'!$W$23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information'!$W$24:$W$35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information'!$X$24:$X$35</c:f>
              <c:numCache>
                <c:formatCode>_(* #,##0_);_(* \(#,##0\);_(* "-"??_);_(@_)</c:formatCode>
                <c:ptCount val="12"/>
                <c:pt idx="0">
                  <c:v>46</c:v>
                </c:pt>
                <c:pt idx="1">
                  <c:v>40</c:v>
                </c:pt>
                <c:pt idx="2">
                  <c:v>36</c:v>
                </c:pt>
                <c:pt idx="3">
                  <c:v>42</c:v>
                </c:pt>
                <c:pt idx="4">
                  <c:v>58</c:v>
                </c:pt>
                <c:pt idx="5">
                  <c:v>37</c:v>
                </c:pt>
                <c:pt idx="6">
                  <c:v>31</c:v>
                </c:pt>
                <c:pt idx="7">
                  <c:v>51</c:v>
                </c:pt>
                <c:pt idx="8">
                  <c:v>44</c:v>
                </c:pt>
                <c:pt idx="9">
                  <c:v>72</c:v>
                </c:pt>
                <c:pt idx="10">
                  <c:v>81</c:v>
                </c:pt>
                <c:pt idx="1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B-4971-85EE-B03F846D3A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26305768"/>
        <c:axId val="1026302168"/>
      </c:barChart>
      <c:lineChart>
        <c:grouping val="standard"/>
        <c:varyColors val="0"/>
        <c:ser>
          <c:idx val="2"/>
          <c:order val="2"/>
          <c:tx>
            <c:strRef>
              <c:f>'Transactional information'!$Y$23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4FB-4971-85EE-B03F846D3AD3}"/>
                </c:ext>
              </c:extLst>
            </c:dLbl>
            <c:dLbl>
              <c:idx val="1"/>
              <c:layout>
                <c:manualLayout>
                  <c:x val="-3.2729332789791926E-2"/>
                  <c:y val="-2.90394429862934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FB-4971-85EE-B03F846D3A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4FB-4971-85EE-B03F846D3AD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4FB-4971-85EE-B03F846D3AD3}"/>
                </c:ext>
              </c:extLst>
            </c:dLbl>
            <c:dLbl>
              <c:idx val="5"/>
              <c:layout>
                <c:manualLayout>
                  <c:x val="-4.3421606296152555E-2"/>
                  <c:y val="-5.21875911344415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FB-4971-85EE-B03F846D3AD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4FB-4971-85EE-B03F846D3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information'!$W$24:$W$35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information'!$Y$24:$Y$35</c:f>
              <c:numCache>
                <c:formatCode>0%</c:formatCode>
                <c:ptCount val="12"/>
                <c:pt idx="0">
                  <c:v>-0.26984126984126983</c:v>
                </c:pt>
                <c:pt idx="1">
                  <c:v>5.2631578947368418E-2</c:v>
                </c:pt>
                <c:pt idx="2">
                  <c:v>-0.23404255319148937</c:v>
                </c:pt>
                <c:pt idx="3">
                  <c:v>0.55555555555555558</c:v>
                </c:pt>
                <c:pt idx="4">
                  <c:v>7.407407407407407E-2</c:v>
                </c:pt>
                <c:pt idx="5">
                  <c:v>-0.30188679245283018</c:v>
                </c:pt>
                <c:pt idx="6">
                  <c:v>-0.34042553191489361</c:v>
                </c:pt>
                <c:pt idx="7">
                  <c:v>0.59375</c:v>
                </c:pt>
                <c:pt idx="8">
                  <c:v>0.22222222222222221</c:v>
                </c:pt>
                <c:pt idx="9">
                  <c:v>0.8</c:v>
                </c:pt>
                <c:pt idx="10">
                  <c:v>1.3142857142857143</c:v>
                </c:pt>
                <c:pt idx="11">
                  <c:v>0.54545454545454541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4FB-4971-85EE-B03F846D3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13472"/>
        <c:axId val="784407408"/>
      </c:lineChart>
      <c:catAx>
        <c:axId val="102630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2168"/>
        <c:crosses val="autoZero"/>
        <c:auto val="1"/>
        <c:lblAlgn val="ctr"/>
        <c:lblOffset val="100"/>
        <c:noMultiLvlLbl val="0"/>
      </c:catAx>
      <c:valAx>
        <c:axId val="102630216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5768"/>
        <c:crosses val="autoZero"/>
        <c:crossBetween val="between"/>
      </c:valAx>
      <c:valAx>
        <c:axId val="7844074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13472"/>
        <c:crosses val="max"/>
        <c:crossBetween val="between"/>
      </c:valAx>
      <c:catAx>
        <c:axId val="1028013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4407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Trends In Transaction Volume</a:t>
            </a:r>
            <a:endParaRPr lang="en-US" sz="14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effectLst/>
            </a:endParaRP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Withdrawal 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information'!$Z$7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information'!$AB$8:$AB$19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information'!$AA$8:$AA$19</c:f>
              <c:numCache>
                <c:formatCode>_(* #,##0_);_(* \(#,##0\);_(* "-"??_);_(@_)</c:formatCode>
                <c:ptCount val="12"/>
                <c:pt idx="0">
                  <c:v>36</c:v>
                </c:pt>
                <c:pt idx="1">
                  <c:v>46</c:v>
                </c:pt>
                <c:pt idx="2">
                  <c:v>41</c:v>
                </c:pt>
                <c:pt idx="3">
                  <c:v>32</c:v>
                </c:pt>
                <c:pt idx="4">
                  <c:v>41</c:v>
                </c:pt>
                <c:pt idx="5">
                  <c:v>46</c:v>
                </c:pt>
                <c:pt idx="6">
                  <c:v>47</c:v>
                </c:pt>
                <c:pt idx="7">
                  <c:v>44</c:v>
                </c:pt>
                <c:pt idx="8">
                  <c:v>41</c:v>
                </c:pt>
                <c:pt idx="9">
                  <c:v>44</c:v>
                </c:pt>
                <c:pt idx="10">
                  <c:v>38</c:v>
                </c:pt>
                <c:pt idx="1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B-4ED9-A2EF-D6099FD146A3}"/>
            </c:ext>
          </c:extLst>
        </c:ser>
        <c:ser>
          <c:idx val="1"/>
          <c:order val="1"/>
          <c:tx>
            <c:strRef>
              <c:f>'Transactional information'!$AB$7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information'!$AB$8:$AB$19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information'!$AC$8:$AC$19</c:f>
              <c:numCache>
                <c:formatCode>_(* #,##0_);_(* \(#,##0\);_(* "-"??_);_(@_)</c:formatCode>
                <c:ptCount val="12"/>
                <c:pt idx="0">
                  <c:v>32</c:v>
                </c:pt>
                <c:pt idx="1">
                  <c:v>31</c:v>
                </c:pt>
                <c:pt idx="2">
                  <c:v>34</c:v>
                </c:pt>
                <c:pt idx="3">
                  <c:v>49</c:v>
                </c:pt>
                <c:pt idx="4">
                  <c:v>33</c:v>
                </c:pt>
                <c:pt idx="5">
                  <c:v>42</c:v>
                </c:pt>
                <c:pt idx="6">
                  <c:v>33</c:v>
                </c:pt>
                <c:pt idx="7">
                  <c:v>32</c:v>
                </c:pt>
                <c:pt idx="8">
                  <c:v>43</c:v>
                </c:pt>
                <c:pt idx="9">
                  <c:v>83</c:v>
                </c:pt>
                <c:pt idx="10">
                  <c:v>94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DB-4ED9-A2EF-D6099FD146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54774040"/>
        <c:axId val="1054776560"/>
      </c:barChart>
      <c:lineChart>
        <c:grouping val="standard"/>
        <c:varyColors val="0"/>
        <c:ser>
          <c:idx val="2"/>
          <c:order val="2"/>
          <c:tx>
            <c:strRef>
              <c:f>'Transactional information'!$AD$7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information'!$AB$8:$AB$19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information'!$AD$8:$AD$19</c:f>
              <c:numCache>
                <c:formatCode>0%</c:formatCode>
                <c:ptCount val="12"/>
                <c:pt idx="0">
                  <c:v>-0.1111111111111111</c:v>
                </c:pt>
                <c:pt idx="1">
                  <c:v>-0.32608695652173914</c:v>
                </c:pt>
                <c:pt idx="2">
                  <c:v>-0.17073170731707318</c:v>
                </c:pt>
                <c:pt idx="3">
                  <c:v>0.53125</c:v>
                </c:pt>
                <c:pt idx="4">
                  <c:v>-0.1951219512195122</c:v>
                </c:pt>
                <c:pt idx="5">
                  <c:v>-8.6956521739130432E-2</c:v>
                </c:pt>
                <c:pt idx="6">
                  <c:v>-0.2978723404255319</c:v>
                </c:pt>
                <c:pt idx="7">
                  <c:v>-0.27272727272727271</c:v>
                </c:pt>
                <c:pt idx="8">
                  <c:v>4.878048780487805E-2</c:v>
                </c:pt>
                <c:pt idx="9">
                  <c:v>0.88636363636363635</c:v>
                </c:pt>
                <c:pt idx="10">
                  <c:v>1.4736842105263157</c:v>
                </c:pt>
                <c:pt idx="11">
                  <c:v>1.4390243902439024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DB-4ED9-A2EF-D6099FD146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1528"/>
        <c:axId val="1026478720"/>
      </c:lineChart>
      <c:catAx>
        <c:axId val="105477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776560"/>
        <c:crosses val="autoZero"/>
        <c:auto val="1"/>
        <c:lblAlgn val="ctr"/>
        <c:lblOffset val="100"/>
        <c:noMultiLvlLbl val="0"/>
      </c:catAx>
      <c:valAx>
        <c:axId val="105477656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774040"/>
        <c:crosses val="autoZero"/>
        <c:crossBetween val="between"/>
      </c:valAx>
      <c:valAx>
        <c:axId val="10264787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528"/>
        <c:crosses val="max"/>
        <c:crossBetween val="between"/>
      </c:valAx>
      <c:catAx>
        <c:axId val="1028001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647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Number of customer </a:t>
            </a:r>
          </a:p>
          <a:p>
            <a:pPr>
              <a:defRPr/>
            </a:pPr>
            <a:r>
              <a:rPr lang="en-US" sz="1200"/>
              <a:t>by</a:t>
            </a:r>
            <a:r>
              <a:rPr lang="en-US" sz="1200" baseline="0"/>
              <a:t> area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Demographics'!$S$21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Demographics'!$R$22:$R$27</c:f>
              <c:strCache>
                <c:ptCount val="5"/>
                <c:pt idx="0">
                  <c:v>Abha</c:v>
                </c:pt>
                <c:pt idx="1">
                  <c:v>Jeddah</c:v>
                </c:pt>
                <c:pt idx="2">
                  <c:v>Khobar</c:v>
                </c:pt>
                <c:pt idx="3">
                  <c:v>Medina</c:v>
                </c:pt>
                <c:pt idx="4">
                  <c:v>Riyadh</c:v>
                </c:pt>
              </c:strCache>
            </c:strRef>
          </c:cat>
          <c:val>
            <c:numRef>
              <c:f>'Customer Demographics'!$S$22:$S$27</c:f>
              <c:numCache>
                <c:formatCode>General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21</c:v>
                </c:pt>
                <c:pt idx="3">
                  <c:v>25</c:v>
                </c:pt>
                <c:pt idx="4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4-4B95-8094-1A1A878EDE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9074568"/>
        <c:axId val="809072408"/>
      </c:barChart>
      <c:catAx>
        <c:axId val="80907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072408"/>
        <c:crosses val="autoZero"/>
        <c:auto val="1"/>
        <c:lblAlgn val="ctr"/>
        <c:lblOffset val="100"/>
        <c:noMultiLvlLbl val="0"/>
      </c:catAx>
      <c:valAx>
        <c:axId val="80907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9074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by Nationality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Demographics'!$M$17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Demographics'!$L$18:$L$22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'Customer Demographics'!$M$18:$M$22</c:f>
              <c:numCache>
                <c:formatCode>General</c:formatCode>
                <c:ptCount val="4"/>
                <c:pt idx="0">
                  <c:v>35</c:v>
                </c:pt>
                <c:pt idx="1">
                  <c:v>17</c:v>
                </c:pt>
                <c:pt idx="2">
                  <c:v>21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F-45C9-93C7-C640AFF4A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942096"/>
        <c:axId val="729971848"/>
      </c:barChart>
      <c:catAx>
        <c:axId val="88494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971848"/>
        <c:crosses val="autoZero"/>
        <c:auto val="1"/>
        <c:lblAlgn val="ctr"/>
        <c:lblOffset val="100"/>
        <c:noMultiLvlLbl val="0"/>
      </c:catAx>
      <c:valAx>
        <c:axId val="729971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94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by No. Of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Demographics'!$N$38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Demographics'!$M$39:$M$45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'Customer Demographics'!$N$39:$N$45</c:f>
              <c:numCache>
                <c:formatCode>General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42</c:v>
                </c:pt>
                <c:pt idx="3">
                  <c:v>40</c:v>
                </c:pt>
                <c:pt idx="4">
                  <c:v>17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4-4F43-B39F-4CC152A50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9960368"/>
        <c:axId val="869960728"/>
      </c:barChart>
      <c:catAx>
        <c:axId val="8699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960728"/>
        <c:crosses val="autoZero"/>
        <c:auto val="1"/>
        <c:lblAlgn val="ctr"/>
        <c:lblOffset val="100"/>
        <c:noMultiLvlLbl val="0"/>
      </c:catAx>
      <c:valAx>
        <c:axId val="869960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99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customer </a:t>
            </a:r>
          </a:p>
          <a:p>
            <a:pPr>
              <a:defRPr/>
            </a:pPr>
            <a:r>
              <a:rPr lang="en-US" sz="1200" dirty="0"/>
              <a:t>by Year of Birth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Demographics'!$P$88</c:f>
              <c:strCache>
                <c:ptCount val="1"/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Demographics'!$O$89:$O$97</c:f>
              <c:strCache>
                <c:ptCount val="9"/>
                <c:pt idx="0">
                  <c:v>1954 - 1960</c:v>
                </c:pt>
                <c:pt idx="1">
                  <c:v>1961 - 1965</c:v>
                </c:pt>
                <c:pt idx="2">
                  <c:v>1966 - 1970</c:v>
                </c:pt>
                <c:pt idx="3">
                  <c:v>1971 - 1975</c:v>
                </c:pt>
                <c:pt idx="4">
                  <c:v>1976 - 1980</c:v>
                </c:pt>
                <c:pt idx="5">
                  <c:v>1981 - 1985</c:v>
                </c:pt>
                <c:pt idx="6">
                  <c:v>1986 - 1990</c:v>
                </c:pt>
                <c:pt idx="7">
                  <c:v>1991-1995</c:v>
                </c:pt>
                <c:pt idx="8">
                  <c:v>1996-1998</c:v>
                </c:pt>
              </c:strCache>
            </c:strRef>
          </c:cat>
          <c:val>
            <c:numRef>
              <c:f>'Customer Demographics'!$P$89:$P$97</c:f>
              <c:numCache>
                <c:formatCode>General</c:formatCode>
                <c:ptCount val="9"/>
                <c:pt idx="0">
                  <c:v>19</c:v>
                </c:pt>
                <c:pt idx="1">
                  <c:v>12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16</c:v>
                </c:pt>
                <c:pt idx="6">
                  <c:v>22</c:v>
                </c:pt>
                <c:pt idx="7">
                  <c:v>20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7-4416-95E8-1C833C9877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8979240"/>
        <c:axId val="538135048"/>
      </c:barChart>
      <c:catAx>
        <c:axId val="87897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35048"/>
        <c:crosses val="autoZero"/>
        <c:auto val="1"/>
        <c:lblAlgn val="ctr"/>
        <c:lblOffset val="100"/>
        <c:noMultiLvlLbl val="0"/>
      </c:catAx>
      <c:valAx>
        <c:axId val="538135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897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 </a:t>
            </a:r>
            <a:r>
              <a:rPr lang="en-US" sz="1200"/>
              <a:t>Salary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Demographics'!$P$128</c:f>
              <c:strCache>
                <c:ptCount val="1"/>
                <c:pt idx="0">
                  <c:v>Count of CustomerID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Demographics'!$O$129:$O$134</c:f>
              <c:strCache>
                <c:ptCount val="6"/>
                <c:pt idx="0">
                  <c:v>5k-10k</c:v>
                </c:pt>
                <c:pt idx="1">
                  <c:v>10k-15k</c:v>
                </c:pt>
                <c:pt idx="2">
                  <c:v>15k-20k</c:v>
                </c:pt>
                <c:pt idx="3">
                  <c:v>20k-25k</c:v>
                </c:pt>
                <c:pt idx="4">
                  <c:v>25k-30k</c:v>
                </c:pt>
                <c:pt idx="5">
                  <c:v>Above 30k</c:v>
                </c:pt>
              </c:strCache>
            </c:strRef>
          </c:cat>
          <c:val>
            <c:numRef>
              <c:f>'Customer Demographics'!$P$129:$P$134</c:f>
              <c:numCache>
                <c:formatCode>General</c:formatCode>
                <c:ptCount val="6"/>
                <c:pt idx="0">
                  <c:v>36</c:v>
                </c:pt>
                <c:pt idx="1">
                  <c:v>30</c:v>
                </c:pt>
                <c:pt idx="2">
                  <c:v>18</c:v>
                </c:pt>
                <c:pt idx="3">
                  <c:v>34</c:v>
                </c:pt>
                <c:pt idx="4">
                  <c:v>26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9-4E07-8D0B-88C3EFC5E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780912"/>
        <c:axId val="884782712"/>
      </c:barChart>
      <c:catAx>
        <c:axId val="88478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82712"/>
        <c:crosses val="autoZero"/>
        <c:auto val="1"/>
        <c:lblAlgn val="ctr"/>
        <c:lblOffset val="100"/>
        <c:noMultiLvlLbl val="0"/>
      </c:catAx>
      <c:valAx>
        <c:axId val="884782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78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information'!$I$49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906835466329393E-2"/>
                  <c:y val="0.213244181078923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C-4A73-9B5C-0CB5EFF3F592}"/>
                </c:ext>
              </c:extLst>
            </c:dLbl>
            <c:dLbl>
              <c:idx val="1"/>
              <c:layout>
                <c:manualLayout>
                  <c:x val="5.9810300433914441E-3"/>
                  <c:y val="0.131842430592759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F4C-4A73-9B5C-0CB5EFF3F592}"/>
                </c:ext>
              </c:extLst>
            </c:dLbl>
            <c:dLbl>
              <c:idx val="2"/>
              <c:layout>
                <c:manualLayout>
                  <c:x val="6.5145885238686559E-3"/>
                  <c:y val="0.232389321856805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C-4A73-9B5C-0CB5EFF3F592}"/>
                </c:ext>
              </c:extLst>
            </c:dLbl>
            <c:dLbl>
              <c:idx val="3"/>
              <c:layout>
                <c:manualLayout>
                  <c:x val="1.2918009048212595E-2"/>
                  <c:y val="0.26970086241683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F4C-4A73-9B5C-0CB5EFF3F592}"/>
                </c:ext>
              </c:extLst>
            </c:dLbl>
            <c:dLbl>
              <c:idx val="4"/>
              <c:layout>
                <c:manualLayout>
                  <c:x val="1.0130303749787666E-2"/>
                  <c:y val="0.216781757530731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F4C-4A73-9B5C-0CB5EFF3F592}"/>
                </c:ext>
              </c:extLst>
            </c:dLbl>
            <c:dLbl>
              <c:idx val="5"/>
              <c:layout>
                <c:manualLayout>
                  <c:x val="1.2479805877672499E-2"/>
                  <c:y val="0.122375676707641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F4C-4A73-9B5C-0CB5EFF3F592}"/>
                </c:ext>
              </c:extLst>
            </c:dLbl>
            <c:dLbl>
              <c:idx val="6"/>
              <c:layout>
                <c:manualLayout>
                  <c:x val="1.5195515521232968E-2"/>
                  <c:y val="0.335107794705129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F4C-4A73-9B5C-0CB5EFF3F592}"/>
                </c:ext>
              </c:extLst>
            </c:dLbl>
            <c:dLbl>
              <c:idx val="7"/>
              <c:layout>
                <c:manualLayout>
                  <c:x val="9.4134618218183006E-3"/>
                  <c:y val="0.170720252736182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F4C-4A73-9B5C-0CB5EFF3F592}"/>
                </c:ext>
              </c:extLst>
            </c:dLbl>
            <c:dLbl>
              <c:idx val="8"/>
              <c:layout>
                <c:manualLayout>
                  <c:x val="5.566186527923892E-3"/>
                  <c:y val="0.191566843964808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F4C-4A73-9B5C-0CB5EFF3F592}"/>
                </c:ext>
              </c:extLst>
            </c:dLbl>
            <c:dLbl>
              <c:idx val="9"/>
              <c:layout>
                <c:manualLayout>
                  <c:x val="1.4550669248128173E-2"/>
                  <c:y val="0.210138257031987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F4C-4A73-9B5C-0CB5EFF3F592}"/>
                </c:ext>
              </c:extLst>
            </c:dLbl>
            <c:dLbl>
              <c:idx val="10"/>
              <c:layout>
                <c:manualLayout>
                  <c:x val="1.0751790367819819E-2"/>
                  <c:y val="0.20710534390610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F4C-4A73-9B5C-0CB5EFF3F592}"/>
                </c:ext>
              </c:extLst>
            </c:dLbl>
            <c:dLbl>
              <c:idx val="11"/>
              <c:layout>
                <c:manualLayout>
                  <c:x val="1.1675275398353994E-2"/>
                  <c:y val="0.21909689437194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4C-4A73-9B5C-0CB5EFF3F5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information'!$N$50:$N$61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information'!$J$50:$J$61</c:f>
              <c:numCache>
                <c:formatCode>_(* #,##0_);_(* \(#,##0\);_(* "-"??_);_(@_)</c:formatCode>
                <c:ptCount val="12"/>
                <c:pt idx="0">
                  <c:v>96703</c:v>
                </c:pt>
                <c:pt idx="1">
                  <c:v>69440</c:v>
                </c:pt>
                <c:pt idx="2">
                  <c:v>104200</c:v>
                </c:pt>
                <c:pt idx="3">
                  <c:v>124373</c:v>
                </c:pt>
                <c:pt idx="4">
                  <c:v>100858</c:v>
                </c:pt>
                <c:pt idx="5">
                  <c:v>57465</c:v>
                </c:pt>
                <c:pt idx="6">
                  <c:v>158647</c:v>
                </c:pt>
                <c:pt idx="7">
                  <c:v>85432</c:v>
                </c:pt>
                <c:pt idx="8">
                  <c:v>91038</c:v>
                </c:pt>
                <c:pt idx="9">
                  <c:v>104853</c:v>
                </c:pt>
                <c:pt idx="10">
                  <c:v>106695</c:v>
                </c:pt>
                <c:pt idx="11">
                  <c:v>101212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C-4A73-9B5C-0CB5EFF3F592}"/>
            </c:ext>
          </c:extLst>
        </c:ser>
        <c:ser>
          <c:idx val="1"/>
          <c:order val="1"/>
          <c:tx>
            <c:strRef>
              <c:f>'Transactional information'!$N$49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640602141891959E-3"/>
                  <c:y val="-1.20610154425316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F4C-4A73-9B5C-0CB5EFF3F592}"/>
                </c:ext>
              </c:extLst>
            </c:dLbl>
            <c:dLbl>
              <c:idx val="2"/>
              <c:layout>
                <c:manualLayout>
                  <c:x val="5.0651772652509693E-3"/>
                  <c:y val="-6.0305077212658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F4C-4A73-9B5C-0CB5EFF3F592}"/>
                </c:ext>
              </c:extLst>
            </c:dLbl>
            <c:dLbl>
              <c:idx val="3"/>
              <c:layout>
                <c:manualLayout>
                  <c:x val="7.597765897876454E-3"/>
                  <c:y val="-2.0101692404219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4C-4A73-9B5C-0CB5EFF3F592}"/>
                </c:ext>
              </c:extLst>
            </c:dLbl>
            <c:dLbl>
              <c:idx val="6"/>
              <c:layout>
                <c:manualLayout>
                  <c:x val="1.1396648846814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F4C-4A73-9B5C-0CB5EFF3F592}"/>
                </c:ext>
              </c:extLst>
            </c:dLbl>
            <c:dLbl>
              <c:idx val="7"/>
              <c:layout>
                <c:manualLayout>
                  <c:x val="7.6068620364395127E-3"/>
                  <c:y val="-5.6386137002033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F4C-4A73-9B5C-0CB5EFF3F5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information'!$N$50:$N$61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information'!$O$50:$O$61</c:f>
              <c:numCache>
                <c:formatCode>_(* #,##0_);_(* \(#,##0\);_(* "-"??_);_(@_)</c:formatCode>
                <c:ptCount val="12"/>
                <c:pt idx="0">
                  <c:v>78998</c:v>
                </c:pt>
                <c:pt idx="1">
                  <c:v>118397</c:v>
                </c:pt>
                <c:pt idx="2">
                  <c:v>88294</c:v>
                </c:pt>
                <c:pt idx="3">
                  <c:v>96862</c:v>
                </c:pt>
                <c:pt idx="4">
                  <c:v>93536</c:v>
                </c:pt>
                <c:pt idx="5">
                  <c:v>155965</c:v>
                </c:pt>
                <c:pt idx="6">
                  <c:v>97676</c:v>
                </c:pt>
                <c:pt idx="7">
                  <c:v>103339</c:v>
                </c:pt>
                <c:pt idx="8">
                  <c:v>80594</c:v>
                </c:pt>
                <c:pt idx="9">
                  <c:v>93210</c:v>
                </c:pt>
                <c:pt idx="10">
                  <c:v>106609</c:v>
                </c:pt>
                <c:pt idx="11">
                  <c:v>133091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C-4A73-9B5C-0CB5EFF3F5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</c:barChart>
      <c:lineChart>
        <c:grouping val="standard"/>
        <c:varyColors val="0"/>
        <c:ser>
          <c:idx val="2"/>
          <c:order val="2"/>
          <c:tx>
            <c:strRef>
              <c:f>'Transactional information'!$P$48</c:f>
              <c:strCache>
                <c:ptCount val="1"/>
                <c:pt idx="0">
                  <c:v>Change 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62205779154706E-2"/>
                  <c:y val="-3.05896026528617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F4C-4A73-9B5C-0CB5EFF3F59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F4C-4A73-9B5C-0CB5EFF3F592}"/>
                </c:ext>
              </c:extLst>
            </c:dLbl>
            <c:dLbl>
              <c:idx val="2"/>
              <c:layout>
                <c:manualLayout>
                  <c:x val="-2.6536568162395364E-2"/>
                  <c:y val="-5.56501079870987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F4C-4A73-9B5C-0CB5EFF3F592}"/>
                </c:ext>
              </c:extLst>
            </c:dLbl>
            <c:dLbl>
              <c:idx val="3"/>
              <c:layout>
                <c:manualLayout>
                  <c:x val="-2.6536568162395364E-2"/>
                  <c:y val="-6.19152343206580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F4C-4A73-9B5C-0CB5EFF3F592}"/>
                </c:ext>
              </c:extLst>
            </c:dLbl>
            <c:dLbl>
              <c:idx val="4"/>
              <c:layout>
                <c:manualLayout>
                  <c:x val="-2.3284664590093158E-2"/>
                  <c:y val="-3.68547289864209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F4C-4A73-9B5C-0CB5EFF3F59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2F4C-4A73-9B5C-0CB5EFF3F592}"/>
                </c:ext>
              </c:extLst>
            </c:dLbl>
            <c:dLbl>
              <c:idx val="8"/>
              <c:layout>
                <c:manualLayout>
                  <c:x val="-3.262205779154706E-2"/>
                  <c:y val="-0.1684223819911657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F4C-4A73-9B5C-0CB5EFF3F592}"/>
                </c:ext>
              </c:extLst>
            </c:dLbl>
            <c:dLbl>
              <c:idx val="9"/>
              <c:layout>
                <c:manualLayout>
                  <c:x val="-2.6536568162395364E-2"/>
                  <c:y val="-4.3119855319980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F4C-4A73-9B5C-0CB5EFF3F592}"/>
                </c:ext>
              </c:extLst>
            </c:dLbl>
            <c:dLbl>
              <c:idx val="10"/>
              <c:layout>
                <c:manualLayout>
                  <c:x val="-2.1211764736887739E-2"/>
                  <c:y val="-4.9384981653539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F4C-4A73-9B5C-0CB5EFF3F592}"/>
                </c:ext>
              </c:extLst>
            </c:dLbl>
            <c:dLbl>
              <c:idx val="11"/>
              <c:layout>
                <c:manualLayout>
                  <c:x val="-1.0771316643598507E-2"/>
                  <c:y val="-3.68547289864210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F4C-4A73-9B5C-0CB5EFF3F5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information'!$N$50:$N$61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information'!$P$50:$P$61</c:f>
              <c:numCache>
                <c:formatCode>0%</c:formatCode>
                <c:ptCount val="12"/>
                <c:pt idx="0">
                  <c:v>-0.18308635719677777</c:v>
                </c:pt>
                <c:pt idx="1">
                  <c:v>0.70502592165898614</c:v>
                </c:pt>
                <c:pt idx="2">
                  <c:v>-0.15264875239923226</c:v>
                </c:pt>
                <c:pt idx="3">
                  <c:v>-0.22119752679440072</c:v>
                </c:pt>
                <c:pt idx="4">
                  <c:v>-7.2597116738384662E-2</c:v>
                </c:pt>
                <c:pt idx="5">
                  <c:v>1.7140868354650658</c:v>
                </c:pt>
                <c:pt idx="6">
                  <c:v>-0.3843186445378734</c:v>
                </c:pt>
                <c:pt idx="7">
                  <c:v>0.20960530012173426</c:v>
                </c:pt>
                <c:pt idx="8">
                  <c:v>-0.11472132516092182</c:v>
                </c:pt>
                <c:pt idx="9">
                  <c:v>-0.11104117192641126</c:v>
                </c:pt>
                <c:pt idx="10">
                  <c:v>-8.0603589671493514E-4</c:v>
                </c:pt>
                <c:pt idx="11">
                  <c:v>0.314972532901237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4C-4A73-9B5C-0CB5EFF3F5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information'!$I$87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947227065191167E-3"/>
                  <c:y val="0.4231840112190960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07-4C74-BA26-C9ABCC76AD1B}"/>
                </c:ext>
              </c:extLst>
            </c:dLbl>
            <c:dLbl>
              <c:idx val="1"/>
              <c:layout>
                <c:manualLayout>
                  <c:x val="8.7661391653928011E-3"/>
                  <c:y val="0.1971143190434528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07-4C74-BA26-C9ABCC76AD1B}"/>
                </c:ext>
              </c:extLst>
            </c:dLbl>
            <c:dLbl>
              <c:idx val="2"/>
              <c:layout>
                <c:manualLayout>
                  <c:x val="7.6703717697187007E-3"/>
                  <c:y val="0.294864756488772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07-4C74-BA26-C9ABCC76AD1B}"/>
                </c:ext>
              </c:extLst>
            </c:dLbl>
            <c:dLbl>
              <c:idx val="3"/>
              <c:layout>
                <c:manualLayout>
                  <c:x val="6.5746043740445605E-3"/>
                  <c:y val="0.1443817439486730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07-4C74-BA26-C9ABCC76AD1B}"/>
                </c:ext>
              </c:extLst>
            </c:dLbl>
            <c:dLbl>
              <c:idx val="4"/>
              <c:layout>
                <c:manualLayout>
                  <c:x val="7.670352380995735E-3"/>
                  <c:y val="0.247855127929683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07-4C74-BA26-C9ABCC76AD1B}"/>
                </c:ext>
              </c:extLst>
            </c:dLbl>
            <c:dLbl>
              <c:idx val="5"/>
              <c:layout>
                <c:manualLayout>
                  <c:x val="9.8618474061079632E-3"/>
                  <c:y val="0.348502326489469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07-4C74-BA26-C9ABCC76AD1B}"/>
                </c:ext>
              </c:extLst>
            </c:dLbl>
            <c:dLbl>
              <c:idx val="6"/>
              <c:layout>
                <c:manualLayout>
                  <c:x val="9.1282344437275485E-3"/>
                  <c:y val="0.4257229505560520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907-4C74-BA26-C9ABCC76AD1B}"/>
                </c:ext>
              </c:extLst>
            </c:dLbl>
            <c:dLbl>
              <c:idx val="7"/>
              <c:layout>
                <c:manualLayout>
                  <c:x val="1.2904592220683702E-2"/>
                  <c:y val="0.1591704911274397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07-4C74-BA26-C9ABCC76AD1B}"/>
                </c:ext>
              </c:extLst>
            </c:dLbl>
            <c:dLbl>
              <c:idx val="8"/>
              <c:layout>
                <c:manualLayout>
                  <c:x val="1.8256468887455097E-2"/>
                  <c:y val="0.175374205927765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907-4C74-BA26-C9ABCC76AD1B}"/>
                </c:ext>
              </c:extLst>
            </c:dLbl>
            <c:dLbl>
              <c:idx val="9"/>
              <c:layout>
                <c:manualLayout>
                  <c:x val="7.6068620364396246E-3"/>
                  <c:y val="0.237024760541762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907-4C74-BA26-C9ABCC76AD1B}"/>
                </c:ext>
              </c:extLst>
            </c:dLbl>
            <c:dLbl>
              <c:idx val="10"/>
              <c:layout>
                <c:manualLayout>
                  <c:x val="9.1282344437275485E-3"/>
                  <c:y val="0.165964093139764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907-4C74-BA26-C9ABCC76AD1B}"/>
                </c:ext>
              </c:extLst>
            </c:dLbl>
            <c:dLbl>
              <c:idx val="11"/>
              <c:layout>
                <c:manualLayout>
                  <c:x val="9.1282344437274374E-3"/>
                  <c:y val="0.2538442531112464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907-4C74-BA26-C9ABCC76A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information'!$K$88:$K$99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information'!$J$88:$J$99</c:f>
              <c:numCache>
                <c:formatCode>_(* #,##0_);_(* \(#,##0\);_(* "-"??_);_(@_)</c:formatCode>
                <c:ptCount val="12"/>
                <c:pt idx="0">
                  <c:v>33769</c:v>
                </c:pt>
                <c:pt idx="1">
                  <c:v>14410</c:v>
                </c:pt>
                <c:pt idx="2">
                  <c:v>21556</c:v>
                </c:pt>
                <c:pt idx="3">
                  <c:v>10555</c:v>
                </c:pt>
                <c:pt idx="4">
                  <c:v>20547</c:v>
                </c:pt>
                <c:pt idx="5">
                  <c:v>28714</c:v>
                </c:pt>
                <c:pt idx="6">
                  <c:v>34550</c:v>
                </c:pt>
                <c:pt idx="7">
                  <c:v>12313</c:v>
                </c:pt>
                <c:pt idx="8">
                  <c:v>15131</c:v>
                </c:pt>
                <c:pt idx="9">
                  <c:v>19236</c:v>
                </c:pt>
                <c:pt idx="10">
                  <c:v>13469</c:v>
                </c:pt>
                <c:pt idx="11">
                  <c:v>20601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07-4C74-BA26-C9ABCC76AD1B}"/>
            </c:ext>
          </c:extLst>
        </c:ser>
        <c:ser>
          <c:idx val="1"/>
          <c:order val="1"/>
          <c:tx>
            <c:strRef>
              <c:f>'Transactional information'!$K$87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78836978370500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07-4C74-BA26-C9ABCC76AD1B}"/>
                </c:ext>
              </c:extLst>
            </c:dLbl>
            <c:dLbl>
              <c:idx val="6"/>
              <c:layout>
                <c:manualLayout>
                  <c:x val="9.861906561066901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07-4C74-BA26-C9ABCC76AD1B}"/>
                </c:ext>
              </c:extLst>
            </c:dLbl>
            <c:dLbl>
              <c:idx val="9"/>
              <c:layout>
                <c:manualLayout>
                  <c:x val="9.8619065610667401E-3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07-4C74-BA26-C9ABCC76AD1B}"/>
                </c:ext>
              </c:extLst>
            </c:dLbl>
            <c:dLbl>
              <c:idx val="11"/>
              <c:layout>
                <c:manualLayout>
                  <c:x val="7.6703717697185403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907-4C74-BA26-C9ABCC76A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information'!$K$88:$K$99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information'!$L$88:$L$99</c:f>
              <c:numCache>
                <c:formatCode>_(* #,##0_);_(* \(#,##0\);_(* "-"??_);_(@_)</c:formatCode>
                <c:ptCount val="12"/>
                <c:pt idx="0">
                  <c:v>17677</c:v>
                </c:pt>
                <c:pt idx="1">
                  <c:v>13180</c:v>
                </c:pt>
                <c:pt idx="2">
                  <c:v>17520</c:v>
                </c:pt>
                <c:pt idx="3">
                  <c:v>22290</c:v>
                </c:pt>
                <c:pt idx="4">
                  <c:v>31328</c:v>
                </c:pt>
                <c:pt idx="5">
                  <c:v>21327</c:v>
                </c:pt>
                <c:pt idx="6">
                  <c:v>12986</c:v>
                </c:pt>
                <c:pt idx="7">
                  <c:v>26301</c:v>
                </c:pt>
                <c:pt idx="8">
                  <c:v>20504</c:v>
                </c:pt>
                <c:pt idx="9">
                  <c:v>11293</c:v>
                </c:pt>
                <c:pt idx="10">
                  <c:v>13205</c:v>
                </c:pt>
                <c:pt idx="11">
                  <c:v>8067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07-4C74-BA26-C9ABCC76AD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</c:barChart>
      <c:lineChart>
        <c:grouping val="standard"/>
        <c:varyColors val="0"/>
        <c:ser>
          <c:idx val="2"/>
          <c:order val="2"/>
          <c:tx>
            <c:strRef>
              <c:f>'Transactional information'!$M$86</c:f>
              <c:strCache>
                <c:ptCount val="1"/>
                <c:pt idx="0">
                  <c:v>Change 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4907-4C74-BA26-C9ABCC76AD1B}"/>
                </c:ext>
              </c:extLst>
            </c:dLbl>
            <c:dLbl>
              <c:idx val="2"/>
              <c:layout>
                <c:manualLayout>
                  <c:x val="-2.7016188280793586E-2"/>
                  <c:y val="-5.78357392825896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907-4C74-BA26-C9ABCC76AD1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907-4C74-BA26-C9ABCC76AD1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4907-4C74-BA26-C9ABCC76AD1B}"/>
                </c:ext>
              </c:extLst>
            </c:dLbl>
            <c:dLbl>
              <c:idx val="8"/>
              <c:layout>
                <c:manualLayout>
                  <c:x val="-1.7836418493758138E-2"/>
                  <c:y val="-9.02431466899970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907-4C74-BA26-C9ABCC76AD1B}"/>
                </c:ext>
              </c:extLst>
            </c:dLbl>
            <c:dLbl>
              <c:idx val="9"/>
              <c:layout>
                <c:manualLayout>
                  <c:x val="-2.7016188280793586E-2"/>
                  <c:y val="-5.78357392825896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907-4C74-BA26-C9ABCC76AD1B}"/>
                </c:ext>
              </c:extLst>
            </c:dLbl>
            <c:dLbl>
              <c:idx val="11"/>
              <c:layout>
                <c:manualLayout>
                  <c:x val="-2.4824653489445386E-2"/>
                  <c:y val="-4.3946850393700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907-4C74-BA26-C9ABCC76A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information'!$K$88:$K$99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information'!$M$88:$M$99</c:f>
              <c:numCache>
                <c:formatCode>0%</c:formatCode>
                <c:ptCount val="12"/>
                <c:pt idx="0">
                  <c:v>-0.47653173028517282</c:v>
                </c:pt>
                <c:pt idx="1">
                  <c:v>-8.5357390700902147E-2</c:v>
                </c:pt>
                <c:pt idx="2">
                  <c:v>-0.18723325292262016</c:v>
                </c:pt>
                <c:pt idx="3">
                  <c:v>1.1117953576504027</c:v>
                </c:pt>
                <c:pt idx="4">
                  <c:v>0.52469946950893076</c:v>
                </c:pt>
                <c:pt idx="5">
                  <c:v>-0.25726126628125651</c:v>
                </c:pt>
                <c:pt idx="6">
                  <c:v>-0.62413892908827784</c:v>
                </c:pt>
                <c:pt idx="7">
                  <c:v>1.1360350848696499</c:v>
                </c:pt>
                <c:pt idx="8">
                  <c:v>0.35509880378031855</c:v>
                </c:pt>
                <c:pt idx="9">
                  <c:v>-0.41292368475774588</c:v>
                </c:pt>
                <c:pt idx="10">
                  <c:v>-1.9600564258668053E-2</c:v>
                </c:pt>
                <c:pt idx="11">
                  <c:v>-0.60841706713266341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4907-4C74-BA26-C9ABCC76AD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information'!$I$131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4943238396740064E-3"/>
                  <c:y val="0.3351079031787692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A5-42D5-9BAC-B4D4205D744B}"/>
                </c:ext>
              </c:extLst>
            </c:dLbl>
            <c:dLbl>
              <c:idx val="1"/>
              <c:layout>
                <c:manualLayout>
                  <c:x val="1.1076711146286363E-2"/>
                  <c:y val="0.3731219014289879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A5-42D5-9BAC-B4D4205D744B}"/>
                </c:ext>
              </c:extLst>
            </c:dLbl>
            <c:dLbl>
              <c:idx val="2"/>
              <c:layout>
                <c:manualLayout>
                  <c:x val="1.1076711146286349E-2"/>
                  <c:y val="0.350385316418780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A5-42D5-9BAC-B4D4205D744B}"/>
                </c:ext>
              </c:extLst>
            </c:dLbl>
            <c:dLbl>
              <c:idx val="3"/>
              <c:layout>
                <c:manualLayout>
                  <c:x val="9.4943238396740133E-3"/>
                  <c:y val="0.309814450277048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A5-42D5-9BAC-B4D4205D744B}"/>
                </c:ext>
              </c:extLst>
            </c:dLbl>
            <c:dLbl>
              <c:idx val="4"/>
              <c:layout>
                <c:manualLayout>
                  <c:x val="1.2659098452898684E-2"/>
                  <c:y val="0.3563028579760862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A5-42D5-9BAC-B4D4205D744B}"/>
                </c:ext>
              </c:extLst>
            </c:dLbl>
            <c:dLbl>
              <c:idx val="5"/>
              <c:layout>
                <c:manualLayout>
                  <c:x val="7.9119365330616205E-3"/>
                  <c:y val="0.4002591863517059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A5-42D5-9BAC-B4D4205D744B}"/>
                </c:ext>
              </c:extLst>
            </c:dLbl>
            <c:dLbl>
              <c:idx val="6"/>
              <c:layout>
                <c:manualLayout>
                  <c:x val="9.4943238396740706E-3"/>
                  <c:y val="0.4412124526100903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A5-42D5-9BAC-B4D4205D744B}"/>
                </c:ext>
              </c:extLst>
            </c:dLbl>
            <c:dLbl>
              <c:idx val="7"/>
              <c:layout>
                <c:manualLayout>
                  <c:x val="7.9119365330615615E-3"/>
                  <c:y val="0.3471751968503936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A5-42D5-9BAC-B4D4205D744B}"/>
                </c:ext>
              </c:extLst>
            </c:dLbl>
            <c:dLbl>
              <c:idx val="8"/>
              <c:layout>
                <c:manualLayout>
                  <c:x val="6.3295492264493422E-3"/>
                  <c:y val="0.3355081656459608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A5-42D5-9BAC-B4D4205D744B}"/>
                </c:ext>
              </c:extLst>
            </c:dLbl>
            <c:dLbl>
              <c:idx val="9"/>
              <c:layout>
                <c:manualLayout>
                  <c:x val="7.9119365330615615E-3"/>
                  <c:y val="0.3573705890930299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A5-42D5-9BAC-B4D4205D744B}"/>
                </c:ext>
              </c:extLst>
            </c:dLbl>
            <c:dLbl>
              <c:idx val="10"/>
              <c:layout>
                <c:manualLayout>
                  <c:x val="6.3295492264493422E-3"/>
                  <c:y val="0.322225867599883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A5-42D5-9BAC-B4D4205D744B}"/>
                </c:ext>
              </c:extLst>
            </c:dLbl>
            <c:dLbl>
              <c:idx val="11"/>
              <c:layout>
                <c:manualLayout>
                  <c:x val="7.9119365330615615E-3"/>
                  <c:y val="0.357967701953922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A5-42D5-9BAC-B4D4205D74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information'!$L$132:$L$143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information'!$K$132:$K$143</c:f>
              <c:numCache>
                <c:formatCode>_(* #,##0_);_(* \(#,##0\);_(* "-"??_);_(@_)</c:formatCode>
                <c:ptCount val="12"/>
                <c:pt idx="0">
                  <c:v>95418</c:v>
                </c:pt>
                <c:pt idx="1">
                  <c:v>106242</c:v>
                </c:pt>
                <c:pt idx="2">
                  <c:v>99768</c:v>
                </c:pt>
                <c:pt idx="3">
                  <c:v>88216</c:v>
                </c:pt>
                <c:pt idx="4">
                  <c:v>101453</c:v>
                </c:pt>
                <c:pt idx="5">
                  <c:v>113969</c:v>
                </c:pt>
                <c:pt idx="6">
                  <c:v>125630</c:v>
                </c:pt>
                <c:pt idx="7">
                  <c:v>98854</c:v>
                </c:pt>
                <c:pt idx="8">
                  <c:v>95532</c:v>
                </c:pt>
                <c:pt idx="9">
                  <c:v>101757</c:v>
                </c:pt>
                <c:pt idx="10">
                  <c:v>91750</c:v>
                </c:pt>
                <c:pt idx="11">
                  <c:v>101927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2A5-42D5-9BAC-B4D4205D744B}"/>
            </c:ext>
          </c:extLst>
        </c:ser>
        <c:ser>
          <c:idx val="1"/>
          <c:order val="1"/>
          <c:tx>
            <c:strRef>
              <c:f>'Transactional information'!$L$131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241485759511013E-2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A5-42D5-9BAC-B4D4205D744B}"/>
                </c:ext>
              </c:extLst>
            </c:dLbl>
            <c:dLbl>
              <c:idx val="1"/>
              <c:layout>
                <c:manualLayout>
                  <c:x val="1.2659098452898684E-2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2A5-42D5-9BAC-B4D4205D744B}"/>
                </c:ext>
              </c:extLst>
            </c:dLbl>
            <c:dLbl>
              <c:idx val="4"/>
              <c:layout>
                <c:manualLayout>
                  <c:x val="1.2659098452898684E-2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2A5-42D5-9BAC-B4D4205D744B}"/>
                </c:ext>
              </c:extLst>
            </c:dLbl>
            <c:dLbl>
              <c:idx val="5"/>
              <c:layout>
                <c:manualLayout>
                  <c:x val="7.9119365330616778E-3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2A5-42D5-9BAC-B4D4205D744B}"/>
                </c:ext>
              </c:extLst>
            </c:dLbl>
            <c:dLbl>
              <c:idx val="6"/>
              <c:layout>
                <c:manualLayout>
                  <c:x val="1.424148575951102E-2"/>
                  <c:y val="-1.3888888888888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2A5-42D5-9BAC-B4D4205D744B}"/>
                </c:ext>
              </c:extLst>
            </c:dLbl>
            <c:dLbl>
              <c:idx val="7"/>
              <c:layout>
                <c:manualLayout>
                  <c:x val="1.5823873066123241E-2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2A5-42D5-9BAC-B4D4205D74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information'!$L$132:$L$143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information'!$N$132:$N$143</c:f>
              <c:numCache>
                <c:formatCode>_(* #,##0_);_(* \(#,##0\);_(* "-"??_);_(@_)</c:formatCode>
                <c:ptCount val="12"/>
                <c:pt idx="0">
                  <c:v>77152</c:v>
                </c:pt>
                <c:pt idx="1">
                  <c:v>61615</c:v>
                </c:pt>
                <c:pt idx="2">
                  <c:v>77804</c:v>
                </c:pt>
                <c:pt idx="3">
                  <c:v>121026</c:v>
                </c:pt>
                <c:pt idx="4">
                  <c:v>77489</c:v>
                </c:pt>
                <c:pt idx="5">
                  <c:v>98548</c:v>
                </c:pt>
                <c:pt idx="6">
                  <c:v>89055</c:v>
                </c:pt>
                <c:pt idx="7">
                  <c:v>76613</c:v>
                </c:pt>
                <c:pt idx="8">
                  <c:v>109856</c:v>
                </c:pt>
                <c:pt idx="9">
                  <c:v>155900</c:v>
                </c:pt>
                <c:pt idx="10">
                  <c:v>163783</c:v>
                </c:pt>
                <c:pt idx="11">
                  <c:v>112398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A5-42D5-9BAC-B4D4205D7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</c:barChart>
      <c:lineChart>
        <c:grouping val="standard"/>
        <c:varyColors val="0"/>
        <c:ser>
          <c:idx val="2"/>
          <c:order val="2"/>
          <c:tx>
            <c:strRef>
              <c:f>'Transactional information'!$M$130</c:f>
              <c:strCache>
                <c:ptCount val="1"/>
                <c:pt idx="0">
                  <c:v>Change 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F2A5-42D5-9BAC-B4D4205D744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F2A5-42D5-9BAC-B4D4205D744B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F2A5-42D5-9BAC-B4D4205D74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information'!$L$132:$L$143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information'!$P$132:$P$143</c:f>
              <c:numCache>
                <c:formatCode>0%</c:formatCode>
                <c:ptCount val="12"/>
                <c:pt idx="0">
                  <c:v>0.19143138611163513</c:v>
                </c:pt>
                <c:pt idx="1">
                  <c:v>0.42005045085747633</c:v>
                </c:pt>
                <c:pt idx="2">
                  <c:v>0.22015074973939538</c:v>
                </c:pt>
                <c:pt idx="3">
                  <c:v>-0.3719279949215562</c:v>
                </c:pt>
                <c:pt idx="4">
                  <c:v>0.23620789922427135</c:v>
                </c:pt>
                <c:pt idx="5">
                  <c:v>0.13530872430222254</c:v>
                </c:pt>
                <c:pt idx="6">
                  <c:v>0.29113269123616969</c:v>
                </c:pt>
                <c:pt idx="7">
                  <c:v>0.22498836668217775</c:v>
                </c:pt>
                <c:pt idx="8">
                  <c:v>-0.14993928735920947</c:v>
                </c:pt>
                <c:pt idx="9">
                  <c:v>-0.53208133101408261</c:v>
                </c:pt>
                <c:pt idx="10">
                  <c:v>-0.78510081743869209</c:v>
                </c:pt>
                <c:pt idx="11">
                  <c:v>-0.10273038547195541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A5-42D5-9BAC-B4D4205D7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0252-0A30-4D4C-A5E4-0D00E3BD185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E038-3347-4087-AF95-69D9955F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4A4-BDA5-2A13-6C17-35F6F506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2B67-59F6-C700-7BD4-42BFC76A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69FB-31A8-DAB1-88AE-4CE57105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CE7D-7565-F7E0-A8E7-C02B5419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0F28-8953-E24A-BBA0-79AAECE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6BB-8B61-CB45-A4DC-2E177ED1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E103D-4626-81E5-6662-2E877016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CEB9-715E-6024-BF65-5470A43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C082-83BF-AB09-30CF-93BE00D5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37D8-4E0B-4093-1181-C5CEB62C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BD674-7035-8A63-A83B-3CEFDEABF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B0DE-5059-0230-982F-293CF7E6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ABDD-8C82-01CC-56C9-1BF7BB9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2A2A-F50A-819A-4032-A2D8DAAA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8632-72A9-CD1D-DE88-8161656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B553-6B57-BDBD-B65C-0021074D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3DE3-E0F7-28EE-583A-DEF77BED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1407-BF9F-1EEF-7994-63CCABFE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2BA3-C74C-206E-827B-31733C8B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5161-E1D6-C59B-5EB6-9CFF2DEF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7612-F06B-DC2F-0DB1-C476F40E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85CA-C375-3A25-D7D7-549A90ED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EFB4-1DC0-CCC9-09B1-F34410C4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A31-73ED-BFE9-AA18-0C300F6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A99E-C3C1-45CB-27F2-36DE9A50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C1D7-363A-D2C7-980F-7B68A9CA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E01-AAF9-3B99-7A7E-8AE07D095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DA2-5934-3F98-1A77-355FE90D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8E56-887B-5DA9-A7D4-6F7B4E92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3C38-5C15-5CB3-D531-0B185CD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18B8-9268-8A27-A518-940C7FCF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42D5-023F-843D-C0C1-843FC04F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29CB-8A35-6DB9-59A9-4F8DA0F6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99775-CCA8-FBDF-1913-C1BF505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26F4D-83CD-95E9-337D-2F1FA3EAA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D5208-96A0-0615-C884-DB5695771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FD6F0-7F8A-E6BD-4071-FAF60A13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443F4-D0F8-45B7-C6FF-858FF0CB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30777-9114-5144-3352-94AEF764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2458-2AAE-69B6-6514-FC91544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3649-1F19-DA4B-A975-4452163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54DD-AA61-FA6E-40B0-604DA98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1297-0CD3-02F9-6EED-A435D68A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DCCD7-4A00-D704-5857-DECBBC52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18BD-8A8F-D64F-4FEB-9D19FFF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0B95-225F-F94F-C8EF-111A674F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273D-DE82-4680-452F-425EE7C5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F228-DFC3-95FE-7F8D-914CF8D4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6140-D8A9-22BC-5AC3-88B2C126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7930-3854-833C-5983-A45595E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D757-7144-5D82-09AC-5671092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9C94B-E66D-5C81-F202-ECB8066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6233-DE14-E4C8-DAF7-BB822E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D51BD-1BD7-EDFA-429E-80BB57769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7EDC-BC78-C07C-164C-FC203C2EA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C144-69DF-C5AF-579D-52751222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2CA91-A6DA-3AA8-CE97-FF666502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C85B8-0404-7352-8363-833380F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2D88-1630-9B1B-8138-AA9034AB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00FB-0A9D-43FB-C6A5-7AB56483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A2C1-BB26-CB9D-83C9-9A676627B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D5603-828F-41C4-A4C9-6F0DF635A37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0B95-507C-D1DB-7B0F-41F48C54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1C25-D549-7225-5D05-367977118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1AAF5F-8602-8BE4-9400-F92D0C46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8854524" cy="22136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D42E1-45CD-8BC1-A352-43EFF1A98BFC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 Trendz - Case Study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Fortune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CFD94-0DFC-A99B-8AAB-A62DCE229BA8}"/>
              </a:ext>
            </a:extLst>
          </p:cNvPr>
          <p:cNvSpPr txBox="1"/>
          <p:nvPr/>
        </p:nvSpPr>
        <p:spPr>
          <a:xfrm>
            <a:off x="1289303" y="5142305"/>
            <a:ext cx="7321298" cy="75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Elyas Maghrabi</a:t>
            </a:r>
          </a:p>
        </p:txBody>
      </p:sp>
    </p:spTree>
    <p:extLst>
      <p:ext uri="{BB962C8B-B14F-4D97-AF65-F5344CB8AC3E}">
        <p14:creationId xmlns:p14="http://schemas.microsoft.com/office/powerpoint/2010/main" val="317500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720409-F8A8-1991-774B-3E9841C7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6AAD-95E4-AE12-CF6C-D596398F363F}"/>
              </a:ext>
            </a:extLst>
          </p:cNvPr>
          <p:cNvSpPr txBox="1"/>
          <p:nvPr/>
        </p:nvSpPr>
        <p:spPr>
          <a:xfrm>
            <a:off x="1123356" y="2998278"/>
            <a:ext cx="8620719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Fortune Bank </a:t>
            </a:r>
            <a:r>
              <a:rPr lang="en-US" sz="2000"/>
              <a:t>would like to measure their campaign during Ramadan period from [Oct-Dec] and know if the campaign was successful or not.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6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5B89AD-C8BB-7A39-9A96-2B86059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96" y="1145006"/>
            <a:ext cx="1057275" cy="4475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 defTabSz="45720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D2796-6F58-97BC-A6E5-31F0309ECFD6}"/>
              </a:ext>
            </a:extLst>
          </p:cNvPr>
          <p:cNvSpPr txBox="1"/>
          <p:nvPr/>
        </p:nvSpPr>
        <p:spPr>
          <a:xfrm>
            <a:off x="962024" y="1592506"/>
            <a:ext cx="103917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was provided from DA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Trendz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the following: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Demographic.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Transactional Information.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 Requests.  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13AC64-8C6F-4635-D9B5-7C0CC9E9F0E7}"/>
              </a:ext>
            </a:extLst>
          </p:cNvPr>
          <p:cNvSpPr txBox="1">
            <a:spLocks/>
          </p:cNvSpPr>
          <p:nvPr/>
        </p:nvSpPr>
        <p:spPr>
          <a:xfrm>
            <a:off x="768996" y="3335867"/>
            <a:ext cx="5861965" cy="7801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512064">
              <a:spcAft>
                <a:spcPts val="600"/>
              </a:spcAft>
            </a:pPr>
            <a:r>
              <a:rPr lang="en-US" sz="2900" b="1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Tools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CE695-83DD-576B-AC3D-0525D08CA0C2}"/>
              </a:ext>
            </a:extLst>
          </p:cNvPr>
          <p:cNvSpPr txBox="1"/>
          <p:nvPr/>
        </p:nvSpPr>
        <p:spPr>
          <a:xfrm>
            <a:off x="768996" y="4146408"/>
            <a:ext cx="683660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python libraries (Pandas, Matplotlib,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10241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I used SQLite as local database and power point as visual tools.</a:t>
            </a:r>
            <a:endParaRPr lang="en-US" sz="1400" dirty="0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6F2E89F-38C9-09B5-476D-3815F685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5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6AAD-95E4-AE12-CF6C-D596398F363F}"/>
              </a:ext>
            </a:extLst>
          </p:cNvPr>
          <p:cNvSpPr txBox="1"/>
          <p:nvPr/>
        </p:nvSpPr>
        <p:spPr>
          <a:xfrm>
            <a:off x="1266190" y="2669084"/>
            <a:ext cx="8074815" cy="33695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key trends and patterns in customer behaviors.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Analyze transaction types and their impact on account balances.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Evaluate loan approval rates and identify factors influencing loan defaults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Further we would like to understand how many customers have gone into overdraft?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the overdraft effect the loan?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long is this bank allowing customers to remain in overdraft?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can the bank to do prevent this?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the information and data available to you, what additional insights are you able to provide to the business?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Outline 2 key considerations for the Fortune Bank’s next year campaign.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were to prepare this case study, how would you have done it differently? What other information would you request?</a:t>
            </a:r>
            <a:endParaRPr lang="en-US" sz="1600" dirty="0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93F9EB-96FF-050B-F914-8D0BB562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58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orld map formed by people united">
            <a:extLst>
              <a:ext uri="{FF2B5EF4-FFF2-40B4-BE49-F238E27FC236}">
                <a16:creationId xmlns:a16="http://schemas.microsoft.com/office/drawing/2014/main" id="{6E31857B-12CB-45AD-0498-5E86FF3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5862C67-E7E7-DB26-E8F2-08A94D32F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89" y="2876357"/>
            <a:ext cx="8574622" cy="1105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6000" b="1" dirty="0"/>
              <a:t>Customer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270300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1F1E74-1B58-3CF3-145F-60E5B75F8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166573"/>
              </p:ext>
            </p:extLst>
          </p:nvPr>
        </p:nvGraphicFramePr>
        <p:xfrm>
          <a:off x="542463" y="11130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FAC633-4327-ED91-D7C1-A257B393E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901318"/>
              </p:ext>
            </p:extLst>
          </p:nvPr>
        </p:nvGraphicFramePr>
        <p:xfrm>
          <a:off x="542461" y="3856282"/>
          <a:ext cx="382810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5EAFCEA-C291-07B4-F6AC-9C8D2BD0F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119219"/>
              </p:ext>
            </p:extLst>
          </p:nvPr>
        </p:nvGraphicFramePr>
        <p:xfrm>
          <a:off x="4370570" y="38562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89C3714-CB13-BA39-CD55-F8D1E78A8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037620"/>
              </p:ext>
            </p:extLst>
          </p:nvPr>
        </p:nvGraphicFramePr>
        <p:xfrm>
          <a:off x="8198675" y="38562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49A32FE-B619-8980-50C6-2F445EC83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97468"/>
              </p:ext>
            </p:extLst>
          </p:nvPr>
        </p:nvGraphicFramePr>
        <p:xfrm>
          <a:off x="4370570" y="11130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D8F3F3F-A1CA-8986-4295-1BE567CD0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491792"/>
              </p:ext>
            </p:extLst>
          </p:nvPr>
        </p:nvGraphicFramePr>
        <p:xfrm>
          <a:off x="8198674" y="1113082"/>
          <a:ext cx="38281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44E6D7D-1144-C09B-482D-763638AC5095}"/>
              </a:ext>
            </a:extLst>
          </p:cNvPr>
          <p:cNvSpPr txBox="1"/>
          <p:nvPr/>
        </p:nvSpPr>
        <p:spPr>
          <a:xfrm>
            <a:off x="356260" y="5102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768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orld map formed by people united">
            <a:extLst>
              <a:ext uri="{FF2B5EF4-FFF2-40B4-BE49-F238E27FC236}">
                <a16:creationId xmlns:a16="http://schemas.microsoft.com/office/drawing/2014/main" id="{6E31857B-12CB-45AD-0498-5E86FF3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89" y="2876357"/>
            <a:ext cx="8574622" cy="1105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6000" b="1" i="0" u="none" strike="noStrike" kern="1200" spc="0" baseline="0" dirty="0"/>
              <a:t> Trends Analysis</a:t>
            </a:r>
            <a:endParaRPr lang="en-US" sz="6000" b="1" dirty="0"/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2E8B8B1-8541-8931-ED4E-4B4CD4309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545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C0DA5E-0E92-003F-B378-58617A4D4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40956"/>
              </p:ext>
            </p:extLst>
          </p:nvPr>
        </p:nvGraphicFramePr>
        <p:xfrm>
          <a:off x="300974" y="4647334"/>
          <a:ext cx="8347726" cy="202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664CD0-ACC7-7AE5-7C5B-DD19D09E3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02371"/>
              </p:ext>
            </p:extLst>
          </p:nvPr>
        </p:nvGraphicFramePr>
        <p:xfrm>
          <a:off x="300975" y="2352675"/>
          <a:ext cx="8347726" cy="2294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7018BD-7C4B-EED8-DB3E-3F861D52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05294"/>
              </p:ext>
            </p:extLst>
          </p:nvPr>
        </p:nvGraphicFramePr>
        <p:xfrm>
          <a:off x="300974" y="1"/>
          <a:ext cx="8347726" cy="247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421EDF-50DD-79C6-1DE2-B747A299653C}"/>
              </a:ext>
            </a:extLst>
          </p:cNvPr>
          <p:cNvSpPr txBox="1"/>
          <p:nvPr/>
        </p:nvSpPr>
        <p:spPr>
          <a:xfrm>
            <a:off x="9124949" y="889843"/>
            <a:ext cx="2766075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3513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AD3D7C-2A78-D0C3-E24F-96703A0F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01760"/>
              </p:ext>
            </p:extLst>
          </p:nvPr>
        </p:nvGraphicFramePr>
        <p:xfrm>
          <a:off x="207908" y="1647825"/>
          <a:ext cx="58880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FF9E50-627B-CE54-3018-A46928C2D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479104"/>
              </p:ext>
            </p:extLst>
          </p:nvPr>
        </p:nvGraphicFramePr>
        <p:xfrm>
          <a:off x="6096000" y="1647825"/>
          <a:ext cx="58880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797322-1716-951D-C1CA-8DF7F459C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94651"/>
              </p:ext>
            </p:extLst>
          </p:nvPr>
        </p:nvGraphicFramePr>
        <p:xfrm>
          <a:off x="207908" y="4391025"/>
          <a:ext cx="1177618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CDDEFB-D590-EC53-8814-56536EA92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849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434</Words>
  <Application>Microsoft Office PowerPoint</Application>
  <PresentationFormat>Widescreen</PresentationFormat>
  <Paragraphs>147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Analysis Goal</vt:lpstr>
      <vt:lpstr>Data</vt:lpstr>
      <vt:lpstr>Questions</vt:lpstr>
      <vt:lpstr>Customer Demographics</vt:lpstr>
      <vt:lpstr>PowerPoint Presentation</vt:lpstr>
      <vt:lpstr> Trends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الياس</dc:creator>
  <cp:lastModifiedBy>الياس</cp:lastModifiedBy>
  <cp:revision>5</cp:revision>
  <dcterms:created xsi:type="dcterms:W3CDTF">2024-06-08T19:27:54Z</dcterms:created>
  <dcterms:modified xsi:type="dcterms:W3CDTF">2024-06-08T23:25:28Z</dcterms:modified>
</cp:coreProperties>
</file>