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89" r:id="rId4"/>
    <p:sldId id="259" r:id="rId5"/>
    <p:sldId id="281" r:id="rId6"/>
    <p:sldId id="266" r:id="rId7"/>
    <p:sldId id="272" r:id="rId8"/>
    <p:sldId id="273" r:id="rId9"/>
    <p:sldId id="276" r:id="rId10"/>
    <p:sldId id="277" r:id="rId11"/>
    <p:sldId id="282" r:id="rId12"/>
    <p:sldId id="284" r:id="rId13"/>
    <p:sldId id="286" r:id="rId14"/>
    <p:sldId id="265" r:id="rId15"/>
    <p:sldId id="287" r:id="rId16"/>
    <p:sldId id="263" r:id="rId17"/>
    <p:sldId id="288" r:id="rId18"/>
    <p:sldId id="271" r:id="rId19"/>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الياس" initials="الياس" lastIdx="1" clrIdx="0">
    <p:extLst>
      <p:ext uri="{19B8F6BF-5375-455C-9EA6-DF929625EA0E}">
        <p15:presenceInfo xmlns:p15="http://schemas.microsoft.com/office/powerpoint/2012/main" userId="S::437106025@student.ksu.edu.sa::478b076b-6c11-4afd-93a2-19198881b1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4626"/>
  </p:normalViewPr>
  <p:slideViewPr>
    <p:cSldViewPr snapToGrid="0" snapToObjects="1">
      <p:cViewPr>
        <p:scale>
          <a:sx n="122" d="100"/>
          <a:sy n="122" d="100"/>
        </p:scale>
        <p:origin x="74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D53D9-E206-E147-ADB2-23E7717C8461}" type="datetimeFigureOut">
              <a:rPr lang="en-SA" smtClean="0"/>
              <a:t>28/10/2021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88F7E-5182-414E-94B8-B37442F6568B}" type="slidenum">
              <a:rPr lang="en-SA" smtClean="0"/>
              <a:t>‹#›</a:t>
            </a:fld>
            <a:endParaRPr lang="en-SA"/>
          </a:p>
        </p:txBody>
      </p:sp>
    </p:spTree>
    <p:extLst>
      <p:ext uri="{BB962C8B-B14F-4D97-AF65-F5344CB8AC3E}">
        <p14:creationId xmlns:p14="http://schemas.microsoft.com/office/powerpoint/2010/main" val="411536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rchive.ics.uci.edu/ml/datasets/Bank+Market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Starting </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Hello </a:t>
            </a:r>
            <a:r>
              <a:rPr lang="en-US" sz="1200" b="0" i="0" kern="1200" dirty="0" err="1">
                <a:solidFill>
                  <a:schemeClr val="tx1"/>
                </a:solidFill>
                <a:effectLst/>
                <a:latin typeface="+mn-lt"/>
                <a:ea typeface="+mn-ea"/>
                <a:cs typeface="+mn-cs"/>
              </a:rPr>
              <a:t>tankyou</a:t>
            </a:r>
            <a:r>
              <a:rPr lang="en-US" sz="1200" b="0" i="0" kern="1200" dirty="0">
                <a:solidFill>
                  <a:schemeClr val="tx1"/>
                </a:solidFill>
                <a:effectLst/>
                <a:latin typeface="+mn-lt"/>
                <a:ea typeface="+mn-ea"/>
                <a:cs typeface="+mn-cs"/>
              </a:rPr>
              <a:t> for being here today and we would like me </a:t>
            </a:r>
            <a:r>
              <a:rPr lang="en-US" sz="1200" b="0" i="0" kern="1200" dirty="0" err="1">
                <a:solidFill>
                  <a:schemeClr val="tx1"/>
                </a:solidFill>
                <a:effectLst/>
                <a:latin typeface="+mn-lt"/>
                <a:ea typeface="+mn-ea"/>
                <a:cs typeface="+mn-cs"/>
              </a:rPr>
              <a:t>elyas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maghrabi</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tia</a:t>
            </a:r>
            <a:r>
              <a:rPr lang="en-US" sz="1200" b="0" i="0" kern="1200" dirty="0">
                <a:solidFill>
                  <a:schemeClr val="tx1"/>
                </a:solidFill>
                <a:effectLst/>
                <a:latin typeface="+mn-lt"/>
                <a:ea typeface="+mn-ea"/>
                <a:cs typeface="+mn-cs"/>
              </a:rPr>
              <a:t>  to welcome you all .</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today we want to talk about modeling where is  term deposit subscription data</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1</a:t>
            </a:fld>
            <a:endParaRPr lang="en-SA"/>
          </a:p>
        </p:txBody>
      </p:sp>
    </p:spTree>
    <p:extLst>
      <p:ext uri="{BB962C8B-B14F-4D97-AF65-F5344CB8AC3E}">
        <p14:creationId xmlns:p14="http://schemas.microsoft.com/office/powerpoint/2010/main" val="4000546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Month: Around 33% were approached in may and in January, </a:t>
            </a:r>
            <a:r>
              <a:rPr lang="en-US" sz="1200" b="0" i="0" u="none" strike="noStrike" kern="1200" dirty="0" err="1">
                <a:solidFill>
                  <a:schemeClr val="tx1"/>
                </a:solidFill>
                <a:effectLst/>
                <a:latin typeface="+mn-lt"/>
                <a:ea typeface="+mn-ea"/>
                <a:cs typeface="+mn-cs"/>
              </a:rPr>
              <a:t>Febuary</a:t>
            </a:r>
            <a:r>
              <a:rPr lang="en-US" sz="1200" b="0" i="0" u="none" strike="noStrike" kern="1200" dirty="0">
                <a:solidFill>
                  <a:schemeClr val="tx1"/>
                </a:solidFill>
                <a:effectLst/>
                <a:latin typeface="+mn-lt"/>
                <a:ea typeface="+mn-ea"/>
                <a:cs typeface="+mn-cs"/>
              </a:rPr>
              <a:t> we don't have data or no one was approached.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Success rate was almost same in </a:t>
            </a:r>
            <a:r>
              <a:rPr lang="en-US" sz="1200" b="0" i="0" u="none" strike="noStrike" kern="1200" dirty="0" err="1">
                <a:solidFill>
                  <a:schemeClr val="tx1"/>
                </a:solidFill>
                <a:effectLst/>
                <a:latin typeface="+mn-lt"/>
                <a:ea typeface="+mn-ea"/>
                <a:cs typeface="+mn-cs"/>
              </a:rPr>
              <a:t>june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july</a:t>
            </a:r>
            <a:r>
              <a:rPr lang="en-US" sz="1200" b="0" i="0" u="none" strike="noStrike" kern="1200" dirty="0">
                <a:solidFill>
                  <a:schemeClr val="tx1"/>
                </a:solidFill>
                <a:effectLst/>
                <a:latin typeface="+mn-lt"/>
                <a:ea typeface="+mn-ea"/>
                <a:cs typeface="+mn-cs"/>
              </a:rPr>
              <a:t> and August.</a:t>
            </a: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11</a:t>
            </a:fld>
            <a:endParaRPr lang="en-SA"/>
          </a:p>
        </p:txBody>
      </p:sp>
    </p:spTree>
    <p:extLst>
      <p:ext uri="{BB962C8B-B14F-4D97-AF65-F5344CB8AC3E}">
        <p14:creationId xmlns:p14="http://schemas.microsoft.com/office/powerpoint/2010/main" val="123466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effectLst/>
                <a:latin typeface="+mn-lt"/>
                <a:ea typeface="+mn-ea"/>
                <a:cs typeface="+mn-cs"/>
              </a:rPr>
              <a:t>from this visualization plot of target variable we can tell that our target variable is very imbalance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11% of yes we have 88% of no  </a:t>
            </a:r>
            <a:endParaRPr lang="en-US" sz="120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that is very imbalance, and which mean the majority of people will not subscribe to term deposit so when we’re training our data we need to make class weights equals balanced so that the model will balance the imbalanced data somehow and </a:t>
            </a:r>
            <a:endParaRPr lang="en-US" sz="1200" kern="1200" dirty="0">
              <a:solidFill>
                <a:schemeClr val="tx1"/>
              </a:solidFill>
              <a:effectLst/>
              <a:latin typeface="+mn-lt"/>
              <a:ea typeface="+mn-ea"/>
              <a:cs typeface="+mn-cs"/>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it  comes to preprocessed data  our categorical variables is given in the data description that all the unknown and missing values are represented as unknown as we see in EDA part so and most of them are not ordinal so we can basically just simply them use one hot encoder to encode them </a:t>
            </a:r>
            <a:endParaRPr lang="en-US" sz="1200" kern="1200" dirty="0">
              <a:solidFill>
                <a:schemeClr val="tx1"/>
              </a:solidFill>
              <a:effectLst/>
              <a:latin typeface="+mn-lt"/>
              <a:ea typeface="+mn-ea"/>
              <a:cs typeface="+mn-cs"/>
            </a:endParaRPr>
          </a:p>
          <a:p>
            <a:endParaRPr lang="en-S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our numerical columns or variables they’re mostly fine there’s no missing values but one column called p days which is the number of days since last reach out to client that column indicates no call as 999 so we need to replace this 999 with 0 so that it doesn’t cause any confusion to the model </a:t>
            </a:r>
            <a:endParaRPr lang="en-US" sz="1200" kern="1200" dirty="0">
              <a:solidFill>
                <a:schemeClr val="tx1"/>
              </a:solidFill>
              <a:effectLst/>
              <a:latin typeface="+mn-lt"/>
              <a:ea typeface="+mn-ea"/>
              <a:cs typeface="+mn-cs"/>
            </a:endParaRPr>
          </a:p>
          <a:p>
            <a:endParaRPr lang="en-SA" dirty="0"/>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13</a:t>
            </a:fld>
            <a:endParaRPr lang="en-SA"/>
          </a:p>
        </p:txBody>
      </p:sp>
    </p:spTree>
    <p:extLst>
      <p:ext uri="{BB962C8B-B14F-4D97-AF65-F5344CB8AC3E}">
        <p14:creationId xmlns:p14="http://schemas.microsoft.com/office/powerpoint/2010/main" val="2770534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14</a:t>
            </a:fld>
            <a:endParaRPr lang="en-SA"/>
          </a:p>
        </p:txBody>
      </p:sp>
    </p:spTree>
    <p:extLst>
      <p:ext uri="{BB962C8B-B14F-4D97-AF65-F5344CB8AC3E}">
        <p14:creationId xmlns:p14="http://schemas.microsoft.com/office/powerpoint/2010/main" val="479572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modelling part  there are threes models total that we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one is Logistics regression.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Logistics regression model even though it doesn’t perform very well since it’s the simplest model we can use it , and it works very well as the baseline of the 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second model is the random forest we created a grid or a list of the candidates for hyper parameters we continue and throw it into the random forest cv our cross validation to get the best hyper parameters that can go into the random forest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Third model we use is ensemble model using the voting classifier  with different model for example model of </a:t>
            </a:r>
            <a:r>
              <a:rPr lang="en-US" sz="1200" b="0" i="0" kern="1200" dirty="0" err="1">
                <a:solidFill>
                  <a:schemeClr val="tx1"/>
                </a:solidFill>
                <a:effectLst/>
                <a:latin typeface="+mn-lt"/>
                <a:ea typeface="+mn-ea"/>
                <a:cs typeface="+mn-cs"/>
              </a:rPr>
              <a:t>knn</a:t>
            </a:r>
            <a:r>
              <a:rPr lang="en-US" sz="1200" b="0" i="0" kern="1200" dirty="0">
                <a:solidFill>
                  <a:schemeClr val="tx1"/>
                </a:solidFill>
                <a:effectLst/>
                <a:latin typeface="+mn-lt"/>
                <a:ea typeface="+mn-ea"/>
                <a:cs typeface="+mn-cs"/>
              </a:rPr>
              <a:t> , decision tree and svc classifier “support vector classification” to find the best combination of the model with their vote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now let’s interpret the outcome of the model</a:t>
            </a:r>
            <a:endParaRPr lang="en-US" sz="1200" kern="1200" dirty="0">
              <a:solidFill>
                <a:schemeClr val="tx1"/>
              </a:solidFill>
              <a:effectLst/>
              <a:latin typeface="+mn-lt"/>
              <a:ea typeface="+mn-ea"/>
              <a:cs typeface="+mn-cs"/>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731a1a7d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731a1a7d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here are the metrics we used for the there models the first one is validation score which is just default score between predictions and the validation set second column is f1 score and third matrix we use is confusing matrix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the first column we can tell that ensemble model works the best will perform the best on among the two </a:t>
            </a:r>
          </a:p>
          <a:p>
            <a:r>
              <a:rPr lang="en-US" sz="1200" b="0" i="0" kern="1200" dirty="0">
                <a:solidFill>
                  <a:schemeClr val="tx1"/>
                </a:solidFill>
                <a:effectLst/>
                <a:latin typeface="+mn-lt"/>
                <a:ea typeface="+mn-ea"/>
                <a:cs typeface="+mn-cs"/>
              </a:rPr>
              <a:t>and first two perform pretty much the same but when we look at the confusion matrix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tell  that random forest and ensemble model works really well on predicting True positive but they’re not very good at predicting false negative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if you look at logistic regression is very balanced on predicting the true positive and false negative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by things we’re trying to pick the best performances overall so we decided to use ensemble model as our final model and it has the highest generality</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effectLst/>
                <a:latin typeface="+mn-lt"/>
                <a:ea typeface="+mn-ea"/>
                <a:cs typeface="+mn-cs"/>
              </a:rPr>
              <a:t>And when it comes to deciding which feature are most important, we visualize this feature importance plot using the import mean importance attributes and most of the model agrees that these four columns </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•Employment variation rate</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•Duration</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•Consumer price index</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•Euribor 3 month rate</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Are the most important features to the model and </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 can tell they are all social and economics and campaign related features so maybe we can conclude that whether a client will subscribe to the term deposit it’s also very highly closely related to the current social and economics and campaign situations </a:t>
            </a:r>
            <a:endParaRPr lang="en-US" sz="1200" kern="1200" dirty="0">
              <a:solidFill>
                <a:schemeClr val="tx1"/>
              </a:solidFill>
              <a:effectLst/>
              <a:latin typeface="+mn-lt"/>
              <a:ea typeface="+mn-ea"/>
              <a:cs typeface="+mn-cs"/>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S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that all from our presentation and thank you for lessening</a:t>
            </a:r>
            <a:endParaRPr lang="en-US" sz="1200" kern="1200" dirty="0">
              <a:solidFill>
                <a:schemeClr val="tx1"/>
              </a:solidFill>
              <a:effectLst/>
              <a:latin typeface="+mn-lt"/>
              <a:ea typeface="+mn-ea"/>
              <a:cs typeface="+mn-cs"/>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768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today we want to talk about modeling where is  term deposit subscription data</a:t>
            </a:r>
            <a:endParaRPr lang="en-US" sz="1200" kern="1200" dirty="0">
              <a:solidFill>
                <a:schemeClr val="tx1"/>
              </a:solidFill>
              <a:effectLst/>
              <a:latin typeface="+mn-lt"/>
              <a:ea typeface="+mn-ea"/>
              <a:cs typeface="+mn-cs"/>
            </a:endParaRPr>
          </a:p>
          <a:p>
            <a:endParaRPr lang="en-SA" dirty="0"/>
          </a:p>
          <a:p>
            <a:endParaRPr lang="en-SA" dirty="0"/>
          </a:p>
          <a:p>
            <a:r>
              <a:rPr lang="en-US" sz="1200" b="0" i="0" kern="1200" dirty="0">
                <a:solidFill>
                  <a:schemeClr val="tx1"/>
                </a:solidFill>
                <a:effectLst/>
                <a:latin typeface="+mn-lt"/>
                <a:ea typeface="+mn-ea"/>
                <a:cs typeface="+mn-cs"/>
              </a:rPr>
              <a:t>Abstract :</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 is related with direct marketing campaigns(phone calls) of Portuguese banking institution .</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Goal:</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classification goal is to predict if the client will subscribe term deposit (variable y).</a:t>
            </a:r>
            <a:endParaRPr lang="en-US" sz="1200" kern="1200" dirty="0">
              <a:solidFill>
                <a:schemeClr val="tx1"/>
              </a:solidFill>
              <a:effectLst/>
              <a:latin typeface="+mn-lt"/>
              <a:ea typeface="+mn-ea"/>
              <a:cs typeface="+mn-cs"/>
            </a:endParaRP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2</a:t>
            </a:fld>
            <a:endParaRPr lang="en-SA"/>
          </a:p>
        </p:txBody>
      </p:sp>
    </p:spTree>
    <p:extLst>
      <p:ext uri="{BB962C8B-B14F-4D97-AF65-F5344CB8AC3E}">
        <p14:creationId xmlns:p14="http://schemas.microsoft.com/office/powerpoint/2010/main" val="111635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Objective :</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objective is to analyze dataset based on several variables and create a classification algorithm. </a:t>
            </a:r>
            <a:endParaRPr lang="en-US" sz="120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Dataset:</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dataset was collected from UCI Machine Learning Repository:</a:t>
            </a:r>
            <a:endParaRPr lang="en-US" sz="120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3"/>
              </a:rPr>
              <a:t>http://archive.ics.uci.edu/ml/datasets/Bank+Marketing#</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EDA Phase:</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Pandas</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Matplotlib</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NumPy </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Machine Learning Phase:</a:t>
            </a:r>
            <a:endParaRPr lang="en-US" sz="120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Sklearn</a:t>
            </a:r>
            <a:endParaRPr lang="en-US" sz="1200" kern="1200" dirty="0">
              <a:solidFill>
                <a:schemeClr val="tx1"/>
              </a:solidFill>
              <a:effectLst/>
              <a:latin typeface="+mn-lt"/>
              <a:ea typeface="+mn-ea"/>
              <a:cs typeface="+mn-cs"/>
            </a:endParaRP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3</a:t>
            </a:fld>
            <a:endParaRPr lang="en-SA"/>
          </a:p>
        </p:txBody>
      </p:sp>
    </p:spTree>
    <p:extLst>
      <p:ext uri="{BB962C8B-B14F-4D97-AF65-F5344CB8AC3E}">
        <p14:creationId xmlns:p14="http://schemas.microsoft.com/office/powerpoint/2010/main" val="58241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the dataset about client subscription on term deposit is from UCI Machine Learning </a:t>
            </a:r>
            <a:endParaRPr lang="en-US" sz="1200" kern="1200" dirty="0">
              <a:solidFill>
                <a:schemeClr val="tx1"/>
              </a:solidFill>
              <a:effectLst/>
              <a:latin typeface="+mn-lt"/>
              <a:ea typeface="+mn-ea"/>
              <a:cs typeface="+mn-cs"/>
            </a:endParaRPr>
          </a:p>
          <a:p>
            <a:endParaRPr lang="en-SA" dirty="0"/>
          </a:p>
          <a:p>
            <a:r>
              <a:rPr lang="en-US" sz="1200" b="0" i="0" kern="1200" dirty="0">
                <a:solidFill>
                  <a:schemeClr val="tx1"/>
                </a:solidFill>
                <a:effectLst/>
                <a:latin typeface="+mn-lt"/>
                <a:ea typeface="+mn-ea"/>
                <a:cs typeface="+mn-cs"/>
              </a:rPr>
              <a:t>The data itself mainly contain four components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component is the basic bank client data which is does something like education level and whether the client own a house or whether client have loan before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next component about last contact we made between the client and us. </a:t>
            </a:r>
          </a:p>
          <a:p>
            <a:r>
              <a:rPr lang="en-US" sz="1200" b="0" i="0" kern="1200" dirty="0">
                <a:solidFill>
                  <a:schemeClr val="tx1"/>
                </a:solidFill>
                <a:effectLst/>
                <a:latin typeface="+mn-lt"/>
                <a:ea typeface="+mn-ea"/>
                <a:cs typeface="+mn-cs"/>
              </a:rPr>
              <a:t>about the campaign . And  it has a variable about like when is the last time we contacted client and what is the outcome of the contact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 third component is </a:t>
            </a:r>
            <a:r>
              <a:rPr lang="en-US" sz="1200" b="1" i="0" kern="1200" dirty="0">
                <a:solidFill>
                  <a:schemeClr val="tx1"/>
                </a:solidFill>
                <a:effectLst/>
                <a:latin typeface="+mn-lt"/>
                <a:ea typeface="+mn-ea"/>
                <a:cs typeface="+mn-cs"/>
              </a:rPr>
              <a:t>Social and economics component it has variables such as employment variation rate , consuming price index and consuming confidence index  and number of employees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Last component is our target y which is whether a client subscribed to term deposit or not so it binary column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4</a:t>
            </a:fld>
            <a:endParaRPr lang="en-SA"/>
          </a:p>
        </p:txBody>
      </p:sp>
    </p:spTree>
    <p:extLst>
      <p:ext uri="{BB962C8B-B14F-4D97-AF65-F5344CB8AC3E}">
        <p14:creationId xmlns:p14="http://schemas.microsoft.com/office/powerpoint/2010/main" val="2064131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effectLst/>
                <a:latin typeface="+mn-lt"/>
                <a:ea typeface="+mn-ea"/>
                <a:cs typeface="+mn-cs"/>
              </a:rPr>
              <a:t>The problem we’re trying to solve with this data how we should per-process the data for example how we can deal with the missing values and how to encode the categorical variables and how to deal with a imbalanced together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also, we are wondering what futures are important to get customers subscribed to the term deposit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at last, we would like to have a prediction model that can predict whether customers will subscribe for term deposit or not and </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hopefully we’ll be with high generality </a:t>
            </a:r>
            <a:endParaRPr lang="en-US" sz="1200" kern="1200" dirty="0">
              <a:solidFill>
                <a:schemeClr val="tx1"/>
              </a:solidFill>
              <a:effectLst/>
              <a:latin typeface="+mn-lt"/>
              <a:ea typeface="+mn-ea"/>
              <a:cs typeface="+mn-cs"/>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a:t>
            </a:r>
            <a:r>
              <a:rPr lang="en-US" sz="1200" b="0" i="0" kern="1200" dirty="0" err="1">
                <a:solidFill>
                  <a:schemeClr val="tx1"/>
                </a:solidFill>
                <a:effectLst/>
                <a:latin typeface="+mn-lt"/>
                <a:ea typeface="+mn-ea"/>
                <a:cs typeface="+mn-cs"/>
              </a:rPr>
              <a:t>tia</a:t>
            </a:r>
            <a:r>
              <a:rPr lang="en-US" sz="1200" b="0" i="0" kern="1200" dirty="0">
                <a:solidFill>
                  <a:schemeClr val="tx1"/>
                </a:solidFill>
                <a:effectLst/>
                <a:latin typeface="+mn-lt"/>
                <a:ea typeface="+mn-ea"/>
                <a:cs typeface="+mn-cs"/>
              </a:rPr>
              <a:t> will talk about EDA phase </a:t>
            </a:r>
            <a:endParaRPr lang="en-US" sz="1200" kern="1200" dirty="0">
              <a:solidFill>
                <a:schemeClr val="tx1"/>
              </a:solidFill>
              <a:effectLst/>
              <a:latin typeface="+mn-lt"/>
              <a:ea typeface="+mn-ea"/>
              <a:cs typeface="+mn-cs"/>
            </a:endParaRP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6</a:t>
            </a:fld>
            <a:endParaRPr lang="en-SA"/>
          </a:p>
        </p:txBody>
      </p:sp>
    </p:spTree>
    <p:extLst>
      <p:ext uri="{BB962C8B-B14F-4D97-AF65-F5344CB8AC3E}">
        <p14:creationId xmlns:p14="http://schemas.microsoft.com/office/powerpoint/2010/main" val="314010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remove outliers from this skewed distribution, we will define a function to get the upper and lower limits based on the IQR</a:t>
            </a:r>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8</a:t>
            </a:fld>
            <a:endParaRPr lang="en-SA"/>
          </a:p>
        </p:txBody>
      </p:sp>
    </p:spTree>
    <p:extLst>
      <p:ext uri="{BB962C8B-B14F-4D97-AF65-F5344CB8AC3E}">
        <p14:creationId xmlns:p14="http://schemas.microsoft.com/office/powerpoint/2010/main" val="321996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Job: Highest Number (around 25%) of application are from admin type of job.</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#Default: Default variable has no impact on the client subscribing for term deposit. As we can see with no as input client took the term deposit and client having credit are not taking term deposit. So we will drop this feature.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Marital: Around 60% of client were approached were married.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Education: Client with university degree and high school were approached more as compared to other and they have higher success rate as well. (in terms of term deposit number)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9</a:t>
            </a:fld>
            <a:endParaRPr lang="en-SA"/>
          </a:p>
        </p:txBody>
      </p:sp>
    </p:spTree>
    <p:extLst>
      <p:ext uri="{BB962C8B-B14F-4D97-AF65-F5344CB8AC3E}">
        <p14:creationId xmlns:p14="http://schemas.microsoft.com/office/powerpoint/2010/main" val="554979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Housing: Housing loan does not have much effect on the number of term deposit purchased.</a:t>
            </a:r>
          </a:p>
          <a:p>
            <a:r>
              <a:rPr lang="en-US" sz="1200" b="0" i="0" u="none" strike="noStrike" kern="1200" dirty="0">
                <a:solidFill>
                  <a:schemeClr val="tx1"/>
                </a:solidFill>
                <a:effectLst/>
                <a:latin typeface="+mn-lt"/>
                <a:ea typeface="+mn-ea"/>
                <a:cs typeface="+mn-cs"/>
              </a:rPr>
              <a:t>Loan: We approach around 84% of client with not having personal loan. </a:t>
            </a:r>
          </a:p>
          <a:p>
            <a:r>
              <a:rPr lang="en-US" sz="1200" b="0" i="0" u="none" strike="noStrike" kern="1200" dirty="0">
                <a:solidFill>
                  <a:schemeClr val="tx1"/>
                </a:solidFill>
                <a:effectLst/>
                <a:latin typeface="+mn-lt"/>
                <a:ea typeface="+mn-ea"/>
                <a:cs typeface="+mn-cs"/>
              </a:rPr>
              <a:t>Contact: Around 64% calls are from cellular.</a:t>
            </a:r>
          </a:p>
          <a:p>
            <a:endParaRPr lang="en-SA" dirty="0"/>
          </a:p>
        </p:txBody>
      </p:sp>
      <p:sp>
        <p:nvSpPr>
          <p:cNvPr id="4" name="Slide Number Placeholder 3"/>
          <p:cNvSpPr>
            <a:spLocks noGrp="1"/>
          </p:cNvSpPr>
          <p:nvPr>
            <p:ph type="sldNum" sz="quarter" idx="5"/>
          </p:nvPr>
        </p:nvSpPr>
        <p:spPr/>
        <p:txBody>
          <a:bodyPr/>
          <a:lstStyle/>
          <a:p>
            <a:fld id="{68988F7E-5182-414E-94B8-B37442F6568B}" type="slidenum">
              <a:rPr lang="en-SA" smtClean="0"/>
              <a:t>10</a:t>
            </a:fld>
            <a:endParaRPr lang="en-SA"/>
          </a:p>
        </p:txBody>
      </p:sp>
    </p:spTree>
    <p:extLst>
      <p:ext uri="{BB962C8B-B14F-4D97-AF65-F5344CB8AC3E}">
        <p14:creationId xmlns:p14="http://schemas.microsoft.com/office/powerpoint/2010/main" val="263027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488E-D273-184C-AF6B-AADF7EE29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C8D3FB32-8F1A-6E45-80FB-5EABEE766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9FCD74C7-2A35-F744-9DF5-8892882D131B}"/>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5" name="Footer Placeholder 4">
            <a:extLst>
              <a:ext uri="{FF2B5EF4-FFF2-40B4-BE49-F238E27FC236}">
                <a16:creationId xmlns:a16="http://schemas.microsoft.com/office/drawing/2014/main" id="{64985615-103E-DD4F-B8F6-D99741D7A8A7}"/>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542A6D1-4196-1944-B5F8-6E24743A3A9D}"/>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182750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66AE-DEE6-D34F-85D6-8215B1988331}"/>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99498A75-26E3-FE48-910B-2B1FEB5439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999A4816-D9AB-CA44-95D7-BB273337724F}"/>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5" name="Footer Placeholder 4">
            <a:extLst>
              <a:ext uri="{FF2B5EF4-FFF2-40B4-BE49-F238E27FC236}">
                <a16:creationId xmlns:a16="http://schemas.microsoft.com/office/drawing/2014/main" id="{2C4DB191-9E2A-2A43-8A07-253CF6D4E89C}"/>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A431A1F-7850-0142-8D04-91C0BE422A76}"/>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400336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7E1DF-D568-B648-91E7-835576E30E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919C7186-0618-9A49-A5B8-F05F10D15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7BF3CE26-F126-5D4A-B956-B5B11CE344F5}"/>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5" name="Footer Placeholder 4">
            <a:extLst>
              <a:ext uri="{FF2B5EF4-FFF2-40B4-BE49-F238E27FC236}">
                <a16:creationId xmlns:a16="http://schemas.microsoft.com/office/drawing/2014/main" id="{FDCE4ADD-E510-C646-940F-3712BBE99C95}"/>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4AC396D-5504-4B4D-8555-1B9B27529E3F}"/>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373862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1" name="Google Shape;61;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600" cy="2086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63" name="Google Shape;63;p9"/>
          <p:cNvSpPr txBox="1">
            <a:spLocks noGrp="1"/>
          </p:cNvSpPr>
          <p:nvPr>
            <p:ph type="subTitle" idx="1"/>
          </p:nvPr>
        </p:nvSpPr>
        <p:spPr>
          <a:xfrm>
            <a:off x="354000" y="3692001"/>
            <a:ext cx="5393600" cy="169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64" name="Google Shape;6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440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99CC-36E6-0D4F-A1A0-827AF9190AD4}"/>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F2960803-29F6-894A-84CF-EC1E7769C6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03F65DE8-2D28-6040-8C09-F1C882660454}"/>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5" name="Footer Placeholder 4">
            <a:extLst>
              <a:ext uri="{FF2B5EF4-FFF2-40B4-BE49-F238E27FC236}">
                <a16:creationId xmlns:a16="http://schemas.microsoft.com/office/drawing/2014/main" id="{1B3E35FB-2983-A748-9F09-56E7D2A816D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A7ABA01-0C1F-2947-8DD8-D2260982B293}"/>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50998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8681-38D3-D74E-B4E0-81D9066B3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64DF83AF-8A86-C64C-AB2F-D01E2A6F5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F5ED20-D633-6943-A346-0615089AE8F8}"/>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5" name="Footer Placeholder 4">
            <a:extLst>
              <a:ext uri="{FF2B5EF4-FFF2-40B4-BE49-F238E27FC236}">
                <a16:creationId xmlns:a16="http://schemas.microsoft.com/office/drawing/2014/main" id="{4BFBE43A-A8CF-5C4E-90C3-5C3761B5232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4DE7AC4-6C09-8742-BDDE-699DD60022C9}"/>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24799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F0AD-D92D-D347-B2D7-8666C44B10D8}"/>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9A4F54AF-7369-DF47-85E8-6EBD8BDD27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B6579535-3D28-154A-8F3D-ADCED728C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B7D52CE9-7F10-7E46-8D9D-17015CE7A141}"/>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6" name="Footer Placeholder 5">
            <a:extLst>
              <a:ext uri="{FF2B5EF4-FFF2-40B4-BE49-F238E27FC236}">
                <a16:creationId xmlns:a16="http://schemas.microsoft.com/office/drawing/2014/main" id="{E411F423-C72B-D541-8A11-1DBFF82014ED}"/>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70165975-6802-134A-9F76-F8FF560A5D5A}"/>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210025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568-CD96-4A4A-95A7-F9A3D67B1083}"/>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4E6C7856-5EFB-C54C-95F9-F2EC644AE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757348-0941-5443-9F58-9817E9AE10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281682EA-B123-8C44-9A82-0741B3F8A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37F22D-590D-294B-905B-649A2C514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9717F700-9D55-C04C-AF63-A9F18473B3A7}"/>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8" name="Footer Placeholder 7">
            <a:extLst>
              <a:ext uri="{FF2B5EF4-FFF2-40B4-BE49-F238E27FC236}">
                <a16:creationId xmlns:a16="http://schemas.microsoft.com/office/drawing/2014/main" id="{FE3AAFF6-8049-4C44-A2E3-3F16F3CD14B1}"/>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CC64E5C0-621E-224B-A1CF-276C9593C5B2}"/>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319058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A03C-AB3A-B443-A521-0D3280F72BA4}"/>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306B912F-485A-644D-B163-0D6B7BBB68C9}"/>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4" name="Footer Placeholder 3">
            <a:extLst>
              <a:ext uri="{FF2B5EF4-FFF2-40B4-BE49-F238E27FC236}">
                <a16:creationId xmlns:a16="http://schemas.microsoft.com/office/drawing/2014/main" id="{0AB10A3E-2D5C-8D47-B9D4-2B329AD6373D}"/>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932CC376-6349-1049-AF7E-4011F2950024}"/>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300244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563BD-7099-FA4A-A7DB-F49F45B24AA9}"/>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3" name="Footer Placeholder 2">
            <a:extLst>
              <a:ext uri="{FF2B5EF4-FFF2-40B4-BE49-F238E27FC236}">
                <a16:creationId xmlns:a16="http://schemas.microsoft.com/office/drawing/2014/main" id="{80CA3779-2723-424D-9632-8A4802A4E62F}"/>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1C8FF82C-16BD-C444-9ED4-7633AB83FC48}"/>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37622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BAAB-AA87-2943-A574-8600850F8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B8C9DA20-67E5-6F40-9F53-F4C7BE4732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ACC6143A-E947-AE42-B06F-F37918FDF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D2018-7629-CC45-B41B-7D4FA1064A81}"/>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6" name="Footer Placeholder 5">
            <a:extLst>
              <a:ext uri="{FF2B5EF4-FFF2-40B4-BE49-F238E27FC236}">
                <a16:creationId xmlns:a16="http://schemas.microsoft.com/office/drawing/2014/main" id="{733D7D12-49BF-BB42-8EC9-1762106C31E5}"/>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4E68ED1-7EE6-D246-A0A9-F78F4C589B85}"/>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25840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A4A2-B192-D947-B596-9BC419471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1AAECC77-8166-DE46-BE37-E879DF2D9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1D18373B-EC37-FA4E-B7FD-3C2E0D103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B5DE9-845F-474C-99B1-824F95AD042A}"/>
              </a:ext>
            </a:extLst>
          </p:cNvPr>
          <p:cNvSpPr>
            <a:spLocks noGrp="1"/>
          </p:cNvSpPr>
          <p:nvPr>
            <p:ph type="dt" sz="half" idx="10"/>
          </p:nvPr>
        </p:nvSpPr>
        <p:spPr/>
        <p:txBody>
          <a:bodyPr/>
          <a:lstStyle/>
          <a:p>
            <a:fld id="{7D09A1AF-8E3C-604A-A9EA-206021296BEB}" type="datetimeFigureOut">
              <a:rPr lang="en-SA" smtClean="0"/>
              <a:t>28/10/2021 R</a:t>
            </a:fld>
            <a:endParaRPr lang="en-SA"/>
          </a:p>
        </p:txBody>
      </p:sp>
      <p:sp>
        <p:nvSpPr>
          <p:cNvPr id="6" name="Footer Placeholder 5">
            <a:extLst>
              <a:ext uri="{FF2B5EF4-FFF2-40B4-BE49-F238E27FC236}">
                <a16:creationId xmlns:a16="http://schemas.microsoft.com/office/drawing/2014/main" id="{38705CAF-50E7-2045-8DD1-5AC0C0003BA3}"/>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263EFF3A-8A1C-FB4D-B887-F5AB99616E2F}"/>
              </a:ext>
            </a:extLst>
          </p:cNvPr>
          <p:cNvSpPr>
            <a:spLocks noGrp="1"/>
          </p:cNvSpPr>
          <p:nvPr>
            <p:ph type="sldNum" sz="quarter" idx="12"/>
          </p:nvPr>
        </p:nvSpPr>
        <p:spPr/>
        <p:txBody>
          <a:bodyPr/>
          <a:lstStyle/>
          <a:p>
            <a:fld id="{1F23FD4E-1BA9-0D4D-A7F5-60463DA7C982}" type="slidenum">
              <a:rPr lang="en-SA" smtClean="0"/>
              <a:t>‹#›</a:t>
            </a:fld>
            <a:endParaRPr lang="en-SA"/>
          </a:p>
        </p:txBody>
      </p:sp>
    </p:spTree>
    <p:extLst>
      <p:ext uri="{BB962C8B-B14F-4D97-AF65-F5344CB8AC3E}">
        <p14:creationId xmlns:p14="http://schemas.microsoft.com/office/powerpoint/2010/main" val="296491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6BA74-D858-C545-BEB7-64FFF9598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5A2184C6-66DD-AB48-962A-C640D2175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790C5DF3-863B-C94D-81D1-553F4E658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9A1AF-8E3C-604A-A9EA-206021296BEB}" type="datetimeFigureOut">
              <a:rPr lang="en-SA" smtClean="0"/>
              <a:t>28/10/2021 R</a:t>
            </a:fld>
            <a:endParaRPr lang="en-SA"/>
          </a:p>
        </p:txBody>
      </p:sp>
      <p:sp>
        <p:nvSpPr>
          <p:cNvPr id="5" name="Footer Placeholder 4">
            <a:extLst>
              <a:ext uri="{FF2B5EF4-FFF2-40B4-BE49-F238E27FC236}">
                <a16:creationId xmlns:a16="http://schemas.microsoft.com/office/drawing/2014/main" id="{FD233D71-C500-B145-A5B9-FB55F9744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F88A4BB0-DAD0-ED42-823D-5B9B21744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3FD4E-1BA9-0D4D-A7F5-60463DA7C982}" type="slidenum">
              <a:rPr lang="en-SA" smtClean="0"/>
              <a:t>‹#›</a:t>
            </a:fld>
            <a:endParaRPr lang="en-SA"/>
          </a:p>
        </p:txBody>
      </p:sp>
    </p:spTree>
    <p:extLst>
      <p:ext uri="{BB962C8B-B14F-4D97-AF65-F5344CB8AC3E}">
        <p14:creationId xmlns:p14="http://schemas.microsoft.com/office/powerpoint/2010/main" val="378456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chive.ics.uci.edu/ml/datasets/Bank+Marke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BBF639-713E-B54C-A57F-9F09DD299C66}"/>
              </a:ext>
            </a:extLst>
          </p:cNvPr>
          <p:cNvSpPr>
            <a:spLocks noGrp="1"/>
          </p:cNvSpPr>
          <p:nvPr>
            <p:ph type="ctrTitle"/>
          </p:nvPr>
        </p:nvSpPr>
        <p:spPr>
          <a:xfrm>
            <a:off x="1524000" y="3429000"/>
            <a:ext cx="9144000" cy="965606"/>
          </a:xfrm>
        </p:spPr>
        <p:txBody>
          <a:bodyPr>
            <a:normAutofit fontScale="90000"/>
          </a:bodyPr>
          <a:lstStyle/>
          <a:p>
            <a:r>
              <a:rPr lang="en-US" sz="3200" dirty="0">
                <a:latin typeface="Times New Roman" panose="02020603050405020304" pitchFamily="18" charset="0"/>
                <a:cs typeface="Times New Roman" panose="02020603050405020304" pitchFamily="18" charset="0"/>
              </a:rPr>
              <a:t>Classification Project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Term Deposit Subscription</a:t>
            </a:r>
            <a:endParaRPr lang="en-SA"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F52C42-2833-C74C-9C97-CD7BE18AC77C}"/>
              </a:ext>
            </a:extLst>
          </p:cNvPr>
          <p:cNvSpPr>
            <a:spLocks noGrp="1"/>
          </p:cNvSpPr>
          <p:nvPr>
            <p:ph type="subTitle" idx="1"/>
          </p:nvPr>
        </p:nvSpPr>
        <p:spPr>
          <a:xfrm>
            <a:off x="1438612" y="5536711"/>
            <a:ext cx="9144000" cy="538522"/>
          </a:xfrm>
        </p:spPr>
        <p:txBody>
          <a:bodyPr>
            <a:normAutofit/>
          </a:bodyPr>
          <a:lstStyle/>
          <a:p>
            <a:pPr algn="l"/>
            <a:r>
              <a:rPr lang="en-SA" sz="2000" dirty="0">
                <a:latin typeface="Times New Roman" panose="02020603050405020304" pitchFamily="18" charset="0"/>
                <a:cs typeface="Times New Roman" panose="02020603050405020304" pitchFamily="18" charset="0"/>
              </a:rPr>
              <a:t>Elyas Maghrabi</a:t>
            </a:r>
          </a:p>
        </p:txBody>
      </p:sp>
      <p:pic>
        <p:nvPicPr>
          <p:cNvPr id="4" name="Picture 3" descr="A picture containing text&#10;&#10;Description automatically generated">
            <a:extLst>
              <a:ext uri="{FF2B5EF4-FFF2-40B4-BE49-F238E27FC236}">
                <a16:creationId xmlns:a16="http://schemas.microsoft.com/office/drawing/2014/main" id="{BBB88420-0AD8-0E48-B0CD-08D270BE8A53}"/>
              </a:ext>
            </a:extLst>
          </p:cNvPr>
          <p:cNvPicPr>
            <a:picLocks noChangeAspect="1"/>
          </p:cNvPicPr>
          <p:nvPr/>
        </p:nvPicPr>
        <p:blipFill>
          <a:blip r:embed="rId3"/>
          <a:stretch>
            <a:fillRect/>
          </a:stretch>
        </p:blipFill>
        <p:spPr>
          <a:xfrm>
            <a:off x="1090223" y="782767"/>
            <a:ext cx="9442981" cy="2313530"/>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p:spPr>
      </p:pic>
      <p:sp>
        <p:nvSpPr>
          <p:cNvPr id="20" name="Oval 19">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407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F54E4-B778-BE4C-BB18-58B9CF79BEFF}"/>
              </a:ext>
            </a:extLst>
          </p:cNvPr>
          <p:cNvSpPr>
            <a:spLocks noGrp="1"/>
          </p:cNvSpPr>
          <p:nvPr>
            <p:ph type="title"/>
          </p:nvPr>
        </p:nvSpPr>
        <p:spPr>
          <a:xfrm>
            <a:off x="1098245" y="728244"/>
            <a:ext cx="4613919" cy="1059591"/>
          </a:xfrm>
        </p:spPr>
        <p:txBody>
          <a:bodyPr vert="horz" lIns="91440" tIns="45720" rIns="91440" bIns="45720" rtlCol="0" anchor="b">
            <a:normAutofit/>
          </a:bodyPr>
          <a:lstStyle/>
          <a:p>
            <a:r>
              <a:rPr lang="en-US" sz="3200" b="1" dirty="0">
                <a:latin typeface="Times New Roman" panose="02020603050405020304" pitchFamily="18" charset="0"/>
                <a:cs typeface="Times New Roman" panose="02020603050405020304" pitchFamily="18" charset="0"/>
              </a:rPr>
              <a:t>Data Analysis: </a:t>
            </a:r>
            <a:r>
              <a:rPr lang="en-US" sz="3200" dirty="0">
                <a:latin typeface="Times New Roman" panose="02020603050405020304" pitchFamily="18" charset="0"/>
                <a:cs typeface="Times New Roman" panose="02020603050405020304" pitchFamily="18" charset="0"/>
              </a:rPr>
              <a:t>Housing, Loan, Contact</a:t>
            </a: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5F23A4A4-7562-2F45-996A-0C0AB17C75E3}"/>
              </a:ext>
            </a:extLst>
          </p:cNvPr>
          <p:cNvPicPr>
            <a:picLocks noChangeAspect="1"/>
          </p:cNvPicPr>
          <p:nvPr/>
        </p:nvPicPr>
        <p:blipFill>
          <a:blip r:embed="rId3"/>
          <a:stretch>
            <a:fillRect/>
          </a:stretch>
        </p:blipFill>
        <p:spPr>
          <a:xfrm>
            <a:off x="6479837" y="492880"/>
            <a:ext cx="5586942" cy="2290646"/>
          </a:xfrm>
          <a:prstGeom prst="rect">
            <a:avLst/>
          </a:prstGeom>
        </p:spPr>
      </p:pic>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53A5041-715D-4441-AD31-23E05D01C8C4}"/>
              </a:ext>
            </a:extLst>
          </p:cNvPr>
          <p:cNvPicPr>
            <a:picLocks noChangeAspect="1"/>
          </p:cNvPicPr>
          <p:nvPr/>
        </p:nvPicPr>
        <p:blipFill>
          <a:blip r:embed="rId4"/>
          <a:stretch>
            <a:fillRect/>
          </a:stretch>
        </p:blipFill>
        <p:spPr>
          <a:xfrm>
            <a:off x="749204" y="3898336"/>
            <a:ext cx="5586942" cy="2290646"/>
          </a:xfrm>
          <a:prstGeom prst="rect">
            <a:avLst/>
          </a:prstGeom>
        </p:spPr>
      </p:pic>
      <p:pic>
        <p:nvPicPr>
          <p:cNvPr id="9" name="Picture 8">
            <a:extLst>
              <a:ext uri="{FF2B5EF4-FFF2-40B4-BE49-F238E27FC236}">
                <a16:creationId xmlns:a16="http://schemas.microsoft.com/office/drawing/2014/main" id="{0381B7E1-FDF3-C841-B312-447E77E0BE48}"/>
              </a:ext>
            </a:extLst>
          </p:cNvPr>
          <p:cNvPicPr>
            <a:picLocks noChangeAspect="1"/>
          </p:cNvPicPr>
          <p:nvPr/>
        </p:nvPicPr>
        <p:blipFill>
          <a:blip r:embed="rId5"/>
          <a:stretch>
            <a:fillRect/>
          </a:stretch>
        </p:blipFill>
        <p:spPr>
          <a:xfrm>
            <a:off x="6479838" y="3898336"/>
            <a:ext cx="5586942" cy="2290646"/>
          </a:xfrm>
          <a:prstGeom prst="rect">
            <a:avLst/>
          </a:prstGeom>
        </p:spPr>
      </p:pic>
    </p:spTree>
    <p:extLst>
      <p:ext uri="{BB962C8B-B14F-4D97-AF65-F5344CB8AC3E}">
        <p14:creationId xmlns:p14="http://schemas.microsoft.com/office/powerpoint/2010/main" val="217971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F54E4-B778-BE4C-BB18-58B9CF79BEFF}"/>
              </a:ext>
            </a:extLst>
          </p:cNvPr>
          <p:cNvSpPr>
            <a:spLocks noGrp="1"/>
          </p:cNvSpPr>
          <p:nvPr>
            <p:ph type="title"/>
          </p:nvPr>
        </p:nvSpPr>
        <p:spPr>
          <a:xfrm>
            <a:off x="1098245" y="728244"/>
            <a:ext cx="4613919" cy="1059591"/>
          </a:xfrm>
        </p:spPr>
        <p:txBody>
          <a:bodyPr vert="horz" lIns="91440" tIns="45720" rIns="91440" bIns="45720" rtlCol="0" anchor="b">
            <a:normAutofit/>
          </a:bodyPr>
          <a:lstStyle/>
          <a:p>
            <a:r>
              <a:rPr lang="en-US" sz="3200" b="1" dirty="0">
                <a:latin typeface="Times New Roman" panose="02020603050405020304" pitchFamily="18" charset="0"/>
                <a:cs typeface="Times New Roman" panose="02020603050405020304" pitchFamily="18" charset="0"/>
              </a:rPr>
              <a:t>Data Analysis</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Month</a:t>
            </a: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Chart, bar chart&#10;&#10;Description automatically generated">
            <a:extLst>
              <a:ext uri="{FF2B5EF4-FFF2-40B4-BE49-F238E27FC236}">
                <a16:creationId xmlns:a16="http://schemas.microsoft.com/office/drawing/2014/main" id="{7C839989-06E5-2E4A-ADB8-1EB2EDC11723}"/>
              </a:ext>
            </a:extLst>
          </p:cNvPr>
          <p:cNvPicPr>
            <a:picLocks noChangeAspect="1"/>
          </p:cNvPicPr>
          <p:nvPr/>
        </p:nvPicPr>
        <p:blipFill>
          <a:blip r:embed="rId3"/>
          <a:stretch>
            <a:fillRect/>
          </a:stretch>
        </p:blipFill>
        <p:spPr>
          <a:xfrm>
            <a:off x="1650868" y="2163769"/>
            <a:ext cx="9497235" cy="3893866"/>
          </a:xfrm>
          <a:prstGeom prst="rect">
            <a:avLst/>
          </a:prstGeom>
        </p:spPr>
      </p:pic>
    </p:spTree>
    <p:extLst>
      <p:ext uri="{BB962C8B-B14F-4D97-AF65-F5344CB8AC3E}">
        <p14:creationId xmlns:p14="http://schemas.microsoft.com/office/powerpoint/2010/main" val="355938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16"/>
          <p:cNvSpPr txBox="1">
            <a:spLocks noGrp="1"/>
          </p:cNvSpPr>
          <p:nvPr>
            <p:ph type="title"/>
          </p:nvPr>
        </p:nvSpPr>
        <p:spPr>
          <a:xfrm>
            <a:off x="1036685" y="1152144"/>
            <a:ext cx="3794760" cy="3072393"/>
          </a:xfrm>
          <a:prstGeom prst="rect">
            <a:avLst/>
          </a:prstGeom>
        </p:spPr>
        <p:txBody>
          <a:bodyPr spcFirstLastPara="1" vert="horz" lIns="91440" tIns="45720" rIns="91440" bIns="45720" rtlCol="0" anchor="b" anchorCtr="0">
            <a:normAutofit/>
          </a:bodyPr>
          <a:lstStyle/>
          <a:p>
            <a:pPr algn="l">
              <a:spcBef>
                <a:spcPct val="0"/>
              </a:spcBef>
            </a:pPr>
            <a:r>
              <a:rPr lang="en-US" kern="1200" dirty="0">
                <a:solidFill>
                  <a:schemeClr val="tx1"/>
                </a:solidFill>
                <a:latin typeface="Times New Roman" panose="02020603050405020304" pitchFamily="18" charset="0"/>
                <a:cs typeface="Times New Roman" panose="02020603050405020304" pitchFamily="18" charset="0"/>
              </a:rPr>
              <a:t>Imbalance</a:t>
            </a:r>
          </a:p>
          <a:p>
            <a:pPr algn="l">
              <a:spcBef>
                <a:spcPct val="0"/>
              </a:spcBef>
            </a:pPr>
            <a:r>
              <a:rPr lang="en-US" kern="1200" dirty="0">
                <a:solidFill>
                  <a:schemeClr val="tx1"/>
                </a:solidFill>
                <a:latin typeface="Times New Roman" panose="02020603050405020304" pitchFamily="18" charset="0"/>
                <a:cs typeface="Times New Roman" panose="02020603050405020304" pitchFamily="18" charset="0"/>
              </a:rPr>
              <a:t>Target</a:t>
            </a:r>
          </a:p>
        </p:txBody>
      </p:sp>
      <p:sp>
        <p:nvSpPr>
          <p:cNvPr id="119" name="Google Shape;119;p16"/>
          <p:cNvSpPr txBox="1">
            <a:spLocks noGrp="1"/>
          </p:cNvSpPr>
          <p:nvPr>
            <p:ph type="subTitle" idx="1"/>
          </p:nvPr>
        </p:nvSpPr>
        <p:spPr>
          <a:xfrm>
            <a:off x="1036684" y="4462272"/>
            <a:ext cx="3794760" cy="1272831"/>
          </a:xfrm>
          <a:prstGeom prst="rect">
            <a:avLst/>
          </a:prstGeom>
        </p:spPr>
        <p:txBody>
          <a:bodyPr spcFirstLastPara="1" vert="horz" lIns="91440" tIns="45720" rIns="91440" bIns="45720" rtlCol="0" anchor="t" anchorCtr="0">
            <a:normAutofit/>
          </a:bodyPr>
          <a:lstStyle/>
          <a:p>
            <a:pPr marL="0" indent="0" algn="l">
              <a:lnSpc>
                <a:spcPct val="90000"/>
              </a:lnSpc>
              <a:spcBef>
                <a:spcPts val="1000"/>
              </a:spcBef>
            </a:pPr>
            <a:r>
              <a:rPr lang="en-US" sz="2200" kern="1200" dirty="0">
                <a:solidFill>
                  <a:schemeClr val="tx1"/>
                </a:solidFill>
                <a:latin typeface="Times New Roman" panose="02020603050405020304" pitchFamily="18" charset="0"/>
                <a:cs typeface="Times New Roman" panose="02020603050405020304" pitchFamily="18" charset="0"/>
              </a:rPr>
              <a:t>11%  to 88%</a:t>
            </a:r>
          </a:p>
          <a:p>
            <a:pPr marL="0" indent="0" algn="l">
              <a:lnSpc>
                <a:spcPct val="90000"/>
              </a:lnSpc>
              <a:spcBef>
                <a:spcPts val="1000"/>
              </a:spcBef>
            </a:pPr>
            <a:r>
              <a:rPr lang="en-US" sz="2200" kern="1200" dirty="0">
                <a:solidFill>
                  <a:schemeClr val="tx1"/>
                </a:solidFill>
                <a:latin typeface="Times New Roman" panose="02020603050405020304" pitchFamily="18" charset="0"/>
                <a:cs typeface="Times New Roman" panose="02020603050405020304" pitchFamily="18" charset="0"/>
              </a:rPr>
              <a:t>(User </a:t>
            </a:r>
            <a:r>
              <a:rPr lang="en-US" sz="2200" kern="1200" dirty="0" err="1">
                <a:solidFill>
                  <a:schemeClr val="tx1"/>
                </a:solidFill>
                <a:latin typeface="Times New Roman" panose="02020603050405020304" pitchFamily="18" charset="0"/>
                <a:cs typeface="Times New Roman" panose="02020603050405020304" pitchFamily="18" charset="0"/>
              </a:rPr>
              <a:t>class_weight</a:t>
            </a:r>
            <a:r>
              <a:rPr lang="en-US" sz="2200" kern="1200" dirty="0">
                <a:solidFill>
                  <a:schemeClr val="tx1"/>
                </a:solidFill>
                <a:latin typeface="Times New Roman" panose="02020603050405020304" pitchFamily="18" charset="0"/>
                <a:cs typeface="Times New Roman" panose="02020603050405020304" pitchFamily="18" charset="0"/>
              </a:rPr>
              <a:t> = “balanced”)</a:t>
            </a:r>
          </a:p>
        </p:txBody>
      </p:sp>
      <p:grpSp>
        <p:nvGrpSpPr>
          <p:cNvPr id="174" name="Group 173">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5"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078300EC-FDDA-4C41-B92B-2FE67BC38DBB}"/>
              </a:ext>
            </a:extLst>
          </p:cNvPr>
          <p:cNvPicPr>
            <a:picLocks noChangeAspect="1"/>
          </p:cNvPicPr>
          <p:nvPr/>
        </p:nvPicPr>
        <p:blipFill>
          <a:blip r:embed="rId3"/>
          <a:stretch>
            <a:fillRect/>
          </a:stretch>
        </p:blipFill>
        <p:spPr>
          <a:xfrm>
            <a:off x="6502056" y="801934"/>
            <a:ext cx="4343400" cy="4864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DD864-6A23-2C45-AAB2-7C40C8A2BD9C}"/>
              </a:ext>
            </a:extLst>
          </p:cNvPr>
          <p:cNvSpPr>
            <a:spLocks noGrp="1"/>
          </p:cNvSpPr>
          <p:nvPr>
            <p:ph type="ctrTitle"/>
          </p:nvPr>
        </p:nvSpPr>
        <p:spPr>
          <a:xfrm>
            <a:off x="1452656" y="1444741"/>
            <a:ext cx="9357865" cy="1041901"/>
          </a:xfrm>
        </p:spPr>
        <p:txBody>
          <a:bodyPr vert="horz" lIns="91440" tIns="45720" rIns="91440" bIns="45720" rtlCol="0" anchor="ctr">
            <a:normAutofit/>
          </a:bodyPr>
          <a:lstStyle/>
          <a:p>
            <a:pPr algn="l"/>
            <a:r>
              <a:rPr lang="en-US" sz="3200" kern="1200" dirty="0">
                <a:solidFill>
                  <a:schemeClr val="tx1"/>
                </a:solidFill>
                <a:latin typeface="Times New Roman" panose="02020603050405020304" pitchFamily="18" charset="0"/>
                <a:cs typeface="Times New Roman" panose="02020603050405020304" pitchFamily="18" charset="0"/>
              </a:rPr>
              <a:t>Preprocessing</a:t>
            </a:r>
            <a:endParaRPr lang="en-US" sz="4000" kern="1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B047D2-12FB-2C40-B2E4-B1A16EAD69C3}"/>
              </a:ext>
            </a:extLst>
          </p:cNvPr>
          <p:cNvSpPr>
            <a:spLocks noGrp="1"/>
          </p:cNvSpPr>
          <p:nvPr>
            <p:ph type="subTitle" idx="1"/>
          </p:nvPr>
        </p:nvSpPr>
        <p:spPr>
          <a:xfrm>
            <a:off x="1452656" y="2701427"/>
            <a:ext cx="4483324" cy="2699968"/>
          </a:xfrm>
        </p:spPr>
        <p:txBody>
          <a:bodyPr vert="horz" lIns="91440" tIns="45720" rIns="91440" bIns="45720" rtlCol="0">
            <a:normAutofit/>
          </a:bodyPr>
          <a:lstStyle/>
          <a:p>
            <a:r>
              <a:rPr lang="en-US" sz="2000" dirty="0">
                <a:latin typeface="Times New Roman" panose="02020603050405020304" pitchFamily="18" charset="0"/>
                <a:cs typeface="Times New Roman" panose="02020603050405020304" pitchFamily="18" charset="0"/>
              </a:rPr>
              <a:t>Categorical</a:t>
            </a:r>
          </a:p>
          <a:p>
            <a:pPr indent="-2286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description, all the unknown or missing values are represented as “unknown” in all the categorical values. And since most of them are not ordinal(nominal), therefore we would like to </a:t>
            </a:r>
            <a:r>
              <a:rPr lang="en-US" sz="1800" dirty="0" err="1">
                <a:latin typeface="Times New Roman" panose="02020603050405020304" pitchFamily="18" charset="0"/>
                <a:cs typeface="Times New Roman" panose="02020603050405020304" pitchFamily="18" charset="0"/>
              </a:rPr>
              <a:t>oneHotEncode</a:t>
            </a:r>
            <a:r>
              <a:rPr lang="en-US" sz="1800" dirty="0">
                <a:latin typeface="Times New Roman" panose="02020603050405020304" pitchFamily="18" charset="0"/>
                <a:cs typeface="Times New Roman" panose="02020603050405020304" pitchFamily="18" charset="0"/>
              </a:rPr>
              <a:t> them. </a:t>
            </a:r>
          </a:p>
          <a:p>
            <a:pPr indent="-228600" algn="l">
              <a:buFont typeface="Arial" panose="020B0604020202020204" pitchFamily="34" charset="0"/>
              <a:buChar char="•"/>
            </a:pPr>
            <a:endParaRPr lang="en-US" sz="2000" dirty="0"/>
          </a:p>
        </p:txBody>
      </p:sp>
      <p:sp>
        <p:nvSpPr>
          <p:cNvPr id="4" name="Subtitle 2">
            <a:extLst>
              <a:ext uri="{FF2B5EF4-FFF2-40B4-BE49-F238E27FC236}">
                <a16:creationId xmlns:a16="http://schemas.microsoft.com/office/drawing/2014/main" id="{1ED372A6-3E21-534D-BD9D-5C56C22DFD12}"/>
              </a:ext>
            </a:extLst>
          </p:cNvPr>
          <p:cNvSpPr txBox="1">
            <a:spLocks/>
          </p:cNvSpPr>
          <p:nvPr/>
        </p:nvSpPr>
        <p:spPr>
          <a:xfrm>
            <a:off x="6256020" y="2701427"/>
            <a:ext cx="4554501" cy="26999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ts val="0"/>
              </a:spcBef>
              <a:spcAft>
                <a:spcPts val="1600"/>
              </a:spcAft>
            </a:pPr>
            <a:r>
              <a:rPr lang="en-US" sz="2000" dirty="0">
                <a:latin typeface="Times New Roman" panose="02020603050405020304" pitchFamily="18" charset="0"/>
                <a:cs typeface="Times New Roman" panose="02020603050405020304" pitchFamily="18" charset="0"/>
              </a:rPr>
              <a:t>Numerical</a:t>
            </a:r>
            <a:endParaRPr lang="en-US" sz="1800" dirty="0">
              <a:latin typeface="Times New Roman" panose="02020603050405020304" pitchFamily="18" charset="0"/>
              <a:cs typeface="Times New Roman" panose="02020603050405020304" pitchFamily="18" charset="0"/>
            </a:endParaRPr>
          </a:p>
          <a:p>
            <a:pPr lvl="0" indent="-228600" algn="l">
              <a:spcBef>
                <a:spcPts val="0"/>
              </a:spcBef>
              <a:spcAft>
                <a:spcPts val="16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almost no missing value in the numerical columns, but one weird columns “</a:t>
            </a:r>
            <a:r>
              <a:rPr lang="en-US" sz="1800" dirty="0" err="1">
                <a:latin typeface="Times New Roman" panose="02020603050405020304" pitchFamily="18" charset="0"/>
                <a:cs typeface="Times New Roman" panose="02020603050405020304" pitchFamily="18" charset="0"/>
              </a:rPr>
              <a:t>pdays</a:t>
            </a:r>
            <a:r>
              <a:rPr lang="en-US" sz="1800" dirty="0">
                <a:latin typeface="Times New Roman" panose="02020603050405020304" pitchFamily="18" charset="0"/>
                <a:cs typeface="Times New Roman" panose="02020603050405020304" pitchFamily="18" charset="0"/>
              </a:rPr>
              <a:t>”, which is the number of days since last reach out, indicate no call before as 999. Therefore, we need to replace 999 with 0. </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30197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4FB2BD5-6AAB-46F7-A8D1-665DAE973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75145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754E5-5A43-7241-84E9-D38886E64226}"/>
              </a:ext>
            </a:extLst>
          </p:cNvPr>
          <p:cNvSpPr>
            <a:spLocks noGrp="1"/>
          </p:cNvSpPr>
          <p:nvPr>
            <p:ph type="title"/>
          </p:nvPr>
        </p:nvSpPr>
        <p:spPr>
          <a:xfrm>
            <a:off x="1036685" y="1152144"/>
            <a:ext cx="6611024" cy="4666765"/>
          </a:xfrm>
        </p:spPr>
        <p:txBody>
          <a:bodyPr vert="horz" lIns="91440" tIns="45720" rIns="91440" bIns="45720" rtlCol="0" anchor="ctr">
            <a:normAutofit/>
          </a:bodyPr>
          <a:lstStyle/>
          <a:p>
            <a:r>
              <a:rPr lang="en-US" sz="8000" kern="1200" dirty="0">
                <a:solidFill>
                  <a:schemeClr val="tx1"/>
                </a:solidFill>
                <a:latin typeface="Times New Roman" panose="02020603050405020304" pitchFamily="18" charset="0"/>
                <a:cs typeface="Times New Roman" panose="02020603050405020304" pitchFamily="18" charset="0"/>
              </a:rPr>
              <a:t>Modelling</a:t>
            </a:r>
          </a:p>
        </p:txBody>
      </p:sp>
      <p:grpSp>
        <p:nvGrpSpPr>
          <p:cNvPr id="41" name="Group 40">
            <a:extLst>
              <a:ext uri="{FF2B5EF4-FFF2-40B4-BE49-F238E27FC236}">
                <a16:creationId xmlns:a16="http://schemas.microsoft.com/office/drawing/2014/main" id="{31D279A5-A726-4EB1-8C82-5DCAD7206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2" name="Rectangle 64">
              <a:extLst>
                <a:ext uri="{FF2B5EF4-FFF2-40B4-BE49-F238E27FC236}">
                  <a16:creationId xmlns:a16="http://schemas.microsoft.com/office/drawing/2014/main" id="{1CE5924F-E0EC-42CC-8DEC-805AA13D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E307F87-8A04-4995-972E-FDA64B90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B4F94FEB-6437-4F82-8162-102CD0F5A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AA0E57C3-AF35-4479-921A-4DE8AEE1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D90A8767-9020-4331-B099-51AE678E5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0E99A61B-8C5D-495B-B1E3-EDE182F2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F8091840-442B-48FC-B52B-A30A33D1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ABA7ECAD-216B-44A5-B7A8-F01B7A61E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C542924-4C61-497C-823F-6DABE94F3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DA58E6AB-0D24-4203-BB36-23C46E1D4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1786210C-FC2B-42A8-B9AD-B59D7BC74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6631C158-3987-4246-A8F0-A446381D3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F89EDD3-5511-4A57-AAD1-2D188E9C4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1D993D38-1E01-4DFD-A5D0-0A3781CD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D6FE807E-293A-446E-9F8F-3B87D763B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4AC0B35E-8639-4057-9E0B-8109D67F8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1892F8C1-D3BE-441F-BAB0-F3F7D6CA4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EF068311-5A24-4E53-9104-6C62EE555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5EC9C299-85CB-409E-80B2-F3F1E314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E56E79AE-691C-4BA9-A736-A35E5BF52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694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pPr>
              <a:spcBef>
                <a:spcPts val="0"/>
              </a:spcBef>
            </a:pPr>
            <a:r>
              <a:rPr lang="en" dirty="0">
                <a:latin typeface="Times New Roman" panose="02020603050405020304" pitchFamily="18" charset="0"/>
                <a:cs typeface="Times New Roman" panose="02020603050405020304" pitchFamily="18" charset="0"/>
              </a:rPr>
              <a:t>Three Models </a:t>
            </a:r>
            <a:endParaRPr dirty="0">
              <a:latin typeface="Times New Roman" panose="02020603050405020304" pitchFamily="18" charset="0"/>
              <a:cs typeface="Times New Roman" panose="02020603050405020304" pitchFamily="18" charset="0"/>
            </a:endParaRPr>
          </a:p>
        </p:txBody>
      </p:sp>
      <p:sp>
        <p:nvSpPr>
          <p:cNvPr id="135" name="Google Shape;135;p18"/>
          <p:cNvSpPr/>
          <p:nvPr/>
        </p:nvSpPr>
        <p:spPr>
          <a:xfrm>
            <a:off x="576467" y="1739833"/>
            <a:ext cx="3292400" cy="810400"/>
          </a:xfrm>
          <a:prstGeom prst="homePlate">
            <a:avLst>
              <a:gd name="adj" fmla="val 50000"/>
            </a:avLst>
          </a:prstGeom>
          <a:solidFill>
            <a:srgbClr val="0070C0"/>
          </a:solidFill>
          <a:ln>
            <a:noFill/>
          </a:ln>
        </p:spPr>
        <p:txBody>
          <a:bodyPr spcFirstLastPara="1" wrap="square" lIns="162500" tIns="162500" rIns="162500" bIns="162500" anchor="ctr" anchorCtr="0">
            <a:noAutofit/>
          </a:bodyPr>
          <a:lstStyle/>
          <a:p>
            <a:endParaRPr sz="2400"/>
          </a:p>
        </p:txBody>
      </p:sp>
      <p:sp>
        <p:nvSpPr>
          <p:cNvPr id="136" name="Google Shape;136;p18"/>
          <p:cNvSpPr txBox="1">
            <a:spLocks noGrp="1"/>
          </p:cNvSpPr>
          <p:nvPr>
            <p:ph type="body" idx="4294967295"/>
          </p:nvPr>
        </p:nvSpPr>
        <p:spPr>
          <a:xfrm>
            <a:off x="576466" y="1935435"/>
            <a:ext cx="3200533"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dirty="0">
                <a:solidFill>
                  <a:schemeClr val="lt1"/>
                </a:solidFill>
                <a:latin typeface="Times New Roman" panose="02020603050405020304" pitchFamily="18" charset="0"/>
                <a:cs typeface="Times New Roman" panose="02020603050405020304" pitchFamily="18" charset="0"/>
              </a:rPr>
              <a:t>Logistic Regression</a:t>
            </a:r>
            <a:endParaRPr dirty="0">
              <a:solidFill>
                <a:schemeClr val="lt1"/>
              </a:solidFill>
              <a:latin typeface="Times New Roman" panose="02020603050405020304" pitchFamily="18" charset="0"/>
              <a:cs typeface="Times New Roman" panose="02020603050405020304" pitchFamily="18" charset="0"/>
            </a:endParaRPr>
          </a:p>
        </p:txBody>
      </p:sp>
      <p:sp>
        <p:nvSpPr>
          <p:cNvPr id="137" name="Google Shape;137;p18"/>
          <p:cNvSpPr txBox="1">
            <a:spLocks noGrp="1"/>
          </p:cNvSpPr>
          <p:nvPr>
            <p:ph type="body" idx="4294967295"/>
          </p:nvPr>
        </p:nvSpPr>
        <p:spPr>
          <a:xfrm>
            <a:off x="576467"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dirty="0">
                <a:latin typeface="Times New Roman" panose="02020603050405020304" pitchFamily="18" charset="0"/>
                <a:cs typeface="Times New Roman" panose="02020603050405020304" pitchFamily="18" charset="0"/>
              </a:rPr>
              <a:t>Baseline</a:t>
            </a:r>
            <a:endParaRPr sz="2133" b="1" dirty="0">
              <a:latin typeface="Times New Roman" panose="02020603050405020304" pitchFamily="18" charset="0"/>
              <a:cs typeface="Times New Roman" panose="02020603050405020304" pitchFamily="18" charset="0"/>
            </a:endParaRPr>
          </a:p>
          <a:p>
            <a:pPr marL="0" indent="0">
              <a:spcBef>
                <a:spcPts val="1067"/>
              </a:spcBef>
              <a:spcAft>
                <a:spcPts val="1067"/>
              </a:spcAft>
              <a:buNone/>
            </a:pPr>
            <a:r>
              <a:rPr lang="en" sz="2133" dirty="0">
                <a:latin typeface="Times New Roman" panose="02020603050405020304" pitchFamily="18" charset="0"/>
                <a:cs typeface="Times New Roman" panose="02020603050405020304" pitchFamily="18" charset="0"/>
              </a:rPr>
              <a:t>The logistic regression performance is not very well, but its simplicity make it work very well as the baseline.</a:t>
            </a:r>
            <a:endParaRPr sz="2133" dirty="0">
              <a:latin typeface="Times New Roman" panose="02020603050405020304" pitchFamily="18" charset="0"/>
              <a:cs typeface="Times New Roman" panose="02020603050405020304" pitchFamily="18" charset="0"/>
            </a:endParaRPr>
          </a:p>
        </p:txBody>
      </p:sp>
      <p:sp>
        <p:nvSpPr>
          <p:cNvPr id="138" name="Google Shape;138;p18"/>
          <p:cNvSpPr/>
          <p:nvPr/>
        </p:nvSpPr>
        <p:spPr>
          <a:xfrm>
            <a:off x="4059703" y="1739833"/>
            <a:ext cx="3680800" cy="810400"/>
          </a:xfrm>
          <a:prstGeom prst="chevron">
            <a:avLst>
              <a:gd name="adj" fmla="val 50000"/>
            </a:avLst>
          </a:prstGeom>
          <a:solidFill>
            <a:srgbClr val="0070C0"/>
          </a:solidFill>
          <a:ln>
            <a:solidFill>
              <a:srgbClr val="0070C0"/>
            </a:solidFill>
          </a:ln>
        </p:spPr>
        <p:txBody>
          <a:bodyPr spcFirstLastPara="1" wrap="square" lIns="162500" tIns="162500" rIns="162500" bIns="162500" anchor="ctr" anchorCtr="0">
            <a:noAutofit/>
          </a:bodyPr>
          <a:lstStyle/>
          <a:p>
            <a:endParaRPr sz="2400"/>
          </a:p>
        </p:txBody>
      </p:sp>
      <p:sp>
        <p:nvSpPr>
          <p:cNvPr id="139" name="Google Shape;139;p18"/>
          <p:cNvSpPr txBox="1">
            <a:spLocks noGrp="1"/>
          </p:cNvSpPr>
          <p:nvPr>
            <p:ph type="body" idx="4294967295"/>
          </p:nvPr>
        </p:nvSpPr>
        <p:spPr>
          <a:xfrm>
            <a:off x="4448200"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dirty="0">
                <a:solidFill>
                  <a:schemeClr val="lt1"/>
                </a:solidFill>
                <a:latin typeface="Times New Roman" panose="02020603050405020304" pitchFamily="18" charset="0"/>
                <a:cs typeface="Times New Roman" panose="02020603050405020304" pitchFamily="18" charset="0"/>
              </a:rPr>
              <a:t>Random Forest</a:t>
            </a:r>
            <a:endParaRPr dirty="0">
              <a:solidFill>
                <a:schemeClr val="lt1"/>
              </a:solidFill>
              <a:latin typeface="Times New Roman" panose="02020603050405020304" pitchFamily="18" charset="0"/>
              <a:cs typeface="Times New Roman" panose="02020603050405020304" pitchFamily="18" charset="0"/>
            </a:endParaRPr>
          </a:p>
        </p:txBody>
      </p:sp>
      <p:sp>
        <p:nvSpPr>
          <p:cNvPr id="140" name="Google Shape;140;p18"/>
          <p:cNvSpPr txBox="1">
            <a:spLocks noGrp="1"/>
          </p:cNvSpPr>
          <p:nvPr>
            <p:ph type="body" idx="4294967295"/>
          </p:nvPr>
        </p:nvSpPr>
        <p:spPr>
          <a:xfrm>
            <a:off x="4448195"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dirty="0" err="1">
                <a:latin typeface="Times New Roman" panose="02020603050405020304" pitchFamily="18" charset="0"/>
                <a:cs typeface="Times New Roman" panose="02020603050405020304" pitchFamily="18" charset="0"/>
              </a:rPr>
              <a:t>RandomizedSearchCV</a:t>
            </a:r>
            <a:endParaRPr sz="2133" b="1" dirty="0">
              <a:latin typeface="Times New Roman" panose="02020603050405020304" pitchFamily="18" charset="0"/>
              <a:cs typeface="Times New Roman" panose="02020603050405020304" pitchFamily="18" charset="0"/>
            </a:endParaRPr>
          </a:p>
          <a:p>
            <a:pPr marL="0" indent="0">
              <a:lnSpc>
                <a:spcPct val="115000"/>
              </a:lnSpc>
              <a:spcBef>
                <a:spcPts val="1067"/>
              </a:spcBef>
              <a:spcAft>
                <a:spcPts val="1067"/>
              </a:spcAft>
              <a:buNone/>
            </a:pPr>
            <a:r>
              <a:rPr lang="en" sz="2133" dirty="0">
                <a:latin typeface="Times New Roman" panose="02020603050405020304" pitchFamily="18" charset="0"/>
                <a:cs typeface="Times New Roman" panose="02020603050405020304" pitchFamily="18" charset="0"/>
              </a:rPr>
              <a:t>Using random grid search , we can search for the best hyperparameters that goes into the model. </a:t>
            </a:r>
            <a:endParaRPr sz="2133" dirty="0">
              <a:latin typeface="Times New Roman" panose="02020603050405020304" pitchFamily="18" charset="0"/>
              <a:cs typeface="Times New Roman" panose="02020603050405020304" pitchFamily="18" charset="0"/>
            </a:endParaRPr>
          </a:p>
        </p:txBody>
      </p:sp>
      <p:sp>
        <p:nvSpPr>
          <p:cNvPr id="141" name="Google Shape;141;p18"/>
          <p:cNvSpPr/>
          <p:nvPr/>
        </p:nvSpPr>
        <p:spPr>
          <a:xfrm>
            <a:off x="7931336" y="1739833"/>
            <a:ext cx="3680800" cy="810400"/>
          </a:xfrm>
          <a:prstGeom prst="chevron">
            <a:avLst>
              <a:gd name="adj" fmla="val 50000"/>
            </a:avLst>
          </a:prstGeom>
          <a:solidFill>
            <a:srgbClr val="0070C0"/>
          </a:solidFill>
          <a:ln>
            <a:noFill/>
          </a:ln>
        </p:spPr>
        <p:txBody>
          <a:bodyPr spcFirstLastPara="1" wrap="square" lIns="162500" tIns="162500" rIns="162500" bIns="162500" anchor="ctr" anchorCtr="0">
            <a:noAutofit/>
          </a:bodyPr>
          <a:lstStyle/>
          <a:p>
            <a:endParaRPr sz="2400"/>
          </a:p>
        </p:txBody>
      </p:sp>
      <p:sp>
        <p:nvSpPr>
          <p:cNvPr id="142" name="Google Shape;142;p18"/>
          <p:cNvSpPr txBox="1">
            <a:spLocks noGrp="1"/>
          </p:cNvSpPr>
          <p:nvPr>
            <p:ph type="body" idx="4294967295"/>
          </p:nvPr>
        </p:nvSpPr>
        <p:spPr>
          <a:xfrm>
            <a:off x="8338977"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dirty="0">
                <a:solidFill>
                  <a:schemeClr val="lt1"/>
                </a:solidFill>
                <a:latin typeface="Times New Roman" panose="02020603050405020304" pitchFamily="18" charset="0"/>
                <a:cs typeface="Times New Roman" panose="02020603050405020304" pitchFamily="18" charset="0"/>
              </a:rPr>
              <a:t>Ensemble model</a:t>
            </a:r>
            <a:endParaRPr dirty="0">
              <a:solidFill>
                <a:schemeClr val="lt1"/>
              </a:solidFill>
              <a:latin typeface="Times New Roman" panose="02020603050405020304" pitchFamily="18" charset="0"/>
              <a:cs typeface="Times New Roman" panose="02020603050405020304" pitchFamily="18" charset="0"/>
            </a:endParaRPr>
          </a:p>
        </p:txBody>
      </p:sp>
      <p:sp>
        <p:nvSpPr>
          <p:cNvPr id="143" name="Google Shape;143;p18"/>
          <p:cNvSpPr txBox="1">
            <a:spLocks noGrp="1"/>
          </p:cNvSpPr>
          <p:nvPr>
            <p:ph type="body" idx="4294967295"/>
          </p:nvPr>
        </p:nvSpPr>
        <p:spPr>
          <a:xfrm>
            <a:off x="8338968"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dirty="0">
                <a:latin typeface="Times New Roman" panose="02020603050405020304" pitchFamily="18" charset="0"/>
                <a:cs typeface="Times New Roman" panose="02020603050405020304" pitchFamily="18" charset="0"/>
              </a:rPr>
              <a:t>Voting Classifier</a:t>
            </a:r>
            <a:endParaRPr sz="2133" b="1" dirty="0">
              <a:latin typeface="Times New Roman" panose="02020603050405020304" pitchFamily="18" charset="0"/>
              <a:cs typeface="Times New Roman" panose="02020603050405020304" pitchFamily="18" charset="0"/>
            </a:endParaRPr>
          </a:p>
          <a:p>
            <a:pPr marL="0" indent="0">
              <a:spcBef>
                <a:spcPts val="1067"/>
              </a:spcBef>
              <a:spcAft>
                <a:spcPts val="1067"/>
              </a:spcAft>
              <a:buNone/>
            </a:pPr>
            <a:r>
              <a:rPr lang="en" sz="2133" dirty="0">
                <a:latin typeface="Times New Roman" panose="02020603050405020304" pitchFamily="18" charset="0"/>
                <a:cs typeface="Times New Roman" panose="02020603050405020304" pitchFamily="18" charset="0"/>
              </a:rPr>
              <a:t>With ensemble model of </a:t>
            </a:r>
            <a:r>
              <a:rPr lang="en" sz="2133" dirty="0" err="1">
                <a:latin typeface="Times New Roman" panose="02020603050405020304" pitchFamily="18" charset="0"/>
                <a:cs typeface="Times New Roman" panose="02020603050405020304" pitchFamily="18" charset="0"/>
              </a:rPr>
              <a:t>knn</a:t>
            </a:r>
            <a:r>
              <a:rPr lang="en" sz="2133" dirty="0">
                <a:latin typeface="Times New Roman" panose="02020603050405020304" pitchFamily="18" charset="0"/>
                <a:cs typeface="Times New Roman" panose="02020603050405020304" pitchFamily="18" charset="0"/>
              </a:rPr>
              <a:t>, decision tree, and svc, find the best combination of the model with their vote. </a:t>
            </a:r>
            <a:endParaRPr sz="213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470967" y="751033"/>
            <a:ext cx="12370000" cy="1011600"/>
          </a:xfrm>
          <a:prstGeom prst="rect">
            <a:avLst/>
          </a:prstGeom>
        </p:spPr>
        <p:txBody>
          <a:bodyPr spcFirstLastPara="1" vert="horz" wrap="square" lIns="121900" tIns="121900" rIns="121900" bIns="121900" rtlCol="0" anchor="t" anchorCtr="0">
            <a:noAutofit/>
          </a:bodyPr>
          <a:lstStyle/>
          <a:p>
            <a:pPr>
              <a:spcBef>
                <a:spcPts val="0"/>
              </a:spcBef>
            </a:pPr>
            <a:r>
              <a:rPr lang="en" dirty="0">
                <a:latin typeface="Times New Roman" panose="02020603050405020304" pitchFamily="18" charset="0"/>
                <a:cs typeface="Times New Roman" panose="02020603050405020304" pitchFamily="18" charset="0"/>
              </a:rPr>
              <a:t>   Metrics</a:t>
            </a:r>
            <a:endParaRPr dirty="0">
              <a:latin typeface="Times New Roman" panose="02020603050405020304" pitchFamily="18" charset="0"/>
              <a:cs typeface="Times New Roman" panose="02020603050405020304" pitchFamily="18" charset="0"/>
            </a:endParaRPr>
          </a:p>
        </p:txBody>
      </p:sp>
      <p:sp>
        <p:nvSpPr>
          <p:cNvPr id="154" name="Google Shape;154;p20"/>
          <p:cNvSpPr txBox="1">
            <a:spLocks noGrp="1"/>
          </p:cNvSpPr>
          <p:nvPr>
            <p:ph type="body" idx="4294967295"/>
          </p:nvPr>
        </p:nvSpPr>
        <p:spPr>
          <a:xfrm>
            <a:off x="4302836" y="2918368"/>
            <a:ext cx="3621600" cy="7680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a:solidFill>
                  <a:schemeClr val="lt1"/>
                </a:solidFill>
                <a:latin typeface="Times New Roman" panose="02020603050405020304" pitchFamily="18" charset="0"/>
                <a:cs typeface="Times New Roman" panose="02020603050405020304" pitchFamily="18" charset="0"/>
              </a:rPr>
              <a:t>What features?</a:t>
            </a:r>
            <a:endParaRPr>
              <a:solidFill>
                <a:schemeClr val="lt1"/>
              </a:solidFill>
              <a:latin typeface="Times New Roman" panose="02020603050405020304" pitchFamily="18" charset="0"/>
              <a:cs typeface="Times New Roman" panose="02020603050405020304" pitchFamily="18" charset="0"/>
            </a:endParaRPr>
          </a:p>
        </p:txBody>
      </p:sp>
      <p:sp>
        <p:nvSpPr>
          <p:cNvPr id="155" name="Google Shape;155;p20"/>
          <p:cNvSpPr txBox="1">
            <a:spLocks noGrp="1"/>
          </p:cNvSpPr>
          <p:nvPr>
            <p:ph type="body" idx="4294967295"/>
          </p:nvPr>
        </p:nvSpPr>
        <p:spPr>
          <a:xfrm>
            <a:off x="8488368" y="2918368"/>
            <a:ext cx="3621600" cy="7680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a:solidFill>
                  <a:schemeClr val="lt1"/>
                </a:solidFill>
                <a:latin typeface="Times New Roman" panose="02020603050405020304" pitchFamily="18" charset="0"/>
                <a:cs typeface="Times New Roman" panose="02020603050405020304" pitchFamily="18" charset="0"/>
              </a:rPr>
              <a:t>Prediction Model</a:t>
            </a:r>
            <a:endParaRPr>
              <a:solidFill>
                <a:schemeClr val="lt1"/>
              </a:solidFill>
              <a:latin typeface="Times New Roman" panose="02020603050405020304" pitchFamily="18" charset="0"/>
              <a:cs typeface="Times New Roman" panose="02020603050405020304" pitchFamily="18" charset="0"/>
            </a:endParaRPr>
          </a:p>
        </p:txBody>
      </p:sp>
      <p:sp>
        <p:nvSpPr>
          <p:cNvPr id="156" name="Google Shape;156;p20"/>
          <p:cNvSpPr/>
          <p:nvPr/>
        </p:nvSpPr>
        <p:spPr>
          <a:xfrm>
            <a:off x="4224459" y="1924159"/>
            <a:ext cx="1462000" cy="500000"/>
          </a:xfrm>
          <a:prstGeom prst="rect">
            <a:avLst/>
          </a:prstGeom>
          <a:solidFill>
            <a:srgbClr val="0070C0"/>
          </a:solidFill>
          <a:ln>
            <a:noFill/>
          </a:ln>
        </p:spPr>
        <p:txBody>
          <a:bodyPr spcFirstLastPara="1" wrap="square" lIns="121900" tIns="121900" rIns="121900" bIns="121900" anchor="ctr" anchorCtr="0">
            <a:noAutofit/>
          </a:bodyPr>
          <a:lstStyle/>
          <a:p>
            <a:pPr>
              <a:lnSpc>
                <a:spcPct val="115000"/>
              </a:lnSpc>
            </a:pPr>
            <a:r>
              <a:rPr lang="en" sz="1333" dirty="0">
                <a:solidFill>
                  <a:srgbClr val="FFFFFF"/>
                </a:solidFill>
                <a:latin typeface="Times New Roman" panose="02020603050405020304" pitchFamily="18" charset="0"/>
                <a:ea typeface="Roboto"/>
                <a:cs typeface="Times New Roman" panose="02020603050405020304" pitchFamily="18" charset="0"/>
                <a:sym typeface="Roboto"/>
              </a:rPr>
              <a:t>Validation score</a:t>
            </a:r>
            <a:endParaRPr sz="1333"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57" name="Google Shape;157;p20"/>
          <p:cNvSpPr/>
          <p:nvPr/>
        </p:nvSpPr>
        <p:spPr>
          <a:xfrm>
            <a:off x="5703777" y="1924159"/>
            <a:ext cx="1462000" cy="500000"/>
          </a:xfrm>
          <a:prstGeom prst="rect">
            <a:avLst/>
          </a:prstGeom>
          <a:solidFill>
            <a:srgbClr val="0070C0"/>
          </a:solidFill>
          <a:ln>
            <a:noFill/>
          </a:ln>
        </p:spPr>
        <p:txBody>
          <a:bodyPr spcFirstLastPara="1" wrap="square" lIns="121900" tIns="121900" rIns="121900" bIns="121900" anchor="ctr" anchorCtr="0">
            <a:noAutofit/>
          </a:bodyPr>
          <a:lstStyle/>
          <a:p>
            <a:pPr>
              <a:lnSpc>
                <a:spcPct val="115000"/>
              </a:lnSpc>
            </a:pPr>
            <a:r>
              <a:rPr lang="en" sz="1333" dirty="0">
                <a:solidFill>
                  <a:srgbClr val="FFFFFF"/>
                </a:solidFill>
                <a:latin typeface="Times New Roman" panose="02020603050405020304" pitchFamily="18" charset="0"/>
                <a:ea typeface="Roboto"/>
                <a:cs typeface="Times New Roman" panose="02020603050405020304" pitchFamily="18" charset="0"/>
                <a:sym typeface="Roboto"/>
              </a:rPr>
              <a:t>F1 Score</a:t>
            </a:r>
            <a:endParaRPr sz="1333"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58" name="Google Shape;158;p20"/>
          <p:cNvSpPr/>
          <p:nvPr/>
        </p:nvSpPr>
        <p:spPr>
          <a:xfrm>
            <a:off x="7183123" y="1924159"/>
            <a:ext cx="4105200" cy="500000"/>
          </a:xfrm>
          <a:prstGeom prst="rect">
            <a:avLst/>
          </a:prstGeom>
          <a:solidFill>
            <a:srgbClr val="0070C0"/>
          </a:solidFill>
          <a:ln>
            <a:noFill/>
          </a:ln>
        </p:spPr>
        <p:txBody>
          <a:bodyPr spcFirstLastPara="1" wrap="square" lIns="121900" tIns="121900" rIns="121900" bIns="121900" anchor="ctr" anchorCtr="0">
            <a:noAutofit/>
          </a:bodyPr>
          <a:lstStyle/>
          <a:p>
            <a:pPr>
              <a:lnSpc>
                <a:spcPct val="115000"/>
              </a:lnSpc>
            </a:pPr>
            <a:r>
              <a:rPr lang="en" sz="1333" dirty="0">
                <a:solidFill>
                  <a:srgbClr val="FFFFFF"/>
                </a:solidFill>
                <a:latin typeface="Times New Roman" panose="02020603050405020304" pitchFamily="18" charset="0"/>
                <a:ea typeface="Roboto"/>
                <a:cs typeface="Times New Roman" panose="02020603050405020304" pitchFamily="18" charset="0"/>
                <a:sym typeface="Roboto"/>
              </a:rPr>
              <a:t>Confusion Matrix</a:t>
            </a:r>
            <a:endParaRPr sz="1333"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59" name="Google Shape;159;p20"/>
          <p:cNvSpPr/>
          <p:nvPr/>
        </p:nvSpPr>
        <p:spPr>
          <a:xfrm>
            <a:off x="750776" y="1923792"/>
            <a:ext cx="3456400" cy="500000"/>
          </a:xfrm>
          <a:prstGeom prst="rect">
            <a:avLst/>
          </a:prstGeom>
          <a:solidFill>
            <a:srgbClr val="0070C0"/>
          </a:solidFill>
          <a:ln>
            <a:noFill/>
          </a:ln>
        </p:spPr>
        <p:txBody>
          <a:bodyPr spcFirstLastPara="1" wrap="square" lIns="121900" tIns="121900" rIns="121900" bIns="121900" anchor="ctr" anchorCtr="0">
            <a:noAutofit/>
          </a:bodyPr>
          <a:lstStyle/>
          <a:p>
            <a:r>
              <a:rPr lang="en" sz="2400" dirty="0">
                <a:solidFill>
                  <a:srgbClr val="FFFFFF"/>
                </a:solidFill>
                <a:latin typeface="Times New Roman" panose="02020603050405020304" pitchFamily="18" charset="0"/>
                <a:cs typeface="Times New Roman" panose="02020603050405020304" pitchFamily="18" charset="0"/>
              </a:rPr>
              <a:t>Models</a:t>
            </a:r>
            <a:endParaRPr sz="2400" dirty="0">
              <a:solidFill>
                <a:srgbClr val="FFFFFF"/>
              </a:solidFill>
              <a:latin typeface="Times New Roman" panose="02020603050405020304" pitchFamily="18" charset="0"/>
              <a:cs typeface="Times New Roman" panose="02020603050405020304" pitchFamily="18" charset="0"/>
            </a:endParaRPr>
          </a:p>
        </p:txBody>
      </p:sp>
      <p:grpSp>
        <p:nvGrpSpPr>
          <p:cNvPr id="160" name="Google Shape;160;p20"/>
          <p:cNvGrpSpPr/>
          <p:nvPr/>
        </p:nvGrpSpPr>
        <p:grpSpPr>
          <a:xfrm>
            <a:off x="752119" y="2441824"/>
            <a:ext cx="10535939" cy="1122555"/>
            <a:chOff x="943723" y="3098500"/>
            <a:chExt cx="7257489" cy="674450"/>
          </a:xfrm>
          <a:solidFill>
            <a:srgbClr val="0070C0"/>
          </a:solidFill>
        </p:grpSpPr>
        <p:sp>
          <p:nvSpPr>
            <p:cNvPr id="161" name="Google Shape;161;p20"/>
            <p:cNvSpPr/>
            <p:nvPr/>
          </p:nvSpPr>
          <p:spPr>
            <a:xfrm>
              <a:off x="5373412" y="3098513"/>
              <a:ext cx="2827800" cy="674400"/>
            </a:xfrm>
            <a:prstGeom prst="rect">
              <a:avLst/>
            </a:prstGeom>
            <a:grpFill/>
            <a:ln>
              <a:noFill/>
            </a:ln>
          </p:spPr>
          <p:txBody>
            <a:bodyPr spcFirstLastPara="1" wrap="square" lIns="121900" tIns="121900" rIns="121900" bIns="121900" anchor="t" anchorCtr="0">
              <a:noAutofit/>
            </a:bodyPr>
            <a:lstStyle/>
            <a:p>
              <a:pPr>
                <a:lnSpc>
                  <a:spcPct val="150000"/>
                </a:lnSpc>
              </a:pPr>
              <a:r>
                <a:rPr lang="en" sz="1467" dirty="0">
                  <a:solidFill>
                    <a:srgbClr val="FFFFFF"/>
                  </a:solidFill>
                  <a:latin typeface="Times New Roman" panose="02020603050405020304" pitchFamily="18" charset="0"/>
                  <a:ea typeface="Roboto"/>
                  <a:cs typeface="Times New Roman" panose="02020603050405020304" pitchFamily="18" charset="0"/>
                  <a:sym typeface="Roboto"/>
                </a:rPr>
                <a:t>[[5838 1006] </a:t>
              </a:r>
            </a:p>
            <a:p>
              <a:pPr>
                <a:lnSpc>
                  <a:spcPct val="150000"/>
                </a:lnSpc>
              </a:pPr>
              <a:r>
                <a:rPr lang="en" sz="1467" dirty="0">
                  <a:solidFill>
                    <a:srgbClr val="FFFFFF"/>
                  </a:solidFill>
                  <a:latin typeface="Times New Roman" panose="02020603050405020304" pitchFamily="18" charset="0"/>
                  <a:ea typeface="Roboto"/>
                  <a:cs typeface="Times New Roman" panose="02020603050405020304" pitchFamily="18" charset="0"/>
                  <a:sym typeface="Roboto"/>
                </a:rPr>
                <a:t>[ 100 777]]</a:t>
              </a:r>
              <a:endParaRPr sz="1467"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62" name="Google Shape;162;p20"/>
            <p:cNvSpPr/>
            <p:nvPr/>
          </p:nvSpPr>
          <p:spPr>
            <a:xfrm>
              <a:off x="943723" y="3098500"/>
              <a:ext cx="23799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3" name="Google Shape;163;p20"/>
            <p:cNvSpPr/>
            <p:nvPr/>
          </p:nvSpPr>
          <p:spPr>
            <a:xfrm>
              <a:off x="1632122" y="3098513"/>
              <a:ext cx="674400" cy="674400"/>
            </a:xfrm>
            <a:prstGeom prst="rtTriangle">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4" name="Google Shape;164;p20"/>
            <p:cNvSpPr/>
            <p:nvPr/>
          </p:nvSpPr>
          <p:spPr>
            <a:xfrm>
              <a:off x="943723" y="3098513"/>
              <a:ext cx="687600" cy="674400"/>
            </a:xfrm>
            <a:prstGeom prst="rtTriangle">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5" name="Google Shape;165;p20"/>
            <p:cNvSpPr/>
            <p:nvPr/>
          </p:nvSpPr>
          <p:spPr>
            <a:xfrm>
              <a:off x="3335463" y="3098513"/>
              <a:ext cx="10071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6" name="Google Shape;166;p20"/>
            <p:cNvSpPr/>
            <p:nvPr/>
          </p:nvSpPr>
          <p:spPr>
            <a:xfrm>
              <a:off x="4354429" y="3098513"/>
              <a:ext cx="10071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67" name="Google Shape;167;p20"/>
            <p:cNvSpPr/>
            <p:nvPr/>
          </p:nvSpPr>
          <p:spPr>
            <a:xfrm>
              <a:off x="1210848" y="3098557"/>
              <a:ext cx="425700" cy="409200"/>
            </a:xfrm>
            <a:prstGeom prst="rect">
              <a:avLst/>
            </a:prstGeom>
            <a:grpFill/>
            <a:ln>
              <a:noFill/>
            </a:ln>
          </p:spPr>
          <p:txBody>
            <a:bodyPr spcFirstLastPara="1" wrap="square" lIns="121900" tIns="121900" rIns="121900" bIns="121900" anchor="b" anchorCtr="0">
              <a:noAutofit/>
            </a:bodyPr>
            <a:lstStyle/>
            <a:p>
              <a:pPr algn="ctr"/>
              <a:r>
                <a:rPr lang="en" sz="2133">
                  <a:solidFill>
                    <a:srgbClr val="FFFFFF"/>
                  </a:solidFill>
                  <a:latin typeface="Times New Roman" panose="02020603050405020304" pitchFamily="18" charset="0"/>
                  <a:ea typeface="Roboto"/>
                  <a:cs typeface="Times New Roman" panose="02020603050405020304" pitchFamily="18" charset="0"/>
                  <a:sym typeface="Roboto"/>
                </a:rPr>
                <a:t>1</a:t>
              </a:r>
              <a:endParaRPr sz="2133">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68" name="Google Shape;168;p20"/>
            <p:cNvSpPr/>
            <p:nvPr/>
          </p:nvSpPr>
          <p:spPr>
            <a:xfrm>
              <a:off x="1704725" y="3098550"/>
              <a:ext cx="1488600" cy="674400"/>
            </a:xfrm>
            <a:prstGeom prst="rect">
              <a:avLst/>
            </a:prstGeom>
            <a:grpFill/>
            <a:ln>
              <a:noFill/>
            </a:ln>
          </p:spPr>
          <p:txBody>
            <a:bodyPr spcFirstLastPara="1" wrap="square" lIns="121900" tIns="121900" rIns="121900" bIns="121900" anchor="t" anchorCtr="0">
              <a:noAutofit/>
            </a:bodyPr>
            <a:lstStyle/>
            <a:p>
              <a:r>
                <a:rPr lang="en" sz="1733" dirty="0">
                  <a:solidFill>
                    <a:srgbClr val="FFFFFF"/>
                  </a:solidFill>
                  <a:latin typeface="Times New Roman" panose="02020603050405020304" pitchFamily="18" charset="0"/>
                  <a:ea typeface="Roboto"/>
                  <a:cs typeface="Times New Roman" panose="02020603050405020304" pitchFamily="18" charset="0"/>
                  <a:sym typeface="Roboto"/>
                </a:rPr>
                <a:t>Logistic Regression</a:t>
              </a:r>
              <a:endParaRPr sz="1733" dirty="0">
                <a:solidFill>
                  <a:srgbClr val="FFFFFF"/>
                </a:solidFill>
                <a:latin typeface="Times New Roman" panose="02020603050405020304" pitchFamily="18" charset="0"/>
                <a:ea typeface="Roboto"/>
                <a:cs typeface="Times New Roman" panose="02020603050405020304" pitchFamily="18" charset="0"/>
                <a:sym typeface="Roboto"/>
              </a:endParaRPr>
            </a:p>
          </p:txBody>
        </p:sp>
      </p:grpSp>
      <p:grpSp>
        <p:nvGrpSpPr>
          <p:cNvPr id="169" name="Google Shape;169;p20"/>
          <p:cNvGrpSpPr/>
          <p:nvPr/>
        </p:nvGrpSpPr>
        <p:grpSpPr>
          <a:xfrm>
            <a:off x="752119" y="3582396"/>
            <a:ext cx="10535939" cy="1122555"/>
            <a:chOff x="943723" y="3783775"/>
            <a:chExt cx="7257489" cy="674450"/>
          </a:xfrm>
          <a:solidFill>
            <a:srgbClr val="0070C0"/>
          </a:solidFill>
        </p:grpSpPr>
        <p:sp>
          <p:nvSpPr>
            <p:cNvPr id="170" name="Google Shape;170;p20"/>
            <p:cNvSpPr/>
            <p:nvPr/>
          </p:nvSpPr>
          <p:spPr>
            <a:xfrm>
              <a:off x="5373412" y="3783788"/>
              <a:ext cx="2827800" cy="674400"/>
            </a:xfrm>
            <a:prstGeom prst="rect">
              <a:avLst/>
            </a:prstGeom>
            <a:grpFill/>
            <a:ln>
              <a:noFill/>
            </a:ln>
          </p:spPr>
          <p:txBody>
            <a:bodyPr spcFirstLastPara="1" wrap="square" lIns="121900" tIns="121900" rIns="121900" bIns="121900" anchor="t" anchorCtr="0">
              <a:noAutofit/>
            </a:bodyPr>
            <a:lstStyle/>
            <a:p>
              <a:pPr>
                <a:lnSpc>
                  <a:spcPct val="150000"/>
                </a:lnSpc>
              </a:pPr>
              <a:r>
                <a:rPr lang="en" sz="1467" dirty="0">
                  <a:solidFill>
                    <a:srgbClr val="FFFFFF"/>
                  </a:solidFill>
                  <a:latin typeface="Times New Roman" panose="02020603050405020304" pitchFamily="18" charset="0"/>
                  <a:ea typeface="Roboto"/>
                  <a:cs typeface="Times New Roman" panose="02020603050405020304" pitchFamily="18" charset="0"/>
                  <a:sym typeface="Roboto"/>
                </a:rPr>
                <a:t>[[6773, 71],</a:t>
              </a:r>
              <a:endParaRPr sz="1467" dirty="0">
                <a:solidFill>
                  <a:srgbClr val="FFFFFF"/>
                </a:solidFill>
                <a:latin typeface="Times New Roman" panose="02020603050405020304" pitchFamily="18" charset="0"/>
                <a:ea typeface="Roboto"/>
                <a:cs typeface="Times New Roman" panose="02020603050405020304" pitchFamily="18" charset="0"/>
                <a:sym typeface="Roboto"/>
              </a:endParaRPr>
            </a:p>
            <a:p>
              <a:pPr>
                <a:lnSpc>
                  <a:spcPct val="150000"/>
                </a:lnSpc>
              </a:pPr>
              <a:r>
                <a:rPr lang="en" sz="1467" dirty="0">
                  <a:solidFill>
                    <a:srgbClr val="FFFFFF"/>
                  </a:solidFill>
                  <a:latin typeface="Times New Roman" panose="02020603050405020304" pitchFamily="18" charset="0"/>
                  <a:ea typeface="Roboto"/>
                  <a:cs typeface="Times New Roman" panose="02020603050405020304" pitchFamily="18" charset="0"/>
                  <a:sym typeface="Roboto"/>
                </a:rPr>
                <a:t>[666, 211]]</a:t>
              </a:r>
              <a:endParaRPr sz="1467"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71" name="Google Shape;171;p20"/>
            <p:cNvSpPr/>
            <p:nvPr/>
          </p:nvSpPr>
          <p:spPr>
            <a:xfrm>
              <a:off x="943723" y="3783775"/>
              <a:ext cx="23799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72" name="Google Shape;172;p20"/>
            <p:cNvSpPr/>
            <p:nvPr/>
          </p:nvSpPr>
          <p:spPr>
            <a:xfrm>
              <a:off x="1632122" y="3783788"/>
              <a:ext cx="674400" cy="674400"/>
            </a:xfrm>
            <a:prstGeom prst="rtTriangle">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73" name="Google Shape;173;p20"/>
            <p:cNvSpPr/>
            <p:nvPr/>
          </p:nvSpPr>
          <p:spPr>
            <a:xfrm>
              <a:off x="943723" y="3783788"/>
              <a:ext cx="687600" cy="674400"/>
            </a:xfrm>
            <a:prstGeom prst="rtTriangle">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74" name="Google Shape;174;p20"/>
            <p:cNvSpPr/>
            <p:nvPr/>
          </p:nvSpPr>
          <p:spPr>
            <a:xfrm>
              <a:off x="3335463" y="3783788"/>
              <a:ext cx="10071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75" name="Google Shape;175;p20"/>
            <p:cNvSpPr/>
            <p:nvPr/>
          </p:nvSpPr>
          <p:spPr>
            <a:xfrm>
              <a:off x="4354429" y="3783788"/>
              <a:ext cx="10071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76" name="Google Shape;176;p20"/>
            <p:cNvSpPr/>
            <p:nvPr/>
          </p:nvSpPr>
          <p:spPr>
            <a:xfrm>
              <a:off x="1210848" y="3783832"/>
              <a:ext cx="425700" cy="409200"/>
            </a:xfrm>
            <a:prstGeom prst="rect">
              <a:avLst/>
            </a:prstGeom>
            <a:grpFill/>
            <a:ln>
              <a:noFill/>
            </a:ln>
          </p:spPr>
          <p:txBody>
            <a:bodyPr spcFirstLastPara="1" wrap="square" lIns="121900" tIns="121900" rIns="121900" bIns="121900" anchor="b" anchorCtr="0">
              <a:noAutofit/>
            </a:bodyPr>
            <a:lstStyle/>
            <a:p>
              <a:pPr algn="ctr"/>
              <a:r>
                <a:rPr lang="en" sz="2133">
                  <a:solidFill>
                    <a:srgbClr val="FFFFFF"/>
                  </a:solidFill>
                  <a:latin typeface="Times New Roman" panose="02020603050405020304" pitchFamily="18" charset="0"/>
                  <a:ea typeface="Roboto"/>
                  <a:cs typeface="Times New Roman" panose="02020603050405020304" pitchFamily="18" charset="0"/>
                  <a:sym typeface="Roboto"/>
                </a:rPr>
                <a:t>2</a:t>
              </a:r>
              <a:endParaRPr sz="2133">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77" name="Google Shape;177;p20"/>
            <p:cNvSpPr/>
            <p:nvPr/>
          </p:nvSpPr>
          <p:spPr>
            <a:xfrm>
              <a:off x="1704725" y="3783825"/>
              <a:ext cx="1488600" cy="674400"/>
            </a:xfrm>
            <a:prstGeom prst="rect">
              <a:avLst/>
            </a:prstGeom>
            <a:grpFill/>
            <a:ln>
              <a:noFill/>
            </a:ln>
          </p:spPr>
          <p:txBody>
            <a:bodyPr spcFirstLastPara="1" wrap="square" lIns="121900" tIns="121900" rIns="121900" bIns="121900" anchor="t" anchorCtr="0">
              <a:noAutofit/>
            </a:bodyPr>
            <a:lstStyle/>
            <a:p>
              <a:r>
                <a:rPr lang="en" sz="1733">
                  <a:solidFill>
                    <a:srgbClr val="FFFFFF"/>
                  </a:solidFill>
                  <a:latin typeface="Times New Roman" panose="02020603050405020304" pitchFamily="18" charset="0"/>
                  <a:ea typeface="Roboto"/>
                  <a:cs typeface="Times New Roman" panose="02020603050405020304" pitchFamily="18" charset="0"/>
                  <a:sym typeface="Roboto"/>
                </a:rPr>
                <a:t>Random Forest</a:t>
              </a:r>
              <a:endParaRPr sz="1733">
                <a:solidFill>
                  <a:srgbClr val="FFFFFF"/>
                </a:solidFill>
                <a:latin typeface="Times New Roman" panose="02020603050405020304" pitchFamily="18" charset="0"/>
                <a:ea typeface="Roboto"/>
                <a:cs typeface="Times New Roman" panose="02020603050405020304" pitchFamily="18" charset="0"/>
                <a:sym typeface="Roboto"/>
              </a:endParaRPr>
            </a:p>
          </p:txBody>
        </p:sp>
      </p:grpSp>
      <p:grpSp>
        <p:nvGrpSpPr>
          <p:cNvPr id="178" name="Google Shape;178;p20"/>
          <p:cNvGrpSpPr/>
          <p:nvPr/>
        </p:nvGrpSpPr>
        <p:grpSpPr>
          <a:xfrm>
            <a:off x="752119" y="4722967"/>
            <a:ext cx="10535939" cy="1122555"/>
            <a:chOff x="943723" y="4469050"/>
            <a:chExt cx="7257489" cy="674450"/>
          </a:xfrm>
          <a:solidFill>
            <a:srgbClr val="0070C0"/>
          </a:solidFill>
        </p:grpSpPr>
        <p:sp>
          <p:nvSpPr>
            <p:cNvPr id="179" name="Google Shape;179;p20"/>
            <p:cNvSpPr/>
            <p:nvPr/>
          </p:nvSpPr>
          <p:spPr>
            <a:xfrm>
              <a:off x="5373412" y="4469063"/>
              <a:ext cx="2827800" cy="674400"/>
            </a:xfrm>
            <a:prstGeom prst="rect">
              <a:avLst/>
            </a:prstGeom>
            <a:grpFill/>
            <a:ln>
              <a:noFill/>
            </a:ln>
          </p:spPr>
          <p:txBody>
            <a:bodyPr spcFirstLastPara="1" wrap="square" lIns="121900" tIns="121900" rIns="121900" bIns="121900" anchor="t" anchorCtr="0">
              <a:noAutofit/>
            </a:bodyPr>
            <a:lstStyle/>
            <a:p>
              <a:pPr>
                <a:lnSpc>
                  <a:spcPct val="150000"/>
                </a:lnSpc>
              </a:pPr>
              <a:r>
                <a:rPr lang="en" sz="1467" dirty="0">
                  <a:solidFill>
                    <a:srgbClr val="FFFFFF"/>
                  </a:solidFill>
                  <a:latin typeface="Times New Roman" panose="02020603050405020304" pitchFamily="18" charset="0"/>
                  <a:ea typeface="Roboto"/>
                  <a:cs typeface="Times New Roman" panose="02020603050405020304" pitchFamily="18" charset="0"/>
                  <a:sym typeface="Roboto"/>
                </a:rPr>
                <a:t>[[6642, 202],</a:t>
              </a:r>
              <a:endParaRPr sz="1467" dirty="0">
                <a:solidFill>
                  <a:srgbClr val="FFFFFF"/>
                </a:solidFill>
                <a:latin typeface="Times New Roman" panose="02020603050405020304" pitchFamily="18" charset="0"/>
                <a:ea typeface="Roboto"/>
                <a:cs typeface="Times New Roman" panose="02020603050405020304" pitchFamily="18" charset="0"/>
                <a:sym typeface="Roboto"/>
              </a:endParaRPr>
            </a:p>
            <a:p>
              <a:pPr>
                <a:lnSpc>
                  <a:spcPct val="150000"/>
                </a:lnSpc>
              </a:pPr>
              <a:r>
                <a:rPr lang="en" sz="1467" dirty="0">
                  <a:solidFill>
                    <a:srgbClr val="FFFFFF"/>
                  </a:solidFill>
                  <a:latin typeface="Times New Roman" panose="02020603050405020304" pitchFamily="18" charset="0"/>
                  <a:ea typeface="Roboto"/>
                  <a:cs typeface="Times New Roman" panose="02020603050405020304" pitchFamily="18" charset="0"/>
                  <a:sym typeface="Roboto"/>
                </a:rPr>
                <a:t>[482, 395]]</a:t>
              </a:r>
              <a:endParaRPr sz="1467"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80" name="Google Shape;180;p20"/>
            <p:cNvSpPr/>
            <p:nvPr/>
          </p:nvSpPr>
          <p:spPr>
            <a:xfrm>
              <a:off x="943723" y="4469050"/>
              <a:ext cx="23799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81" name="Google Shape;181;p20"/>
            <p:cNvSpPr/>
            <p:nvPr/>
          </p:nvSpPr>
          <p:spPr>
            <a:xfrm>
              <a:off x="1632122" y="4469063"/>
              <a:ext cx="674400" cy="674400"/>
            </a:xfrm>
            <a:prstGeom prst="rtTriangle">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82" name="Google Shape;182;p20"/>
            <p:cNvSpPr/>
            <p:nvPr/>
          </p:nvSpPr>
          <p:spPr>
            <a:xfrm>
              <a:off x="943723" y="4469063"/>
              <a:ext cx="687600" cy="674400"/>
            </a:xfrm>
            <a:prstGeom prst="rtTriangle">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83" name="Google Shape;183;p20"/>
            <p:cNvSpPr/>
            <p:nvPr/>
          </p:nvSpPr>
          <p:spPr>
            <a:xfrm>
              <a:off x="3335463" y="4469063"/>
              <a:ext cx="10071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84" name="Google Shape;184;p20"/>
            <p:cNvSpPr/>
            <p:nvPr/>
          </p:nvSpPr>
          <p:spPr>
            <a:xfrm>
              <a:off x="4354429" y="4469063"/>
              <a:ext cx="1007100" cy="674400"/>
            </a:xfrm>
            <a:prstGeom prst="rect">
              <a:avLst/>
            </a:prstGeom>
            <a:grp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185" name="Google Shape;185;p20"/>
            <p:cNvSpPr/>
            <p:nvPr/>
          </p:nvSpPr>
          <p:spPr>
            <a:xfrm>
              <a:off x="1210848" y="4469107"/>
              <a:ext cx="425700" cy="409200"/>
            </a:xfrm>
            <a:prstGeom prst="rect">
              <a:avLst/>
            </a:prstGeom>
            <a:grpFill/>
            <a:ln>
              <a:noFill/>
            </a:ln>
          </p:spPr>
          <p:txBody>
            <a:bodyPr spcFirstLastPara="1" wrap="square" lIns="121900" tIns="121900" rIns="121900" bIns="121900" anchor="b" anchorCtr="0">
              <a:noAutofit/>
            </a:bodyPr>
            <a:lstStyle/>
            <a:p>
              <a:pPr algn="ctr"/>
              <a:r>
                <a:rPr lang="en" sz="2133">
                  <a:solidFill>
                    <a:srgbClr val="FFFFFF"/>
                  </a:solidFill>
                  <a:latin typeface="Times New Roman" panose="02020603050405020304" pitchFamily="18" charset="0"/>
                  <a:ea typeface="Roboto"/>
                  <a:cs typeface="Times New Roman" panose="02020603050405020304" pitchFamily="18" charset="0"/>
                  <a:sym typeface="Roboto"/>
                </a:rPr>
                <a:t>3</a:t>
              </a:r>
              <a:endParaRPr sz="2133">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86" name="Google Shape;186;p20"/>
            <p:cNvSpPr/>
            <p:nvPr/>
          </p:nvSpPr>
          <p:spPr>
            <a:xfrm>
              <a:off x="1704725" y="4469100"/>
              <a:ext cx="1488600" cy="674400"/>
            </a:xfrm>
            <a:prstGeom prst="rect">
              <a:avLst/>
            </a:prstGeom>
            <a:grpFill/>
            <a:ln>
              <a:noFill/>
            </a:ln>
          </p:spPr>
          <p:txBody>
            <a:bodyPr spcFirstLastPara="1" wrap="square" lIns="121900" tIns="121900" rIns="121900" bIns="121900" anchor="t" anchorCtr="0">
              <a:noAutofit/>
            </a:bodyPr>
            <a:lstStyle/>
            <a:p>
              <a:r>
                <a:rPr lang="en" sz="1733" dirty="0">
                  <a:solidFill>
                    <a:srgbClr val="FFFFFF"/>
                  </a:solidFill>
                  <a:latin typeface="Times New Roman" panose="02020603050405020304" pitchFamily="18" charset="0"/>
                  <a:ea typeface="Roboto"/>
                  <a:cs typeface="Times New Roman" panose="02020603050405020304" pitchFamily="18" charset="0"/>
                  <a:sym typeface="Roboto"/>
                </a:rPr>
                <a:t>Ensemble model</a:t>
              </a:r>
              <a:endParaRPr sz="1733" dirty="0">
                <a:solidFill>
                  <a:srgbClr val="FFFFFF"/>
                </a:solidFill>
                <a:latin typeface="Times New Roman" panose="02020603050405020304" pitchFamily="18" charset="0"/>
                <a:ea typeface="Roboto"/>
                <a:cs typeface="Times New Roman" panose="02020603050405020304" pitchFamily="18" charset="0"/>
                <a:sym typeface="Roboto"/>
              </a:endParaRPr>
            </a:p>
          </p:txBody>
        </p:sp>
      </p:grpSp>
      <p:sp>
        <p:nvSpPr>
          <p:cNvPr id="187" name="Google Shape;187;p20"/>
          <p:cNvSpPr txBox="1"/>
          <p:nvPr/>
        </p:nvSpPr>
        <p:spPr>
          <a:xfrm>
            <a:off x="4552800" y="2725334"/>
            <a:ext cx="756800" cy="553957"/>
          </a:xfrm>
          <a:prstGeom prst="rect">
            <a:avLst/>
          </a:prstGeom>
          <a:noFill/>
          <a:ln>
            <a:noFill/>
          </a:ln>
        </p:spPr>
        <p:txBody>
          <a:bodyPr spcFirstLastPara="1" wrap="square" lIns="121900" tIns="121900" rIns="121900" bIns="121900" anchor="t" anchorCtr="0">
            <a:spAutoFit/>
          </a:bodyPr>
          <a:lstStyle/>
          <a:p>
            <a:r>
              <a:rPr lang="en" sz="2000" dirty="0">
                <a:solidFill>
                  <a:srgbClr val="FFFFFF"/>
                </a:solidFill>
                <a:latin typeface="Times New Roman" panose="02020603050405020304" pitchFamily="18" charset="0"/>
                <a:ea typeface="Roboto"/>
                <a:cs typeface="Times New Roman" panose="02020603050405020304" pitchFamily="18" charset="0"/>
                <a:sym typeface="Roboto"/>
              </a:rPr>
              <a:t>0.85</a:t>
            </a:r>
            <a:endParaRPr sz="20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88" name="Google Shape;188;p20"/>
          <p:cNvSpPr txBox="1"/>
          <p:nvPr/>
        </p:nvSpPr>
        <p:spPr>
          <a:xfrm>
            <a:off x="4552800" y="3876868"/>
            <a:ext cx="756800" cy="553957"/>
          </a:xfrm>
          <a:prstGeom prst="rect">
            <a:avLst/>
          </a:prstGeom>
          <a:noFill/>
          <a:ln>
            <a:noFill/>
          </a:ln>
        </p:spPr>
        <p:txBody>
          <a:bodyPr spcFirstLastPara="1" wrap="square" lIns="121900" tIns="121900" rIns="121900" bIns="121900" anchor="t" anchorCtr="0">
            <a:spAutoFit/>
          </a:bodyPr>
          <a:lstStyle/>
          <a:p>
            <a:r>
              <a:rPr lang="en" sz="2000" dirty="0">
                <a:solidFill>
                  <a:srgbClr val="FFFFFF"/>
                </a:solidFill>
                <a:latin typeface="Times New Roman" panose="02020603050405020304" pitchFamily="18" charset="0"/>
                <a:ea typeface="Roboto"/>
                <a:cs typeface="Times New Roman" panose="02020603050405020304" pitchFamily="18" charset="0"/>
                <a:sym typeface="Roboto"/>
              </a:rPr>
              <a:t>0.90</a:t>
            </a:r>
            <a:endParaRPr sz="20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89" name="Google Shape;189;p20"/>
          <p:cNvSpPr txBox="1"/>
          <p:nvPr/>
        </p:nvSpPr>
        <p:spPr>
          <a:xfrm>
            <a:off x="4552800" y="5028401"/>
            <a:ext cx="756800" cy="553957"/>
          </a:xfrm>
          <a:prstGeom prst="rect">
            <a:avLst/>
          </a:prstGeom>
          <a:noFill/>
          <a:ln>
            <a:noFill/>
          </a:ln>
        </p:spPr>
        <p:txBody>
          <a:bodyPr spcFirstLastPara="1" wrap="square" lIns="121900" tIns="121900" rIns="121900" bIns="121900" anchor="t" anchorCtr="0">
            <a:spAutoFit/>
          </a:bodyPr>
          <a:lstStyle/>
          <a:p>
            <a:r>
              <a:rPr lang="en" sz="2000" dirty="0">
                <a:solidFill>
                  <a:srgbClr val="FFFFFF"/>
                </a:solidFill>
                <a:latin typeface="Times New Roman" panose="02020603050405020304" pitchFamily="18" charset="0"/>
                <a:ea typeface="Roboto"/>
                <a:cs typeface="Times New Roman" panose="02020603050405020304" pitchFamily="18" charset="0"/>
                <a:sym typeface="Roboto"/>
              </a:rPr>
              <a:t>0.91</a:t>
            </a:r>
            <a:endParaRPr sz="20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90" name="Google Shape;190;p20"/>
          <p:cNvSpPr txBox="1"/>
          <p:nvPr/>
        </p:nvSpPr>
        <p:spPr>
          <a:xfrm>
            <a:off x="5958167" y="2725334"/>
            <a:ext cx="756800" cy="553957"/>
          </a:xfrm>
          <a:prstGeom prst="rect">
            <a:avLst/>
          </a:prstGeom>
          <a:noFill/>
          <a:ln>
            <a:noFill/>
          </a:ln>
        </p:spPr>
        <p:txBody>
          <a:bodyPr spcFirstLastPara="1" wrap="square" lIns="121900" tIns="121900" rIns="121900" bIns="121900" anchor="t" anchorCtr="0">
            <a:spAutoFit/>
          </a:bodyPr>
          <a:lstStyle/>
          <a:p>
            <a:r>
              <a:rPr lang="en" sz="2000" dirty="0">
                <a:solidFill>
                  <a:srgbClr val="FFFFFF"/>
                </a:solidFill>
                <a:latin typeface="Times New Roman" panose="02020603050405020304" pitchFamily="18" charset="0"/>
                <a:ea typeface="Roboto"/>
                <a:cs typeface="Times New Roman" panose="02020603050405020304" pitchFamily="18" charset="0"/>
                <a:sym typeface="Roboto"/>
              </a:rPr>
              <a:t>0.88</a:t>
            </a:r>
            <a:endParaRPr sz="20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91" name="Google Shape;191;p20"/>
          <p:cNvSpPr txBox="1"/>
          <p:nvPr/>
        </p:nvSpPr>
        <p:spPr>
          <a:xfrm>
            <a:off x="5958167" y="3876868"/>
            <a:ext cx="756800" cy="553957"/>
          </a:xfrm>
          <a:prstGeom prst="rect">
            <a:avLst/>
          </a:prstGeom>
          <a:noFill/>
          <a:ln>
            <a:noFill/>
          </a:ln>
        </p:spPr>
        <p:txBody>
          <a:bodyPr spcFirstLastPara="1" wrap="square" lIns="121900" tIns="121900" rIns="121900" bIns="121900" anchor="t" anchorCtr="0">
            <a:spAutoFit/>
          </a:bodyPr>
          <a:lstStyle/>
          <a:p>
            <a:r>
              <a:rPr lang="en" sz="2000" dirty="0">
                <a:solidFill>
                  <a:srgbClr val="FFFFFF"/>
                </a:solidFill>
                <a:latin typeface="Times New Roman" panose="02020603050405020304" pitchFamily="18" charset="0"/>
                <a:ea typeface="Roboto"/>
                <a:cs typeface="Times New Roman" panose="02020603050405020304" pitchFamily="18" charset="0"/>
                <a:sym typeface="Roboto"/>
              </a:rPr>
              <a:t>0.88</a:t>
            </a:r>
            <a:endParaRPr sz="20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192" name="Google Shape;192;p20"/>
          <p:cNvSpPr txBox="1"/>
          <p:nvPr/>
        </p:nvSpPr>
        <p:spPr>
          <a:xfrm>
            <a:off x="5958167" y="5028401"/>
            <a:ext cx="756800" cy="553957"/>
          </a:xfrm>
          <a:prstGeom prst="rect">
            <a:avLst/>
          </a:prstGeom>
          <a:noFill/>
          <a:ln>
            <a:noFill/>
          </a:ln>
        </p:spPr>
        <p:txBody>
          <a:bodyPr spcFirstLastPara="1" wrap="square" lIns="121900" tIns="121900" rIns="121900" bIns="121900" anchor="t" anchorCtr="0">
            <a:spAutoFit/>
          </a:bodyPr>
          <a:lstStyle/>
          <a:p>
            <a:r>
              <a:rPr lang="en" sz="2000" dirty="0">
                <a:solidFill>
                  <a:srgbClr val="FFFFFF"/>
                </a:solidFill>
                <a:latin typeface="Times New Roman" panose="02020603050405020304" pitchFamily="18" charset="0"/>
                <a:ea typeface="Roboto"/>
                <a:cs typeface="Times New Roman" panose="02020603050405020304" pitchFamily="18" charset="0"/>
                <a:sym typeface="Roboto"/>
              </a:rPr>
              <a:t>0.90</a:t>
            </a:r>
            <a:endParaRPr sz="2000" dirty="0">
              <a:solidFill>
                <a:srgbClr val="FFFFFF"/>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5"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0E4FA5B5-D498-4444-83C2-84359260CCE6}"/>
              </a:ext>
            </a:extLst>
          </p:cNvPr>
          <p:cNvSpPr txBox="1"/>
          <p:nvPr/>
        </p:nvSpPr>
        <p:spPr>
          <a:xfrm>
            <a:off x="986300" y="1859339"/>
            <a:ext cx="4034862"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Most important features: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Employment variation rate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Consumer price index</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Euribor 3 month rate</a:t>
            </a:r>
          </a:p>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They are all social and economics and </a:t>
            </a:r>
            <a:r>
              <a:rPr lang="en-US" dirty="0"/>
              <a:t>campaign </a:t>
            </a:r>
            <a:r>
              <a:rPr lang="en-US" dirty="0">
                <a:latin typeface="Times New Roman" panose="02020603050405020304" pitchFamily="18" charset="0"/>
                <a:cs typeface="Times New Roman" panose="02020603050405020304" pitchFamily="18" charset="0"/>
              </a:rPr>
              <a:t>related features.</a:t>
            </a:r>
            <a:endParaRPr lang="en-SA" dirty="0"/>
          </a:p>
        </p:txBody>
      </p:sp>
      <p:pic>
        <p:nvPicPr>
          <p:cNvPr id="9" name="Picture 8">
            <a:extLst>
              <a:ext uri="{FF2B5EF4-FFF2-40B4-BE49-F238E27FC236}">
                <a16:creationId xmlns:a16="http://schemas.microsoft.com/office/drawing/2014/main" id="{353B167B-D7CF-DC48-B600-0D88D3728E7D}"/>
              </a:ext>
            </a:extLst>
          </p:cNvPr>
          <p:cNvPicPr>
            <a:picLocks noChangeAspect="1"/>
          </p:cNvPicPr>
          <p:nvPr/>
        </p:nvPicPr>
        <p:blipFill>
          <a:blip r:embed="rId3"/>
          <a:stretch>
            <a:fillRect/>
          </a:stretch>
        </p:blipFill>
        <p:spPr>
          <a:xfrm>
            <a:off x="5172075" y="865434"/>
            <a:ext cx="6896100" cy="4737100"/>
          </a:xfrm>
          <a:prstGeom prst="rect">
            <a:avLst/>
          </a:prstGeom>
        </p:spPr>
      </p:pic>
    </p:spTree>
    <p:extLst>
      <p:ext uri="{BB962C8B-B14F-4D97-AF65-F5344CB8AC3E}">
        <p14:creationId xmlns:p14="http://schemas.microsoft.com/office/powerpoint/2010/main" val="94805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4FB2BD5-6AAB-46F7-A8D1-665DAE973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75145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AD89C2-9581-534C-998D-4A0BD4ECD7D5}"/>
              </a:ext>
            </a:extLst>
          </p:cNvPr>
          <p:cNvSpPr>
            <a:spLocks noGrp="1"/>
          </p:cNvSpPr>
          <p:nvPr>
            <p:ph type="title"/>
          </p:nvPr>
        </p:nvSpPr>
        <p:spPr>
          <a:xfrm>
            <a:off x="1036685" y="1152144"/>
            <a:ext cx="6611024" cy="4666765"/>
          </a:xfrm>
        </p:spPr>
        <p:txBody>
          <a:bodyPr vert="horz" lIns="91440" tIns="45720" rIns="91440" bIns="45720" rtlCol="0" anchor="ctr">
            <a:normAutofit/>
          </a:bodyPr>
          <a:lstStyle/>
          <a:p>
            <a:r>
              <a:rPr lang="en-US" sz="8000" kern="1200" dirty="0">
                <a:solidFill>
                  <a:schemeClr val="tx1"/>
                </a:solidFill>
                <a:latin typeface="Times New Roman" panose="02020603050405020304" pitchFamily="18" charset="0"/>
                <a:cs typeface="Times New Roman" panose="02020603050405020304" pitchFamily="18" charset="0"/>
              </a:rPr>
              <a:t>Thank You</a:t>
            </a:r>
          </a:p>
        </p:txBody>
      </p:sp>
      <p:grpSp>
        <p:nvGrpSpPr>
          <p:cNvPr id="40" name="Group 39">
            <a:extLst>
              <a:ext uri="{FF2B5EF4-FFF2-40B4-BE49-F238E27FC236}">
                <a16:creationId xmlns:a16="http://schemas.microsoft.com/office/drawing/2014/main" id="{31D279A5-A726-4EB1-8C82-5DCAD7206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1" name="Rectangle 64">
              <a:extLst>
                <a:ext uri="{FF2B5EF4-FFF2-40B4-BE49-F238E27FC236}">
                  <a16:creationId xmlns:a16="http://schemas.microsoft.com/office/drawing/2014/main" id="{1CE5924F-E0EC-42CC-8DEC-805AA13D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8E307F87-8A04-4995-972E-FDA64B90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B4F94FEB-6437-4F82-8162-102CD0F5A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AA0E57C3-AF35-4479-921A-4DE8AEE1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D90A8767-9020-4331-B099-51AE678E5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0E99A61B-8C5D-495B-B1E3-EDE182F2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F8091840-442B-48FC-B52B-A30A33D1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ABA7ECAD-216B-44A5-B7A8-F01B7A61E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7C542924-4C61-497C-823F-6DABE94F3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DA58E6AB-0D24-4203-BB36-23C46E1D4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1786210C-FC2B-42A8-B9AD-B59D7BC74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6631C158-3987-4246-A8F0-A446381D3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7F89EDD3-5511-4A57-AAD1-2D188E9C4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1D993D38-1E01-4DFD-A5D0-0A3781CD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D6FE807E-293A-446E-9F8F-3B87D763B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4AC0B35E-8639-4057-9E0B-8109D67F8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1892F8C1-D3BE-441F-BAB0-F3F7D6CA4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EF068311-5A24-4E53-9104-6C62EE555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5EC9C299-85CB-409E-80B2-F3F1E314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E56E79AE-691C-4BA9-A736-A35E5BF52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168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8E97-7E3D-024F-8446-03C4AB6C8689}"/>
              </a:ext>
            </a:extLst>
          </p:cNvPr>
          <p:cNvSpPr>
            <a:spLocks noGrp="1"/>
          </p:cNvSpPr>
          <p:nvPr>
            <p:ph type="title"/>
          </p:nvPr>
        </p:nvSpPr>
        <p:spPr>
          <a:xfrm>
            <a:off x="1288064" y="1284731"/>
            <a:ext cx="9637776" cy="670193"/>
          </a:xfrm>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en-SA" sz="3200" dirty="0"/>
          </a:p>
        </p:txBody>
      </p:sp>
      <p:sp>
        <p:nvSpPr>
          <p:cNvPr id="3" name="Content Placeholder 2">
            <a:extLst>
              <a:ext uri="{FF2B5EF4-FFF2-40B4-BE49-F238E27FC236}">
                <a16:creationId xmlns:a16="http://schemas.microsoft.com/office/drawing/2014/main" id="{7C82A0CC-F370-9247-886D-30B571FF4585}"/>
              </a:ext>
            </a:extLst>
          </p:cNvPr>
          <p:cNvSpPr>
            <a:spLocks noGrp="1"/>
          </p:cNvSpPr>
          <p:nvPr>
            <p:ph idx="1"/>
          </p:nvPr>
        </p:nvSpPr>
        <p:spPr>
          <a:xfrm>
            <a:off x="1277112" y="2069953"/>
            <a:ext cx="9637776" cy="626459"/>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data is related with direct marketing campaigns (phone calls) of a Portuguese banking institution. </a:t>
            </a:r>
          </a:p>
        </p:txBody>
      </p:sp>
      <p:sp>
        <p:nvSpPr>
          <p:cNvPr id="7" name="Title 1">
            <a:extLst>
              <a:ext uri="{FF2B5EF4-FFF2-40B4-BE49-F238E27FC236}">
                <a16:creationId xmlns:a16="http://schemas.microsoft.com/office/drawing/2014/main" id="{92AFA2FC-F8FA-E545-B73E-482772D6B8EB}"/>
              </a:ext>
            </a:extLst>
          </p:cNvPr>
          <p:cNvSpPr txBox="1">
            <a:spLocks/>
          </p:cNvSpPr>
          <p:nvPr/>
        </p:nvSpPr>
        <p:spPr>
          <a:xfrm>
            <a:off x="1277112" y="2757145"/>
            <a:ext cx="9637776" cy="6701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Classification goal</a:t>
            </a:r>
            <a:endParaRPr lang="en-SA" sz="3200" dirty="0"/>
          </a:p>
        </p:txBody>
      </p:sp>
      <p:sp>
        <p:nvSpPr>
          <p:cNvPr id="9" name="Content Placeholder 2">
            <a:extLst>
              <a:ext uri="{FF2B5EF4-FFF2-40B4-BE49-F238E27FC236}">
                <a16:creationId xmlns:a16="http://schemas.microsoft.com/office/drawing/2014/main" id="{3BCDBC4D-0175-4F46-88C0-9A06E873DA5F}"/>
              </a:ext>
            </a:extLst>
          </p:cNvPr>
          <p:cNvSpPr txBox="1">
            <a:spLocks/>
          </p:cNvSpPr>
          <p:nvPr/>
        </p:nvSpPr>
        <p:spPr>
          <a:xfrm>
            <a:off x="1277112" y="3433925"/>
            <a:ext cx="9637776" cy="1101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 classification goal is to predict if the client will subscribe a term deposit (variable 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72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7813FBB-427F-7746-B156-D152F5D12988}"/>
              </a:ext>
            </a:extLst>
          </p:cNvPr>
          <p:cNvSpPr>
            <a:spLocks noGrp="1"/>
          </p:cNvSpPr>
          <p:nvPr>
            <p:ph type="title"/>
          </p:nvPr>
        </p:nvSpPr>
        <p:spPr>
          <a:xfrm>
            <a:off x="1288064" y="1290572"/>
            <a:ext cx="9637776" cy="815918"/>
          </a:xfrm>
        </p:spPr>
        <p:txBody>
          <a:bodyPr>
            <a:normAutofit/>
          </a:bodyPr>
          <a:lstStyle/>
          <a:p>
            <a:r>
              <a:rPr lang="en-US" sz="2200" b="1" dirty="0">
                <a:latin typeface="Times New Roman" panose="02020603050405020304" pitchFamily="18" charset="0"/>
                <a:cs typeface="Times New Roman" panose="02020603050405020304" pitchFamily="18" charset="0"/>
              </a:rPr>
              <a:t>Objective</a:t>
            </a:r>
            <a:br>
              <a:rPr lang="en-US" sz="32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objective is to analyze dataset based on several variables and create a classification algorithm.</a:t>
            </a:r>
            <a:endParaRPr lang="en-SA" sz="2800" dirty="0"/>
          </a:p>
        </p:txBody>
      </p:sp>
      <p:sp>
        <p:nvSpPr>
          <p:cNvPr id="3" name="Content Placeholder 2">
            <a:extLst>
              <a:ext uri="{FF2B5EF4-FFF2-40B4-BE49-F238E27FC236}">
                <a16:creationId xmlns:a16="http://schemas.microsoft.com/office/drawing/2014/main" id="{0178D5D7-4995-9F4C-AFAE-7012117414AB}"/>
              </a:ext>
            </a:extLst>
          </p:cNvPr>
          <p:cNvSpPr>
            <a:spLocks noGrp="1"/>
          </p:cNvSpPr>
          <p:nvPr>
            <p:ph idx="1"/>
          </p:nvPr>
        </p:nvSpPr>
        <p:spPr>
          <a:xfrm>
            <a:off x="1288064" y="2354806"/>
            <a:ext cx="9637776" cy="3294747"/>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Dataset</a:t>
            </a:r>
            <a:endParaRPr lang="en-US" sz="20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 dataset was collected from UCI Machine Learning Repository:</a:t>
            </a:r>
          </a:p>
          <a:p>
            <a:pPr marL="0" indent="0">
              <a:buNone/>
            </a:pPr>
            <a:r>
              <a:rPr lang="en-US" sz="1600" dirty="0">
                <a:hlinkClick r:id="rId3"/>
              </a:rPr>
              <a:t>http://archive.ics.uci.edu/ml/datasets/Bank+Marketing#</a:t>
            </a:r>
            <a:endParaRPr lang="en-US" sz="18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EDA Phase:</a:t>
            </a:r>
          </a:p>
          <a:p>
            <a:pPr marL="0" indent="0">
              <a:buNone/>
            </a:pPr>
            <a:r>
              <a:rPr lang="en-US" sz="1500" dirty="0">
                <a:latin typeface="Times New Roman" panose="02020603050405020304" pitchFamily="18" charset="0"/>
                <a:cs typeface="Times New Roman" panose="02020603050405020304" pitchFamily="18" charset="0"/>
              </a:rPr>
              <a:t>Pandas</a:t>
            </a:r>
          </a:p>
          <a:p>
            <a:pPr marL="0" indent="0">
              <a:buNone/>
            </a:pPr>
            <a:r>
              <a:rPr lang="en-US" sz="1500" dirty="0">
                <a:latin typeface="Times New Roman" panose="02020603050405020304" pitchFamily="18" charset="0"/>
                <a:cs typeface="Times New Roman" panose="02020603050405020304" pitchFamily="18" charset="0"/>
              </a:rPr>
              <a:t>Matplotlib</a:t>
            </a:r>
          </a:p>
          <a:p>
            <a:pPr marL="0" indent="0">
              <a:buNone/>
            </a:pPr>
            <a:r>
              <a:rPr lang="en-US" sz="1500" dirty="0">
                <a:latin typeface="Times New Roman" panose="02020603050405020304" pitchFamily="18" charset="0"/>
                <a:cs typeface="Times New Roman" panose="02020603050405020304" pitchFamily="18" charset="0"/>
              </a:rPr>
              <a:t>NumPy </a:t>
            </a:r>
          </a:p>
          <a:p>
            <a:pPr marL="0" indent="0">
              <a:buNone/>
            </a:pPr>
            <a:r>
              <a:rPr lang="en-US" sz="1900" dirty="0">
                <a:latin typeface="Times New Roman" panose="02020603050405020304" pitchFamily="18" charset="0"/>
                <a:cs typeface="Times New Roman" panose="02020603050405020304" pitchFamily="18" charset="0"/>
              </a:rPr>
              <a:t>Machine Learning Phase:</a:t>
            </a:r>
          </a:p>
          <a:p>
            <a:pPr marL="0" indent="0">
              <a:buNone/>
            </a:pPr>
            <a:r>
              <a:rPr lang="en-US" sz="1500" dirty="0" err="1">
                <a:latin typeface="Times New Roman" panose="02020603050405020304" pitchFamily="18" charset="0"/>
                <a:cs typeface="Times New Roman" panose="02020603050405020304" pitchFamily="18" charset="0"/>
              </a:rPr>
              <a:t>Sklearn</a:t>
            </a:r>
            <a:endParaRPr lang="en-US" sz="1500" dirty="0">
              <a:latin typeface="Times New Roman" panose="02020603050405020304" pitchFamily="18" charset="0"/>
              <a:cs typeface="Times New Roman" panose="02020603050405020304" pitchFamily="18" charset="0"/>
            </a:endParaRPr>
          </a:p>
          <a:p>
            <a:pPr marL="0" indent="0">
              <a:buNone/>
            </a:pPr>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48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7813FBB-427F-7746-B156-D152F5D12988}"/>
              </a:ext>
            </a:extLst>
          </p:cNvPr>
          <p:cNvSpPr>
            <a:spLocks noGrp="1"/>
          </p:cNvSpPr>
          <p:nvPr>
            <p:ph type="title"/>
          </p:nvPr>
        </p:nvSpPr>
        <p:spPr>
          <a:xfrm>
            <a:off x="1277112" y="967197"/>
            <a:ext cx="9637776" cy="815918"/>
          </a:xfrm>
        </p:spPr>
        <p:txBody>
          <a:bodyPr>
            <a:normAutofit/>
          </a:bodyPr>
          <a:lstStyle/>
          <a:p>
            <a:r>
              <a:rPr lang="en-US" sz="3200" dirty="0">
                <a:latin typeface="Times New Roman" panose="02020603050405020304" pitchFamily="18" charset="0"/>
                <a:cs typeface="Times New Roman" panose="02020603050405020304" pitchFamily="18" charset="0"/>
              </a:rPr>
              <a:t>UCI - Bank Marketing Data Set</a:t>
            </a:r>
            <a:endParaRPr lang="en-S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78D5D7-4995-9F4C-AFAE-7012117414AB}"/>
              </a:ext>
            </a:extLst>
          </p:cNvPr>
          <p:cNvSpPr>
            <a:spLocks noGrp="1"/>
          </p:cNvSpPr>
          <p:nvPr>
            <p:ph idx="1"/>
          </p:nvPr>
        </p:nvSpPr>
        <p:spPr>
          <a:xfrm>
            <a:off x="1288064" y="1954923"/>
            <a:ext cx="9637776" cy="3935879"/>
          </a:xfrm>
        </p:spPr>
        <p:txBody>
          <a:bodyPr>
            <a:normAutofit lnSpcReduction="10000"/>
          </a:bodyPr>
          <a:lstStyle/>
          <a:p>
            <a:pPr marL="0" indent="0">
              <a:buNone/>
            </a:pPr>
            <a:r>
              <a:rPr lang="en-US" sz="1800" b="1" dirty="0">
                <a:latin typeface="Times New Roman" panose="02020603050405020304" pitchFamily="18" charset="0"/>
                <a:cs typeface="Times New Roman" panose="02020603050405020304" pitchFamily="18" charset="0"/>
              </a:rPr>
              <a:t>Dataset contains:</a:t>
            </a:r>
            <a:endParaRPr lang="en-US" sz="18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We have 41188 instances and 21 features..</a:t>
            </a:r>
          </a:p>
          <a:p>
            <a:r>
              <a:rPr lang="en-US" sz="1300" dirty="0">
                <a:latin typeface="Times New Roman" panose="02020603050405020304" pitchFamily="18" charset="0"/>
                <a:cs typeface="Times New Roman" panose="02020603050405020304" pitchFamily="18" charset="0"/>
              </a:rPr>
              <a:t>y - has the client subscribed a term deposit (yes, no) target.</a:t>
            </a:r>
          </a:p>
          <a:p>
            <a:pPr marL="0" indent="0">
              <a:buNone/>
            </a:pPr>
            <a:r>
              <a:rPr lang="en-US" sz="1800" b="1" dirty="0">
                <a:latin typeface="Times New Roman" panose="02020603050405020304" pitchFamily="18" charset="0"/>
                <a:cs typeface="Times New Roman" panose="02020603050405020304" pitchFamily="18" charset="0"/>
              </a:rPr>
              <a:t>Bank Client Data:</a:t>
            </a:r>
          </a:p>
          <a:p>
            <a:pPr marL="0" indent="0">
              <a:buNone/>
            </a:pPr>
            <a:r>
              <a:rPr lang="en-US" sz="1400" dirty="0">
                <a:latin typeface="Times New Roman" panose="02020603050405020304" pitchFamily="18" charset="0"/>
                <a:cs typeface="Times New Roman" panose="02020603050405020304" pitchFamily="18" charset="0"/>
              </a:rPr>
              <a:t>Age, Job, Marital, Education, Default, Housing, Loan</a:t>
            </a:r>
          </a:p>
          <a:p>
            <a:pPr marL="0" indent="0">
              <a:buNone/>
            </a:pPr>
            <a:r>
              <a:rPr lang="en-US" sz="1800" b="1" dirty="0">
                <a:latin typeface="Times New Roman" panose="02020603050405020304" pitchFamily="18" charset="0"/>
                <a:cs typeface="Times New Roman" panose="02020603050405020304" pitchFamily="18" charset="0"/>
              </a:rPr>
              <a:t>Last contact / Campaign:</a:t>
            </a:r>
          </a:p>
          <a:p>
            <a:pPr marL="0" indent="0">
              <a:buNone/>
            </a:pPr>
            <a:r>
              <a:rPr lang="en-US" sz="1400" dirty="0">
                <a:latin typeface="Times New Roman" panose="02020603050405020304" pitchFamily="18" charset="0"/>
                <a:cs typeface="Times New Roman" panose="02020603050405020304" pitchFamily="18" charset="0"/>
              </a:rPr>
              <a:t> Contact, Month, </a:t>
            </a:r>
            <a:r>
              <a:rPr lang="en-US" sz="1400" dirty="0" err="1">
                <a:latin typeface="Times New Roman" panose="02020603050405020304" pitchFamily="18" charset="0"/>
                <a:cs typeface="Times New Roman" panose="02020603050405020304" pitchFamily="18" charset="0"/>
              </a:rPr>
              <a:t>Day_of_week</a:t>
            </a:r>
            <a:r>
              <a:rPr lang="en-US" sz="1400" dirty="0">
                <a:latin typeface="Times New Roman" panose="02020603050405020304" pitchFamily="18" charset="0"/>
                <a:cs typeface="Times New Roman" panose="02020603050405020304" pitchFamily="18" charset="0"/>
              </a:rPr>
              <a:t>, Duration, Campaign, </a:t>
            </a:r>
            <a:r>
              <a:rPr lang="en-US" sz="1400" dirty="0" err="1">
                <a:latin typeface="Times New Roman" panose="02020603050405020304" pitchFamily="18" charset="0"/>
                <a:cs typeface="Times New Roman" panose="02020603050405020304" pitchFamily="18" charset="0"/>
              </a:rPr>
              <a:t>Pdays</a:t>
            </a:r>
            <a:r>
              <a:rPr lang="en-US" sz="1400" dirty="0">
                <a:latin typeface="Times New Roman" panose="02020603050405020304" pitchFamily="18" charset="0"/>
                <a:cs typeface="Times New Roman" panose="02020603050405020304" pitchFamily="18" charset="0"/>
              </a:rPr>
              <a:t>,  Previous, </a:t>
            </a:r>
            <a:r>
              <a:rPr lang="en-US" sz="1400" dirty="0" err="1">
                <a:latin typeface="Times New Roman" panose="02020603050405020304" pitchFamily="18" charset="0"/>
                <a:cs typeface="Times New Roman" panose="02020603050405020304" pitchFamily="18" charset="0"/>
              </a:rPr>
              <a:t>Poutcome</a:t>
            </a:r>
            <a:endParaRPr lang="en-US" sz="14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Social and economics:</a:t>
            </a:r>
          </a:p>
          <a:p>
            <a:pPr marL="0" lvl="0" indent="0">
              <a:spcBef>
                <a:spcPts val="1600"/>
              </a:spcBef>
              <a:buNone/>
            </a:pPr>
            <a:r>
              <a:rPr lang="en-US" sz="1400" dirty="0" err="1">
                <a:latin typeface="Times New Roman" panose="02020603050405020304" pitchFamily="18" charset="0"/>
                <a:cs typeface="Times New Roman" panose="02020603050405020304" pitchFamily="18" charset="0"/>
              </a:rPr>
              <a:t>Emp.Var.Rate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Cons.Price.Idx</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Cons.Conf.Idx</a:t>
            </a:r>
            <a:r>
              <a:rPr lang="en-US" sz="1400" dirty="0">
                <a:latin typeface="Times New Roman" panose="02020603050405020304" pitchFamily="18" charset="0"/>
                <a:cs typeface="Times New Roman" panose="02020603050405020304" pitchFamily="18" charset="0"/>
              </a:rPr>
              <a:t>, Euribor3m, </a:t>
            </a:r>
            <a:r>
              <a:rPr lang="en-US" sz="1400" dirty="0" err="1">
                <a:latin typeface="Times New Roman" panose="02020603050405020304" pitchFamily="18" charset="0"/>
                <a:cs typeface="Times New Roman" panose="02020603050405020304" pitchFamily="18" charset="0"/>
              </a:rPr>
              <a:t>Nr.Employed</a:t>
            </a:r>
            <a:r>
              <a:rPr lang="en-US" sz="1400" dirty="0">
                <a:latin typeface="Times New Roman" panose="02020603050405020304" pitchFamily="18" charset="0"/>
                <a:cs typeface="Times New Roman" panose="02020603050405020304" pitchFamily="18" charset="0"/>
              </a:rPr>
              <a:t> </a:t>
            </a:r>
          </a:p>
          <a:p>
            <a:pPr marL="0" lvl="0" indent="0">
              <a:spcBef>
                <a:spcPts val="1600"/>
              </a:spcBef>
              <a:buNone/>
            </a:pPr>
            <a:r>
              <a:rPr lang="en-US" sz="1800" dirty="0">
                <a:latin typeface="Times New Roman" panose="02020603050405020304" pitchFamily="18" charset="0"/>
                <a:cs typeface="Times New Roman" panose="02020603050405020304" pitchFamily="18" charset="0"/>
              </a:rPr>
              <a:t>Target outcome:</a:t>
            </a:r>
          </a:p>
          <a:p>
            <a:pPr marL="0" lvl="0" indent="0">
              <a:spcBef>
                <a:spcPts val="1600"/>
              </a:spcBef>
              <a:spcAft>
                <a:spcPts val="1600"/>
              </a:spcAft>
              <a:buNone/>
            </a:pPr>
            <a:r>
              <a:rPr lang="en-US" sz="1400" dirty="0">
                <a:latin typeface="Times New Roman" panose="02020603050405020304" pitchFamily="18" charset="0"/>
                <a:cs typeface="Times New Roman" panose="02020603050405020304" pitchFamily="18" charset="0"/>
              </a:rPr>
              <a:t>Y -  Subscribe term deposit or not</a:t>
            </a: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58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pPr>
              <a:spcBef>
                <a:spcPts val="0"/>
              </a:spcBef>
            </a:pPr>
            <a:r>
              <a:rPr lang="en" dirty="0">
                <a:latin typeface="Times New Roman" panose="02020603050405020304" pitchFamily="18" charset="0"/>
                <a:cs typeface="Times New Roman" panose="02020603050405020304" pitchFamily="18" charset="0"/>
              </a:rPr>
              <a:t>The problem</a:t>
            </a:r>
            <a:endParaRPr dirty="0">
              <a:latin typeface="Times New Roman" panose="02020603050405020304" pitchFamily="18" charset="0"/>
              <a:cs typeface="Times New Roman" panose="02020603050405020304" pitchFamily="18" charset="0"/>
            </a:endParaRPr>
          </a:p>
        </p:txBody>
      </p:sp>
      <p:grpSp>
        <p:nvGrpSpPr>
          <p:cNvPr id="99" name="Google Shape;99;p15"/>
          <p:cNvGrpSpPr/>
          <p:nvPr/>
        </p:nvGrpSpPr>
        <p:grpSpPr>
          <a:xfrm>
            <a:off x="575901" y="1739833"/>
            <a:ext cx="3505233" cy="45552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101" name="Google Shape;101;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02" name="Google Shape;102;p15"/>
          <p:cNvSpPr txBox="1">
            <a:spLocks noGrp="1"/>
          </p:cNvSpPr>
          <p:nvPr>
            <p:ph type="body" idx="4294967295"/>
          </p:nvPr>
        </p:nvSpPr>
        <p:spPr>
          <a:xfrm>
            <a:off x="573633" y="1739833"/>
            <a:ext cx="3326000" cy="6152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dirty="0">
                <a:solidFill>
                  <a:schemeClr val="lt1"/>
                </a:solidFill>
                <a:latin typeface="Times New Roman" panose="02020603050405020304" pitchFamily="18" charset="0"/>
                <a:cs typeface="Times New Roman" panose="02020603050405020304" pitchFamily="18" charset="0"/>
              </a:rPr>
              <a:t>Preprocessing</a:t>
            </a:r>
            <a:endParaRPr dirty="0">
              <a:solidFill>
                <a:schemeClr val="lt1"/>
              </a:solidFill>
              <a:latin typeface="Times New Roman" panose="02020603050405020304" pitchFamily="18" charset="0"/>
              <a:cs typeface="Times New Roman" panose="02020603050405020304" pitchFamily="18" charset="0"/>
            </a:endParaRPr>
          </a:p>
        </p:txBody>
      </p:sp>
      <p:sp>
        <p:nvSpPr>
          <p:cNvPr id="103" name="Google Shape;103;p15"/>
          <p:cNvSpPr txBox="1">
            <a:spLocks noGrp="1"/>
          </p:cNvSpPr>
          <p:nvPr>
            <p:ph type="body" idx="4294967295"/>
          </p:nvPr>
        </p:nvSpPr>
        <p:spPr>
          <a:xfrm>
            <a:off x="677767" y="2467067"/>
            <a:ext cx="3304800" cy="3726400"/>
          </a:xfrm>
          <a:prstGeom prst="rect">
            <a:avLst/>
          </a:prstGeom>
        </p:spPr>
        <p:txBody>
          <a:bodyPr spcFirstLastPara="1" vert="horz" wrap="square" lIns="121900" tIns="121900" rIns="121900" bIns="121900" rtlCol="0" anchor="t" anchorCtr="0">
            <a:noAutofit/>
          </a:bodyPr>
          <a:lstStyle/>
          <a:p>
            <a:pPr marL="609585" indent="-440256">
              <a:lnSpc>
                <a:spcPct val="150000"/>
              </a:lnSpc>
              <a:spcBef>
                <a:spcPts val="0"/>
              </a:spcBef>
              <a:buSzPts val="1600"/>
              <a:buChar char="●"/>
            </a:pPr>
            <a:r>
              <a:rPr lang="en" sz="2133" dirty="0">
                <a:latin typeface="Times New Roman" panose="02020603050405020304" pitchFamily="18" charset="0"/>
                <a:cs typeface="Times New Roman" panose="02020603050405020304" pitchFamily="18" charset="0"/>
              </a:rPr>
              <a:t>How to deal with missing values</a:t>
            </a:r>
            <a:endParaRPr sz="2133" dirty="0">
              <a:latin typeface="Times New Roman" panose="02020603050405020304" pitchFamily="18" charset="0"/>
              <a:cs typeface="Times New Roman" panose="02020603050405020304" pitchFamily="18" charset="0"/>
            </a:endParaRPr>
          </a:p>
          <a:p>
            <a:pPr marL="609585" indent="-440256">
              <a:lnSpc>
                <a:spcPct val="150000"/>
              </a:lnSpc>
              <a:spcBef>
                <a:spcPts val="0"/>
              </a:spcBef>
              <a:buSzPts val="1600"/>
              <a:buChar char="●"/>
            </a:pPr>
            <a:r>
              <a:rPr lang="en" sz="2133" dirty="0">
                <a:latin typeface="Times New Roman" panose="02020603050405020304" pitchFamily="18" charset="0"/>
                <a:cs typeface="Times New Roman" panose="02020603050405020304" pitchFamily="18" charset="0"/>
              </a:rPr>
              <a:t>How to encode categorical variables</a:t>
            </a:r>
            <a:endParaRPr sz="2133" dirty="0">
              <a:latin typeface="Times New Roman" panose="02020603050405020304" pitchFamily="18" charset="0"/>
              <a:cs typeface="Times New Roman" panose="02020603050405020304" pitchFamily="18" charset="0"/>
            </a:endParaRPr>
          </a:p>
          <a:p>
            <a:pPr marL="609585" indent="-440256">
              <a:lnSpc>
                <a:spcPct val="150000"/>
              </a:lnSpc>
              <a:spcBef>
                <a:spcPts val="0"/>
              </a:spcBef>
              <a:buSzPts val="1600"/>
              <a:buChar char="●"/>
            </a:pPr>
            <a:r>
              <a:rPr lang="en" sz="2133" dirty="0">
                <a:latin typeface="Times New Roman" panose="02020603050405020304" pitchFamily="18" charset="0"/>
                <a:cs typeface="Times New Roman" panose="02020603050405020304" pitchFamily="18" charset="0"/>
              </a:rPr>
              <a:t>Imbalance Target</a:t>
            </a:r>
            <a:endParaRPr sz="2133" dirty="0">
              <a:latin typeface="Times New Roman" panose="02020603050405020304" pitchFamily="18" charset="0"/>
              <a:cs typeface="Times New Roman" panose="02020603050405020304" pitchFamily="18" charset="0"/>
            </a:endParaRPr>
          </a:p>
        </p:txBody>
      </p:sp>
      <p:grpSp>
        <p:nvGrpSpPr>
          <p:cNvPr id="104" name="Google Shape;104;p15"/>
          <p:cNvGrpSpPr/>
          <p:nvPr/>
        </p:nvGrpSpPr>
        <p:grpSpPr>
          <a:xfrm>
            <a:off x="4427267" y="1739833"/>
            <a:ext cx="3510000" cy="45552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106" name="Google Shape;10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07" name="Google Shape;107;p15"/>
          <p:cNvSpPr txBox="1">
            <a:spLocks noGrp="1"/>
          </p:cNvSpPr>
          <p:nvPr>
            <p:ph type="body" idx="4294967295"/>
          </p:nvPr>
        </p:nvSpPr>
        <p:spPr>
          <a:xfrm>
            <a:off x="4519267" y="1739833"/>
            <a:ext cx="3326000" cy="6152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dirty="0">
                <a:solidFill>
                  <a:schemeClr val="lt1"/>
                </a:solidFill>
                <a:latin typeface="Times New Roman" panose="02020603050405020304" pitchFamily="18" charset="0"/>
                <a:cs typeface="Times New Roman" panose="02020603050405020304" pitchFamily="18" charset="0"/>
              </a:rPr>
              <a:t>What features?</a:t>
            </a:r>
            <a:endParaRPr dirty="0">
              <a:solidFill>
                <a:schemeClr val="lt1"/>
              </a:solidFill>
              <a:latin typeface="Times New Roman" panose="02020603050405020304" pitchFamily="18" charset="0"/>
              <a:cs typeface="Times New Roman" panose="02020603050405020304" pitchFamily="18" charset="0"/>
            </a:endParaRPr>
          </a:p>
        </p:txBody>
      </p:sp>
      <p:sp>
        <p:nvSpPr>
          <p:cNvPr id="108" name="Google Shape;108;p15"/>
          <p:cNvSpPr txBox="1">
            <a:spLocks noGrp="1"/>
          </p:cNvSpPr>
          <p:nvPr>
            <p:ph type="body" idx="4294967295"/>
          </p:nvPr>
        </p:nvSpPr>
        <p:spPr>
          <a:xfrm>
            <a:off x="4480584" y="2355033"/>
            <a:ext cx="3304800" cy="3726400"/>
          </a:xfrm>
          <a:prstGeom prst="rect">
            <a:avLst/>
          </a:prstGeom>
        </p:spPr>
        <p:txBody>
          <a:bodyPr spcFirstLastPara="1" vert="horz" wrap="square" lIns="121900" tIns="121900" rIns="121900" bIns="121900" rtlCol="0" anchor="t" anchorCtr="0">
            <a:noAutofit/>
          </a:bodyPr>
          <a:lstStyle/>
          <a:p>
            <a:pPr marL="609585" indent="-440256">
              <a:lnSpc>
                <a:spcPct val="150000"/>
              </a:lnSpc>
              <a:spcBef>
                <a:spcPts val="1467"/>
              </a:spcBef>
              <a:buSzPts val="1600"/>
              <a:buChar char="●"/>
            </a:pPr>
            <a:r>
              <a:rPr lang="en" sz="2067" dirty="0">
                <a:solidFill>
                  <a:srgbClr val="000000"/>
                </a:solidFill>
                <a:highlight>
                  <a:srgbClr val="FFFFFF"/>
                </a:highlight>
                <a:latin typeface="Times New Roman" panose="02020603050405020304" pitchFamily="18" charset="0"/>
                <a:cs typeface="Times New Roman" panose="02020603050405020304" pitchFamily="18" charset="0"/>
              </a:rPr>
              <a:t>What features are important to get customers subscribe in the term deposit.</a:t>
            </a:r>
            <a:endParaRPr sz="2067" dirty="0">
              <a:solidFill>
                <a:srgbClr val="000000"/>
              </a:solidFill>
              <a:highlight>
                <a:srgbClr val="FFFFFF"/>
              </a:highlight>
              <a:latin typeface="Times New Roman" panose="02020603050405020304" pitchFamily="18" charset="0"/>
              <a:cs typeface="Times New Roman" panose="02020603050405020304" pitchFamily="18" charset="0"/>
            </a:endParaRPr>
          </a:p>
          <a:p>
            <a:pPr marL="609585" indent="0">
              <a:spcBef>
                <a:spcPts val="667"/>
              </a:spcBef>
              <a:spcAft>
                <a:spcPts val="2133"/>
              </a:spcAft>
              <a:buNone/>
            </a:pPr>
            <a:endParaRPr sz="2133" dirty="0"/>
          </a:p>
        </p:txBody>
      </p:sp>
      <p:grpSp>
        <p:nvGrpSpPr>
          <p:cNvPr id="109" name="Google Shape;109;p15"/>
          <p:cNvGrpSpPr/>
          <p:nvPr/>
        </p:nvGrpSpPr>
        <p:grpSpPr>
          <a:xfrm>
            <a:off x="8283400" y="1739833"/>
            <a:ext cx="3510000" cy="4555200"/>
            <a:chOff x="6212550" y="1304875"/>
            <a:chExt cx="2632500" cy="3416400"/>
          </a:xfrm>
        </p:grpSpPr>
        <p:sp>
          <p:nvSpPr>
            <p:cNvPr id="110" name="Google Shape;110;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txBox="1"/>
            <p:nvPr/>
          </p:nvSpPr>
          <p:spPr>
            <a:xfrm>
              <a:off x="6212550" y="1304875"/>
              <a:ext cx="2632500" cy="4641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112" name="Google Shape;112;p15"/>
          <p:cNvSpPr txBox="1">
            <a:spLocks noGrp="1"/>
          </p:cNvSpPr>
          <p:nvPr>
            <p:ph type="body" idx="4294967295"/>
          </p:nvPr>
        </p:nvSpPr>
        <p:spPr>
          <a:xfrm>
            <a:off x="8363300" y="1739833"/>
            <a:ext cx="3326000" cy="6152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dirty="0">
                <a:solidFill>
                  <a:schemeClr val="lt1"/>
                </a:solidFill>
                <a:latin typeface="Times New Roman" panose="02020603050405020304" pitchFamily="18" charset="0"/>
                <a:cs typeface="Times New Roman" panose="02020603050405020304" pitchFamily="18" charset="0"/>
              </a:rPr>
              <a:t>Prediction Model</a:t>
            </a:r>
            <a:endParaRPr dirty="0">
              <a:solidFill>
                <a:schemeClr val="lt1"/>
              </a:solidFill>
              <a:latin typeface="Times New Roman" panose="02020603050405020304" pitchFamily="18" charset="0"/>
              <a:cs typeface="Times New Roman" panose="02020603050405020304" pitchFamily="18" charset="0"/>
            </a:endParaRPr>
          </a:p>
        </p:txBody>
      </p:sp>
      <p:sp>
        <p:nvSpPr>
          <p:cNvPr id="113" name="Google Shape;113;p15"/>
          <p:cNvSpPr txBox="1">
            <a:spLocks noGrp="1"/>
          </p:cNvSpPr>
          <p:nvPr>
            <p:ph type="body" idx="4294967295"/>
          </p:nvPr>
        </p:nvSpPr>
        <p:spPr>
          <a:xfrm>
            <a:off x="8283400" y="2304067"/>
            <a:ext cx="3304800" cy="3726400"/>
          </a:xfrm>
          <a:prstGeom prst="rect">
            <a:avLst/>
          </a:prstGeom>
        </p:spPr>
        <p:txBody>
          <a:bodyPr spcFirstLastPara="1" vert="horz" wrap="square" lIns="121900" tIns="121900" rIns="121900" bIns="121900" rtlCol="0" anchor="t" anchorCtr="0">
            <a:noAutofit/>
          </a:bodyPr>
          <a:lstStyle/>
          <a:p>
            <a:pPr marL="609585" indent="-444489">
              <a:lnSpc>
                <a:spcPct val="150000"/>
              </a:lnSpc>
              <a:spcBef>
                <a:spcPts val="1467"/>
              </a:spcBef>
              <a:buClr>
                <a:srgbClr val="000000"/>
              </a:buClr>
              <a:buSzPts val="1650"/>
              <a:buFont typeface="Roboto"/>
              <a:buChar char="●"/>
            </a:pPr>
            <a:r>
              <a:rPr lang="en" sz="2200" dirty="0">
                <a:solidFill>
                  <a:srgbClr val="000000"/>
                </a:solidFill>
                <a:highlight>
                  <a:srgbClr val="FFFFFF"/>
                </a:highlight>
                <a:latin typeface="Times New Roman" panose="02020603050405020304" pitchFamily="18" charset="0"/>
                <a:cs typeface="Times New Roman" panose="02020603050405020304" pitchFamily="18" charset="0"/>
              </a:rPr>
              <a:t>Try to build a model to predict whether customers will subscribe for term deposit.</a:t>
            </a:r>
            <a:endParaRPr sz="220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Bef>
                <a:spcPts val="667"/>
              </a:spcBef>
              <a:spcAft>
                <a:spcPts val="2133"/>
              </a:spcAft>
              <a:buNone/>
            </a:pPr>
            <a:endParaRPr sz="213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4FB2BD5-6AAB-46F7-A8D1-665DAE973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75145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2560A-88FD-9641-913C-3833BDCF34B7}"/>
              </a:ext>
            </a:extLst>
          </p:cNvPr>
          <p:cNvSpPr>
            <a:spLocks noGrp="1"/>
          </p:cNvSpPr>
          <p:nvPr>
            <p:ph type="title"/>
          </p:nvPr>
        </p:nvSpPr>
        <p:spPr>
          <a:xfrm>
            <a:off x="1036685" y="1152144"/>
            <a:ext cx="6611024" cy="4666765"/>
          </a:xfrm>
        </p:spPr>
        <p:txBody>
          <a:bodyPr vert="horz" lIns="91440" tIns="45720" rIns="91440" bIns="45720" rtlCol="0" anchor="ctr">
            <a:normAutofit/>
          </a:bodyPr>
          <a:lstStyle/>
          <a:p>
            <a:r>
              <a:rPr lang="en-US" sz="8000" kern="1200" dirty="0">
                <a:solidFill>
                  <a:schemeClr val="tx1"/>
                </a:solidFill>
                <a:latin typeface="Times New Roman" panose="02020603050405020304" pitchFamily="18" charset="0"/>
                <a:cs typeface="Times New Roman" panose="02020603050405020304" pitchFamily="18" charset="0"/>
              </a:rPr>
              <a:t>Exploratory Data Analysis</a:t>
            </a:r>
          </a:p>
        </p:txBody>
      </p:sp>
      <p:grpSp>
        <p:nvGrpSpPr>
          <p:cNvPr id="41" name="Group 40">
            <a:extLst>
              <a:ext uri="{FF2B5EF4-FFF2-40B4-BE49-F238E27FC236}">
                <a16:creationId xmlns:a16="http://schemas.microsoft.com/office/drawing/2014/main" id="{31D279A5-A726-4EB1-8C82-5DCAD7206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2" name="Rectangle 64">
              <a:extLst>
                <a:ext uri="{FF2B5EF4-FFF2-40B4-BE49-F238E27FC236}">
                  <a16:creationId xmlns:a16="http://schemas.microsoft.com/office/drawing/2014/main" id="{1CE5924F-E0EC-42CC-8DEC-805AA13D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E307F87-8A04-4995-972E-FDA64B90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B4F94FEB-6437-4F82-8162-102CD0F5A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AA0E57C3-AF35-4479-921A-4DE8AEE1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D90A8767-9020-4331-B099-51AE678E5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0E99A61B-8C5D-495B-B1E3-EDE182F2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F8091840-442B-48FC-B52B-A30A33D1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ABA7ECAD-216B-44A5-B7A8-F01B7A61E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C542924-4C61-497C-823F-6DABE94F3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DA58E6AB-0D24-4203-BB36-23C46E1D4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1786210C-FC2B-42A8-B9AD-B59D7BC74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6631C158-3987-4246-A8F0-A446381D3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F89EDD3-5511-4A57-AAD1-2D188E9C4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1D993D38-1E01-4DFD-A5D0-0A3781CD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D6FE807E-293A-446E-9F8F-3B87D763B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4AC0B35E-8639-4057-9E0B-8109D67F8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1892F8C1-D3BE-441F-BAB0-F3F7D6CA4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EF068311-5A24-4E53-9104-6C62EE555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5EC9C299-85CB-409E-80B2-F3F1E314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E56E79AE-691C-4BA9-A736-A35E5BF52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702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A86F-49E0-BC4B-8F25-0CA83151F020}"/>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dirty="0">
                <a:solidFill>
                  <a:schemeClr val="tx1"/>
                </a:solidFill>
                <a:latin typeface="Times New Roman" panose="02020603050405020304" pitchFamily="18" charset="0"/>
                <a:cs typeface="Times New Roman" panose="02020603050405020304" pitchFamily="18" charset="0"/>
              </a:rPr>
              <a:t>Check for null values </a:t>
            </a:r>
          </a:p>
        </p:txBody>
      </p:sp>
      <p:sp>
        <p:nvSpPr>
          <p:cNvPr id="6" name="TextBox 5">
            <a:extLst>
              <a:ext uri="{FF2B5EF4-FFF2-40B4-BE49-F238E27FC236}">
                <a16:creationId xmlns:a16="http://schemas.microsoft.com/office/drawing/2014/main" id="{13CF7CF2-9023-8745-A634-4B0114984194}"/>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Fortunately, there are no missing values. If there were missing values, we will have to fill them with the median, mean or mode.</a:t>
            </a:r>
          </a:p>
        </p:txBody>
      </p:sp>
      <p:sp>
        <p:nvSpPr>
          <p:cNvPr id="15"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09E58FC6-ABA8-6248-B3DE-D590E41A32A7}"/>
              </a:ext>
            </a:extLst>
          </p:cNvPr>
          <p:cNvPicPr>
            <a:picLocks noGrp="1" noChangeAspect="1"/>
          </p:cNvPicPr>
          <p:nvPr>
            <p:ph idx="1"/>
          </p:nvPr>
        </p:nvPicPr>
        <p:blipFill rotWithShape="1">
          <a:blip r:embed="rId2"/>
          <a:srcRect l="10296"/>
          <a:stretch/>
        </p:blipFill>
        <p:spPr>
          <a:xfrm>
            <a:off x="7140625" y="807593"/>
            <a:ext cx="2549805" cy="5239568"/>
          </a:xfrm>
          <a:prstGeom prst="rect">
            <a:avLst/>
          </a:prstGeom>
          <a:effectLst/>
        </p:spPr>
      </p:pic>
    </p:spTree>
    <p:extLst>
      <p:ext uri="{BB962C8B-B14F-4D97-AF65-F5344CB8AC3E}">
        <p14:creationId xmlns:p14="http://schemas.microsoft.com/office/powerpoint/2010/main" val="308053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64944B-1B27-4744-94E4-4C3F7897C4CD}"/>
              </a:ext>
            </a:extLst>
          </p:cNvPr>
          <p:cNvSpPr txBox="1">
            <a:spLocks/>
          </p:cNvSpPr>
          <p:nvPr/>
        </p:nvSpPr>
        <p:spPr>
          <a:xfrm>
            <a:off x="641180" y="429004"/>
            <a:ext cx="4974336" cy="1069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dirty="0">
                <a:latin typeface="Times New Roman" panose="02020603050405020304" pitchFamily="18" charset="0"/>
                <a:ea typeface="+mn-ea"/>
                <a:cs typeface="Times New Roman" panose="02020603050405020304" pitchFamily="18" charset="0"/>
              </a:rPr>
              <a:t>Removing outliers</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CCCF8DD-9E32-B24F-9BB4-8A113DC9B963}"/>
              </a:ext>
            </a:extLst>
          </p:cNvPr>
          <p:cNvPicPr>
            <a:picLocks noGrp="1" noChangeAspect="1"/>
          </p:cNvPicPr>
          <p:nvPr>
            <p:ph idx="1"/>
          </p:nvPr>
        </p:nvPicPr>
        <p:blipFill>
          <a:blip r:embed="rId3"/>
          <a:srcRect/>
          <a:stretch/>
        </p:blipFill>
        <p:spPr>
          <a:xfrm>
            <a:off x="483404" y="3207720"/>
            <a:ext cx="5289887" cy="2265345"/>
          </a:xfrm>
          <a:prstGeom prst="rect">
            <a:avLst/>
          </a:prstGeom>
        </p:spPr>
      </p:pic>
      <p:pic>
        <p:nvPicPr>
          <p:cNvPr id="16" name="Picture 15">
            <a:extLst>
              <a:ext uri="{FF2B5EF4-FFF2-40B4-BE49-F238E27FC236}">
                <a16:creationId xmlns:a16="http://schemas.microsoft.com/office/drawing/2014/main" id="{63E230DD-EF5F-6848-99F8-9DFB580449FF}"/>
              </a:ext>
            </a:extLst>
          </p:cNvPr>
          <p:cNvPicPr>
            <a:picLocks noChangeAspect="1"/>
          </p:cNvPicPr>
          <p:nvPr/>
        </p:nvPicPr>
        <p:blipFill>
          <a:blip r:embed="rId4"/>
          <a:srcRect/>
          <a:stretch/>
        </p:blipFill>
        <p:spPr>
          <a:xfrm>
            <a:off x="6324265" y="3694495"/>
            <a:ext cx="5474536" cy="1387643"/>
          </a:xfrm>
          <a:prstGeom prst="rect">
            <a:avLst/>
          </a:prstGeom>
        </p:spPr>
      </p:pic>
      <p:pic>
        <p:nvPicPr>
          <p:cNvPr id="11" name="Picture 10">
            <a:extLst>
              <a:ext uri="{FF2B5EF4-FFF2-40B4-BE49-F238E27FC236}">
                <a16:creationId xmlns:a16="http://schemas.microsoft.com/office/drawing/2014/main" id="{D9B989D0-8240-9A49-964D-A2D5356F48A7}"/>
              </a:ext>
            </a:extLst>
          </p:cNvPr>
          <p:cNvPicPr>
            <a:picLocks noChangeAspect="1"/>
          </p:cNvPicPr>
          <p:nvPr/>
        </p:nvPicPr>
        <p:blipFill>
          <a:blip r:embed="rId5"/>
          <a:srcRect/>
          <a:stretch/>
        </p:blipFill>
        <p:spPr>
          <a:xfrm>
            <a:off x="7709069" y="5563915"/>
            <a:ext cx="2704927" cy="230584"/>
          </a:xfrm>
          <a:prstGeom prst="rect">
            <a:avLst/>
          </a:prstGeom>
        </p:spPr>
      </p:pic>
    </p:spTree>
    <p:extLst>
      <p:ext uri="{BB962C8B-B14F-4D97-AF65-F5344CB8AC3E}">
        <p14:creationId xmlns:p14="http://schemas.microsoft.com/office/powerpoint/2010/main" val="355587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F54E4-B778-BE4C-BB18-58B9CF79BEFF}"/>
              </a:ext>
            </a:extLst>
          </p:cNvPr>
          <p:cNvSpPr>
            <a:spLocks noGrp="1"/>
          </p:cNvSpPr>
          <p:nvPr>
            <p:ph type="title"/>
          </p:nvPr>
        </p:nvSpPr>
        <p:spPr>
          <a:xfrm>
            <a:off x="1098245" y="738878"/>
            <a:ext cx="4613919" cy="1017060"/>
          </a:xfrm>
        </p:spPr>
        <p:txBody>
          <a:bodyPr vert="horz" lIns="91440" tIns="45720" rIns="91440" bIns="45720" rtlCol="0" anchor="b">
            <a:normAutofit/>
          </a:bodyPr>
          <a:lstStyle/>
          <a:p>
            <a:r>
              <a:rPr lang="en-US" sz="3200" b="1" dirty="0">
                <a:latin typeface="Times New Roman" panose="02020603050405020304" pitchFamily="18" charset="0"/>
                <a:cs typeface="Times New Roman" panose="02020603050405020304" pitchFamily="18" charset="0"/>
              </a:rPr>
              <a:t>Data Analysis: </a:t>
            </a:r>
            <a:r>
              <a:rPr lang="en-US" sz="3200" dirty="0">
                <a:latin typeface="Times New Roman" panose="02020603050405020304" pitchFamily="18" charset="0"/>
                <a:cs typeface="Times New Roman" panose="02020603050405020304" pitchFamily="18" charset="0"/>
              </a:rPr>
              <a:t>Job, Marital</a:t>
            </a:r>
          </a:p>
        </p:txBody>
      </p:sp>
      <p:sp>
        <p:nvSpPr>
          <p:cNvPr id="32" name="Rectangle 3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5"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Chart, bar chart&#10;&#10;Description automatically generated">
            <a:extLst>
              <a:ext uri="{FF2B5EF4-FFF2-40B4-BE49-F238E27FC236}">
                <a16:creationId xmlns:a16="http://schemas.microsoft.com/office/drawing/2014/main" id="{B84C3012-B9A1-6F4E-8F1A-D989FBD73412}"/>
              </a:ext>
            </a:extLst>
          </p:cNvPr>
          <p:cNvPicPr>
            <a:picLocks noChangeAspect="1"/>
          </p:cNvPicPr>
          <p:nvPr/>
        </p:nvPicPr>
        <p:blipFill>
          <a:blip r:embed="rId3"/>
          <a:stretch>
            <a:fillRect/>
          </a:stretch>
        </p:blipFill>
        <p:spPr>
          <a:xfrm>
            <a:off x="6479837" y="492880"/>
            <a:ext cx="5586942" cy="2290646"/>
          </a:xfrm>
          <a:prstGeom prst="rect">
            <a:avLst/>
          </a:prstGeom>
        </p:spPr>
      </p:pic>
      <p:sp>
        <p:nvSpPr>
          <p:cNvPr id="56" name="Rectangle 5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bar chart&#10;&#10;Description automatically generated">
            <a:extLst>
              <a:ext uri="{FF2B5EF4-FFF2-40B4-BE49-F238E27FC236}">
                <a16:creationId xmlns:a16="http://schemas.microsoft.com/office/drawing/2014/main" id="{E3004A8C-EBBA-9D40-8A01-7E07687732DF}"/>
              </a:ext>
            </a:extLst>
          </p:cNvPr>
          <p:cNvPicPr>
            <a:picLocks noChangeAspect="1"/>
          </p:cNvPicPr>
          <p:nvPr/>
        </p:nvPicPr>
        <p:blipFill>
          <a:blip r:embed="rId4"/>
          <a:stretch>
            <a:fillRect/>
          </a:stretch>
        </p:blipFill>
        <p:spPr>
          <a:xfrm>
            <a:off x="749204" y="3898336"/>
            <a:ext cx="5586942" cy="2290646"/>
          </a:xfrm>
          <a:prstGeom prst="rect">
            <a:avLst/>
          </a:prstGeom>
        </p:spPr>
      </p:pic>
      <p:pic>
        <p:nvPicPr>
          <p:cNvPr id="14" name="Picture 13" descr="Chart, bar chart&#10;&#10;Description automatically generated">
            <a:extLst>
              <a:ext uri="{FF2B5EF4-FFF2-40B4-BE49-F238E27FC236}">
                <a16:creationId xmlns:a16="http://schemas.microsoft.com/office/drawing/2014/main" id="{B5F951B0-59D4-6B48-92D1-44ACCF025BD6}"/>
              </a:ext>
            </a:extLst>
          </p:cNvPr>
          <p:cNvPicPr>
            <a:picLocks noChangeAspect="1"/>
          </p:cNvPicPr>
          <p:nvPr/>
        </p:nvPicPr>
        <p:blipFill>
          <a:blip r:embed="rId5"/>
          <a:stretch>
            <a:fillRect/>
          </a:stretch>
        </p:blipFill>
        <p:spPr>
          <a:xfrm>
            <a:off x="6479838" y="3898336"/>
            <a:ext cx="5586942" cy="2290646"/>
          </a:xfrm>
          <a:prstGeom prst="rect">
            <a:avLst/>
          </a:prstGeom>
        </p:spPr>
      </p:pic>
    </p:spTree>
    <p:extLst>
      <p:ext uri="{BB962C8B-B14F-4D97-AF65-F5344CB8AC3E}">
        <p14:creationId xmlns:p14="http://schemas.microsoft.com/office/powerpoint/2010/main" val="244333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3358</TotalTime>
  <Words>1804</Words>
  <Application>Microsoft Macintosh PowerPoint</Application>
  <PresentationFormat>Widescreen</PresentationFormat>
  <Paragraphs>215</Paragraphs>
  <Slides>18</Slides>
  <Notes>16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vt:lpstr>
      <vt:lpstr>Times New Roman</vt:lpstr>
      <vt:lpstr>Office Theme</vt:lpstr>
      <vt:lpstr>Classification Project Term Deposit Subscription</vt:lpstr>
      <vt:lpstr>Abstract</vt:lpstr>
      <vt:lpstr>Objective The objective is to analyze dataset based on several variables and create a classification algorithm.</vt:lpstr>
      <vt:lpstr>UCI - Bank Marketing Data Set</vt:lpstr>
      <vt:lpstr>The problem</vt:lpstr>
      <vt:lpstr>Exploratory Data Analysis</vt:lpstr>
      <vt:lpstr>Check for null values </vt:lpstr>
      <vt:lpstr>PowerPoint Presentation</vt:lpstr>
      <vt:lpstr>Data Analysis: Job, Marital</vt:lpstr>
      <vt:lpstr>Data Analysis: Housing, Loan, Contact</vt:lpstr>
      <vt:lpstr>Data Analysis Month</vt:lpstr>
      <vt:lpstr>Imbalance Target</vt:lpstr>
      <vt:lpstr>Preprocessing</vt:lpstr>
      <vt:lpstr>Modelling</vt:lpstr>
      <vt:lpstr>Three Models </vt:lpstr>
      <vt:lpstr>   Metrics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Regression-Project </dc:title>
  <dc:creator>الياس</dc:creator>
  <cp:lastModifiedBy>الياس</cp:lastModifiedBy>
  <cp:revision>33</cp:revision>
  <dcterms:created xsi:type="dcterms:W3CDTF">2021-10-12T10:51:53Z</dcterms:created>
  <dcterms:modified xsi:type="dcterms:W3CDTF">2021-10-28T08:20:19Z</dcterms:modified>
</cp:coreProperties>
</file>