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Raleway ExtraBold"/>
      <p:bold r:id="rId35"/>
      <p:boldItalic r:id="rId36"/>
    </p:embeddedFont>
    <p:embeddedFont>
      <p:font typeface="Montserrat"/>
      <p:regular r:id="rId37"/>
      <p:bold r:id="rId38"/>
      <p:italic r:id="rId39"/>
      <p:boldItalic r:id="rId40"/>
    </p:embeddedFont>
    <p:embeddedFont>
      <p:font typeface="Work Sans ExtraBold"/>
      <p:bold r:id="rId41"/>
      <p:boldItalic r:id="rId42"/>
    </p:embeddedFont>
    <p:embeddedFont>
      <p:font typeface="Work Sans"/>
      <p:regular r:id="rId43"/>
      <p:bold r:id="rId44"/>
      <p:italic r:id="rId45"/>
      <p:boldItalic r:id="rId46"/>
    </p:embeddedFont>
    <p:embeddedFont>
      <p:font typeface="Montserrat ExtraBold"/>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onzalo Herná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WorkSansExtraBold-boldItalic.fntdata"/><Relationship Id="rId41" Type="http://schemas.openxmlformats.org/officeDocument/2006/relationships/font" Target="fonts/WorkSansExtraBold-bold.fntdata"/><Relationship Id="rId22" Type="http://schemas.openxmlformats.org/officeDocument/2006/relationships/slide" Target="slides/slide16.xml"/><Relationship Id="rId44" Type="http://schemas.openxmlformats.org/officeDocument/2006/relationships/font" Target="fonts/WorkSans-bold.fntdata"/><Relationship Id="rId21" Type="http://schemas.openxmlformats.org/officeDocument/2006/relationships/slide" Target="slides/slide15.xml"/><Relationship Id="rId43" Type="http://schemas.openxmlformats.org/officeDocument/2006/relationships/font" Target="fonts/WorkSans-regular.fntdata"/><Relationship Id="rId24" Type="http://schemas.openxmlformats.org/officeDocument/2006/relationships/slide" Target="slides/slide18.xml"/><Relationship Id="rId46" Type="http://schemas.openxmlformats.org/officeDocument/2006/relationships/font" Target="fonts/WorkSans-boldItalic.fntdata"/><Relationship Id="rId23" Type="http://schemas.openxmlformats.org/officeDocument/2006/relationships/slide" Target="slides/slide17.xml"/><Relationship Id="rId45" Type="http://schemas.openxmlformats.org/officeDocument/2006/relationships/font" Target="fonts/Work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ExtraBold-boldItalic.fntdata"/><Relationship Id="rId25" Type="http://schemas.openxmlformats.org/officeDocument/2006/relationships/slide" Target="slides/slide19.xml"/><Relationship Id="rId47" Type="http://schemas.openxmlformats.org/officeDocument/2006/relationships/font" Target="fonts/MontserratExtraBold-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alewayExtraBold-bold.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RalewayExtraBold-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03T08:06:37.752">
    <p:pos x="2410" y="-236"/>
    <p:text>Cómo te puedo ayudar?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3f8a60f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03f8a60f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3f8a60fb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3f8a60fb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Dijimos que la caida podía ser por sales o por el mkt estrategy.Veamos ahora el mix.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3f8a60fb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03f8a60fb6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Las mals noticias son que el Roi cae, y esto se explica porque los costos se quintuplican.</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a high percentage of the target audience was covered, and in the following months the cost of reaching the remaining target audience has grown exponentially</a:t>
            </a:r>
            <a:r>
              <a:rPr lang="en-GB">
                <a:solidFill>
                  <a:schemeClr val="dk1"/>
                </a:solidFill>
                <a:latin typeface="Calibri"/>
                <a:ea typeface="Calibri"/>
                <a:cs typeface="Calibri"/>
                <a:sym typeface="Calibri"/>
              </a:rPr>
              <a:t>. Another possibility is that the </a:t>
            </a:r>
            <a:r>
              <a:rPr b="1" lang="en-GB">
                <a:solidFill>
                  <a:schemeClr val="dk1"/>
                </a:solidFill>
                <a:latin typeface="Calibri"/>
                <a:ea typeface="Calibri"/>
                <a:cs typeface="Calibri"/>
                <a:sym typeface="Calibri"/>
              </a:rPr>
              <a:t>content of the campaign has not changed sufficiently, and the audience has quickly reached saturation.</a:t>
            </a:r>
            <a:endParaRPr b="1">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t/>
            </a:r>
            <a:endParaRPr b="1" i="1" sz="13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3f8a60fb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03f8a60fb6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Puedo explicar mínimo que funnel usé. Contar todo junto channel by channel asi nose pierden.</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And something quite interesting is that contrary to what usually happens </a:t>
            </a:r>
            <a:r>
              <a:rPr b="1" lang="en-GB">
                <a:solidFill>
                  <a:schemeClr val="dk1"/>
                </a:solidFill>
                <a:latin typeface="Calibri"/>
                <a:ea typeface="Calibri"/>
                <a:cs typeface="Calibri"/>
                <a:sym typeface="Calibri"/>
              </a:rPr>
              <a:t>Google’s CR_FT over duplicates from CR_leads (15,51% to 38,49%)</a:t>
            </a:r>
            <a:r>
              <a:rPr lang="en-GB">
                <a:solidFill>
                  <a:schemeClr val="dk1"/>
                </a:solidFill>
                <a:latin typeface="Calibri"/>
                <a:ea typeface="Calibri"/>
                <a:cs typeface="Calibri"/>
                <a:sym typeface="Calibri"/>
              </a:rPr>
              <a:t>. This a very unusual behavior in general, and would be smart to use this, prioritizing pitches and calls to Google’s Leads.</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GB" sz="1300">
                <a:solidFill>
                  <a:schemeClr val="dk1"/>
                </a:solidFill>
                <a:latin typeface="Calibri"/>
                <a:ea typeface="Calibri"/>
                <a:cs typeface="Calibri"/>
                <a:sym typeface="Calibri"/>
              </a:rPr>
              <a:t>A suggestion could be to</a:t>
            </a:r>
            <a:r>
              <a:rPr b="1" lang="en-GB" sz="1300">
                <a:solidFill>
                  <a:schemeClr val="dk1"/>
                </a:solidFill>
                <a:latin typeface="Calibri"/>
                <a:ea typeface="Calibri"/>
                <a:cs typeface="Calibri"/>
                <a:sym typeface="Calibri"/>
              </a:rPr>
              <a:t> deep-dive into this type of student and understand its expectations through a Survey or Focus Group. (Price or Duration might not be convenient, e.g. Students from Social might be looking for a 1-month subscription only instead of 6/12/24 months)</a:t>
            </a:r>
            <a:r>
              <a:rPr lang="en-GB"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3f8a60fb6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303f8a60fb6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Con esto alcanza, pero si querés más podemos deep dive en share of leads and so on. </a:t>
            </a:r>
            <a:r>
              <a:rPr b="1" lang="en-GB">
                <a:solidFill>
                  <a:schemeClr val="dk1"/>
                </a:solidFill>
                <a:latin typeface="Calibri"/>
                <a:ea typeface="Calibri"/>
                <a:cs typeface="Calibri"/>
                <a:sym typeface="Calibri"/>
              </a:rPr>
              <a:t>Pero lo más importante que les puedo decir hoy es que podemos hacer:</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When we analyze the mix of mkt investment over the months, we see that it remained more or less constant at around 70% for Google,</a:t>
            </a:r>
            <a:r>
              <a:rPr b="1" lang="en-GB">
                <a:solidFill>
                  <a:schemeClr val="dk1"/>
                </a:solidFill>
                <a:latin typeface="Calibri"/>
                <a:ea typeface="Calibri"/>
                <a:cs typeface="Calibri"/>
                <a:sym typeface="Calibri"/>
              </a:rPr>
              <a:t> but that it was decided to increase Share of investment in Meta</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However, contrary to this increase, the channel with the lowest cost of acquisition (CAC) was Google.</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It was decided to invest to a channel with CR not so good and no that effective in driving conversions.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79a09ba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79a09ba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79a09ba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3079a09ba7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Just look at the number of Leads who took the FreeTrial (</a:t>
            </a:r>
            <a:r>
              <a:rPr b="1" lang="en-GB">
                <a:solidFill>
                  <a:schemeClr val="dk1"/>
                </a:solidFill>
                <a:latin typeface="Calibri"/>
                <a:ea typeface="Calibri"/>
                <a:cs typeface="Calibri"/>
                <a:sym typeface="Calibri"/>
              </a:rPr>
              <a:t>CR_leads</a:t>
            </a:r>
            <a:r>
              <a:rPr lang="en-GB">
                <a:solidFill>
                  <a:schemeClr val="dk1"/>
                </a:solidFill>
                <a:latin typeface="Calibri"/>
                <a:ea typeface="Calibri"/>
                <a:cs typeface="Calibri"/>
                <a:sym typeface="Calibri"/>
              </a:rPr>
              <a:t>) and the number of Leads who took the class and signed up for the service (</a:t>
            </a:r>
            <a:r>
              <a:rPr b="1" lang="en-GB">
                <a:solidFill>
                  <a:schemeClr val="dk1"/>
                </a:solidFill>
                <a:latin typeface="Calibri"/>
                <a:ea typeface="Calibri"/>
                <a:cs typeface="Calibri"/>
                <a:sym typeface="Calibri"/>
              </a:rPr>
              <a:t>CR_FT</a:t>
            </a:r>
            <a:r>
              <a:rPr lang="en-GB">
                <a:solidFill>
                  <a:schemeClr val="dk1"/>
                </a:solidFill>
                <a:latin typeface="Calibri"/>
                <a:ea typeface="Calibri"/>
                <a:cs typeface="Calibri"/>
                <a:sym typeface="Calibri"/>
              </a:rPr>
              <a:t>). Let's complete with the overall </a:t>
            </a:r>
            <a:r>
              <a:rPr b="1" lang="en-GB">
                <a:solidFill>
                  <a:schemeClr val="dk1"/>
                </a:solidFill>
                <a:latin typeface="Calibri"/>
                <a:ea typeface="Calibri"/>
                <a:cs typeface="Calibri"/>
                <a:sym typeface="Calibri"/>
              </a:rPr>
              <a:t>CR</a:t>
            </a:r>
            <a:r>
              <a:rPr lang="en-GB">
                <a:solidFill>
                  <a:schemeClr val="dk1"/>
                </a:solidFill>
                <a:latin typeface="Calibri"/>
                <a:ea typeface="Calibri"/>
                <a:cs typeface="Calibri"/>
                <a:sym typeface="Calibri"/>
              </a:rPr>
              <a:t>, i.e. the % of Leads that became customers. What we see is a general downward trend, which makes sense, since at the beginning of our campaign we are impacting more interested users, </a:t>
            </a:r>
            <a:r>
              <a:rPr b="1" lang="en-GB">
                <a:solidFill>
                  <a:schemeClr val="dk1"/>
                </a:solidFill>
                <a:latin typeface="Calibri"/>
                <a:ea typeface="Calibri"/>
                <a:cs typeface="Calibri"/>
                <a:sym typeface="Calibri"/>
              </a:rPr>
              <a:t>which means that over the following months, we will be left with less convinced users, and this means that the transition to customers is not so direct. However, the quality of Leads obtained by Google is the best, as it has the best CR and CR_FT. </a:t>
            </a:r>
            <a:endParaRPr b="1">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3f8a60f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3f8a60f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3f8a60fb6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3f8a60fb6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3f8a60fb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303f8a60fb6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On the </a:t>
            </a:r>
            <a:r>
              <a:rPr b="1" lang="en-GB">
                <a:solidFill>
                  <a:schemeClr val="dk1"/>
                </a:solidFill>
                <a:latin typeface="Calibri"/>
                <a:ea typeface="Calibri"/>
                <a:cs typeface="Calibri"/>
                <a:sym typeface="Calibri"/>
              </a:rPr>
              <a:t>Costs </a:t>
            </a:r>
            <a:r>
              <a:rPr lang="en-GB">
                <a:solidFill>
                  <a:schemeClr val="dk1"/>
                </a:solidFill>
                <a:latin typeface="Calibri"/>
                <a:ea typeface="Calibri"/>
                <a:cs typeface="Calibri"/>
                <a:sym typeface="Calibri"/>
              </a:rPr>
              <a:t>side, In the first two months, sales costs exceed mkt costs. This may be due to the sales team ramping up and at the same time, as investment in Reach (marketing) grows, we also saturate our target audiences, and greater efforts/costs will be required on the mkt side.</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03f8a60fb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303f8a60fb6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3f8a60f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03f8a60fb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Contar l final la historia de fun fact y que demuestra. SOS INGENIERO. PODES DECIRLO EN LA PARTE DE QUE FUISTE PROFE EN LA FACU</a:t>
            </a:r>
            <a:endParaRPr/>
          </a:p>
          <a:p>
            <a:pPr indent="0" lvl="0" marL="0" rtl="0" algn="l">
              <a:lnSpc>
                <a:spcPct val="100000"/>
              </a:lnSpc>
              <a:spcBef>
                <a:spcPts val="0"/>
              </a:spcBef>
              <a:spcAft>
                <a:spcPts val="0"/>
              </a:spcAft>
              <a:buSzPts val="1100"/>
              <a:buNone/>
            </a:pPr>
            <a:r>
              <a:rPr b="1" lang="en-GB" sz="1050">
                <a:solidFill>
                  <a:srgbClr val="5F6368"/>
                </a:solidFill>
                <a:highlight>
                  <a:srgbClr val="FFFFFF"/>
                </a:highlight>
              </a:rPr>
              <a:t>NGO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03f8a60fb6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303f8a60fb6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100"/>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03f8a60fb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303f8a60fb6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One possibility is that at the beginning of the campaign, </a:t>
            </a:r>
            <a:r>
              <a:rPr b="1" lang="en-GB">
                <a:solidFill>
                  <a:schemeClr val="dk1"/>
                </a:solidFill>
                <a:latin typeface="Calibri"/>
                <a:ea typeface="Calibri"/>
                <a:cs typeface="Calibri"/>
                <a:sym typeface="Calibri"/>
              </a:rPr>
              <a:t>a high percentage of the target audience was covered, and in the following months the cost of reaching the remaining target audience has grown exponentially</a:t>
            </a:r>
            <a:r>
              <a:rPr lang="en-GB">
                <a:solidFill>
                  <a:schemeClr val="dk1"/>
                </a:solidFill>
                <a:latin typeface="Calibri"/>
                <a:ea typeface="Calibri"/>
                <a:cs typeface="Calibri"/>
                <a:sym typeface="Calibri"/>
              </a:rPr>
              <a:t>. Another possibility is that the </a:t>
            </a:r>
            <a:r>
              <a:rPr b="1" lang="en-GB">
                <a:solidFill>
                  <a:schemeClr val="dk1"/>
                </a:solidFill>
                <a:latin typeface="Calibri"/>
                <a:ea typeface="Calibri"/>
                <a:cs typeface="Calibri"/>
                <a:sym typeface="Calibri"/>
              </a:rPr>
              <a:t>content of the campaign has not changed sufficiently, and the audience has quickly reached saturation.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3f8a60fb6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303f8a60fb6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3f8a60fb6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303f8a60fb6_1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When we analyze the mix of mkt investment over the months, we see that it remained more or less constant at around 70% for Google,</a:t>
            </a:r>
            <a:r>
              <a:rPr b="1" lang="en-GB">
                <a:solidFill>
                  <a:schemeClr val="dk1"/>
                </a:solidFill>
                <a:latin typeface="Calibri"/>
                <a:ea typeface="Calibri"/>
                <a:cs typeface="Calibri"/>
                <a:sym typeface="Calibri"/>
              </a:rPr>
              <a:t> but that it was decided to increase Share of investment in Meta</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However, contrary to this increase, the channel with the lowest cost of acquisition (CAC) was Google.</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It was decided to invest to a channel with CR not so good and no that effective in driving conversions.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3f8a60fb6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303f8a60fb6_1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When we analyze the mix of mkt investment over the months, we see that it remained more or less constant at around 70% for Google,</a:t>
            </a:r>
            <a:r>
              <a:rPr b="1" lang="en-GB">
                <a:solidFill>
                  <a:schemeClr val="dk1"/>
                </a:solidFill>
                <a:latin typeface="Calibri"/>
                <a:ea typeface="Calibri"/>
                <a:cs typeface="Calibri"/>
                <a:sym typeface="Calibri"/>
              </a:rPr>
              <a:t> but that it was decided to increase Share of investment in Meta</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However, contrary to this increase, the channel with the lowest cost of acquisition (CAC) was Google.</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It was decided to invest to a channel with CR not so good and no that effective in driving conversions.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3f8a60fb6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3f8a60fb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 principio todo joya, nos iba bárbaro. Pero después, pimba. Este es el enganche</a:t>
            </a:r>
            <a:endParaRPr/>
          </a:p>
          <a:p>
            <a:pPr indent="0" lvl="0" marL="0" rtl="0" algn="l">
              <a:spcBef>
                <a:spcPts val="0"/>
              </a:spcBef>
              <a:spcAft>
                <a:spcPts val="0"/>
              </a:spcAft>
              <a:buNone/>
            </a:pPr>
            <a:r>
              <a:t/>
            </a:r>
            <a:endParaRPr/>
          </a:p>
          <a:p>
            <a:pPr indent="0" lvl="0" marL="0" rtl="0" algn="ctr">
              <a:lnSpc>
                <a:spcPct val="90000"/>
              </a:lnSpc>
              <a:spcBef>
                <a:spcPts val="0"/>
              </a:spcBef>
              <a:spcAft>
                <a:spcPts val="0"/>
              </a:spcAft>
              <a:buClr>
                <a:schemeClr val="dk1"/>
              </a:buClr>
              <a:buSzPts val="1200"/>
              <a:buFont typeface="Arial"/>
              <a:buNone/>
            </a:pPr>
            <a:r>
              <a:rPr lang="en-GB" sz="1800">
                <a:solidFill>
                  <a:srgbClr val="0B2FAC"/>
                </a:solidFill>
                <a:latin typeface="Work Sans"/>
                <a:ea typeface="Work Sans"/>
                <a:cs typeface="Work Sans"/>
                <a:sym typeface="Work Sans"/>
              </a:rPr>
              <a:t>We will assess Mix, Behavior of each Marketing Source Funnel &amp; Sales Performance to inform business stakeholders ways to positively impact Revenue &amp; Profitability </a:t>
            </a:r>
            <a:endParaRPr sz="800">
              <a:solidFill>
                <a:srgbClr val="0B2FAC"/>
              </a:solidFill>
              <a:latin typeface="Work Sans"/>
              <a:ea typeface="Work Sans"/>
              <a:cs typeface="Work Sans"/>
              <a:sym typeface="Work Sans"/>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3f8a60fb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03f8a60fb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Leer el título, opportunieties </a:t>
            </a:r>
            <a:r>
              <a:rPr b="1" lang="en-GB">
                <a:solidFill>
                  <a:schemeClr val="dk1"/>
                </a:solidFill>
                <a:latin typeface="Calibri"/>
                <a:ea typeface="Calibri"/>
                <a:cs typeface="Calibri"/>
                <a:sym typeface="Calibri"/>
              </a:rPr>
              <a:t>together</a:t>
            </a: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lang="en-GB">
                <a:solidFill>
                  <a:schemeClr val="dk1"/>
                </a:solidFill>
                <a:latin typeface="Calibri"/>
                <a:ea typeface="Calibri"/>
                <a:cs typeface="Calibri"/>
                <a:sym typeface="Calibri"/>
              </a:rPr>
              <a:t>META struggles to convert in lower funnel, students dont stay after trial, which is terrible cause we have invested in the whole funnel by that time.</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br>
              <a:rPr lang="en-GB">
                <a:solidFill>
                  <a:schemeClr val="dk1"/>
                </a:solidFill>
                <a:latin typeface="Calibri"/>
                <a:ea typeface="Calibri"/>
                <a:cs typeface="Calibri"/>
                <a:sym typeface="Calibri"/>
              </a:rPr>
            </a:br>
            <a:r>
              <a:rPr lang="en-GB">
                <a:solidFill>
                  <a:schemeClr val="dk1"/>
                </a:solidFill>
                <a:latin typeface="Calibri"/>
                <a:ea typeface="Calibri"/>
                <a:cs typeface="Calibri"/>
                <a:sym typeface="Calibri"/>
              </a:rPr>
              <a:t>Just look at the number of Leads who took the FreeTrial (</a:t>
            </a:r>
            <a:r>
              <a:rPr b="1" lang="en-GB">
                <a:solidFill>
                  <a:schemeClr val="dk1"/>
                </a:solidFill>
                <a:latin typeface="Calibri"/>
                <a:ea typeface="Calibri"/>
                <a:cs typeface="Calibri"/>
                <a:sym typeface="Calibri"/>
              </a:rPr>
              <a:t>CR_leads</a:t>
            </a:r>
            <a:r>
              <a:rPr lang="en-GB">
                <a:solidFill>
                  <a:schemeClr val="dk1"/>
                </a:solidFill>
                <a:latin typeface="Calibri"/>
                <a:ea typeface="Calibri"/>
                <a:cs typeface="Calibri"/>
                <a:sym typeface="Calibri"/>
              </a:rPr>
              <a:t>) and the number of Leads who took the class and signed up for the service (</a:t>
            </a:r>
            <a:r>
              <a:rPr b="1" lang="en-GB">
                <a:solidFill>
                  <a:schemeClr val="dk1"/>
                </a:solidFill>
                <a:latin typeface="Calibri"/>
                <a:ea typeface="Calibri"/>
                <a:cs typeface="Calibri"/>
                <a:sym typeface="Calibri"/>
              </a:rPr>
              <a:t>CR_FT</a:t>
            </a:r>
            <a:r>
              <a:rPr lang="en-GB">
                <a:solidFill>
                  <a:schemeClr val="dk1"/>
                </a:solidFill>
                <a:latin typeface="Calibri"/>
                <a:ea typeface="Calibri"/>
                <a:cs typeface="Calibri"/>
                <a:sym typeface="Calibri"/>
              </a:rPr>
              <a:t>). Let's complete with the overall </a:t>
            </a:r>
            <a:r>
              <a:rPr b="1" lang="en-GB">
                <a:solidFill>
                  <a:schemeClr val="dk1"/>
                </a:solidFill>
                <a:latin typeface="Calibri"/>
                <a:ea typeface="Calibri"/>
                <a:cs typeface="Calibri"/>
                <a:sym typeface="Calibri"/>
              </a:rPr>
              <a:t>CR</a:t>
            </a:r>
            <a:r>
              <a:rPr lang="en-GB">
                <a:solidFill>
                  <a:schemeClr val="dk1"/>
                </a:solidFill>
                <a:latin typeface="Calibri"/>
                <a:ea typeface="Calibri"/>
                <a:cs typeface="Calibri"/>
                <a:sym typeface="Calibri"/>
              </a:rPr>
              <a:t>, i.e. the % of Leads that became customers. What we see is a general downward trend, which makes sense, since at the beginning of our campaign we are impacting more interested users, </a:t>
            </a:r>
            <a:r>
              <a:rPr b="1" lang="en-GB">
                <a:solidFill>
                  <a:schemeClr val="dk1"/>
                </a:solidFill>
                <a:latin typeface="Calibri"/>
                <a:ea typeface="Calibri"/>
                <a:cs typeface="Calibri"/>
                <a:sym typeface="Calibri"/>
              </a:rPr>
              <a:t>which means that over the following months, we will be left with less convinced users, and this means that the transition to customers is not so direct. However, the quality of Leads obtained by Google is the best, as it has the best CR and CR_FT. </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SzPts val="1100"/>
              <a:buNone/>
            </a:pPr>
            <a:r>
              <a:rPr b="1" lang="en-GB" sz="1600">
                <a:solidFill>
                  <a:schemeClr val="dk1"/>
                </a:solidFill>
                <a:latin typeface="Calibri"/>
                <a:ea typeface="Calibri"/>
                <a:cs typeface="Calibri"/>
                <a:sym typeface="Calibri"/>
              </a:rPr>
              <a:t>Tenemos todas estas oportunidades: cual es el rol de data? Cuál es nuestro rol?</a:t>
            </a:r>
            <a:endParaRPr b="1" sz="16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3f8a60fb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3f8a60f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Que hice yo? Cómo abordé el problema? Qué herramientas usé?</a:t>
            </a:r>
            <a:r>
              <a:rPr lang="en-GB"/>
              <a:t> Cosas de data que les interesa escuchar.</a:t>
            </a:r>
            <a:endParaRPr/>
          </a:p>
          <a:p>
            <a:pPr indent="0" lvl="0" marL="0" rtl="0" algn="l">
              <a:spcBef>
                <a:spcPts val="0"/>
              </a:spcBef>
              <a:spcAft>
                <a:spcPts val="0"/>
              </a:spcAft>
              <a:buNone/>
            </a:pPr>
            <a:r>
              <a:rPr lang="en-GB"/>
              <a:t>Ah claro, tuve que hacer algunas </a:t>
            </a:r>
            <a:r>
              <a:rPr b="1" lang="en-GB"/>
              <a:t>asumptions</a:t>
            </a:r>
            <a:r>
              <a:rPr lang="en-GB"/>
              <a:t>. Si quieren saber más de ellas, no duden en preguntarme. </a:t>
            </a:r>
            <a:endParaRPr/>
          </a:p>
          <a:p>
            <a:pPr indent="0" lvl="0" marL="0" rtl="0" algn="l">
              <a:spcBef>
                <a:spcPts val="0"/>
              </a:spcBef>
              <a:spcAft>
                <a:spcPts val="0"/>
              </a:spcAft>
              <a:buNone/>
            </a:pPr>
            <a:r>
              <a:rPr b="1" lang="en-GB"/>
              <a:t>Se que fue mucha data </a:t>
            </a:r>
            <a:r>
              <a:rPr b="1" lang="en-GB"/>
              <a:t>hasta</a:t>
            </a:r>
            <a:r>
              <a:rPr b="1" lang="en-GB"/>
              <a:t> ahora asi que na pausa de unos minutos</a:t>
            </a:r>
            <a:r>
              <a:rPr lang="en-GB"/>
              <a:t> antes de pasar por si alguien tiene una pregunta? Antes de pasar a los que es </a:t>
            </a:r>
            <a:r>
              <a:rPr b="1" lang="en-GB"/>
              <a:t>fun for us</a:t>
            </a:r>
            <a:r>
              <a:rPr lang="en-GB"/>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3f8a60fb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03f8a60fb6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b="1" i="1" lang="en-GB" sz="1300">
                <a:solidFill>
                  <a:schemeClr val="dk1"/>
                </a:solidFill>
                <a:latin typeface="Calibri"/>
                <a:ea typeface="Calibri"/>
                <a:cs typeface="Calibri"/>
                <a:sym typeface="Calibri"/>
              </a:rPr>
              <a:t>Explicar el primer gráfico.</a:t>
            </a:r>
            <a:endParaRPr b="1" i="1" sz="1300">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t/>
            </a:r>
            <a:endParaRPr b="1" i="1" sz="1300">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rPr b="1" i="1" lang="en-GB" sz="1300">
                <a:solidFill>
                  <a:schemeClr val="dk1"/>
                </a:solidFill>
                <a:latin typeface="Calibri"/>
                <a:ea typeface="Calibri"/>
                <a:cs typeface="Calibri"/>
                <a:sym typeface="Calibri"/>
              </a:rPr>
              <a:t>The ROI for the overall business evaluated over the four months gives 21.48%. According to some notes consulted (from the OECD -Organisation for Economic Co-operation and Development- and the World Bank) the ROI of a business in the educational area is usually between 10% and 20%. </a:t>
            </a:r>
            <a:endParaRPr b="1" i="1" sz="1300">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rPr b="1" i="1" lang="en-GB" sz="1300">
                <a:solidFill>
                  <a:schemeClr val="dk1"/>
                </a:solidFill>
                <a:latin typeface="Calibri"/>
                <a:ea typeface="Calibri"/>
                <a:cs typeface="Calibri"/>
                <a:sym typeface="Calibri"/>
              </a:rPr>
              <a:t>So, in principle, this value would be within the expected range. </a:t>
            </a:r>
            <a:endParaRPr b="1" i="1" sz="1300">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t/>
            </a:r>
            <a:endParaRPr b="1" i="1" sz="1300">
              <a:solidFill>
                <a:schemeClr val="dk1"/>
              </a:solidFill>
              <a:latin typeface="Calibri"/>
              <a:ea typeface="Calibri"/>
              <a:cs typeface="Calibri"/>
              <a:sym typeface="Calibri"/>
            </a:endParaRPr>
          </a:p>
          <a:p>
            <a:pPr indent="457200" lvl="0" marL="0" rtl="0" algn="ctr">
              <a:lnSpc>
                <a:spcPct val="115000"/>
              </a:lnSpc>
              <a:spcBef>
                <a:spcPts val="0"/>
              </a:spcBef>
              <a:spcAft>
                <a:spcPts val="0"/>
              </a:spcAft>
              <a:buClr>
                <a:schemeClr val="dk1"/>
              </a:buClr>
              <a:buSzPts val="1100"/>
              <a:buFont typeface="Arial"/>
              <a:buNone/>
            </a:pPr>
            <a:r>
              <a:rPr b="1" i="1" lang="en-GB" sz="1600">
                <a:solidFill>
                  <a:schemeClr val="dk1"/>
                </a:solidFill>
                <a:latin typeface="Calibri"/>
                <a:ea typeface="Calibri"/>
                <a:cs typeface="Calibri"/>
                <a:sym typeface="Calibri"/>
              </a:rPr>
              <a:t>Lets understand CR!</a:t>
            </a:r>
            <a:endParaRPr b="1" i="1"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3f8a60fb6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303f8a60fb6_1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Explicar qué significa ese 4%. Decirlo.</a:t>
            </a:r>
            <a:endParaRPr b="1" sz="1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sz="1400">
                <a:solidFill>
                  <a:schemeClr val="dk1"/>
                </a:solidFill>
                <a:latin typeface="Calibri"/>
                <a:ea typeface="Calibri"/>
                <a:cs typeface="Calibri"/>
                <a:sym typeface="Calibri"/>
              </a:rPr>
              <a:t>Es malo? Bueno? Es avg? Bueno, cuando lo vemos por partes, vemos cosas interesantes. Hacer preguntas que sean para después!</a:t>
            </a:r>
            <a:endParaRPr b="1" sz="1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sz="1700">
                <a:solidFill>
                  <a:schemeClr val="dk1"/>
                </a:solidFill>
                <a:latin typeface="Calibri"/>
                <a:ea typeface="Calibri"/>
                <a:cs typeface="Calibri"/>
                <a:sym typeface="Calibri"/>
              </a:rPr>
              <a:t>Is it driven by our sales team performance? Is it channel mix? Para eganchar</a:t>
            </a:r>
            <a:endParaRPr b="1" sz="17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4102a826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304102a826b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2) Imagina la frustracion de que dejaste el lead y no te llamaron!</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Y si tenemos en cuenta el 4% de CR, son aprox 500 estudiantes que perdemos! That’s massive!</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De hecho, realizamos un A/B test que analizaremos más adelante, pero que demostró que se obtiene una mejora del 0.62% con minimos costos.</a:t>
            </a:r>
            <a:endParaRPr b="1">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lang="en-GB">
                <a:solidFill>
                  <a:schemeClr val="dk1"/>
                </a:solidFill>
                <a:latin typeface="Calibri"/>
                <a:ea typeface="Calibri"/>
                <a:cs typeface="Calibri"/>
                <a:sym typeface="Calibri"/>
              </a:rPr>
              <a:t>Les puedo contar sobre el A/B test, quieren detalles?</a:t>
            </a:r>
            <a:endParaRPr b="1">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3f8a60fb6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03f8a60fb6_1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Este código realiza una </a:t>
            </a:r>
            <a:r>
              <a:rPr b="1" lang="en-GB">
                <a:solidFill>
                  <a:schemeClr val="dk1"/>
                </a:solidFill>
              </a:rPr>
              <a:t>prueba z de dos proporciones</a:t>
            </a:r>
            <a:r>
              <a:rPr lang="en-GB">
                <a:solidFill>
                  <a:schemeClr val="dk1"/>
                </a:solidFill>
              </a:rPr>
              <a:t> (two-proportion z-test) para comparar las tasas de conversión entre dos grupos (por ejemplo, un grupo de prueba y un grupo de control). Aquí te explico en detalle qué es, sus supuestos y por qué se usa: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Tipo de Evaluación: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La </a:t>
            </a:r>
            <a:r>
              <a:rPr b="1" lang="en-GB">
                <a:solidFill>
                  <a:schemeClr val="dk1"/>
                </a:solidFill>
              </a:rPr>
              <a:t>prueba z de dos proporciones</a:t>
            </a:r>
            <a:r>
              <a:rPr lang="en-GB">
                <a:solidFill>
                  <a:schemeClr val="dk1"/>
                </a:solidFill>
              </a:rPr>
              <a:t> se utiliza para determinar si las proporciones de éxito (conversión, en este caso) entre dos grupos son significativamente diferentes entre sí. Es un contraste de hipótesis que compara dos proporciones poblacionales para evaluar si la diferencia observada en las muestras es estadísticamente significativa.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Hipótesis: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Hipótesis nula (H0H_0H0​)</a:t>
            </a:r>
            <a:r>
              <a:rPr lang="en-GB">
                <a:solidFill>
                  <a:schemeClr val="dk1"/>
                </a:solidFill>
              </a:rPr>
              <a:t>: Las proporciones de conversión en los dos grupos son iguales (no hay diferencia en las tasas de conversión).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Hipótesis alternativa (HAH_AHA​)</a:t>
            </a:r>
            <a:r>
              <a:rPr lang="en-GB">
                <a:solidFill>
                  <a:schemeClr val="dk1"/>
                </a:solidFill>
              </a:rPr>
              <a:t>: Las proporciones de conversión en los dos grupos son diferentes.</a:t>
            </a:r>
            <a:endParaRPr>
              <a:solidFill>
                <a:schemeClr val="dk1"/>
              </a:solidFill>
            </a:endParaRPr>
          </a:p>
          <a:p>
            <a:pPr indent="0" lvl="0" marL="0" rtl="0" algn="l">
              <a:lnSpc>
                <a:spcPct val="115000"/>
              </a:lnSpc>
              <a:spcBef>
                <a:spcPts val="1400"/>
              </a:spcBef>
              <a:spcAft>
                <a:spcPts val="0"/>
              </a:spcAft>
              <a:buNone/>
            </a:pPr>
            <a:r>
              <a:rPr b="1" lang="en-GB" sz="1300">
                <a:solidFill>
                  <a:schemeClr val="dk1"/>
                </a:solidFill>
              </a:rPr>
              <a:t>Supuestos: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Independencia</a:t>
            </a:r>
            <a:r>
              <a:rPr lang="en-GB">
                <a:solidFill>
                  <a:schemeClr val="dk1"/>
                </a:solidFill>
              </a:rPr>
              <a:t>: Los grupos deben ser independientes, es decir, no debe haber superposición entre los sujetos en cada grupo.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Normalidad aproximada</a:t>
            </a:r>
            <a:r>
              <a:rPr lang="en-GB">
                <a:solidFill>
                  <a:schemeClr val="dk1"/>
                </a:solidFill>
              </a:rPr>
              <a:t>: La prueba z asume que las distribuciones de las proporciones de éxito se aproximan a una distribución normal. Esto es razonable cuando ambos grupos tienen tamaños de muestra suficientemente grandes (usualmente n⋅p^&gt;5n \cdot \hat{p} &gt; 5n⋅p^​&gt;5 y n⋅(1−p^)&gt;5n \cdot (1 - \hat{p}) &gt; 5n⋅(1−p^​)&gt;5, para cada grupo).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Muestras aleatorias</a:t>
            </a:r>
            <a:r>
              <a:rPr lang="en-GB">
                <a:solidFill>
                  <a:schemeClr val="dk1"/>
                </a:solidFill>
              </a:rPr>
              <a:t>: Los datos deben ser una muestra aleatoria representativa de la población.</a:t>
            </a:r>
            <a:endParaRPr>
              <a:solidFill>
                <a:schemeClr val="dk1"/>
              </a:solidFill>
            </a:endParaRPr>
          </a:p>
          <a:p>
            <a:pPr indent="0" lvl="0" marL="0" rtl="0" algn="l">
              <a:lnSpc>
                <a:spcPct val="135714"/>
              </a:lnSpc>
              <a:spcBef>
                <a:spcPts val="1200"/>
              </a:spcBef>
              <a:spcAft>
                <a:spcPts val="0"/>
              </a:spcAft>
              <a:buNone/>
            </a:pPr>
            <a:r>
              <a:rPr lang="en-GB" sz="1050">
                <a:solidFill>
                  <a:srgbClr val="AF00DB"/>
                </a:solidFill>
                <a:highlight>
                  <a:srgbClr val="F7F7F7"/>
                </a:highlight>
                <a:latin typeface="Courier New"/>
                <a:ea typeface="Courier New"/>
                <a:cs typeface="Courier New"/>
                <a:sym typeface="Courier New"/>
              </a:rPr>
              <a:t>from</a:t>
            </a:r>
            <a:r>
              <a:rPr lang="en-GB" sz="1050">
                <a:solidFill>
                  <a:schemeClr val="dk1"/>
                </a:solidFill>
                <a:highlight>
                  <a:srgbClr val="F7F7F7"/>
                </a:highlight>
                <a:latin typeface="Courier New"/>
                <a:ea typeface="Courier New"/>
                <a:cs typeface="Courier New"/>
                <a:sym typeface="Courier New"/>
              </a:rPr>
              <a:t> statsmodels.stats.proportion </a:t>
            </a:r>
            <a:r>
              <a:rPr lang="en-GB" sz="1050">
                <a:solidFill>
                  <a:srgbClr val="AF00DB"/>
                </a:solidFill>
                <a:highlight>
                  <a:srgbClr val="F7F7F7"/>
                </a:highlight>
                <a:latin typeface="Courier New"/>
                <a:ea typeface="Courier New"/>
                <a:cs typeface="Courier New"/>
                <a:sym typeface="Courier New"/>
              </a:rPr>
              <a:t>import</a:t>
            </a:r>
            <a:r>
              <a:rPr lang="en-GB" sz="1050">
                <a:solidFill>
                  <a:schemeClr val="dk1"/>
                </a:solidFill>
                <a:highlight>
                  <a:srgbClr val="F7F7F7"/>
                </a:highlight>
                <a:latin typeface="Courier New"/>
                <a:ea typeface="Courier New"/>
                <a:cs typeface="Courier New"/>
                <a:sym typeface="Courier New"/>
              </a:rPr>
              <a:t> proportions_ztest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Step 1: Set up the data for statistical testing</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Number of conversions in each group (successes)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conversions = [test_group_customers, no_test_group_customers]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Total leads in each group (sample size)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leads = [test_group_leads, no_test_group_leads]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Step 2: Perform a two-proportion z-test</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z_stat, p_value = proportions_ztest(conversions, leads)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Step 3: Output the z-statistic and p-value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795E26"/>
                </a:solidFill>
                <a:highlight>
                  <a:srgbClr val="F7F7F7"/>
                </a:highlight>
                <a:latin typeface="Courier New"/>
                <a:ea typeface="Courier New"/>
                <a:cs typeface="Courier New"/>
                <a:sym typeface="Courier New"/>
              </a:rPr>
              <a:t>print</a:t>
            </a:r>
            <a:r>
              <a:rPr lang="en-GB" sz="1050">
                <a:solidFill>
                  <a:schemeClr val="dk1"/>
                </a:solidFill>
                <a:highlight>
                  <a:srgbClr val="F7F7F7"/>
                </a:highlight>
                <a:latin typeface="Courier New"/>
                <a:ea typeface="Courier New"/>
                <a:cs typeface="Courier New"/>
                <a:sym typeface="Courier New"/>
              </a:rPr>
              <a:t>(</a:t>
            </a:r>
            <a:r>
              <a:rPr lang="en-GB" sz="1050">
                <a:solidFill>
                  <a:srgbClr val="0000FF"/>
                </a:solidFill>
                <a:highlight>
                  <a:srgbClr val="F7F7F7"/>
                </a:highlight>
                <a:latin typeface="Courier New"/>
                <a:ea typeface="Courier New"/>
                <a:cs typeface="Courier New"/>
                <a:sym typeface="Courier New"/>
              </a:rPr>
              <a:t>f</a:t>
            </a:r>
            <a:r>
              <a:rPr lang="en-GB" sz="1050">
                <a:solidFill>
                  <a:srgbClr val="A31515"/>
                </a:solidFill>
                <a:highlight>
                  <a:srgbClr val="F7F7F7"/>
                </a:highlight>
                <a:latin typeface="Courier New"/>
                <a:ea typeface="Courier New"/>
                <a:cs typeface="Courier New"/>
                <a:sym typeface="Courier New"/>
              </a:rPr>
              <a:t>"Z-Statistic: </a:t>
            </a:r>
            <a:r>
              <a:rPr lang="en-GB" sz="1050">
                <a:solidFill>
                  <a:schemeClr val="dk1"/>
                </a:solidFill>
                <a:highlight>
                  <a:srgbClr val="F7F7F7"/>
                </a:highlight>
                <a:latin typeface="Courier New"/>
                <a:ea typeface="Courier New"/>
                <a:cs typeface="Courier New"/>
                <a:sym typeface="Courier New"/>
              </a:rPr>
              <a:t>{z_stat</a:t>
            </a:r>
            <a:r>
              <a:rPr lang="en-GB" sz="1050">
                <a:solidFill>
                  <a:srgbClr val="116644"/>
                </a:solidFill>
                <a:highlight>
                  <a:srgbClr val="F7F7F7"/>
                </a:highlight>
                <a:latin typeface="Courier New"/>
                <a:ea typeface="Courier New"/>
                <a:cs typeface="Courier New"/>
                <a:sym typeface="Courier New"/>
              </a:rPr>
              <a:t>:.2f</a:t>
            </a:r>
            <a:r>
              <a:rPr lang="en-GB" sz="1050">
                <a:solidFill>
                  <a:schemeClr val="dk1"/>
                </a:solidFill>
                <a:highlight>
                  <a:srgbClr val="F7F7F7"/>
                </a:highlight>
                <a:latin typeface="Courier New"/>
                <a:ea typeface="Courier New"/>
                <a:cs typeface="Courier New"/>
                <a:sym typeface="Courier New"/>
              </a:rPr>
              <a:t>}</a:t>
            </a:r>
            <a:r>
              <a:rPr lang="en-GB" sz="1050">
                <a:solidFill>
                  <a:srgbClr val="A31515"/>
                </a:solidFill>
                <a:highlight>
                  <a:srgbClr val="F7F7F7"/>
                </a:highlight>
                <a:latin typeface="Courier New"/>
                <a:ea typeface="Courier New"/>
                <a:cs typeface="Courier New"/>
                <a:sym typeface="Courier New"/>
              </a:rPr>
              <a:t>"</a:t>
            </a:r>
            <a:r>
              <a:rPr lang="en-GB"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795E26"/>
                </a:solidFill>
                <a:highlight>
                  <a:srgbClr val="F7F7F7"/>
                </a:highlight>
                <a:latin typeface="Courier New"/>
                <a:ea typeface="Courier New"/>
                <a:cs typeface="Courier New"/>
                <a:sym typeface="Courier New"/>
              </a:rPr>
              <a:t>print</a:t>
            </a:r>
            <a:r>
              <a:rPr lang="en-GB" sz="1050">
                <a:solidFill>
                  <a:schemeClr val="dk1"/>
                </a:solidFill>
                <a:highlight>
                  <a:srgbClr val="F7F7F7"/>
                </a:highlight>
                <a:latin typeface="Courier New"/>
                <a:ea typeface="Courier New"/>
                <a:cs typeface="Courier New"/>
                <a:sym typeface="Courier New"/>
              </a:rPr>
              <a:t>(</a:t>
            </a:r>
            <a:r>
              <a:rPr lang="en-GB" sz="1050">
                <a:solidFill>
                  <a:srgbClr val="0000FF"/>
                </a:solidFill>
                <a:highlight>
                  <a:srgbClr val="F7F7F7"/>
                </a:highlight>
                <a:latin typeface="Courier New"/>
                <a:ea typeface="Courier New"/>
                <a:cs typeface="Courier New"/>
                <a:sym typeface="Courier New"/>
              </a:rPr>
              <a:t>f</a:t>
            </a:r>
            <a:r>
              <a:rPr lang="en-GB" sz="1050">
                <a:solidFill>
                  <a:srgbClr val="A31515"/>
                </a:solidFill>
                <a:highlight>
                  <a:srgbClr val="F7F7F7"/>
                </a:highlight>
                <a:latin typeface="Courier New"/>
                <a:ea typeface="Courier New"/>
                <a:cs typeface="Courier New"/>
                <a:sym typeface="Courier New"/>
              </a:rPr>
              <a:t>"P-Value: </a:t>
            </a:r>
            <a:r>
              <a:rPr lang="en-GB" sz="1050">
                <a:solidFill>
                  <a:schemeClr val="dk1"/>
                </a:solidFill>
                <a:highlight>
                  <a:srgbClr val="F7F7F7"/>
                </a:highlight>
                <a:latin typeface="Courier New"/>
                <a:ea typeface="Courier New"/>
                <a:cs typeface="Courier New"/>
                <a:sym typeface="Courier New"/>
              </a:rPr>
              <a:t>{p_value</a:t>
            </a:r>
            <a:r>
              <a:rPr lang="en-GB" sz="1050">
                <a:solidFill>
                  <a:srgbClr val="116644"/>
                </a:solidFill>
                <a:highlight>
                  <a:srgbClr val="F7F7F7"/>
                </a:highlight>
                <a:latin typeface="Courier New"/>
                <a:ea typeface="Courier New"/>
                <a:cs typeface="Courier New"/>
                <a:sym typeface="Courier New"/>
              </a:rPr>
              <a:t>:.5f</a:t>
            </a:r>
            <a:r>
              <a:rPr lang="en-GB" sz="1050">
                <a:solidFill>
                  <a:schemeClr val="dk1"/>
                </a:solidFill>
                <a:highlight>
                  <a:srgbClr val="F7F7F7"/>
                </a:highlight>
                <a:latin typeface="Courier New"/>
                <a:ea typeface="Courier New"/>
                <a:cs typeface="Courier New"/>
                <a:sym typeface="Courier New"/>
              </a:rPr>
              <a:t>}</a:t>
            </a:r>
            <a:r>
              <a:rPr lang="en-GB" sz="1050">
                <a:solidFill>
                  <a:srgbClr val="A31515"/>
                </a:solidFill>
                <a:highlight>
                  <a:srgbClr val="F7F7F7"/>
                </a:highlight>
                <a:latin typeface="Courier New"/>
                <a:ea typeface="Courier New"/>
                <a:cs typeface="Courier New"/>
                <a:sym typeface="Courier New"/>
              </a:rPr>
              <a:t>"</a:t>
            </a:r>
            <a:r>
              <a:rPr lang="en-GB"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008000"/>
                </a:solidFill>
                <a:highlight>
                  <a:srgbClr val="F7F7F7"/>
                </a:highlight>
                <a:latin typeface="Courier New"/>
                <a:ea typeface="Courier New"/>
                <a:cs typeface="Courier New"/>
                <a:sym typeface="Courier New"/>
              </a:rPr>
              <a:t># Step 4: Interpret the result</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alpha = </a:t>
            </a:r>
            <a:r>
              <a:rPr lang="en-GB" sz="1050">
                <a:solidFill>
                  <a:srgbClr val="116644"/>
                </a:solidFill>
                <a:highlight>
                  <a:srgbClr val="F7F7F7"/>
                </a:highlight>
                <a:latin typeface="Courier New"/>
                <a:ea typeface="Courier New"/>
                <a:cs typeface="Courier New"/>
                <a:sym typeface="Courier New"/>
              </a:rPr>
              <a:t>0.05</a:t>
            </a:r>
            <a:r>
              <a:rPr lang="en-GB" sz="1050">
                <a:solidFill>
                  <a:schemeClr val="dk1"/>
                </a:solidFill>
                <a:highlight>
                  <a:srgbClr val="F7F7F7"/>
                </a:highlight>
                <a:latin typeface="Courier New"/>
                <a:ea typeface="Courier New"/>
                <a:cs typeface="Courier New"/>
                <a:sym typeface="Courier New"/>
              </a:rPr>
              <a:t>  </a:t>
            </a:r>
            <a:r>
              <a:rPr lang="en-GB" sz="1050">
                <a:solidFill>
                  <a:srgbClr val="008000"/>
                </a:solidFill>
                <a:highlight>
                  <a:srgbClr val="F7F7F7"/>
                </a:highlight>
                <a:latin typeface="Courier New"/>
                <a:ea typeface="Courier New"/>
                <a:cs typeface="Courier New"/>
                <a:sym typeface="Courier New"/>
              </a:rPr>
              <a:t># Common significance level (5%)</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AF00DB"/>
                </a:solidFill>
                <a:highlight>
                  <a:srgbClr val="F7F7F7"/>
                </a:highlight>
                <a:latin typeface="Courier New"/>
                <a:ea typeface="Courier New"/>
                <a:cs typeface="Courier New"/>
                <a:sym typeface="Courier New"/>
              </a:rPr>
              <a:t>if</a:t>
            </a:r>
            <a:r>
              <a:rPr lang="en-GB" sz="1050">
                <a:solidFill>
                  <a:schemeClr val="dk1"/>
                </a:solidFill>
                <a:highlight>
                  <a:srgbClr val="F7F7F7"/>
                </a:highlight>
                <a:latin typeface="Courier New"/>
                <a:ea typeface="Courier New"/>
                <a:cs typeface="Courier New"/>
                <a:sym typeface="Courier New"/>
              </a:rPr>
              <a:t> p_value &lt; alpha:</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    </a:t>
            </a:r>
            <a:r>
              <a:rPr lang="en-GB" sz="1050">
                <a:solidFill>
                  <a:srgbClr val="795E26"/>
                </a:solidFill>
                <a:highlight>
                  <a:srgbClr val="F7F7F7"/>
                </a:highlight>
                <a:latin typeface="Courier New"/>
                <a:ea typeface="Courier New"/>
                <a:cs typeface="Courier New"/>
                <a:sym typeface="Courier New"/>
              </a:rPr>
              <a:t>print</a:t>
            </a:r>
            <a:r>
              <a:rPr lang="en-GB" sz="1050">
                <a:solidFill>
                  <a:schemeClr val="dk1"/>
                </a:solidFill>
                <a:highlight>
                  <a:srgbClr val="F7F7F7"/>
                </a:highlight>
                <a:latin typeface="Courier New"/>
                <a:ea typeface="Courier New"/>
                <a:cs typeface="Courier New"/>
                <a:sym typeface="Courier New"/>
              </a:rPr>
              <a:t>(</a:t>
            </a:r>
            <a:r>
              <a:rPr lang="en-GB" sz="1050">
                <a:solidFill>
                  <a:srgbClr val="A31515"/>
                </a:solidFill>
                <a:highlight>
                  <a:srgbClr val="F7F7F7"/>
                </a:highlight>
                <a:latin typeface="Courier New"/>
                <a:ea typeface="Courier New"/>
                <a:cs typeface="Courier New"/>
                <a:sym typeface="Courier New"/>
              </a:rPr>
              <a:t>"Reject the null hypothesis: There is a significant difference in conversion rates."</a:t>
            </a:r>
            <a:r>
              <a:rPr lang="en-GB"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AF00DB"/>
                </a:solidFill>
                <a:highlight>
                  <a:srgbClr val="F7F7F7"/>
                </a:highlight>
                <a:latin typeface="Courier New"/>
                <a:ea typeface="Courier New"/>
                <a:cs typeface="Courier New"/>
                <a:sym typeface="Courier New"/>
              </a:rPr>
              <a:t>else</a:t>
            </a:r>
            <a:r>
              <a:rPr lang="en-GB"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chemeClr val="dk1"/>
                </a:solidFill>
                <a:highlight>
                  <a:srgbClr val="F7F7F7"/>
                </a:highlight>
                <a:latin typeface="Courier New"/>
                <a:ea typeface="Courier New"/>
                <a:cs typeface="Courier New"/>
                <a:sym typeface="Courier New"/>
              </a:rPr>
              <a:t>    </a:t>
            </a:r>
            <a:r>
              <a:rPr lang="en-GB" sz="1050">
                <a:solidFill>
                  <a:srgbClr val="795E26"/>
                </a:solidFill>
                <a:highlight>
                  <a:srgbClr val="F7F7F7"/>
                </a:highlight>
                <a:latin typeface="Courier New"/>
                <a:ea typeface="Courier New"/>
                <a:cs typeface="Courier New"/>
                <a:sym typeface="Courier New"/>
              </a:rPr>
              <a:t>print</a:t>
            </a:r>
            <a:r>
              <a:rPr lang="en-GB" sz="1050">
                <a:solidFill>
                  <a:schemeClr val="dk1"/>
                </a:solidFill>
                <a:highlight>
                  <a:srgbClr val="F7F7F7"/>
                </a:highlight>
                <a:latin typeface="Courier New"/>
                <a:ea typeface="Courier New"/>
                <a:cs typeface="Courier New"/>
                <a:sym typeface="Courier New"/>
              </a:rPr>
              <a:t>(</a:t>
            </a:r>
            <a:r>
              <a:rPr lang="en-GB" sz="1050">
                <a:solidFill>
                  <a:srgbClr val="A31515"/>
                </a:solidFill>
                <a:highlight>
                  <a:srgbClr val="F7F7F7"/>
                </a:highlight>
                <a:latin typeface="Courier New"/>
                <a:ea typeface="Courier New"/>
                <a:cs typeface="Courier New"/>
                <a:sym typeface="Courier New"/>
              </a:rPr>
              <a:t>"Fail to reject the null hypothesis: No significant difference in conversion rates."</a:t>
            </a:r>
            <a:r>
              <a:rPr lang="en-GB"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8.pn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35158" l="24904" r="17418" t="25051"/>
          <a:stretch/>
        </p:blipFill>
        <p:spPr>
          <a:xfrm>
            <a:off x="0" y="0"/>
            <a:ext cx="9144003" cy="5143500"/>
          </a:xfrm>
          <a:prstGeom prst="rect">
            <a:avLst/>
          </a:prstGeom>
          <a:noFill/>
          <a:ln>
            <a:noFill/>
          </a:ln>
        </p:spPr>
      </p:pic>
      <p:sp>
        <p:nvSpPr>
          <p:cNvPr id="10" name="Google Shape;10;p2"/>
          <p:cNvSpPr txBox="1"/>
          <p:nvPr>
            <p:ph type="ctrTitle"/>
          </p:nvPr>
        </p:nvSpPr>
        <p:spPr>
          <a:xfrm>
            <a:off x="712600" y="1187450"/>
            <a:ext cx="6758400" cy="1842900"/>
          </a:xfrm>
          <a:prstGeom prst="rect">
            <a:avLst/>
          </a:prstGeom>
        </p:spPr>
        <p:txBody>
          <a:bodyPr anchorCtr="0" anchor="b" bIns="91425" lIns="91425" spcFirstLastPara="1" rIns="91425" wrap="square" tIns="91425">
            <a:norm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712600" y="3030350"/>
            <a:ext cx="6758400" cy="987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FFFFF"/>
              </a:buClr>
              <a:buSzPts val="1800"/>
              <a:buFont typeface="Work Sans"/>
              <a:buNone/>
              <a:defRPr sz="1800">
                <a:solidFill>
                  <a:srgbClr val="FFFFFF"/>
                </a:solidFill>
                <a:latin typeface="Work Sans"/>
                <a:ea typeface="Work Sans"/>
                <a:cs typeface="Work Sans"/>
                <a:sym typeface="Work Sans"/>
              </a:defRPr>
            </a:lvl1pPr>
            <a:lvl2pPr lvl="1">
              <a:lnSpc>
                <a:spcPct val="100000"/>
              </a:lnSpc>
              <a:spcBef>
                <a:spcPts val="0"/>
              </a:spcBef>
              <a:spcAft>
                <a:spcPts val="0"/>
              </a:spcAft>
              <a:buClr>
                <a:srgbClr val="FFFFFF"/>
              </a:buClr>
              <a:buSzPts val="1800"/>
              <a:buNone/>
              <a:defRPr sz="1800">
                <a:solidFill>
                  <a:srgbClr val="FFFFFF"/>
                </a:solidFill>
              </a:defRPr>
            </a:lvl2pPr>
            <a:lvl3pPr lvl="2">
              <a:lnSpc>
                <a:spcPct val="100000"/>
              </a:lnSpc>
              <a:spcBef>
                <a:spcPts val="0"/>
              </a:spcBef>
              <a:spcAft>
                <a:spcPts val="0"/>
              </a:spcAft>
              <a:buClr>
                <a:srgbClr val="FFFFFF"/>
              </a:buClr>
              <a:buSzPts val="1800"/>
              <a:buNone/>
              <a:defRPr sz="1800">
                <a:solidFill>
                  <a:srgbClr val="FFFFFF"/>
                </a:solidFill>
              </a:defRPr>
            </a:lvl3pPr>
            <a:lvl4pPr lvl="3">
              <a:lnSpc>
                <a:spcPct val="100000"/>
              </a:lnSpc>
              <a:spcBef>
                <a:spcPts val="0"/>
              </a:spcBef>
              <a:spcAft>
                <a:spcPts val="0"/>
              </a:spcAft>
              <a:buClr>
                <a:srgbClr val="FFFFFF"/>
              </a:buClr>
              <a:buSzPts val="1800"/>
              <a:buNone/>
              <a:defRPr sz="1800">
                <a:solidFill>
                  <a:srgbClr val="FFFFFF"/>
                </a:solidFill>
              </a:defRPr>
            </a:lvl4pPr>
            <a:lvl5pPr lvl="4">
              <a:lnSpc>
                <a:spcPct val="100000"/>
              </a:lnSpc>
              <a:spcBef>
                <a:spcPts val="0"/>
              </a:spcBef>
              <a:spcAft>
                <a:spcPts val="0"/>
              </a:spcAft>
              <a:buClr>
                <a:srgbClr val="FFFFFF"/>
              </a:buClr>
              <a:buSzPts val="1800"/>
              <a:buNone/>
              <a:defRPr sz="1800">
                <a:solidFill>
                  <a:srgbClr val="FFFFFF"/>
                </a:solidFill>
              </a:defRPr>
            </a:lvl5pPr>
            <a:lvl6pPr lvl="5">
              <a:lnSpc>
                <a:spcPct val="100000"/>
              </a:lnSpc>
              <a:spcBef>
                <a:spcPts val="0"/>
              </a:spcBef>
              <a:spcAft>
                <a:spcPts val="0"/>
              </a:spcAft>
              <a:buClr>
                <a:srgbClr val="FFFFFF"/>
              </a:buClr>
              <a:buSzPts val="1800"/>
              <a:buNone/>
              <a:defRPr sz="1800">
                <a:solidFill>
                  <a:srgbClr val="FFFFFF"/>
                </a:solidFill>
              </a:defRPr>
            </a:lvl6pPr>
            <a:lvl7pPr lvl="6">
              <a:lnSpc>
                <a:spcPct val="100000"/>
              </a:lnSpc>
              <a:spcBef>
                <a:spcPts val="0"/>
              </a:spcBef>
              <a:spcAft>
                <a:spcPts val="0"/>
              </a:spcAft>
              <a:buClr>
                <a:srgbClr val="FFFFFF"/>
              </a:buClr>
              <a:buSzPts val="1800"/>
              <a:buNone/>
              <a:defRPr sz="1800">
                <a:solidFill>
                  <a:srgbClr val="FFFFFF"/>
                </a:solidFill>
              </a:defRPr>
            </a:lvl7pPr>
            <a:lvl8pPr lvl="7">
              <a:lnSpc>
                <a:spcPct val="100000"/>
              </a:lnSpc>
              <a:spcBef>
                <a:spcPts val="0"/>
              </a:spcBef>
              <a:spcAft>
                <a:spcPts val="0"/>
              </a:spcAft>
              <a:buClr>
                <a:srgbClr val="FFFFFF"/>
              </a:buClr>
              <a:buSzPts val="1800"/>
              <a:buNone/>
              <a:defRPr sz="1800">
                <a:solidFill>
                  <a:srgbClr val="FFFFFF"/>
                </a:solidFill>
              </a:defRPr>
            </a:lvl8pPr>
            <a:lvl9pPr lvl="8">
              <a:lnSpc>
                <a:spcPct val="100000"/>
              </a:lnSpc>
              <a:spcBef>
                <a:spcPts val="0"/>
              </a:spcBef>
              <a:spcAft>
                <a:spcPts val="0"/>
              </a:spcAft>
              <a:buClr>
                <a:srgbClr val="FFFFFF"/>
              </a:buClr>
              <a:buSzPts val="1800"/>
              <a:buNone/>
              <a:defRPr sz="1800">
                <a:solidFill>
                  <a:srgbClr val="FFFFFF"/>
                </a:solidFill>
              </a:defRPr>
            </a:lvl9pPr>
          </a:lstStyle>
          <a:p/>
        </p:txBody>
      </p:sp>
      <p:pic>
        <p:nvPicPr>
          <p:cNvPr id="12" name="Google Shape;12;p2"/>
          <p:cNvPicPr preferRelativeResize="0"/>
          <p:nvPr/>
        </p:nvPicPr>
        <p:blipFill rotWithShape="1">
          <a:blip r:embed="rId3">
            <a:alphaModFix/>
          </a:blip>
          <a:srcRect b="820" l="0" r="0" t="-820"/>
          <a:stretch/>
        </p:blipFill>
        <p:spPr>
          <a:xfrm>
            <a:off x="794325" y="657550"/>
            <a:ext cx="1729224" cy="472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full image 01">
  <p:cSld name="TITLE_AND_BODY_1_1">
    <p:bg>
      <p:bgPr>
        <a:solidFill>
          <a:schemeClr val="lt2"/>
        </a:solidFill>
      </p:bgPr>
    </p:bg>
    <p:spTree>
      <p:nvGrpSpPr>
        <p:cNvPr id="56" name="Shape 56"/>
        <p:cNvGrpSpPr/>
        <p:nvPr/>
      </p:nvGrpSpPr>
      <p:grpSpPr>
        <a:xfrm>
          <a:off x="0" y="0"/>
          <a:ext cx="0" cy="0"/>
          <a:chOff x="0" y="0"/>
          <a:chExt cx="0" cy="0"/>
        </a:xfrm>
      </p:grpSpPr>
      <p:pic>
        <p:nvPicPr>
          <p:cNvPr id="57" name="Google Shape;57;p11"/>
          <p:cNvPicPr preferRelativeResize="0"/>
          <p:nvPr/>
        </p:nvPicPr>
        <p:blipFill rotWithShape="1">
          <a:blip r:embed="rId2">
            <a:alphaModFix/>
          </a:blip>
          <a:srcRect b="839" l="0" r="0" t="-840"/>
          <a:stretch/>
        </p:blipFill>
        <p:spPr>
          <a:xfrm>
            <a:off x="179688" y="4719325"/>
            <a:ext cx="954125" cy="261000"/>
          </a:xfrm>
          <a:prstGeom prst="rect">
            <a:avLst/>
          </a:prstGeom>
          <a:noFill/>
          <a:ln>
            <a:noFill/>
          </a:ln>
        </p:spPr>
      </p:pic>
      <p:sp>
        <p:nvSpPr>
          <p:cNvPr id="58" name="Google Shape;58;p11"/>
          <p:cNvSpPr txBox="1"/>
          <p:nvPr>
            <p:ph type="title"/>
          </p:nvPr>
        </p:nvSpPr>
        <p:spPr>
          <a:xfrm>
            <a:off x="633450" y="275850"/>
            <a:ext cx="39846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
        <p:nvSpPr>
          <p:cNvPr id="60" name="Google Shape;60;p11"/>
          <p:cNvSpPr/>
          <p:nvPr>
            <p:ph idx="2" type="pic"/>
          </p:nvPr>
        </p:nvSpPr>
        <p:spPr>
          <a:xfrm>
            <a:off x="5312725" y="0"/>
            <a:ext cx="3831300" cy="5143500"/>
          </a:xfrm>
          <a:prstGeom prst="rect">
            <a:avLst/>
          </a:prstGeom>
          <a:noFill/>
          <a:ln>
            <a:noFill/>
          </a:ln>
        </p:spPr>
      </p:sp>
      <p:sp>
        <p:nvSpPr>
          <p:cNvPr id="61" name="Google Shape;61;p11"/>
          <p:cNvSpPr txBox="1"/>
          <p:nvPr>
            <p:ph idx="1" type="body"/>
          </p:nvPr>
        </p:nvSpPr>
        <p:spPr>
          <a:xfrm>
            <a:off x="633450" y="1338775"/>
            <a:ext cx="39846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scroll, image 01">
  <p:cSld name="TITLE_AND_BODY_1_1_2">
    <p:bg>
      <p:bgPr>
        <a:solidFill>
          <a:schemeClr val="lt2"/>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13856" l="14313" r="18801" t="-241"/>
          <a:stretch/>
        </p:blipFill>
        <p:spPr>
          <a:xfrm>
            <a:off x="4260400" y="-50"/>
            <a:ext cx="4883599" cy="5143500"/>
          </a:xfrm>
          <a:prstGeom prst="rect">
            <a:avLst/>
          </a:prstGeom>
          <a:noFill/>
          <a:ln>
            <a:noFill/>
          </a:ln>
        </p:spPr>
      </p:pic>
      <p:sp>
        <p:nvSpPr>
          <p:cNvPr id="64" name="Google Shape;64;p12"/>
          <p:cNvSpPr txBox="1"/>
          <p:nvPr>
            <p:ph type="title"/>
          </p:nvPr>
        </p:nvSpPr>
        <p:spPr>
          <a:xfrm>
            <a:off x="633450" y="275850"/>
            <a:ext cx="39846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2"/>
          <p:cNvSpPr/>
          <p:nvPr>
            <p:ph idx="2" type="pic"/>
          </p:nvPr>
        </p:nvSpPr>
        <p:spPr>
          <a:xfrm>
            <a:off x="5568125" y="854800"/>
            <a:ext cx="2799300" cy="3433800"/>
          </a:xfrm>
          <a:prstGeom prst="rect">
            <a:avLst/>
          </a:prstGeom>
          <a:noFill/>
          <a:ln>
            <a:noFill/>
          </a:ln>
        </p:spPr>
      </p:sp>
      <p:sp>
        <p:nvSpPr>
          <p:cNvPr id="66" name="Google Shape;66;p12"/>
          <p:cNvSpPr txBox="1"/>
          <p:nvPr>
            <p:ph idx="1" type="body"/>
          </p:nvPr>
        </p:nvSpPr>
        <p:spPr>
          <a:xfrm>
            <a:off x="633450" y="1338775"/>
            <a:ext cx="39846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pic>
        <p:nvPicPr>
          <p:cNvPr id="67" name="Google Shape;67;p12"/>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scroll, image 02">
  <p:cSld name="TITLE_AND_BODY_1_1_2_1">
    <p:bg>
      <p:bgPr>
        <a:solidFill>
          <a:schemeClr val="lt2"/>
        </a:solidFill>
      </p:bgPr>
    </p:bg>
    <p:spTree>
      <p:nvGrpSpPr>
        <p:cNvPr id="68" name="Shape 68"/>
        <p:cNvGrpSpPr/>
        <p:nvPr/>
      </p:nvGrpSpPr>
      <p:grpSpPr>
        <a:xfrm>
          <a:off x="0" y="0"/>
          <a:ext cx="0" cy="0"/>
          <a:chOff x="0" y="0"/>
          <a:chExt cx="0" cy="0"/>
        </a:xfrm>
      </p:grpSpPr>
      <p:pic>
        <p:nvPicPr>
          <p:cNvPr id="69" name="Google Shape;69;p13"/>
          <p:cNvPicPr preferRelativeResize="0"/>
          <p:nvPr/>
        </p:nvPicPr>
        <p:blipFill>
          <a:blip r:embed="rId2">
            <a:alphaModFix/>
          </a:blip>
          <a:stretch>
            <a:fillRect/>
          </a:stretch>
        </p:blipFill>
        <p:spPr>
          <a:xfrm rot="-7544989">
            <a:off x="4220813" y="-767971"/>
            <a:ext cx="6515520" cy="5704266"/>
          </a:xfrm>
          <a:prstGeom prst="rect">
            <a:avLst/>
          </a:prstGeom>
          <a:noFill/>
          <a:ln>
            <a:noFill/>
          </a:ln>
        </p:spPr>
      </p:pic>
      <p:sp>
        <p:nvSpPr>
          <p:cNvPr id="70" name="Google Shape;70;p13"/>
          <p:cNvSpPr txBox="1"/>
          <p:nvPr>
            <p:ph type="title"/>
          </p:nvPr>
        </p:nvSpPr>
        <p:spPr>
          <a:xfrm>
            <a:off x="633450" y="275850"/>
            <a:ext cx="39846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3"/>
          <p:cNvSpPr/>
          <p:nvPr>
            <p:ph idx="2" type="pic"/>
          </p:nvPr>
        </p:nvSpPr>
        <p:spPr>
          <a:xfrm>
            <a:off x="5568125" y="854800"/>
            <a:ext cx="2799300" cy="3433800"/>
          </a:xfrm>
          <a:prstGeom prst="rect">
            <a:avLst/>
          </a:prstGeom>
          <a:noFill/>
          <a:ln>
            <a:noFill/>
          </a:ln>
        </p:spPr>
      </p:sp>
      <p:sp>
        <p:nvSpPr>
          <p:cNvPr id="72" name="Google Shape;72;p13"/>
          <p:cNvSpPr txBox="1"/>
          <p:nvPr>
            <p:ph idx="1" type="body"/>
          </p:nvPr>
        </p:nvSpPr>
        <p:spPr>
          <a:xfrm>
            <a:off x="633450" y="1338775"/>
            <a:ext cx="39846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pic>
        <p:nvPicPr>
          <p:cNvPr id="73" name="Google Shape;73;p13"/>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full image 02">
  <p:cSld name="TITLE_AND_BODY_1_1_1">
    <p:bg>
      <p:bgPr>
        <a:solidFill>
          <a:schemeClr val="lt2"/>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4383000" y="275850"/>
            <a:ext cx="42195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4"/>
          <p:cNvSpPr txBox="1"/>
          <p:nvPr>
            <p:ph idx="1" type="body"/>
          </p:nvPr>
        </p:nvSpPr>
        <p:spPr>
          <a:xfrm>
            <a:off x="4383000" y="1338775"/>
            <a:ext cx="42195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7" name="Google Shape;77;p14"/>
          <p:cNvSpPr/>
          <p:nvPr>
            <p:ph idx="2" type="pic"/>
          </p:nvPr>
        </p:nvSpPr>
        <p:spPr>
          <a:xfrm>
            <a:off x="0" y="0"/>
            <a:ext cx="3831300" cy="5143500"/>
          </a:xfrm>
          <a:prstGeom prst="rect">
            <a:avLst/>
          </a:prstGeom>
          <a:noFill/>
          <a:ln>
            <a:noFill/>
          </a:ln>
        </p:spPr>
      </p:sp>
      <p:pic>
        <p:nvPicPr>
          <p:cNvPr id="78" name="Google Shape;78;p14"/>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scroll, image 03">
  <p:cSld name="TITLE_AND_BODY_1_1_1_2">
    <p:bg>
      <p:bgPr>
        <a:solidFill>
          <a:schemeClr val="lt2"/>
        </a:solidFill>
      </p:bgPr>
    </p:bg>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2">
            <a:alphaModFix/>
          </a:blip>
          <a:srcRect b="15978" l="25549" r="3342" t="12913"/>
          <a:stretch/>
        </p:blipFill>
        <p:spPr>
          <a:xfrm>
            <a:off x="5" y="-50"/>
            <a:ext cx="5108340" cy="5143501"/>
          </a:xfrm>
          <a:prstGeom prst="rect">
            <a:avLst/>
          </a:prstGeom>
          <a:noFill/>
          <a:ln>
            <a:noFill/>
          </a:ln>
        </p:spPr>
      </p:pic>
      <p:sp>
        <p:nvSpPr>
          <p:cNvPr id="81" name="Google Shape;81;p15"/>
          <p:cNvSpPr txBox="1"/>
          <p:nvPr>
            <p:ph type="title"/>
          </p:nvPr>
        </p:nvSpPr>
        <p:spPr>
          <a:xfrm>
            <a:off x="4383000" y="275850"/>
            <a:ext cx="42195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5"/>
          <p:cNvSpPr txBox="1"/>
          <p:nvPr>
            <p:ph idx="1" type="body"/>
          </p:nvPr>
        </p:nvSpPr>
        <p:spPr>
          <a:xfrm>
            <a:off x="4383000" y="1338775"/>
            <a:ext cx="42195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3" name="Google Shape;83;p15"/>
          <p:cNvSpPr/>
          <p:nvPr>
            <p:ph idx="2" type="pic"/>
          </p:nvPr>
        </p:nvSpPr>
        <p:spPr>
          <a:xfrm>
            <a:off x="796900" y="854800"/>
            <a:ext cx="2799300" cy="3433800"/>
          </a:xfrm>
          <a:prstGeom prst="rect">
            <a:avLst/>
          </a:prstGeom>
          <a:noFill/>
          <a:ln>
            <a:noFill/>
          </a:ln>
        </p:spPr>
      </p:sp>
      <p:pic>
        <p:nvPicPr>
          <p:cNvPr id="84" name="Google Shape;84;p15"/>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scroll, image 04">
  <p:cSld name="TITLE_AND_BODY_1_1_1_2_1">
    <p:bg>
      <p:bgPr>
        <a:solidFill>
          <a:schemeClr val="lt2"/>
        </a:solidFill>
      </p:bgPr>
    </p:bg>
    <p:spTree>
      <p:nvGrpSpPr>
        <p:cNvPr id="85" name="Shape 85"/>
        <p:cNvGrpSpPr/>
        <p:nvPr/>
      </p:nvGrpSpPr>
      <p:grpSpPr>
        <a:xfrm>
          <a:off x="0" y="0"/>
          <a:ext cx="0" cy="0"/>
          <a:chOff x="0" y="0"/>
          <a:chExt cx="0" cy="0"/>
        </a:xfrm>
      </p:grpSpPr>
      <p:pic>
        <p:nvPicPr>
          <p:cNvPr id="86" name="Google Shape;86;p16"/>
          <p:cNvPicPr preferRelativeResize="0"/>
          <p:nvPr/>
        </p:nvPicPr>
        <p:blipFill>
          <a:blip r:embed="rId2">
            <a:alphaModFix/>
          </a:blip>
          <a:stretch>
            <a:fillRect/>
          </a:stretch>
        </p:blipFill>
        <p:spPr>
          <a:xfrm rot="3300653">
            <a:off x="-2443426" y="674992"/>
            <a:ext cx="7440953" cy="4330863"/>
          </a:xfrm>
          <a:prstGeom prst="rect">
            <a:avLst/>
          </a:prstGeom>
          <a:noFill/>
          <a:ln>
            <a:noFill/>
          </a:ln>
        </p:spPr>
      </p:pic>
      <p:sp>
        <p:nvSpPr>
          <p:cNvPr id="87" name="Google Shape;87;p16"/>
          <p:cNvSpPr txBox="1"/>
          <p:nvPr>
            <p:ph type="title"/>
          </p:nvPr>
        </p:nvSpPr>
        <p:spPr>
          <a:xfrm>
            <a:off x="4383000" y="275850"/>
            <a:ext cx="4219500" cy="105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6"/>
          <p:cNvSpPr txBox="1"/>
          <p:nvPr>
            <p:ph idx="1" type="body"/>
          </p:nvPr>
        </p:nvSpPr>
        <p:spPr>
          <a:xfrm>
            <a:off x="4383000" y="1338775"/>
            <a:ext cx="4219500" cy="3146400"/>
          </a:xfrm>
          <a:prstGeom prst="rect">
            <a:avLst/>
          </a:prstGeom>
        </p:spPr>
        <p:txBody>
          <a:bodyPr anchorCtr="0" anchor="t" bIns="91425" lIns="91425" spcFirstLastPara="1" rIns="91425" wrap="square" tIns="91425">
            <a:norm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9" name="Google Shape;89;p16"/>
          <p:cNvSpPr/>
          <p:nvPr>
            <p:ph idx="2" type="pic"/>
          </p:nvPr>
        </p:nvSpPr>
        <p:spPr>
          <a:xfrm>
            <a:off x="796900" y="854800"/>
            <a:ext cx="2799300" cy="3433800"/>
          </a:xfrm>
          <a:prstGeom prst="rect">
            <a:avLst/>
          </a:prstGeom>
          <a:noFill/>
          <a:ln>
            <a:noFill/>
          </a:ln>
        </p:spPr>
      </p:sp>
      <p:pic>
        <p:nvPicPr>
          <p:cNvPr id="90" name="Google Shape;90;p16"/>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1">
  <p:cSld name="TITLE_AND_BODY_1_1_1_1">
    <p:bg>
      <p:bgPr>
        <a:solidFill>
          <a:schemeClr val="lt2"/>
        </a:solidFill>
      </p:bgPr>
    </p:bg>
    <p:spTree>
      <p:nvGrpSpPr>
        <p:cNvPr id="91" name="Shape 91"/>
        <p:cNvGrpSpPr/>
        <p:nvPr/>
      </p:nvGrpSpPr>
      <p:grpSpPr>
        <a:xfrm>
          <a:off x="0" y="0"/>
          <a:ext cx="0" cy="0"/>
          <a:chOff x="0" y="0"/>
          <a:chExt cx="0" cy="0"/>
        </a:xfrm>
      </p:grpSpPr>
      <p:sp>
        <p:nvSpPr>
          <p:cNvPr id="92" name="Google Shape;92;p17"/>
          <p:cNvSpPr/>
          <p:nvPr/>
        </p:nvSpPr>
        <p:spPr>
          <a:xfrm>
            <a:off x="0" y="-10225"/>
            <a:ext cx="3657600" cy="515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rotWithShape="1">
          <a:blip r:embed="rId2">
            <a:alphaModFix/>
          </a:blip>
          <a:srcRect b="0" l="12920" r="16706" t="6314"/>
          <a:stretch/>
        </p:blipFill>
        <p:spPr>
          <a:xfrm>
            <a:off x="0" y="-10225"/>
            <a:ext cx="3657600" cy="5153700"/>
          </a:xfrm>
          <a:prstGeom prst="rect">
            <a:avLst/>
          </a:prstGeom>
          <a:noFill/>
          <a:ln>
            <a:noFill/>
          </a:ln>
        </p:spPr>
      </p:pic>
      <p:sp>
        <p:nvSpPr>
          <p:cNvPr id="94" name="Google Shape;94;p17"/>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7"/>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FFFFF"/>
              </a:buClr>
              <a:buSzPts val="2800"/>
              <a:buFont typeface="Raleway ExtraBold"/>
              <a:buNone/>
              <a:defRPr b="0">
                <a:solidFill>
                  <a:srgbClr val="FFFFFF"/>
                </a:solidFill>
                <a:latin typeface="Raleway ExtraBold"/>
                <a:ea typeface="Raleway ExtraBold"/>
                <a:cs typeface="Raleway ExtraBold"/>
                <a:sym typeface="Raleway ExtraBold"/>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pic>
        <p:nvPicPr>
          <p:cNvPr id="96" name="Google Shape;96;p17"/>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2">
  <p:cSld name="TITLE_AND_BODY_1_1_1_1_2">
    <p:bg>
      <p:bgPr>
        <a:solidFill>
          <a:schemeClr val="lt2"/>
        </a:solidFill>
      </p:bgPr>
    </p:bg>
    <p:spTree>
      <p:nvGrpSpPr>
        <p:cNvPr id="97" name="Shape 97"/>
        <p:cNvGrpSpPr/>
        <p:nvPr/>
      </p:nvGrpSpPr>
      <p:grpSpPr>
        <a:xfrm>
          <a:off x="0" y="0"/>
          <a:ext cx="0" cy="0"/>
          <a:chOff x="0" y="0"/>
          <a:chExt cx="0" cy="0"/>
        </a:xfrm>
      </p:grpSpPr>
      <p:sp>
        <p:nvSpPr>
          <p:cNvPr id="98" name="Google Shape;98;p18"/>
          <p:cNvSpPr/>
          <p:nvPr/>
        </p:nvSpPr>
        <p:spPr>
          <a:xfrm>
            <a:off x="0" y="-10225"/>
            <a:ext cx="3657600" cy="515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8"/>
          <p:cNvPicPr preferRelativeResize="0"/>
          <p:nvPr/>
        </p:nvPicPr>
        <p:blipFill rotWithShape="1">
          <a:blip r:embed="rId2">
            <a:alphaModFix/>
          </a:blip>
          <a:srcRect b="0" l="12920" r="16706" t="6314"/>
          <a:stretch/>
        </p:blipFill>
        <p:spPr>
          <a:xfrm>
            <a:off x="0" y="-10225"/>
            <a:ext cx="3657600" cy="5153700"/>
          </a:xfrm>
          <a:prstGeom prst="rect">
            <a:avLst/>
          </a:prstGeom>
          <a:noFill/>
          <a:ln>
            <a:noFill/>
          </a:ln>
        </p:spPr>
      </p:pic>
      <p:sp>
        <p:nvSpPr>
          <p:cNvPr id="100" name="Google Shape;100;p18"/>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 name="Google Shape;101;p18"/>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Font typeface="Raleway ExtraBold"/>
              <a:buNone/>
              <a:defRPr b="0">
                <a:latin typeface="Raleway ExtraBold"/>
                <a:ea typeface="Raleway ExtraBold"/>
                <a:cs typeface="Raleway ExtraBold"/>
                <a:sym typeface="Raleway ExtraBold"/>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pic>
        <p:nvPicPr>
          <p:cNvPr id="102" name="Google Shape;102;p18"/>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3">
  <p:cSld name="TITLE_AND_BODY_1_1_1_1_1">
    <p:bg>
      <p:bgPr>
        <a:solidFill>
          <a:schemeClr val="lt2"/>
        </a:solidFill>
      </p:bgPr>
    </p:bg>
    <p:spTree>
      <p:nvGrpSpPr>
        <p:cNvPr id="103" name="Shape 103"/>
        <p:cNvGrpSpPr/>
        <p:nvPr/>
      </p:nvGrpSpPr>
      <p:grpSpPr>
        <a:xfrm>
          <a:off x="0" y="0"/>
          <a:ext cx="0" cy="0"/>
          <a:chOff x="0" y="0"/>
          <a:chExt cx="0" cy="0"/>
        </a:xfrm>
      </p:grpSpPr>
      <p:sp>
        <p:nvSpPr>
          <p:cNvPr id="104" name="Google Shape;104;p19"/>
          <p:cNvSpPr/>
          <p:nvPr/>
        </p:nvSpPr>
        <p:spPr>
          <a:xfrm>
            <a:off x="0" y="-10225"/>
            <a:ext cx="3657600" cy="51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9"/>
          <p:cNvPicPr preferRelativeResize="0"/>
          <p:nvPr/>
        </p:nvPicPr>
        <p:blipFill rotWithShape="1">
          <a:blip r:embed="rId2">
            <a:alphaModFix/>
          </a:blip>
          <a:srcRect b="22494" l="9790" r="14371" t="24112"/>
          <a:stretch/>
        </p:blipFill>
        <p:spPr>
          <a:xfrm rot="-5399997">
            <a:off x="-761162" y="740715"/>
            <a:ext cx="5159475" cy="3657595"/>
          </a:xfrm>
          <a:prstGeom prst="rect">
            <a:avLst/>
          </a:prstGeom>
          <a:noFill/>
          <a:ln>
            <a:noFill/>
          </a:ln>
        </p:spPr>
      </p:pic>
      <p:sp>
        <p:nvSpPr>
          <p:cNvPr id="106" name="Google Shape;106;p19"/>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7" name="Google Shape;107;p19"/>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FFFFF"/>
              </a:buClr>
              <a:buSzPts val="2800"/>
              <a:buFont typeface="Raleway ExtraBold"/>
              <a:buNone/>
              <a:defRPr b="0">
                <a:solidFill>
                  <a:srgbClr val="FFFFFF"/>
                </a:solidFill>
                <a:latin typeface="Raleway ExtraBold"/>
                <a:ea typeface="Raleway ExtraBold"/>
                <a:cs typeface="Raleway ExtraBold"/>
                <a:sym typeface="Raleway ExtraBold"/>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pic>
        <p:nvPicPr>
          <p:cNvPr id="108" name="Google Shape;108;p19"/>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4">
  <p:cSld name="TITLE_AND_BODY_1_1_1_1_1_2">
    <p:bg>
      <p:bgPr>
        <a:solidFill>
          <a:schemeClr val="lt2"/>
        </a:solidFill>
      </p:bgPr>
    </p:bg>
    <p:spTree>
      <p:nvGrpSpPr>
        <p:cNvPr id="109" name="Shape 109"/>
        <p:cNvGrpSpPr/>
        <p:nvPr/>
      </p:nvGrpSpPr>
      <p:grpSpPr>
        <a:xfrm>
          <a:off x="0" y="0"/>
          <a:ext cx="0" cy="0"/>
          <a:chOff x="0" y="0"/>
          <a:chExt cx="0" cy="0"/>
        </a:xfrm>
      </p:grpSpPr>
      <p:sp>
        <p:nvSpPr>
          <p:cNvPr id="110" name="Google Shape;110;p20"/>
          <p:cNvSpPr/>
          <p:nvPr/>
        </p:nvSpPr>
        <p:spPr>
          <a:xfrm>
            <a:off x="0" y="-10225"/>
            <a:ext cx="3657600" cy="515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20"/>
          <p:cNvPicPr preferRelativeResize="0"/>
          <p:nvPr/>
        </p:nvPicPr>
        <p:blipFill rotWithShape="1">
          <a:blip r:embed="rId2">
            <a:alphaModFix/>
          </a:blip>
          <a:srcRect b="22494" l="9790" r="14371" t="24112"/>
          <a:stretch/>
        </p:blipFill>
        <p:spPr>
          <a:xfrm rot="-5399997">
            <a:off x="-761162" y="740715"/>
            <a:ext cx="5159475" cy="3657595"/>
          </a:xfrm>
          <a:prstGeom prst="rect">
            <a:avLst/>
          </a:prstGeom>
          <a:noFill/>
          <a:ln>
            <a:noFill/>
          </a:ln>
        </p:spPr>
      </p:pic>
      <p:sp>
        <p:nvSpPr>
          <p:cNvPr id="112" name="Google Shape;112;p20"/>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3" name="Google Shape;113;p20"/>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Font typeface="Raleway ExtraBold"/>
              <a:buNone/>
              <a:defRPr b="0">
                <a:latin typeface="Raleway ExtraBold"/>
                <a:ea typeface="Raleway ExtraBold"/>
                <a:cs typeface="Raleway ExtraBold"/>
                <a:sym typeface="Raleway ExtraBold"/>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pic>
        <p:nvPicPr>
          <p:cNvPr id="114" name="Google Shape;114;p20"/>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TITLE_1">
    <p:bg>
      <p:bgPr>
        <a:solidFill>
          <a:schemeClr val="dk2"/>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209955">
            <a:off x="648970" y="1466308"/>
            <a:ext cx="5620754" cy="4920891"/>
          </a:xfrm>
          <a:prstGeom prst="rect">
            <a:avLst/>
          </a:prstGeom>
          <a:noFill/>
          <a:ln>
            <a:noFill/>
          </a:ln>
        </p:spPr>
      </p:pic>
      <p:sp>
        <p:nvSpPr>
          <p:cNvPr id="15" name="Google Shape;15;p3"/>
          <p:cNvSpPr txBox="1"/>
          <p:nvPr>
            <p:ph type="ctrTitle"/>
          </p:nvPr>
        </p:nvSpPr>
        <p:spPr>
          <a:xfrm>
            <a:off x="1192800" y="1295400"/>
            <a:ext cx="6758400" cy="139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
        <p:nvSpPr>
          <p:cNvPr id="16" name="Google Shape;16;p3"/>
          <p:cNvSpPr txBox="1"/>
          <p:nvPr>
            <p:ph idx="1" type="subTitle"/>
          </p:nvPr>
        </p:nvSpPr>
        <p:spPr>
          <a:xfrm>
            <a:off x="1192800" y="2687450"/>
            <a:ext cx="67584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Font typeface="Work Sans"/>
              <a:buNone/>
              <a:defRPr sz="1800">
                <a:solidFill>
                  <a:srgbClr val="FFFFFF"/>
                </a:solidFill>
                <a:latin typeface="Work Sans"/>
                <a:ea typeface="Work Sans"/>
                <a:cs typeface="Work Sans"/>
                <a:sym typeface="Work Sans"/>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pic>
        <p:nvPicPr>
          <p:cNvPr id="17" name="Google Shape;17;p3"/>
          <p:cNvPicPr preferRelativeResize="0"/>
          <p:nvPr/>
        </p:nvPicPr>
        <p:blipFill rotWithShape="1">
          <a:blip r:embed="rId3">
            <a:alphaModFix/>
          </a:blip>
          <a:srcRect b="820" l="0" r="0" t="-820"/>
          <a:stretch/>
        </p:blipFill>
        <p:spPr>
          <a:xfrm>
            <a:off x="3707388" y="507575"/>
            <a:ext cx="1729224" cy="472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5">
  <p:cSld name="TITLE_AND_BODY_1_1_1_1_1_1">
    <p:bg>
      <p:bgPr>
        <a:solidFill>
          <a:schemeClr val="lt2"/>
        </a:solidFill>
      </p:bgPr>
    </p:bg>
    <p:spTree>
      <p:nvGrpSpPr>
        <p:cNvPr id="115" name="Shape 115"/>
        <p:cNvGrpSpPr/>
        <p:nvPr/>
      </p:nvGrpSpPr>
      <p:grpSpPr>
        <a:xfrm>
          <a:off x="0" y="0"/>
          <a:ext cx="0" cy="0"/>
          <a:chOff x="0" y="0"/>
          <a:chExt cx="0" cy="0"/>
        </a:xfrm>
      </p:grpSpPr>
      <p:sp>
        <p:nvSpPr>
          <p:cNvPr id="116" name="Google Shape;116;p21"/>
          <p:cNvSpPr/>
          <p:nvPr/>
        </p:nvSpPr>
        <p:spPr>
          <a:xfrm>
            <a:off x="0" y="-10225"/>
            <a:ext cx="3657600" cy="5153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1"/>
          <p:cNvPicPr preferRelativeResize="0"/>
          <p:nvPr/>
        </p:nvPicPr>
        <p:blipFill rotWithShape="1">
          <a:blip r:embed="rId2">
            <a:alphaModFix/>
          </a:blip>
          <a:srcRect b="16349" l="33480" r="8535" t="-16350"/>
          <a:stretch/>
        </p:blipFill>
        <p:spPr>
          <a:xfrm>
            <a:off x="0" y="0"/>
            <a:ext cx="3657600" cy="5143274"/>
          </a:xfrm>
          <a:prstGeom prst="rect">
            <a:avLst/>
          </a:prstGeom>
          <a:noFill/>
          <a:ln>
            <a:noFill/>
          </a:ln>
        </p:spPr>
      </p:pic>
      <p:sp>
        <p:nvSpPr>
          <p:cNvPr id="118" name="Google Shape;118;p21"/>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9" name="Google Shape;119;p21"/>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Font typeface="Raleway ExtraBold"/>
              <a:buNone/>
              <a:defRPr b="0">
                <a:latin typeface="Raleway ExtraBold"/>
                <a:ea typeface="Raleway ExtraBold"/>
                <a:cs typeface="Raleway ExtraBold"/>
                <a:sym typeface="Raleway ExtraBold"/>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pic>
        <p:nvPicPr>
          <p:cNvPr id="120" name="Google Shape;120;p21"/>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ur title bar and body 06">
  <p:cSld name="TITLE_AND_BODY_1_1_1_1_1_1_1">
    <p:bg>
      <p:bgPr>
        <a:solidFill>
          <a:schemeClr val="lt2"/>
        </a:solidFill>
      </p:bgPr>
    </p:bg>
    <p:spTree>
      <p:nvGrpSpPr>
        <p:cNvPr id="121" name="Shape 121"/>
        <p:cNvGrpSpPr/>
        <p:nvPr/>
      </p:nvGrpSpPr>
      <p:grpSpPr>
        <a:xfrm>
          <a:off x="0" y="0"/>
          <a:ext cx="0" cy="0"/>
          <a:chOff x="0" y="0"/>
          <a:chExt cx="0" cy="0"/>
        </a:xfrm>
      </p:grpSpPr>
      <p:sp>
        <p:nvSpPr>
          <p:cNvPr id="122" name="Google Shape;122;p22"/>
          <p:cNvSpPr/>
          <p:nvPr/>
        </p:nvSpPr>
        <p:spPr>
          <a:xfrm>
            <a:off x="0" y="-10425"/>
            <a:ext cx="3657600" cy="5153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2"/>
          <p:cNvPicPr preferRelativeResize="0"/>
          <p:nvPr/>
        </p:nvPicPr>
        <p:blipFill rotWithShape="1">
          <a:blip r:embed="rId2">
            <a:alphaModFix/>
          </a:blip>
          <a:srcRect b="16349" l="33480" r="8535" t="-16350"/>
          <a:stretch/>
        </p:blipFill>
        <p:spPr>
          <a:xfrm>
            <a:off x="0" y="0"/>
            <a:ext cx="3657600" cy="5143274"/>
          </a:xfrm>
          <a:prstGeom prst="rect">
            <a:avLst/>
          </a:prstGeom>
          <a:noFill/>
          <a:ln>
            <a:noFill/>
          </a:ln>
        </p:spPr>
      </p:pic>
      <p:sp>
        <p:nvSpPr>
          <p:cNvPr id="124" name="Google Shape;124;p22"/>
          <p:cNvSpPr txBox="1"/>
          <p:nvPr>
            <p:ph idx="1" type="body"/>
          </p:nvPr>
        </p:nvSpPr>
        <p:spPr>
          <a:xfrm>
            <a:off x="4127600" y="623250"/>
            <a:ext cx="4536300" cy="38970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22"/>
          <p:cNvSpPr txBox="1"/>
          <p:nvPr>
            <p:ph type="title"/>
          </p:nvPr>
        </p:nvSpPr>
        <p:spPr>
          <a:xfrm>
            <a:off x="306450" y="1435475"/>
            <a:ext cx="3044700" cy="2262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2800"/>
              <a:buFont typeface="Raleway ExtraBold"/>
              <a:buNone/>
              <a:defRPr b="0">
                <a:solidFill>
                  <a:schemeClr val="lt1"/>
                </a:solidFill>
                <a:latin typeface="Raleway ExtraBold"/>
                <a:ea typeface="Raleway ExtraBold"/>
                <a:cs typeface="Raleway ExtraBold"/>
                <a:sym typeface="Raleway ExtraBold"/>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pic>
        <p:nvPicPr>
          <p:cNvPr id="126" name="Google Shape;126;p22"/>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titles top" type="titleOnly">
  <p:cSld name="TITLE_ONLY">
    <p:bg>
      <p:bgPr>
        <a:solidFill>
          <a:schemeClr val="lt2"/>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163450" y="169175"/>
            <a:ext cx="8582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 name="Google Shape;129;p23"/>
          <p:cNvSpPr txBox="1"/>
          <p:nvPr>
            <p:ph idx="1" type="subTitle"/>
          </p:nvPr>
        </p:nvSpPr>
        <p:spPr>
          <a:xfrm>
            <a:off x="163450" y="429100"/>
            <a:ext cx="8582100" cy="39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0" name="Google Shape;130;p23"/>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titles bottom">
  <p:cSld name="TITLE_ONLY_1">
    <p:bg>
      <p:bgPr>
        <a:solidFill>
          <a:schemeClr val="lt2"/>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163450" y="4403300"/>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4"/>
          <p:cNvSpPr txBox="1"/>
          <p:nvPr>
            <p:ph idx="1" type="subTitle"/>
          </p:nvPr>
        </p:nvSpPr>
        <p:spPr>
          <a:xfrm>
            <a:off x="163450" y="4663225"/>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4" name="Google Shape;134;p24"/>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titles top_no logo">
  <p:cSld name="TITLE_ONLY_2">
    <p:bg>
      <p:bgPr>
        <a:solidFill>
          <a:schemeClr val="lt2"/>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163450" y="169175"/>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5"/>
          <p:cNvSpPr txBox="1"/>
          <p:nvPr>
            <p:ph idx="1" type="subTitle"/>
          </p:nvPr>
        </p:nvSpPr>
        <p:spPr>
          <a:xfrm>
            <a:off x="163450" y="429100"/>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titles bottom_no logo">
  <p:cSld name="TITLE_ONLY_1_1">
    <p:bg>
      <p:bgPr>
        <a:solidFill>
          <a:schemeClr val="lt2"/>
        </a:solid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163450" y="4403300"/>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6"/>
          <p:cNvSpPr txBox="1"/>
          <p:nvPr>
            <p:ph idx="1" type="subTitle"/>
          </p:nvPr>
        </p:nvSpPr>
        <p:spPr>
          <a:xfrm>
            <a:off x="163450" y="4663225"/>
            <a:ext cx="85821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01">
  <p:cSld name="MAIN_POINT">
    <p:bg>
      <p:bgPr>
        <a:solidFill>
          <a:schemeClr val="dk2"/>
        </a:solidFill>
      </p:bgPr>
    </p:bg>
    <p:spTree>
      <p:nvGrpSpPr>
        <p:cNvPr id="141" name="Shape 141"/>
        <p:cNvGrpSpPr/>
        <p:nvPr/>
      </p:nvGrpSpPr>
      <p:grpSpPr>
        <a:xfrm>
          <a:off x="0" y="0"/>
          <a:ext cx="0" cy="0"/>
          <a:chOff x="0" y="0"/>
          <a:chExt cx="0" cy="0"/>
        </a:xfrm>
      </p:grpSpPr>
      <p:pic>
        <p:nvPicPr>
          <p:cNvPr id="142" name="Google Shape;142;p27"/>
          <p:cNvPicPr preferRelativeResize="0"/>
          <p:nvPr/>
        </p:nvPicPr>
        <p:blipFill rotWithShape="1">
          <a:blip r:embed="rId2">
            <a:alphaModFix/>
          </a:blip>
          <a:srcRect b="21202" l="9451" r="11721" t="34764"/>
          <a:stretch/>
        </p:blipFill>
        <p:spPr>
          <a:xfrm>
            <a:off x="0" y="0"/>
            <a:ext cx="9144000" cy="5143501"/>
          </a:xfrm>
          <a:prstGeom prst="rect">
            <a:avLst/>
          </a:prstGeom>
          <a:noFill/>
          <a:ln>
            <a:noFill/>
          </a:ln>
        </p:spPr>
      </p:pic>
      <p:sp>
        <p:nvSpPr>
          <p:cNvPr id="143" name="Google Shape;143;p27"/>
          <p:cNvSpPr txBox="1"/>
          <p:nvPr>
            <p:ph type="title"/>
          </p:nvPr>
        </p:nvSpPr>
        <p:spPr>
          <a:xfrm>
            <a:off x="490250" y="1317950"/>
            <a:ext cx="6334500" cy="1869600"/>
          </a:xfrm>
          <a:prstGeom prst="rect">
            <a:avLst/>
          </a:prstGeom>
        </p:spPr>
        <p:txBody>
          <a:bodyPr anchorCtr="0" anchor="b" bIns="91425" lIns="91425" spcFirstLastPara="1" rIns="91425" wrap="square" tIns="91425">
            <a:norm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4" name="Google Shape;1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
        <p:nvSpPr>
          <p:cNvPr id="145" name="Google Shape;145;p27"/>
          <p:cNvSpPr txBox="1"/>
          <p:nvPr>
            <p:ph idx="1" type="subTitle"/>
          </p:nvPr>
        </p:nvSpPr>
        <p:spPr>
          <a:xfrm>
            <a:off x="490250" y="3126325"/>
            <a:ext cx="6334500" cy="8379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1pPr>
            <a:lvl2pPr lvl="1">
              <a:spcBef>
                <a:spcPts val="0"/>
              </a:spcBef>
              <a:spcAft>
                <a:spcPts val="0"/>
              </a:spcAft>
              <a:buSzPts val="1400"/>
              <a:buFont typeface="Work Sans"/>
              <a:buNone/>
              <a:defRPr>
                <a:latin typeface="Work Sans"/>
                <a:ea typeface="Work Sans"/>
                <a:cs typeface="Work Sans"/>
                <a:sym typeface="Work Sans"/>
              </a:defRPr>
            </a:lvl2pPr>
            <a:lvl3pPr lvl="2">
              <a:spcBef>
                <a:spcPts val="0"/>
              </a:spcBef>
              <a:spcAft>
                <a:spcPts val="0"/>
              </a:spcAft>
              <a:buSzPts val="1400"/>
              <a:buFont typeface="Work Sans"/>
              <a:buNone/>
              <a:defRPr>
                <a:latin typeface="Work Sans"/>
                <a:ea typeface="Work Sans"/>
                <a:cs typeface="Work Sans"/>
                <a:sym typeface="Work Sans"/>
              </a:defRPr>
            </a:lvl3pPr>
            <a:lvl4pPr lvl="3">
              <a:spcBef>
                <a:spcPts val="0"/>
              </a:spcBef>
              <a:spcAft>
                <a:spcPts val="0"/>
              </a:spcAft>
              <a:buSzPts val="1400"/>
              <a:buFont typeface="Work Sans"/>
              <a:buNone/>
              <a:defRPr>
                <a:latin typeface="Work Sans"/>
                <a:ea typeface="Work Sans"/>
                <a:cs typeface="Work Sans"/>
                <a:sym typeface="Work Sans"/>
              </a:defRPr>
            </a:lvl4pPr>
            <a:lvl5pPr lvl="4">
              <a:spcBef>
                <a:spcPts val="0"/>
              </a:spcBef>
              <a:spcAft>
                <a:spcPts val="0"/>
              </a:spcAft>
              <a:buSzPts val="1400"/>
              <a:buFont typeface="Work Sans"/>
              <a:buNone/>
              <a:defRPr>
                <a:latin typeface="Work Sans"/>
                <a:ea typeface="Work Sans"/>
                <a:cs typeface="Work Sans"/>
                <a:sym typeface="Work Sans"/>
              </a:defRPr>
            </a:lvl5pPr>
            <a:lvl6pPr lvl="5">
              <a:spcBef>
                <a:spcPts val="0"/>
              </a:spcBef>
              <a:spcAft>
                <a:spcPts val="0"/>
              </a:spcAft>
              <a:buSzPts val="1400"/>
              <a:buFont typeface="Work Sans"/>
              <a:buNone/>
              <a:defRPr>
                <a:latin typeface="Work Sans"/>
                <a:ea typeface="Work Sans"/>
                <a:cs typeface="Work Sans"/>
                <a:sym typeface="Work Sans"/>
              </a:defRPr>
            </a:lvl6pPr>
            <a:lvl7pPr lvl="6">
              <a:spcBef>
                <a:spcPts val="0"/>
              </a:spcBef>
              <a:spcAft>
                <a:spcPts val="0"/>
              </a:spcAft>
              <a:buSzPts val="1400"/>
              <a:buFont typeface="Work Sans"/>
              <a:buNone/>
              <a:defRPr>
                <a:latin typeface="Work Sans"/>
                <a:ea typeface="Work Sans"/>
                <a:cs typeface="Work Sans"/>
                <a:sym typeface="Work Sans"/>
              </a:defRPr>
            </a:lvl7pPr>
            <a:lvl8pPr lvl="7">
              <a:spcBef>
                <a:spcPts val="0"/>
              </a:spcBef>
              <a:spcAft>
                <a:spcPts val="0"/>
              </a:spcAft>
              <a:buSzPts val="1400"/>
              <a:buFont typeface="Work Sans"/>
              <a:buNone/>
              <a:defRPr>
                <a:latin typeface="Work Sans"/>
                <a:ea typeface="Work Sans"/>
                <a:cs typeface="Work Sans"/>
                <a:sym typeface="Work Sans"/>
              </a:defRPr>
            </a:lvl8pPr>
            <a:lvl9pPr lvl="8">
              <a:spcBef>
                <a:spcPts val="0"/>
              </a:spcBef>
              <a:spcAft>
                <a:spcPts val="0"/>
              </a:spcAft>
              <a:buSzPts val="1400"/>
              <a:buFont typeface="Work Sans"/>
              <a:buNone/>
              <a:defRPr>
                <a:latin typeface="Work Sans"/>
                <a:ea typeface="Work Sans"/>
                <a:cs typeface="Work Sans"/>
                <a:sym typeface="Work Sans"/>
              </a:defRPr>
            </a:lvl9pPr>
          </a:lstStyle>
          <a:p/>
        </p:txBody>
      </p:sp>
      <p:pic>
        <p:nvPicPr>
          <p:cNvPr id="146" name="Google Shape;146;p27"/>
          <p:cNvPicPr preferRelativeResize="0"/>
          <p:nvPr/>
        </p:nvPicPr>
        <p:blipFill rotWithShape="1">
          <a:blip r:embed="rId3">
            <a:alphaModFix/>
          </a:blip>
          <a:srcRect b="829" l="0" r="0" t="-830"/>
          <a:stretch/>
        </p:blipFill>
        <p:spPr>
          <a:xfrm>
            <a:off x="7934125" y="4717150"/>
            <a:ext cx="954225" cy="261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header">
  <p:cSld name="MAIN_POINT_2">
    <p:bg>
      <p:bgPr>
        <a:solidFill>
          <a:schemeClr val="dk2"/>
        </a:solid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490250" y="1317950"/>
            <a:ext cx="6334500" cy="18696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FFFFF"/>
              </a:buClr>
              <a:buSzPts val="4800"/>
              <a:buFont typeface="Raleway"/>
              <a:buNone/>
              <a:defRPr sz="4800">
                <a:solidFill>
                  <a:srgbClr val="FFFFFF"/>
                </a:solidFill>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9" name="Google Shape;1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
        <p:nvSpPr>
          <p:cNvPr id="150" name="Google Shape;150;p28"/>
          <p:cNvSpPr txBox="1"/>
          <p:nvPr>
            <p:ph idx="1" type="subTitle"/>
          </p:nvPr>
        </p:nvSpPr>
        <p:spPr>
          <a:xfrm>
            <a:off x="490250" y="3126325"/>
            <a:ext cx="6334500" cy="837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1pPr>
            <a:lvl2pPr lvl="1" rtl="0">
              <a:spcBef>
                <a:spcPts val="0"/>
              </a:spcBef>
              <a:spcAft>
                <a:spcPts val="0"/>
              </a:spcAft>
              <a:buSzPts val="1400"/>
              <a:buFont typeface="Work Sans"/>
              <a:buNone/>
              <a:defRPr>
                <a:latin typeface="Work Sans"/>
                <a:ea typeface="Work Sans"/>
                <a:cs typeface="Work Sans"/>
                <a:sym typeface="Work Sans"/>
              </a:defRPr>
            </a:lvl2pPr>
            <a:lvl3pPr lvl="2" rtl="0">
              <a:spcBef>
                <a:spcPts val="0"/>
              </a:spcBef>
              <a:spcAft>
                <a:spcPts val="0"/>
              </a:spcAft>
              <a:buSzPts val="1400"/>
              <a:buFont typeface="Work Sans"/>
              <a:buNone/>
              <a:defRPr>
                <a:latin typeface="Work Sans"/>
                <a:ea typeface="Work Sans"/>
                <a:cs typeface="Work Sans"/>
                <a:sym typeface="Work Sans"/>
              </a:defRPr>
            </a:lvl3pPr>
            <a:lvl4pPr lvl="3" rtl="0">
              <a:spcBef>
                <a:spcPts val="0"/>
              </a:spcBef>
              <a:spcAft>
                <a:spcPts val="0"/>
              </a:spcAft>
              <a:buSzPts val="1400"/>
              <a:buFont typeface="Work Sans"/>
              <a:buNone/>
              <a:defRPr>
                <a:latin typeface="Work Sans"/>
                <a:ea typeface="Work Sans"/>
                <a:cs typeface="Work Sans"/>
                <a:sym typeface="Work Sans"/>
              </a:defRPr>
            </a:lvl4pPr>
            <a:lvl5pPr lvl="4" rtl="0">
              <a:spcBef>
                <a:spcPts val="0"/>
              </a:spcBef>
              <a:spcAft>
                <a:spcPts val="0"/>
              </a:spcAft>
              <a:buSzPts val="1400"/>
              <a:buFont typeface="Work Sans"/>
              <a:buNone/>
              <a:defRPr>
                <a:latin typeface="Work Sans"/>
                <a:ea typeface="Work Sans"/>
                <a:cs typeface="Work Sans"/>
                <a:sym typeface="Work Sans"/>
              </a:defRPr>
            </a:lvl5pPr>
            <a:lvl6pPr lvl="5" rtl="0">
              <a:spcBef>
                <a:spcPts val="0"/>
              </a:spcBef>
              <a:spcAft>
                <a:spcPts val="0"/>
              </a:spcAft>
              <a:buSzPts val="1400"/>
              <a:buFont typeface="Work Sans"/>
              <a:buNone/>
              <a:defRPr>
                <a:latin typeface="Work Sans"/>
                <a:ea typeface="Work Sans"/>
                <a:cs typeface="Work Sans"/>
                <a:sym typeface="Work Sans"/>
              </a:defRPr>
            </a:lvl6pPr>
            <a:lvl7pPr lvl="6" rtl="0">
              <a:spcBef>
                <a:spcPts val="0"/>
              </a:spcBef>
              <a:spcAft>
                <a:spcPts val="0"/>
              </a:spcAft>
              <a:buSzPts val="1400"/>
              <a:buFont typeface="Work Sans"/>
              <a:buNone/>
              <a:defRPr>
                <a:latin typeface="Work Sans"/>
                <a:ea typeface="Work Sans"/>
                <a:cs typeface="Work Sans"/>
                <a:sym typeface="Work Sans"/>
              </a:defRPr>
            </a:lvl7pPr>
            <a:lvl8pPr lvl="7" rtl="0">
              <a:spcBef>
                <a:spcPts val="0"/>
              </a:spcBef>
              <a:spcAft>
                <a:spcPts val="0"/>
              </a:spcAft>
              <a:buSzPts val="1400"/>
              <a:buFont typeface="Work Sans"/>
              <a:buNone/>
              <a:defRPr>
                <a:latin typeface="Work Sans"/>
                <a:ea typeface="Work Sans"/>
                <a:cs typeface="Work Sans"/>
                <a:sym typeface="Work Sans"/>
              </a:defRPr>
            </a:lvl8pPr>
            <a:lvl9pPr lvl="8" rtl="0">
              <a:spcBef>
                <a:spcPts val="0"/>
              </a:spcBef>
              <a:spcAft>
                <a:spcPts val="0"/>
              </a:spcAft>
              <a:buSzPts val="1400"/>
              <a:buFont typeface="Work Sans"/>
              <a:buNone/>
              <a:defRPr>
                <a:latin typeface="Work Sans"/>
                <a:ea typeface="Work Sans"/>
                <a:cs typeface="Work Sans"/>
                <a:sym typeface="Work Sans"/>
              </a:defRPr>
            </a:lvl9pPr>
          </a:lstStyle>
          <a:p/>
        </p:txBody>
      </p:sp>
      <p:pic>
        <p:nvPicPr>
          <p:cNvPr id="151" name="Google Shape;151;p28"/>
          <p:cNvPicPr preferRelativeResize="0"/>
          <p:nvPr/>
        </p:nvPicPr>
        <p:blipFill rotWithShape="1">
          <a:blip r:embed="rId2">
            <a:alphaModFix/>
          </a:blip>
          <a:srcRect b="829" l="0" r="0" t="-830"/>
          <a:stretch/>
        </p:blipFill>
        <p:spPr>
          <a:xfrm>
            <a:off x="7934125" y="4717150"/>
            <a:ext cx="954225" cy="261000"/>
          </a:xfrm>
          <a:prstGeom prst="rect">
            <a:avLst/>
          </a:prstGeom>
          <a:noFill/>
          <a:ln>
            <a:noFill/>
          </a:ln>
        </p:spPr>
      </p:pic>
      <p:sp>
        <p:nvSpPr>
          <p:cNvPr id="152" name="Google Shape;152;p28"/>
          <p:cNvSpPr txBox="1"/>
          <p:nvPr>
            <p:ph idx="2" type="subTitle"/>
          </p:nvPr>
        </p:nvSpPr>
        <p:spPr>
          <a:xfrm>
            <a:off x="194100" y="109300"/>
            <a:ext cx="7326300" cy="446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Raleway ExtraBold"/>
              <a:buNone/>
              <a:defRPr sz="1000">
                <a:solidFill>
                  <a:schemeClr val="lt1"/>
                </a:solidFill>
                <a:latin typeface="Raleway ExtraBold"/>
                <a:ea typeface="Raleway ExtraBold"/>
                <a:cs typeface="Raleway ExtraBold"/>
                <a:sym typeface="Raleway ExtraBold"/>
              </a:defRPr>
            </a:lvl1pPr>
            <a:lvl2pPr lvl="1">
              <a:spcBef>
                <a:spcPts val="0"/>
              </a:spcBef>
              <a:spcAft>
                <a:spcPts val="0"/>
              </a:spcAft>
              <a:buClr>
                <a:schemeClr val="lt1"/>
              </a:buClr>
              <a:buSzPts val="1000"/>
              <a:buNone/>
              <a:defRPr sz="1000">
                <a:solidFill>
                  <a:schemeClr val="lt1"/>
                </a:solidFill>
              </a:defRPr>
            </a:lvl2pPr>
            <a:lvl3pPr lvl="2">
              <a:spcBef>
                <a:spcPts val="0"/>
              </a:spcBef>
              <a:spcAft>
                <a:spcPts val="0"/>
              </a:spcAft>
              <a:buClr>
                <a:schemeClr val="lt1"/>
              </a:buClr>
              <a:buSzPts val="1000"/>
              <a:buNone/>
              <a:defRPr sz="1000">
                <a:solidFill>
                  <a:schemeClr val="lt1"/>
                </a:solidFill>
              </a:defRPr>
            </a:lvl3pPr>
            <a:lvl4pPr lvl="3">
              <a:spcBef>
                <a:spcPts val="0"/>
              </a:spcBef>
              <a:spcAft>
                <a:spcPts val="0"/>
              </a:spcAft>
              <a:buClr>
                <a:schemeClr val="lt1"/>
              </a:buClr>
              <a:buSzPts val="1000"/>
              <a:buNone/>
              <a:defRPr sz="1000">
                <a:solidFill>
                  <a:schemeClr val="lt1"/>
                </a:solidFill>
              </a:defRPr>
            </a:lvl4pPr>
            <a:lvl5pPr lvl="4">
              <a:spcBef>
                <a:spcPts val="0"/>
              </a:spcBef>
              <a:spcAft>
                <a:spcPts val="0"/>
              </a:spcAft>
              <a:buClr>
                <a:schemeClr val="lt1"/>
              </a:buClr>
              <a:buSzPts val="1000"/>
              <a:buNone/>
              <a:defRPr sz="1000">
                <a:solidFill>
                  <a:schemeClr val="lt1"/>
                </a:solidFill>
              </a:defRPr>
            </a:lvl5pPr>
            <a:lvl6pPr lvl="5">
              <a:spcBef>
                <a:spcPts val="0"/>
              </a:spcBef>
              <a:spcAft>
                <a:spcPts val="0"/>
              </a:spcAft>
              <a:buClr>
                <a:schemeClr val="lt1"/>
              </a:buClr>
              <a:buSzPts val="1000"/>
              <a:buNone/>
              <a:defRPr sz="1000">
                <a:solidFill>
                  <a:schemeClr val="lt1"/>
                </a:solidFill>
              </a:defRPr>
            </a:lvl6pPr>
            <a:lvl7pPr lvl="6">
              <a:spcBef>
                <a:spcPts val="0"/>
              </a:spcBef>
              <a:spcAft>
                <a:spcPts val="0"/>
              </a:spcAft>
              <a:buClr>
                <a:schemeClr val="lt1"/>
              </a:buClr>
              <a:buSzPts val="1000"/>
              <a:buNone/>
              <a:defRPr sz="1000">
                <a:solidFill>
                  <a:schemeClr val="lt1"/>
                </a:solidFill>
              </a:defRPr>
            </a:lvl7pPr>
            <a:lvl8pPr lvl="7">
              <a:spcBef>
                <a:spcPts val="0"/>
              </a:spcBef>
              <a:spcAft>
                <a:spcPts val="0"/>
              </a:spcAft>
              <a:buClr>
                <a:schemeClr val="lt1"/>
              </a:buClr>
              <a:buSzPts val="1000"/>
              <a:buNone/>
              <a:defRPr sz="1000">
                <a:solidFill>
                  <a:schemeClr val="lt1"/>
                </a:solidFill>
              </a:defRPr>
            </a:lvl8pPr>
            <a:lvl9pPr lvl="8">
              <a:spcBef>
                <a:spcPts val="0"/>
              </a:spcBef>
              <a:spcAft>
                <a:spcPts val="0"/>
              </a:spcAft>
              <a:buClr>
                <a:schemeClr val="lt1"/>
              </a:buClr>
              <a:buSzPts val="1000"/>
              <a:buNone/>
              <a:defRPr sz="1000">
                <a:solidFill>
                  <a:schemeClr val="lt1"/>
                </a:solidFill>
              </a:defRPr>
            </a:lvl9pPr>
          </a:lstStyle>
          <a:p/>
        </p:txBody>
      </p:sp>
      <p:sp>
        <p:nvSpPr>
          <p:cNvPr id="153" name="Google Shape;153;p28"/>
          <p:cNvSpPr/>
          <p:nvPr/>
        </p:nvSpPr>
        <p:spPr>
          <a:xfrm>
            <a:off x="0" y="179642"/>
            <a:ext cx="194100" cy="19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02">
  <p:cSld name="MAIN_POINT_1">
    <p:bg>
      <p:bgPr>
        <a:solidFill>
          <a:schemeClr val="dk2"/>
        </a:solidFill>
      </p:bgPr>
    </p:bg>
    <p:spTree>
      <p:nvGrpSpPr>
        <p:cNvPr id="154" name="Shape 154"/>
        <p:cNvGrpSpPr/>
        <p:nvPr/>
      </p:nvGrpSpPr>
      <p:grpSpPr>
        <a:xfrm>
          <a:off x="0" y="0"/>
          <a:ext cx="0" cy="0"/>
          <a:chOff x="0" y="0"/>
          <a:chExt cx="0" cy="0"/>
        </a:xfrm>
      </p:grpSpPr>
      <p:pic>
        <p:nvPicPr>
          <p:cNvPr id="155" name="Google Shape;155;p29"/>
          <p:cNvPicPr preferRelativeResize="0"/>
          <p:nvPr/>
        </p:nvPicPr>
        <p:blipFill rotWithShape="1">
          <a:blip r:embed="rId2">
            <a:alphaModFix/>
          </a:blip>
          <a:srcRect b="16521" l="4974" r="6818" t="-1773"/>
          <a:stretch/>
        </p:blipFill>
        <p:spPr>
          <a:xfrm>
            <a:off x="0" y="0"/>
            <a:ext cx="9144003" cy="5143501"/>
          </a:xfrm>
          <a:prstGeom prst="rect">
            <a:avLst/>
          </a:prstGeom>
          <a:noFill/>
          <a:ln>
            <a:noFill/>
          </a:ln>
        </p:spPr>
      </p:pic>
      <p:sp>
        <p:nvSpPr>
          <p:cNvPr id="156" name="Google Shape;156;p29"/>
          <p:cNvSpPr txBox="1"/>
          <p:nvPr>
            <p:ph idx="1" type="subTitle"/>
          </p:nvPr>
        </p:nvSpPr>
        <p:spPr>
          <a:xfrm>
            <a:off x="490250" y="3126325"/>
            <a:ext cx="6334500" cy="837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1pPr>
            <a:lvl2pPr lvl="1" rtl="0">
              <a:spcBef>
                <a:spcPts val="0"/>
              </a:spcBef>
              <a:spcAft>
                <a:spcPts val="0"/>
              </a:spcAft>
              <a:buSzPts val="1400"/>
              <a:buFont typeface="Work Sans"/>
              <a:buNone/>
              <a:defRPr>
                <a:latin typeface="Work Sans"/>
                <a:ea typeface="Work Sans"/>
                <a:cs typeface="Work Sans"/>
                <a:sym typeface="Work Sans"/>
              </a:defRPr>
            </a:lvl2pPr>
            <a:lvl3pPr lvl="2" rtl="0">
              <a:spcBef>
                <a:spcPts val="0"/>
              </a:spcBef>
              <a:spcAft>
                <a:spcPts val="0"/>
              </a:spcAft>
              <a:buSzPts val="1400"/>
              <a:buFont typeface="Work Sans"/>
              <a:buNone/>
              <a:defRPr>
                <a:latin typeface="Work Sans"/>
                <a:ea typeface="Work Sans"/>
                <a:cs typeface="Work Sans"/>
                <a:sym typeface="Work Sans"/>
              </a:defRPr>
            </a:lvl3pPr>
            <a:lvl4pPr lvl="3" rtl="0">
              <a:spcBef>
                <a:spcPts val="0"/>
              </a:spcBef>
              <a:spcAft>
                <a:spcPts val="0"/>
              </a:spcAft>
              <a:buSzPts val="1400"/>
              <a:buFont typeface="Work Sans"/>
              <a:buNone/>
              <a:defRPr>
                <a:latin typeface="Work Sans"/>
                <a:ea typeface="Work Sans"/>
                <a:cs typeface="Work Sans"/>
                <a:sym typeface="Work Sans"/>
              </a:defRPr>
            </a:lvl4pPr>
            <a:lvl5pPr lvl="4" rtl="0">
              <a:spcBef>
                <a:spcPts val="0"/>
              </a:spcBef>
              <a:spcAft>
                <a:spcPts val="0"/>
              </a:spcAft>
              <a:buSzPts val="1400"/>
              <a:buFont typeface="Work Sans"/>
              <a:buNone/>
              <a:defRPr>
                <a:latin typeface="Work Sans"/>
                <a:ea typeface="Work Sans"/>
                <a:cs typeface="Work Sans"/>
                <a:sym typeface="Work Sans"/>
              </a:defRPr>
            </a:lvl5pPr>
            <a:lvl6pPr lvl="5" rtl="0">
              <a:spcBef>
                <a:spcPts val="0"/>
              </a:spcBef>
              <a:spcAft>
                <a:spcPts val="0"/>
              </a:spcAft>
              <a:buSzPts val="1400"/>
              <a:buFont typeface="Work Sans"/>
              <a:buNone/>
              <a:defRPr>
                <a:latin typeface="Work Sans"/>
                <a:ea typeface="Work Sans"/>
                <a:cs typeface="Work Sans"/>
                <a:sym typeface="Work Sans"/>
              </a:defRPr>
            </a:lvl6pPr>
            <a:lvl7pPr lvl="6" rtl="0">
              <a:spcBef>
                <a:spcPts val="0"/>
              </a:spcBef>
              <a:spcAft>
                <a:spcPts val="0"/>
              </a:spcAft>
              <a:buSzPts val="1400"/>
              <a:buFont typeface="Work Sans"/>
              <a:buNone/>
              <a:defRPr>
                <a:latin typeface="Work Sans"/>
                <a:ea typeface="Work Sans"/>
                <a:cs typeface="Work Sans"/>
                <a:sym typeface="Work Sans"/>
              </a:defRPr>
            </a:lvl7pPr>
            <a:lvl8pPr lvl="7" rtl="0">
              <a:spcBef>
                <a:spcPts val="0"/>
              </a:spcBef>
              <a:spcAft>
                <a:spcPts val="0"/>
              </a:spcAft>
              <a:buSzPts val="1400"/>
              <a:buFont typeface="Work Sans"/>
              <a:buNone/>
              <a:defRPr>
                <a:latin typeface="Work Sans"/>
                <a:ea typeface="Work Sans"/>
                <a:cs typeface="Work Sans"/>
                <a:sym typeface="Work Sans"/>
              </a:defRPr>
            </a:lvl8pPr>
            <a:lvl9pPr lvl="8" rtl="0">
              <a:spcBef>
                <a:spcPts val="0"/>
              </a:spcBef>
              <a:spcAft>
                <a:spcPts val="0"/>
              </a:spcAft>
              <a:buSzPts val="1400"/>
              <a:buFont typeface="Work Sans"/>
              <a:buNone/>
              <a:defRPr>
                <a:latin typeface="Work Sans"/>
                <a:ea typeface="Work Sans"/>
                <a:cs typeface="Work Sans"/>
                <a:sym typeface="Work Sans"/>
              </a:defRPr>
            </a:lvl9pPr>
          </a:lstStyle>
          <a:p/>
        </p:txBody>
      </p:sp>
      <p:sp>
        <p:nvSpPr>
          <p:cNvPr id="157" name="Google Shape;157;p29"/>
          <p:cNvSpPr txBox="1"/>
          <p:nvPr>
            <p:ph type="title"/>
          </p:nvPr>
        </p:nvSpPr>
        <p:spPr>
          <a:xfrm>
            <a:off x="490250" y="1420125"/>
            <a:ext cx="6334500" cy="17676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58" name="Google Shape;158;p29"/>
          <p:cNvPicPr preferRelativeResize="0"/>
          <p:nvPr/>
        </p:nvPicPr>
        <p:blipFill rotWithShape="1">
          <a:blip r:embed="rId3">
            <a:alphaModFix/>
          </a:blip>
          <a:srcRect b="829" l="0" r="0" t="-830"/>
          <a:stretch/>
        </p:blipFill>
        <p:spPr>
          <a:xfrm>
            <a:off x="7934125" y="4717150"/>
            <a:ext cx="954225" cy="261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03">
  <p:cSld name="MAIN_POINT_1_1">
    <p:bg>
      <p:bgPr>
        <a:solidFill>
          <a:schemeClr val="dk2"/>
        </a:solidFill>
      </p:bgPr>
    </p:bg>
    <p:spTree>
      <p:nvGrpSpPr>
        <p:cNvPr id="159" name="Shape 159"/>
        <p:cNvGrpSpPr/>
        <p:nvPr/>
      </p:nvGrpSpPr>
      <p:grpSpPr>
        <a:xfrm>
          <a:off x="0" y="0"/>
          <a:ext cx="0" cy="0"/>
          <a:chOff x="0" y="0"/>
          <a:chExt cx="0" cy="0"/>
        </a:xfrm>
      </p:grpSpPr>
      <p:pic>
        <p:nvPicPr>
          <p:cNvPr id="160" name="Google Shape;160;p30"/>
          <p:cNvPicPr preferRelativeResize="0"/>
          <p:nvPr/>
        </p:nvPicPr>
        <p:blipFill rotWithShape="1">
          <a:blip r:embed="rId2">
            <a:alphaModFix/>
          </a:blip>
          <a:srcRect b="24911" l="-7150" r="7150" t="24414"/>
          <a:stretch/>
        </p:blipFill>
        <p:spPr>
          <a:xfrm>
            <a:off x="0" y="0"/>
            <a:ext cx="9144000" cy="5143501"/>
          </a:xfrm>
          <a:prstGeom prst="rect">
            <a:avLst/>
          </a:prstGeom>
          <a:noFill/>
          <a:ln>
            <a:noFill/>
          </a:ln>
        </p:spPr>
      </p:pic>
      <p:sp>
        <p:nvSpPr>
          <p:cNvPr id="161" name="Google Shape;161;p30"/>
          <p:cNvSpPr txBox="1"/>
          <p:nvPr>
            <p:ph idx="1" type="subTitle"/>
          </p:nvPr>
        </p:nvSpPr>
        <p:spPr>
          <a:xfrm>
            <a:off x="490250" y="3126325"/>
            <a:ext cx="6334500" cy="837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1pPr>
            <a:lvl2pPr lvl="1" rtl="0">
              <a:spcBef>
                <a:spcPts val="0"/>
              </a:spcBef>
              <a:spcAft>
                <a:spcPts val="0"/>
              </a:spcAft>
              <a:buSzPts val="1400"/>
              <a:buFont typeface="Work Sans"/>
              <a:buNone/>
              <a:defRPr>
                <a:latin typeface="Work Sans"/>
                <a:ea typeface="Work Sans"/>
                <a:cs typeface="Work Sans"/>
                <a:sym typeface="Work Sans"/>
              </a:defRPr>
            </a:lvl2pPr>
            <a:lvl3pPr lvl="2" rtl="0">
              <a:spcBef>
                <a:spcPts val="0"/>
              </a:spcBef>
              <a:spcAft>
                <a:spcPts val="0"/>
              </a:spcAft>
              <a:buSzPts val="1400"/>
              <a:buFont typeface="Work Sans"/>
              <a:buNone/>
              <a:defRPr>
                <a:latin typeface="Work Sans"/>
                <a:ea typeface="Work Sans"/>
                <a:cs typeface="Work Sans"/>
                <a:sym typeface="Work Sans"/>
              </a:defRPr>
            </a:lvl3pPr>
            <a:lvl4pPr lvl="3" rtl="0">
              <a:spcBef>
                <a:spcPts val="0"/>
              </a:spcBef>
              <a:spcAft>
                <a:spcPts val="0"/>
              </a:spcAft>
              <a:buSzPts val="1400"/>
              <a:buFont typeface="Work Sans"/>
              <a:buNone/>
              <a:defRPr>
                <a:latin typeface="Work Sans"/>
                <a:ea typeface="Work Sans"/>
                <a:cs typeface="Work Sans"/>
                <a:sym typeface="Work Sans"/>
              </a:defRPr>
            </a:lvl4pPr>
            <a:lvl5pPr lvl="4" rtl="0">
              <a:spcBef>
                <a:spcPts val="0"/>
              </a:spcBef>
              <a:spcAft>
                <a:spcPts val="0"/>
              </a:spcAft>
              <a:buSzPts val="1400"/>
              <a:buFont typeface="Work Sans"/>
              <a:buNone/>
              <a:defRPr>
                <a:latin typeface="Work Sans"/>
                <a:ea typeface="Work Sans"/>
                <a:cs typeface="Work Sans"/>
                <a:sym typeface="Work Sans"/>
              </a:defRPr>
            </a:lvl5pPr>
            <a:lvl6pPr lvl="5" rtl="0">
              <a:spcBef>
                <a:spcPts val="0"/>
              </a:spcBef>
              <a:spcAft>
                <a:spcPts val="0"/>
              </a:spcAft>
              <a:buSzPts val="1400"/>
              <a:buFont typeface="Work Sans"/>
              <a:buNone/>
              <a:defRPr>
                <a:latin typeface="Work Sans"/>
                <a:ea typeface="Work Sans"/>
                <a:cs typeface="Work Sans"/>
                <a:sym typeface="Work Sans"/>
              </a:defRPr>
            </a:lvl6pPr>
            <a:lvl7pPr lvl="6" rtl="0">
              <a:spcBef>
                <a:spcPts val="0"/>
              </a:spcBef>
              <a:spcAft>
                <a:spcPts val="0"/>
              </a:spcAft>
              <a:buSzPts val="1400"/>
              <a:buFont typeface="Work Sans"/>
              <a:buNone/>
              <a:defRPr>
                <a:latin typeface="Work Sans"/>
                <a:ea typeface="Work Sans"/>
                <a:cs typeface="Work Sans"/>
                <a:sym typeface="Work Sans"/>
              </a:defRPr>
            </a:lvl7pPr>
            <a:lvl8pPr lvl="7" rtl="0">
              <a:spcBef>
                <a:spcPts val="0"/>
              </a:spcBef>
              <a:spcAft>
                <a:spcPts val="0"/>
              </a:spcAft>
              <a:buSzPts val="1400"/>
              <a:buFont typeface="Work Sans"/>
              <a:buNone/>
              <a:defRPr>
                <a:latin typeface="Work Sans"/>
                <a:ea typeface="Work Sans"/>
                <a:cs typeface="Work Sans"/>
                <a:sym typeface="Work Sans"/>
              </a:defRPr>
            </a:lvl8pPr>
            <a:lvl9pPr lvl="8" rtl="0">
              <a:spcBef>
                <a:spcPts val="0"/>
              </a:spcBef>
              <a:spcAft>
                <a:spcPts val="0"/>
              </a:spcAft>
              <a:buSzPts val="1400"/>
              <a:buFont typeface="Work Sans"/>
              <a:buNone/>
              <a:defRPr>
                <a:latin typeface="Work Sans"/>
                <a:ea typeface="Work Sans"/>
                <a:cs typeface="Work Sans"/>
                <a:sym typeface="Work Sans"/>
              </a:defRPr>
            </a:lvl9pPr>
          </a:lstStyle>
          <a:p/>
        </p:txBody>
      </p:sp>
      <p:sp>
        <p:nvSpPr>
          <p:cNvPr id="162" name="Google Shape;162;p30"/>
          <p:cNvSpPr txBox="1"/>
          <p:nvPr>
            <p:ph type="title"/>
          </p:nvPr>
        </p:nvSpPr>
        <p:spPr>
          <a:xfrm>
            <a:off x="490250" y="1440575"/>
            <a:ext cx="6334500" cy="17472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63" name="Google Shape;163;p30"/>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age" type="secHead">
  <p:cSld name="SECTION_HEADER">
    <p:bg>
      <p:bgPr>
        <a:solidFill>
          <a:schemeClr val="dk2"/>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8364" l="23360" r="-2845" t="20565"/>
          <a:stretch/>
        </p:blipFill>
        <p:spPr>
          <a:xfrm>
            <a:off x="0" y="0"/>
            <a:ext cx="9144003" cy="5143498"/>
          </a:xfrm>
          <a:prstGeom prst="rect">
            <a:avLst/>
          </a:prstGeom>
          <a:noFill/>
          <a:ln>
            <a:noFill/>
          </a:ln>
        </p:spPr>
      </p:pic>
      <p:sp>
        <p:nvSpPr>
          <p:cNvPr id="20" name="Google Shape;20;p4"/>
          <p:cNvSpPr txBox="1"/>
          <p:nvPr>
            <p:ph type="title"/>
          </p:nvPr>
        </p:nvSpPr>
        <p:spPr>
          <a:xfrm>
            <a:off x="643700" y="387900"/>
            <a:ext cx="7731300" cy="1145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p:txBody>
      </p:sp>
      <p:sp>
        <p:nvSpPr>
          <p:cNvPr id="21" name="Google Shape;21;p4"/>
          <p:cNvSpPr txBox="1"/>
          <p:nvPr>
            <p:ph idx="1" type="subTitle"/>
          </p:nvPr>
        </p:nvSpPr>
        <p:spPr>
          <a:xfrm>
            <a:off x="2768725" y="2390700"/>
            <a:ext cx="3785400" cy="23748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1pPr>
            <a:lvl2pPr lvl="1">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2pPr>
            <a:lvl3pPr lvl="2">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3pPr>
            <a:lvl4pPr lvl="3">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4pPr>
            <a:lvl5pPr lvl="4">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5pPr>
            <a:lvl6pPr lvl="5">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6pPr>
            <a:lvl7pPr lvl="6">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7pPr>
            <a:lvl8pPr lvl="7">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8pPr>
            <a:lvl9pPr lvl="8">
              <a:spcBef>
                <a:spcPts val="0"/>
              </a:spcBef>
              <a:spcAft>
                <a:spcPts val="0"/>
              </a:spcAft>
              <a:buClr>
                <a:srgbClr val="FFFFFF"/>
              </a:buClr>
              <a:buSzPts val="1400"/>
              <a:buFont typeface="Work Sans"/>
              <a:buNone/>
              <a:defRPr>
                <a:solidFill>
                  <a:srgbClr val="FFFFFF"/>
                </a:solidFill>
                <a:latin typeface="Work Sans"/>
                <a:ea typeface="Work Sans"/>
                <a:cs typeface="Work Sans"/>
                <a:sym typeface="Work Sans"/>
              </a:defRPr>
            </a:lvl9pPr>
          </a:lstStyle>
          <a:p/>
        </p:txBody>
      </p:sp>
      <p:pic>
        <p:nvPicPr>
          <p:cNvPr id="22" name="Google Shape;22;p4"/>
          <p:cNvPicPr preferRelativeResize="0"/>
          <p:nvPr/>
        </p:nvPicPr>
        <p:blipFill rotWithShape="1">
          <a:blip r:embed="rId3">
            <a:alphaModFix/>
          </a:blip>
          <a:srcRect b="829" l="0" r="0" t="-830"/>
          <a:stretch/>
        </p:blipFill>
        <p:spPr>
          <a:xfrm>
            <a:off x="7934125" y="4717150"/>
            <a:ext cx="954225" cy="2610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1">
  <p:cSld name="CAPTION_ONLY_1">
    <p:bg>
      <p:bgPr>
        <a:solidFill>
          <a:schemeClr val="accent3"/>
        </a:solidFill>
      </p:bgPr>
    </p:bg>
    <p:spTree>
      <p:nvGrpSpPr>
        <p:cNvPr id="164" name="Shape 164"/>
        <p:cNvGrpSpPr/>
        <p:nvPr/>
      </p:nvGrpSpPr>
      <p:grpSpPr>
        <a:xfrm>
          <a:off x="0" y="0"/>
          <a:ext cx="0" cy="0"/>
          <a:chOff x="0" y="0"/>
          <a:chExt cx="0" cy="0"/>
        </a:xfrm>
      </p:grpSpPr>
      <p:sp>
        <p:nvSpPr>
          <p:cNvPr id="165" name="Google Shape;165;p31"/>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1800"/>
              <a:buNone/>
              <a:defRPr sz="1800">
                <a:solidFill>
                  <a:srgbClr val="FFFFFF"/>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6" name="Google Shape;166;p31"/>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FFFFFF"/>
              </a:buClr>
              <a:buSzPts val="3000"/>
              <a:buNone/>
              <a:defRPr sz="3000">
                <a:solidFill>
                  <a:srgbClr val="FFFFFF"/>
                </a:solidFill>
              </a:defRPr>
            </a:lvl1pPr>
            <a:lvl2pPr lvl="1">
              <a:spcBef>
                <a:spcPts val="0"/>
              </a:spcBef>
              <a:spcAft>
                <a:spcPts val="0"/>
              </a:spcAft>
              <a:buSzPts val="2800"/>
              <a:buNone/>
              <a:defRPr>
                <a:latin typeface="Work Sans"/>
                <a:ea typeface="Work Sans"/>
                <a:cs typeface="Work Sans"/>
                <a:sym typeface="Work Sans"/>
              </a:defRPr>
            </a:lvl2pPr>
            <a:lvl3pPr lvl="2">
              <a:spcBef>
                <a:spcPts val="0"/>
              </a:spcBef>
              <a:spcAft>
                <a:spcPts val="0"/>
              </a:spcAft>
              <a:buSzPts val="2800"/>
              <a:buNone/>
              <a:defRPr>
                <a:latin typeface="Work Sans"/>
                <a:ea typeface="Work Sans"/>
                <a:cs typeface="Work Sans"/>
                <a:sym typeface="Work Sans"/>
              </a:defRPr>
            </a:lvl3pPr>
            <a:lvl4pPr lvl="3">
              <a:spcBef>
                <a:spcPts val="0"/>
              </a:spcBef>
              <a:spcAft>
                <a:spcPts val="0"/>
              </a:spcAft>
              <a:buSzPts val="2800"/>
              <a:buNone/>
              <a:defRPr>
                <a:latin typeface="Work Sans"/>
                <a:ea typeface="Work Sans"/>
                <a:cs typeface="Work Sans"/>
                <a:sym typeface="Work Sans"/>
              </a:defRPr>
            </a:lvl4pPr>
            <a:lvl5pPr lvl="4">
              <a:spcBef>
                <a:spcPts val="0"/>
              </a:spcBef>
              <a:spcAft>
                <a:spcPts val="0"/>
              </a:spcAft>
              <a:buSzPts val="2800"/>
              <a:buNone/>
              <a:defRPr>
                <a:latin typeface="Work Sans"/>
                <a:ea typeface="Work Sans"/>
                <a:cs typeface="Work Sans"/>
                <a:sym typeface="Work Sans"/>
              </a:defRPr>
            </a:lvl5pPr>
            <a:lvl6pPr lvl="5">
              <a:spcBef>
                <a:spcPts val="0"/>
              </a:spcBef>
              <a:spcAft>
                <a:spcPts val="0"/>
              </a:spcAft>
              <a:buSzPts val="2800"/>
              <a:buNone/>
              <a:defRPr>
                <a:latin typeface="Work Sans"/>
                <a:ea typeface="Work Sans"/>
                <a:cs typeface="Work Sans"/>
                <a:sym typeface="Work Sans"/>
              </a:defRPr>
            </a:lvl6pPr>
            <a:lvl7pPr lvl="6">
              <a:spcBef>
                <a:spcPts val="0"/>
              </a:spcBef>
              <a:spcAft>
                <a:spcPts val="0"/>
              </a:spcAft>
              <a:buSzPts val="2800"/>
              <a:buNone/>
              <a:defRPr>
                <a:latin typeface="Work Sans"/>
                <a:ea typeface="Work Sans"/>
                <a:cs typeface="Work Sans"/>
                <a:sym typeface="Work Sans"/>
              </a:defRPr>
            </a:lvl7pPr>
            <a:lvl8pPr lvl="7">
              <a:spcBef>
                <a:spcPts val="0"/>
              </a:spcBef>
              <a:spcAft>
                <a:spcPts val="0"/>
              </a:spcAft>
              <a:buSzPts val="2800"/>
              <a:buNone/>
              <a:defRPr>
                <a:latin typeface="Work Sans"/>
                <a:ea typeface="Work Sans"/>
                <a:cs typeface="Work Sans"/>
                <a:sym typeface="Work Sans"/>
              </a:defRPr>
            </a:lvl8pPr>
            <a:lvl9pPr lvl="8">
              <a:spcBef>
                <a:spcPts val="0"/>
              </a:spcBef>
              <a:spcAft>
                <a:spcPts val="0"/>
              </a:spcAft>
              <a:buSzPts val="2800"/>
              <a:buNone/>
              <a:defRPr>
                <a:latin typeface="Work Sans"/>
                <a:ea typeface="Work Sans"/>
                <a:cs typeface="Work Sans"/>
                <a:sym typeface="Work Sans"/>
              </a:defRPr>
            </a:lvl9pPr>
          </a:lstStyle>
          <a:p/>
        </p:txBody>
      </p:sp>
      <p:pic>
        <p:nvPicPr>
          <p:cNvPr id="167" name="Google Shape;167;p31"/>
          <p:cNvPicPr preferRelativeResize="0"/>
          <p:nvPr/>
        </p:nvPicPr>
        <p:blipFill rotWithShape="1">
          <a:blip r:embed="rId2">
            <a:alphaModFix/>
          </a:blip>
          <a:srcRect b="829" l="0" r="0" t="-830"/>
          <a:stretch/>
        </p:blipFill>
        <p:spPr>
          <a:xfrm>
            <a:off x="7934125" y="4717150"/>
            <a:ext cx="954225" cy="2610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2">
  <p:cSld name="CAPTION_ONLY_1_1">
    <p:bg>
      <p:bgPr>
        <a:solidFill>
          <a:schemeClr val="accent1"/>
        </a:solidFill>
      </p:bgPr>
    </p:bg>
    <p:spTree>
      <p:nvGrpSpPr>
        <p:cNvPr id="168" name="Shape 168"/>
        <p:cNvGrpSpPr/>
        <p:nvPr/>
      </p:nvGrpSpPr>
      <p:grpSpPr>
        <a:xfrm>
          <a:off x="0" y="0"/>
          <a:ext cx="0" cy="0"/>
          <a:chOff x="0" y="0"/>
          <a:chExt cx="0" cy="0"/>
        </a:xfrm>
      </p:grpSpPr>
      <p:sp>
        <p:nvSpPr>
          <p:cNvPr id="169" name="Google Shape;169;p32"/>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FFFF"/>
              </a:buClr>
              <a:buSzPts val="3000"/>
              <a:buNone/>
              <a:defRPr sz="3000">
                <a:solidFill>
                  <a:srgbClr val="FFFFFF"/>
                </a:solidFill>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70" name="Google Shape;170;p32"/>
          <p:cNvPicPr preferRelativeResize="0"/>
          <p:nvPr/>
        </p:nvPicPr>
        <p:blipFill rotWithShape="1">
          <a:blip r:embed="rId2">
            <a:alphaModFix/>
          </a:blip>
          <a:srcRect b="829" l="0" r="0" t="-830"/>
          <a:stretch/>
        </p:blipFill>
        <p:spPr>
          <a:xfrm>
            <a:off x="7934125" y="4717150"/>
            <a:ext cx="954225" cy="261000"/>
          </a:xfrm>
          <a:prstGeom prst="rect">
            <a:avLst/>
          </a:prstGeom>
          <a:noFill/>
          <a:ln>
            <a:noFill/>
          </a:ln>
        </p:spPr>
      </p:pic>
      <p:sp>
        <p:nvSpPr>
          <p:cNvPr id="171" name="Google Shape;171;p32"/>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3">
  <p:cSld name="CAPTION_ONLY_1_1_1">
    <p:bg>
      <p:bgPr>
        <a:solidFill>
          <a:schemeClr val="accent6"/>
        </a:solidFill>
      </p:bgPr>
    </p:bg>
    <p:spTree>
      <p:nvGrpSpPr>
        <p:cNvPr id="172" name="Shape 172"/>
        <p:cNvGrpSpPr/>
        <p:nvPr/>
      </p:nvGrpSpPr>
      <p:grpSpPr>
        <a:xfrm>
          <a:off x="0" y="0"/>
          <a:ext cx="0" cy="0"/>
          <a:chOff x="0" y="0"/>
          <a:chExt cx="0" cy="0"/>
        </a:xfrm>
      </p:grpSpPr>
      <p:sp>
        <p:nvSpPr>
          <p:cNvPr id="173" name="Google Shape;173;p33"/>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FFFF"/>
              </a:buClr>
              <a:buSzPts val="3000"/>
              <a:buNone/>
              <a:defRPr sz="3000">
                <a:solidFill>
                  <a:srgbClr val="FFFFFF"/>
                </a:solidFill>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74" name="Google Shape;174;p33"/>
          <p:cNvPicPr preferRelativeResize="0"/>
          <p:nvPr/>
        </p:nvPicPr>
        <p:blipFill rotWithShape="1">
          <a:blip r:embed="rId2">
            <a:alphaModFix/>
          </a:blip>
          <a:srcRect b="829" l="0" r="0" t="-830"/>
          <a:stretch/>
        </p:blipFill>
        <p:spPr>
          <a:xfrm>
            <a:off x="7934125" y="4717150"/>
            <a:ext cx="954225" cy="261000"/>
          </a:xfrm>
          <a:prstGeom prst="rect">
            <a:avLst/>
          </a:prstGeom>
          <a:noFill/>
          <a:ln>
            <a:noFill/>
          </a:ln>
        </p:spPr>
      </p:pic>
      <p:sp>
        <p:nvSpPr>
          <p:cNvPr id="175" name="Google Shape;175;p33"/>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4">
  <p:cSld name="CAPTION_ONLY_1_1_1_2">
    <p:bg>
      <p:bgPr>
        <a:solidFill>
          <a:schemeClr val="accent5"/>
        </a:solidFill>
      </p:bgPr>
    </p:bg>
    <p:spTree>
      <p:nvGrpSpPr>
        <p:cNvPr id="176" name="Shape 176"/>
        <p:cNvGrpSpPr/>
        <p:nvPr/>
      </p:nvGrpSpPr>
      <p:grpSpPr>
        <a:xfrm>
          <a:off x="0" y="0"/>
          <a:ext cx="0" cy="0"/>
          <a:chOff x="0" y="0"/>
          <a:chExt cx="0" cy="0"/>
        </a:xfrm>
      </p:grpSpPr>
      <p:sp>
        <p:nvSpPr>
          <p:cNvPr id="177" name="Google Shape;177;p34"/>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78" name="Google Shape;178;p34"/>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179" name="Google Shape;179;p34"/>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5">
  <p:cSld name="CAPTION_ONLY_1_1_1_1">
    <p:bg>
      <p:bgPr>
        <a:solidFill>
          <a:schemeClr val="accent4"/>
        </a:solidFill>
      </p:bgPr>
    </p:bg>
    <p:spTree>
      <p:nvGrpSpPr>
        <p:cNvPr id="180" name="Shape 180"/>
        <p:cNvGrpSpPr/>
        <p:nvPr/>
      </p:nvGrpSpPr>
      <p:grpSpPr>
        <a:xfrm>
          <a:off x="0" y="0"/>
          <a:ext cx="0" cy="0"/>
          <a:chOff x="0" y="0"/>
          <a:chExt cx="0" cy="0"/>
        </a:xfrm>
      </p:grpSpPr>
      <p:sp>
        <p:nvSpPr>
          <p:cNvPr id="181" name="Google Shape;181;p35"/>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82" name="Google Shape;182;p35"/>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183" name="Google Shape;183;p35"/>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6">
  <p:cSld name="CAPTION_ONLY_1_1_1_1_1">
    <p:bg>
      <p:bgPr>
        <a:solidFill>
          <a:schemeClr val="accent2"/>
        </a:solidFill>
      </p:bgPr>
    </p:bg>
    <p:spTree>
      <p:nvGrpSpPr>
        <p:cNvPr id="184" name="Shape 184"/>
        <p:cNvGrpSpPr/>
        <p:nvPr/>
      </p:nvGrpSpPr>
      <p:grpSpPr>
        <a:xfrm>
          <a:off x="0" y="0"/>
          <a:ext cx="0" cy="0"/>
          <a:chOff x="0" y="0"/>
          <a:chExt cx="0" cy="0"/>
        </a:xfrm>
      </p:grpSpPr>
      <p:sp>
        <p:nvSpPr>
          <p:cNvPr id="185" name="Google Shape;185;p36"/>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86" name="Google Shape;186;p36"/>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187" name="Google Shape;187;p36"/>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age 07">
  <p:cSld name="CAPTION_ONLY_1_1_1_1_1_1">
    <p:bg>
      <p:bgPr>
        <a:solidFill>
          <a:schemeClr val="dk2"/>
        </a:solidFill>
      </p:bgPr>
    </p:bg>
    <p:spTree>
      <p:nvGrpSpPr>
        <p:cNvPr id="188" name="Shape 188"/>
        <p:cNvGrpSpPr/>
        <p:nvPr/>
      </p:nvGrpSpPr>
      <p:grpSpPr>
        <a:xfrm>
          <a:off x="0" y="0"/>
          <a:ext cx="0" cy="0"/>
          <a:chOff x="0" y="0"/>
          <a:chExt cx="0" cy="0"/>
        </a:xfrm>
      </p:grpSpPr>
      <p:sp>
        <p:nvSpPr>
          <p:cNvPr id="189" name="Google Shape;18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
        <p:nvSpPr>
          <p:cNvPr id="190" name="Google Shape;190;p37"/>
          <p:cNvSpPr txBox="1"/>
          <p:nvPr>
            <p:ph type="title"/>
          </p:nvPr>
        </p:nvSpPr>
        <p:spPr>
          <a:xfrm>
            <a:off x="1721550" y="1031900"/>
            <a:ext cx="5700900" cy="3079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FFFF"/>
              </a:buClr>
              <a:buSzPts val="3000"/>
              <a:buNone/>
              <a:defRPr sz="3000">
                <a:solidFill>
                  <a:srgbClr val="FFFFFF"/>
                </a:solidFill>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pic>
        <p:nvPicPr>
          <p:cNvPr id="191" name="Google Shape;191;p37"/>
          <p:cNvPicPr preferRelativeResize="0"/>
          <p:nvPr/>
        </p:nvPicPr>
        <p:blipFill rotWithShape="1">
          <a:blip r:embed="rId2">
            <a:alphaModFix/>
          </a:blip>
          <a:srcRect b="829" l="0" r="0" t="-830"/>
          <a:stretch/>
        </p:blipFill>
        <p:spPr>
          <a:xfrm>
            <a:off x="7934125" y="4717150"/>
            <a:ext cx="954225" cy="261000"/>
          </a:xfrm>
          <a:prstGeom prst="rect">
            <a:avLst/>
          </a:prstGeom>
          <a:noFill/>
          <a:ln>
            <a:noFill/>
          </a:ln>
        </p:spPr>
      </p:pic>
      <p:sp>
        <p:nvSpPr>
          <p:cNvPr id="192" name="Google Shape;192;p37"/>
          <p:cNvSpPr txBox="1"/>
          <p:nvPr>
            <p:ph idx="1" type="subTitle"/>
          </p:nvPr>
        </p:nvSpPr>
        <p:spPr>
          <a:xfrm>
            <a:off x="931000" y="573500"/>
            <a:ext cx="7281900" cy="43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93" name="Shape 19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layout 03 Image - Blue">
  <p:cSld name="TITLE_AND_BODY_1_1_2_1_1">
    <p:bg>
      <p:bgPr>
        <a:solidFill>
          <a:srgbClr val="4F5FEE"/>
        </a:solidFill>
      </p:bgPr>
    </p:bg>
    <p:spTree>
      <p:nvGrpSpPr>
        <p:cNvPr id="194" name="Shape 194"/>
        <p:cNvGrpSpPr/>
        <p:nvPr/>
      </p:nvGrpSpPr>
      <p:grpSpPr>
        <a:xfrm>
          <a:off x="0" y="0"/>
          <a:ext cx="0" cy="0"/>
          <a:chOff x="0" y="0"/>
          <a:chExt cx="0" cy="0"/>
        </a:xfrm>
      </p:grpSpPr>
      <p:pic>
        <p:nvPicPr>
          <p:cNvPr id="195" name="Google Shape;195;p39"/>
          <p:cNvPicPr preferRelativeResize="0"/>
          <p:nvPr/>
        </p:nvPicPr>
        <p:blipFill rotWithShape="1">
          <a:blip r:embed="rId2">
            <a:alphaModFix/>
          </a:blip>
          <a:srcRect b="36627" l="43681" r="0" t="8136"/>
          <a:stretch/>
        </p:blipFill>
        <p:spPr>
          <a:xfrm>
            <a:off x="3430235" y="0"/>
            <a:ext cx="1595074" cy="1475798"/>
          </a:xfrm>
          <a:prstGeom prst="rect">
            <a:avLst/>
          </a:prstGeom>
          <a:noFill/>
          <a:ln>
            <a:noFill/>
          </a:ln>
        </p:spPr>
      </p:pic>
      <p:sp>
        <p:nvSpPr>
          <p:cNvPr id="196" name="Google Shape;196;p39"/>
          <p:cNvSpPr txBox="1"/>
          <p:nvPr>
            <p:ph idx="1" type="body"/>
          </p:nvPr>
        </p:nvSpPr>
        <p:spPr>
          <a:xfrm>
            <a:off x="454675" y="1811125"/>
            <a:ext cx="4323600" cy="738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000"/>
              </a:spcBef>
              <a:spcAft>
                <a:spcPts val="0"/>
              </a:spcAft>
              <a:buClr>
                <a:schemeClr val="lt1"/>
              </a:buClr>
              <a:buSzPts val="1400"/>
              <a:buChar char="○"/>
              <a:defRPr>
                <a:solidFill>
                  <a:schemeClr val="lt1"/>
                </a:solidFill>
              </a:defRPr>
            </a:lvl2pPr>
            <a:lvl3pPr indent="-317500" lvl="2" marL="1371600" rtl="0" algn="l">
              <a:lnSpc>
                <a:spcPct val="115000"/>
              </a:lnSpc>
              <a:spcBef>
                <a:spcPts val="1000"/>
              </a:spcBef>
              <a:spcAft>
                <a:spcPts val="0"/>
              </a:spcAft>
              <a:buClr>
                <a:schemeClr val="lt1"/>
              </a:buClr>
              <a:buSzPts val="1400"/>
              <a:buChar char="■"/>
              <a:defRPr>
                <a:solidFill>
                  <a:schemeClr val="lt1"/>
                </a:solidFill>
              </a:defRPr>
            </a:lvl3pPr>
            <a:lvl4pPr indent="-317500" lvl="3" marL="1828800" rtl="0" algn="l">
              <a:lnSpc>
                <a:spcPct val="115000"/>
              </a:lnSpc>
              <a:spcBef>
                <a:spcPts val="1000"/>
              </a:spcBef>
              <a:spcAft>
                <a:spcPts val="0"/>
              </a:spcAft>
              <a:buClr>
                <a:schemeClr val="lt1"/>
              </a:buClr>
              <a:buSzPts val="1400"/>
              <a:buChar char="●"/>
              <a:defRPr>
                <a:solidFill>
                  <a:schemeClr val="lt1"/>
                </a:solidFill>
              </a:defRPr>
            </a:lvl4pPr>
            <a:lvl5pPr indent="-317500" lvl="4" marL="2286000" rtl="0" algn="l">
              <a:lnSpc>
                <a:spcPct val="115000"/>
              </a:lnSpc>
              <a:spcBef>
                <a:spcPts val="1000"/>
              </a:spcBef>
              <a:spcAft>
                <a:spcPts val="0"/>
              </a:spcAft>
              <a:buClr>
                <a:schemeClr val="lt1"/>
              </a:buClr>
              <a:buSzPts val="1400"/>
              <a:buChar char="○"/>
              <a:defRPr>
                <a:solidFill>
                  <a:schemeClr val="lt1"/>
                </a:solidFill>
              </a:defRPr>
            </a:lvl5pPr>
            <a:lvl6pPr indent="-317500" lvl="5" marL="2743200" rtl="0" algn="l">
              <a:lnSpc>
                <a:spcPct val="115000"/>
              </a:lnSpc>
              <a:spcBef>
                <a:spcPts val="1000"/>
              </a:spcBef>
              <a:spcAft>
                <a:spcPts val="0"/>
              </a:spcAft>
              <a:buClr>
                <a:schemeClr val="lt1"/>
              </a:buClr>
              <a:buSzPts val="1400"/>
              <a:buChar char="■"/>
              <a:defRPr>
                <a:solidFill>
                  <a:schemeClr val="lt1"/>
                </a:solidFill>
              </a:defRPr>
            </a:lvl6pPr>
            <a:lvl7pPr indent="-317500" lvl="6" marL="3200400" rtl="0" algn="l">
              <a:lnSpc>
                <a:spcPct val="115000"/>
              </a:lnSpc>
              <a:spcBef>
                <a:spcPts val="1000"/>
              </a:spcBef>
              <a:spcAft>
                <a:spcPts val="0"/>
              </a:spcAft>
              <a:buClr>
                <a:schemeClr val="lt1"/>
              </a:buClr>
              <a:buSzPts val="1400"/>
              <a:buChar char="●"/>
              <a:defRPr>
                <a:solidFill>
                  <a:schemeClr val="lt1"/>
                </a:solidFill>
              </a:defRPr>
            </a:lvl7pPr>
            <a:lvl8pPr indent="-317500" lvl="7" marL="3657600" rtl="0" algn="l">
              <a:lnSpc>
                <a:spcPct val="115000"/>
              </a:lnSpc>
              <a:spcBef>
                <a:spcPts val="1000"/>
              </a:spcBef>
              <a:spcAft>
                <a:spcPts val="0"/>
              </a:spcAft>
              <a:buClr>
                <a:schemeClr val="lt1"/>
              </a:buClr>
              <a:buSzPts val="1400"/>
              <a:buChar char="○"/>
              <a:defRPr>
                <a:solidFill>
                  <a:schemeClr val="lt1"/>
                </a:solidFill>
              </a:defRPr>
            </a:lvl8pPr>
            <a:lvl9pPr indent="-317500" lvl="8" marL="4114800" rtl="0" algn="l">
              <a:lnSpc>
                <a:spcPct val="115000"/>
              </a:lnSpc>
              <a:spcBef>
                <a:spcPts val="1000"/>
              </a:spcBef>
              <a:spcAft>
                <a:spcPts val="1000"/>
              </a:spcAft>
              <a:buClr>
                <a:schemeClr val="lt1"/>
              </a:buClr>
              <a:buSzPts val="1400"/>
              <a:buChar char="■"/>
              <a:defRPr>
                <a:solidFill>
                  <a:schemeClr val="lt1"/>
                </a:solidFill>
              </a:defRPr>
            </a:lvl9pPr>
          </a:lstStyle>
          <a:p/>
        </p:txBody>
      </p:sp>
      <p:sp>
        <p:nvSpPr>
          <p:cNvPr id="197" name="Google Shape;197;p39"/>
          <p:cNvSpPr/>
          <p:nvPr>
            <p:ph idx="2" type="pic"/>
          </p:nvPr>
        </p:nvSpPr>
        <p:spPr>
          <a:xfrm>
            <a:off x="4960825" y="0"/>
            <a:ext cx="4183200" cy="5143500"/>
          </a:xfrm>
          <a:prstGeom prst="rect">
            <a:avLst/>
          </a:prstGeom>
          <a:noFill/>
          <a:ln>
            <a:noFill/>
          </a:ln>
        </p:spPr>
      </p:sp>
      <p:pic>
        <p:nvPicPr>
          <p:cNvPr id="198" name="Google Shape;198;p39"/>
          <p:cNvPicPr preferRelativeResize="0"/>
          <p:nvPr/>
        </p:nvPicPr>
        <p:blipFill rotWithShape="1">
          <a:blip r:embed="rId3">
            <a:alphaModFix/>
          </a:blip>
          <a:srcRect b="9657" l="0" r="0" t="9665"/>
          <a:stretch/>
        </p:blipFill>
        <p:spPr>
          <a:xfrm>
            <a:off x="7712757" y="4648411"/>
            <a:ext cx="1300526" cy="393600"/>
          </a:xfrm>
          <a:prstGeom prst="rect">
            <a:avLst/>
          </a:prstGeom>
          <a:noFill/>
          <a:ln>
            <a:noFill/>
          </a:ln>
        </p:spPr>
      </p:pic>
      <p:sp>
        <p:nvSpPr>
          <p:cNvPr id="199" name="Google Shape;199;p39"/>
          <p:cNvSpPr txBox="1"/>
          <p:nvPr>
            <p:ph idx="3" type="subTitle"/>
          </p:nvPr>
        </p:nvSpPr>
        <p:spPr>
          <a:xfrm>
            <a:off x="454675" y="1316200"/>
            <a:ext cx="2901900" cy="458700"/>
          </a:xfrm>
          <a:prstGeom prst="rect">
            <a:avLst/>
          </a:prstGeom>
          <a:noFill/>
          <a:ln>
            <a:noFill/>
          </a:ln>
        </p:spPr>
        <p:txBody>
          <a:bodyPr anchorCtr="0" anchor="ctr" bIns="91425" lIns="91425" spcFirstLastPara="1" rIns="91425" wrap="square" tIns="91425">
            <a:normAutofit/>
          </a:bodyPr>
          <a:lstStyle>
            <a:lvl1pPr lvl="0" rtl="0" algn="l">
              <a:lnSpc>
                <a:spcPct val="115000"/>
              </a:lnSpc>
              <a:spcBef>
                <a:spcPts val="0"/>
              </a:spcBef>
              <a:spcAft>
                <a:spcPts val="0"/>
              </a:spcAft>
              <a:buClr>
                <a:schemeClr val="lt1"/>
              </a:buClr>
              <a:buSzPts val="1200"/>
              <a:buNone/>
              <a:defRPr b="1">
                <a:solidFill>
                  <a:schemeClr val="lt1"/>
                </a:solidFill>
              </a:defRPr>
            </a:lvl1pPr>
            <a:lvl2pPr lvl="1" rtl="0" algn="l">
              <a:lnSpc>
                <a:spcPct val="115000"/>
              </a:lnSpc>
              <a:spcBef>
                <a:spcPts val="1000"/>
              </a:spcBef>
              <a:spcAft>
                <a:spcPts val="0"/>
              </a:spcAft>
              <a:buClr>
                <a:schemeClr val="lt1"/>
              </a:buClr>
              <a:buSzPts val="1200"/>
              <a:buNone/>
              <a:defRPr>
                <a:solidFill>
                  <a:schemeClr val="lt1"/>
                </a:solidFill>
              </a:defRPr>
            </a:lvl2pPr>
            <a:lvl3pPr lvl="2" rtl="0" algn="l">
              <a:lnSpc>
                <a:spcPct val="115000"/>
              </a:lnSpc>
              <a:spcBef>
                <a:spcPts val="1000"/>
              </a:spcBef>
              <a:spcAft>
                <a:spcPts val="0"/>
              </a:spcAft>
              <a:buClr>
                <a:schemeClr val="lt1"/>
              </a:buClr>
              <a:buSzPts val="1200"/>
              <a:buNone/>
              <a:defRPr>
                <a:solidFill>
                  <a:schemeClr val="lt1"/>
                </a:solidFill>
              </a:defRPr>
            </a:lvl3pPr>
            <a:lvl4pPr lvl="3" rtl="0" algn="l">
              <a:lnSpc>
                <a:spcPct val="115000"/>
              </a:lnSpc>
              <a:spcBef>
                <a:spcPts val="1000"/>
              </a:spcBef>
              <a:spcAft>
                <a:spcPts val="0"/>
              </a:spcAft>
              <a:buClr>
                <a:schemeClr val="lt1"/>
              </a:buClr>
              <a:buSzPts val="1200"/>
              <a:buNone/>
              <a:defRPr>
                <a:solidFill>
                  <a:schemeClr val="lt1"/>
                </a:solidFill>
              </a:defRPr>
            </a:lvl4pPr>
            <a:lvl5pPr lvl="4" rtl="0" algn="l">
              <a:lnSpc>
                <a:spcPct val="115000"/>
              </a:lnSpc>
              <a:spcBef>
                <a:spcPts val="1000"/>
              </a:spcBef>
              <a:spcAft>
                <a:spcPts val="0"/>
              </a:spcAft>
              <a:buClr>
                <a:schemeClr val="lt1"/>
              </a:buClr>
              <a:buSzPts val="1200"/>
              <a:buNone/>
              <a:defRPr>
                <a:solidFill>
                  <a:schemeClr val="lt1"/>
                </a:solidFill>
              </a:defRPr>
            </a:lvl5pPr>
            <a:lvl6pPr lvl="5" rtl="0" algn="l">
              <a:lnSpc>
                <a:spcPct val="115000"/>
              </a:lnSpc>
              <a:spcBef>
                <a:spcPts val="1000"/>
              </a:spcBef>
              <a:spcAft>
                <a:spcPts val="0"/>
              </a:spcAft>
              <a:buClr>
                <a:schemeClr val="lt1"/>
              </a:buClr>
              <a:buSzPts val="1200"/>
              <a:buNone/>
              <a:defRPr>
                <a:solidFill>
                  <a:schemeClr val="lt1"/>
                </a:solidFill>
              </a:defRPr>
            </a:lvl6pPr>
            <a:lvl7pPr lvl="6" rtl="0" algn="l">
              <a:lnSpc>
                <a:spcPct val="115000"/>
              </a:lnSpc>
              <a:spcBef>
                <a:spcPts val="1000"/>
              </a:spcBef>
              <a:spcAft>
                <a:spcPts val="0"/>
              </a:spcAft>
              <a:buClr>
                <a:schemeClr val="lt1"/>
              </a:buClr>
              <a:buSzPts val="1200"/>
              <a:buNone/>
              <a:defRPr>
                <a:solidFill>
                  <a:schemeClr val="lt1"/>
                </a:solidFill>
              </a:defRPr>
            </a:lvl7pPr>
            <a:lvl8pPr lvl="7" rtl="0" algn="l">
              <a:lnSpc>
                <a:spcPct val="115000"/>
              </a:lnSpc>
              <a:spcBef>
                <a:spcPts val="1000"/>
              </a:spcBef>
              <a:spcAft>
                <a:spcPts val="0"/>
              </a:spcAft>
              <a:buClr>
                <a:schemeClr val="lt1"/>
              </a:buClr>
              <a:buSzPts val="1200"/>
              <a:buNone/>
              <a:defRPr>
                <a:solidFill>
                  <a:schemeClr val="lt1"/>
                </a:solidFill>
              </a:defRPr>
            </a:lvl8pPr>
            <a:lvl9pPr lvl="8" rtl="0" algn="l">
              <a:lnSpc>
                <a:spcPct val="115000"/>
              </a:lnSpc>
              <a:spcBef>
                <a:spcPts val="1000"/>
              </a:spcBef>
              <a:spcAft>
                <a:spcPts val="1000"/>
              </a:spcAft>
              <a:buClr>
                <a:schemeClr val="lt1"/>
              </a:buClr>
              <a:buSzPts val="1200"/>
              <a:buNone/>
              <a:defRPr>
                <a:solidFill>
                  <a:schemeClr val="lt1"/>
                </a:solidFill>
              </a:defRPr>
            </a:lvl9pPr>
          </a:lstStyle>
          <a:p/>
        </p:txBody>
      </p:sp>
      <p:pic>
        <p:nvPicPr>
          <p:cNvPr id="200" name="Google Shape;200;p39"/>
          <p:cNvPicPr preferRelativeResize="0"/>
          <p:nvPr/>
        </p:nvPicPr>
        <p:blipFill rotWithShape="1">
          <a:blip r:embed="rId4">
            <a:alphaModFix/>
          </a:blip>
          <a:srcRect b="0" l="0" r="90070" t="0"/>
          <a:stretch/>
        </p:blipFill>
        <p:spPr>
          <a:xfrm>
            <a:off x="8797461" y="1694650"/>
            <a:ext cx="346550" cy="2726126"/>
          </a:xfrm>
          <a:prstGeom prst="rect">
            <a:avLst/>
          </a:prstGeom>
          <a:noFill/>
          <a:ln>
            <a:noFill/>
          </a:ln>
        </p:spPr>
      </p:pic>
      <p:sp>
        <p:nvSpPr>
          <p:cNvPr id="201" name="Google Shape;201;p39"/>
          <p:cNvSpPr txBox="1"/>
          <p:nvPr>
            <p:ph idx="12" type="sldNum"/>
          </p:nvPr>
        </p:nvSpPr>
        <p:spPr>
          <a:xfrm>
            <a:off x="166083"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02" name="Google Shape;202;p39"/>
          <p:cNvSpPr txBox="1"/>
          <p:nvPr>
            <p:ph type="title"/>
          </p:nvPr>
        </p:nvSpPr>
        <p:spPr>
          <a:xfrm>
            <a:off x="488225" y="332512"/>
            <a:ext cx="71697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full">
  <p:cSld name="TITLE_AND_BODY_1">
    <p:bg>
      <p:bgPr>
        <a:solidFill>
          <a:schemeClr val="lt2"/>
        </a:solidFill>
      </p:bgPr>
    </p:bg>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17640" l="26441" r="5480" t="-10534"/>
          <a:stretch/>
        </p:blipFill>
        <p:spPr>
          <a:xfrm rot="-5400000">
            <a:off x="4305300" y="323850"/>
            <a:ext cx="5200650" cy="4514849"/>
          </a:xfrm>
          <a:prstGeom prst="rect">
            <a:avLst/>
          </a:prstGeom>
          <a:noFill/>
          <a:ln>
            <a:noFill/>
          </a:ln>
        </p:spPr>
      </p:pic>
      <p:pic>
        <p:nvPicPr>
          <p:cNvPr id="25" name="Google Shape;25;p5"/>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
        <p:nvSpPr>
          <p:cNvPr id="26" name="Google Shape;26;p5"/>
          <p:cNvSpPr txBox="1"/>
          <p:nvPr>
            <p:ph type="title"/>
          </p:nvPr>
        </p:nvSpPr>
        <p:spPr>
          <a:xfrm>
            <a:off x="633450" y="122600"/>
            <a:ext cx="7396800" cy="1032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633450" y="1338775"/>
            <a:ext cx="70188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full_no scroll">
  <p:cSld name="TITLE_AND_BODY_1_3">
    <p:bg>
      <p:bgPr>
        <a:solidFill>
          <a:schemeClr val="lt2"/>
        </a:solidFill>
      </p:bgPr>
    </p:bg>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30" name="Google Shape;30;p6"/>
          <p:cNvSpPr txBox="1"/>
          <p:nvPr>
            <p:ph type="title"/>
          </p:nvPr>
        </p:nvSpPr>
        <p:spPr>
          <a:xfrm>
            <a:off x="633450" y="122600"/>
            <a:ext cx="7396800" cy="1032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6"/>
          <p:cNvSpPr txBox="1"/>
          <p:nvPr>
            <p:ph idx="1" type="body"/>
          </p:nvPr>
        </p:nvSpPr>
        <p:spPr>
          <a:xfrm>
            <a:off x="633450" y="1338775"/>
            <a:ext cx="70188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column">
  <p:cSld name="TITLE_AND_BODY_1_2">
    <p:bg>
      <p:bgPr>
        <a:solidFill>
          <a:schemeClr val="lt2"/>
        </a:solidFill>
      </p:bgPr>
    </p:bg>
    <p:spTree>
      <p:nvGrpSpPr>
        <p:cNvPr id="32" name="Shape 32"/>
        <p:cNvGrpSpPr/>
        <p:nvPr/>
      </p:nvGrpSpPr>
      <p:grpSpPr>
        <a:xfrm>
          <a:off x="0" y="0"/>
          <a:ext cx="0" cy="0"/>
          <a:chOff x="0" y="0"/>
          <a:chExt cx="0" cy="0"/>
        </a:xfrm>
      </p:grpSpPr>
      <p:sp>
        <p:nvSpPr>
          <p:cNvPr id="33" name="Google Shape;33;p7"/>
          <p:cNvSpPr txBox="1"/>
          <p:nvPr>
            <p:ph idx="1" type="body"/>
          </p:nvPr>
        </p:nvSpPr>
        <p:spPr>
          <a:xfrm>
            <a:off x="62526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34" name="Google Shape;34;p7"/>
          <p:cNvPicPr preferRelativeResize="0"/>
          <p:nvPr/>
        </p:nvPicPr>
        <p:blipFill rotWithShape="1">
          <a:blip r:embed="rId2">
            <a:alphaModFix/>
          </a:blip>
          <a:srcRect b="-18801" l="35196" r="-3274" t="25908"/>
          <a:stretch/>
        </p:blipFill>
        <p:spPr>
          <a:xfrm rot="-5400000">
            <a:off x="-342900" y="323850"/>
            <a:ext cx="5200650" cy="4514849"/>
          </a:xfrm>
          <a:prstGeom prst="rect">
            <a:avLst/>
          </a:prstGeom>
          <a:noFill/>
          <a:ln>
            <a:noFill/>
          </a:ln>
        </p:spPr>
      </p:pic>
      <p:sp>
        <p:nvSpPr>
          <p:cNvPr id="35" name="Google Shape;35;p7"/>
          <p:cNvSpPr txBox="1"/>
          <p:nvPr>
            <p:ph idx="2" type="body"/>
          </p:nvPr>
        </p:nvSpPr>
        <p:spPr>
          <a:xfrm>
            <a:off x="6334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6" name="Google Shape;36;p7"/>
          <p:cNvSpPr txBox="1"/>
          <p:nvPr>
            <p:ph idx="3" type="body"/>
          </p:nvPr>
        </p:nvSpPr>
        <p:spPr>
          <a:xfrm>
            <a:off x="34430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37" name="Google Shape;37;p7"/>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
        <p:nvSpPr>
          <p:cNvPr id="38" name="Google Shape;38;p7"/>
          <p:cNvSpPr txBox="1"/>
          <p:nvPr>
            <p:ph type="title"/>
          </p:nvPr>
        </p:nvSpPr>
        <p:spPr>
          <a:xfrm>
            <a:off x="633450" y="122600"/>
            <a:ext cx="7396800" cy="1032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column_no scroll">
  <p:cSld name="TITLE_AND_BODY_1_2_2">
    <p:bg>
      <p:bgPr>
        <a:solidFill>
          <a:schemeClr val="lt2"/>
        </a:solidFill>
      </p:bgPr>
    </p:bg>
    <p:spTree>
      <p:nvGrpSpPr>
        <p:cNvPr id="39" name="Shape 39"/>
        <p:cNvGrpSpPr/>
        <p:nvPr/>
      </p:nvGrpSpPr>
      <p:grpSpPr>
        <a:xfrm>
          <a:off x="0" y="0"/>
          <a:ext cx="0" cy="0"/>
          <a:chOff x="0" y="0"/>
          <a:chExt cx="0" cy="0"/>
        </a:xfrm>
      </p:grpSpPr>
      <p:sp>
        <p:nvSpPr>
          <p:cNvPr id="40" name="Google Shape;40;p8"/>
          <p:cNvSpPr txBox="1"/>
          <p:nvPr>
            <p:ph idx="1" type="body"/>
          </p:nvPr>
        </p:nvSpPr>
        <p:spPr>
          <a:xfrm>
            <a:off x="62526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8"/>
          <p:cNvSpPr txBox="1"/>
          <p:nvPr>
            <p:ph idx="2" type="body"/>
          </p:nvPr>
        </p:nvSpPr>
        <p:spPr>
          <a:xfrm>
            <a:off x="6334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8"/>
          <p:cNvSpPr txBox="1"/>
          <p:nvPr>
            <p:ph idx="3" type="body"/>
          </p:nvPr>
        </p:nvSpPr>
        <p:spPr>
          <a:xfrm>
            <a:off x="3443050" y="1338775"/>
            <a:ext cx="26769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43" name="Google Shape;43;p8"/>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44" name="Google Shape;44;p8"/>
          <p:cNvSpPr txBox="1"/>
          <p:nvPr>
            <p:ph type="title"/>
          </p:nvPr>
        </p:nvSpPr>
        <p:spPr>
          <a:xfrm>
            <a:off x="633450" y="122600"/>
            <a:ext cx="7396800" cy="1032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column">
  <p:cSld name="TITLE_AND_BODY_1_2_1">
    <p:bg>
      <p:bgPr>
        <a:solidFill>
          <a:schemeClr val="lt2"/>
        </a:solidFill>
      </p:bgPr>
    </p:bg>
    <p:spTree>
      <p:nvGrpSpPr>
        <p:cNvPr id="45" name="Shape 45"/>
        <p:cNvGrpSpPr/>
        <p:nvPr/>
      </p:nvGrpSpPr>
      <p:grpSpPr>
        <a:xfrm>
          <a:off x="0" y="0"/>
          <a:ext cx="0" cy="0"/>
          <a:chOff x="0" y="0"/>
          <a:chExt cx="0" cy="0"/>
        </a:xfrm>
      </p:grpSpPr>
      <p:pic>
        <p:nvPicPr>
          <p:cNvPr id="46" name="Google Shape;46;p9"/>
          <p:cNvPicPr preferRelativeResize="0"/>
          <p:nvPr/>
        </p:nvPicPr>
        <p:blipFill rotWithShape="1">
          <a:blip r:embed="rId2">
            <a:alphaModFix/>
          </a:blip>
          <a:srcRect b="-58525" l="-3677" r="35705" t="29642"/>
          <a:stretch/>
        </p:blipFill>
        <p:spPr>
          <a:xfrm rot="-5400000">
            <a:off x="525587" y="-556236"/>
            <a:ext cx="5192499" cy="6264124"/>
          </a:xfrm>
          <a:prstGeom prst="rect">
            <a:avLst/>
          </a:prstGeom>
          <a:noFill/>
          <a:ln>
            <a:noFill/>
          </a:ln>
        </p:spPr>
      </p:pic>
      <p:sp>
        <p:nvSpPr>
          <p:cNvPr id="47" name="Google Shape;47;p9"/>
          <p:cNvSpPr txBox="1"/>
          <p:nvPr>
            <p:ph idx="1" type="body"/>
          </p:nvPr>
        </p:nvSpPr>
        <p:spPr>
          <a:xfrm>
            <a:off x="633450" y="1338775"/>
            <a:ext cx="38187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2" type="body"/>
          </p:nvPr>
        </p:nvSpPr>
        <p:spPr>
          <a:xfrm>
            <a:off x="4653704" y="1338775"/>
            <a:ext cx="38187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49" name="Google Shape;49;p9"/>
          <p:cNvPicPr preferRelativeResize="0"/>
          <p:nvPr/>
        </p:nvPicPr>
        <p:blipFill rotWithShape="1">
          <a:blip r:embed="rId3">
            <a:alphaModFix/>
          </a:blip>
          <a:srcRect b="839" l="0" r="0" t="-840"/>
          <a:stretch/>
        </p:blipFill>
        <p:spPr>
          <a:xfrm>
            <a:off x="7934175" y="4717150"/>
            <a:ext cx="954125" cy="261000"/>
          </a:xfrm>
          <a:prstGeom prst="rect">
            <a:avLst/>
          </a:prstGeom>
          <a:noFill/>
          <a:ln>
            <a:noFill/>
          </a:ln>
        </p:spPr>
      </p:pic>
      <p:sp>
        <p:nvSpPr>
          <p:cNvPr id="50" name="Google Shape;50;p9"/>
          <p:cNvSpPr txBox="1"/>
          <p:nvPr>
            <p:ph type="title"/>
          </p:nvPr>
        </p:nvSpPr>
        <p:spPr>
          <a:xfrm>
            <a:off x="633450" y="423475"/>
            <a:ext cx="7839000" cy="731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column_no scroll">
  <p:cSld name="TITLE_AND_BODY_1_2_1_1">
    <p:bg>
      <p:bgPr>
        <a:solidFill>
          <a:schemeClr val="lt2"/>
        </a:solidFill>
      </p:bgPr>
    </p:bg>
    <p:spTree>
      <p:nvGrpSpPr>
        <p:cNvPr id="51" name="Shape 51"/>
        <p:cNvGrpSpPr/>
        <p:nvPr/>
      </p:nvGrpSpPr>
      <p:grpSpPr>
        <a:xfrm>
          <a:off x="0" y="0"/>
          <a:ext cx="0" cy="0"/>
          <a:chOff x="0" y="0"/>
          <a:chExt cx="0" cy="0"/>
        </a:xfrm>
      </p:grpSpPr>
      <p:sp>
        <p:nvSpPr>
          <p:cNvPr id="52" name="Google Shape;52;p10"/>
          <p:cNvSpPr txBox="1"/>
          <p:nvPr>
            <p:ph idx="1" type="body"/>
          </p:nvPr>
        </p:nvSpPr>
        <p:spPr>
          <a:xfrm>
            <a:off x="633450" y="1338775"/>
            <a:ext cx="38187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0"/>
          <p:cNvSpPr txBox="1"/>
          <p:nvPr>
            <p:ph idx="2" type="body"/>
          </p:nvPr>
        </p:nvSpPr>
        <p:spPr>
          <a:xfrm>
            <a:off x="4653704" y="1338775"/>
            <a:ext cx="3818700" cy="314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54" name="Google Shape;54;p10"/>
          <p:cNvPicPr preferRelativeResize="0"/>
          <p:nvPr/>
        </p:nvPicPr>
        <p:blipFill rotWithShape="1">
          <a:blip r:embed="rId2">
            <a:alphaModFix/>
          </a:blip>
          <a:srcRect b="839" l="0" r="0" t="-840"/>
          <a:stretch/>
        </p:blipFill>
        <p:spPr>
          <a:xfrm>
            <a:off x="7934175" y="4717150"/>
            <a:ext cx="954125" cy="261000"/>
          </a:xfrm>
          <a:prstGeom prst="rect">
            <a:avLst/>
          </a:prstGeom>
          <a:noFill/>
          <a:ln>
            <a:noFill/>
          </a:ln>
        </p:spPr>
      </p:pic>
      <p:sp>
        <p:nvSpPr>
          <p:cNvPr id="55" name="Google Shape;55;p10"/>
          <p:cNvSpPr txBox="1"/>
          <p:nvPr>
            <p:ph type="title"/>
          </p:nvPr>
        </p:nvSpPr>
        <p:spPr>
          <a:xfrm>
            <a:off x="633450" y="122600"/>
            <a:ext cx="7839000" cy="1032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800"/>
              <a:buFont typeface="Raleway ExtraBold"/>
              <a:buNone/>
              <a:defRPr b="0">
                <a:solidFill>
                  <a:schemeClr val="dk2"/>
                </a:solidFill>
                <a:latin typeface="Raleway ExtraBold"/>
                <a:ea typeface="Raleway ExtraBold"/>
                <a:cs typeface="Raleway ExtraBold"/>
                <a:sym typeface="Raleway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Raleway ExtraBold"/>
              <a:buNone/>
              <a:defRPr sz="2800">
                <a:solidFill>
                  <a:schemeClr val="dk2"/>
                </a:solidFill>
                <a:latin typeface="Raleway ExtraBold"/>
                <a:ea typeface="Raleway ExtraBold"/>
                <a:cs typeface="Raleway ExtraBold"/>
                <a:sym typeface="Raleway ExtraBold"/>
              </a:defRPr>
            </a:lvl1pPr>
            <a:lvl2pPr lvl="1">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indent="-317500" lvl="1" marL="9144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indent="-317500" lvl="2" marL="13716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indent="-317500" lvl="3" marL="18288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indent="-317500" lvl="4" marL="22860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indent="-317500" lvl="5" marL="27432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indent="-317500" lvl="6" marL="32004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indent="-317500" lvl="7" marL="36576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indent="-317500" lvl="8" marL="41148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slide" Target="/ppt/slides/slide23.xml"/><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slide" Target="/ppt/slides/slide20.xml"/><Relationship Id="rId4"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slide" Target="/ppt/slides/slide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slide" Target="/ppt/slides/slide21.xml"/><Relationship Id="rId5" Type="http://schemas.openxmlformats.org/officeDocument/2006/relationships/slide" Target="/ppt/slides/slide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5.png"/><Relationship Id="rId8" Type="http://schemas.openxmlformats.org/officeDocument/2006/relationships/slide" Target="/ppt/slides/slide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s://docs.google.com/document/d/1Pg3tu4-iig7qwSVD_5vQHdDYxhzTwOHNRJXn_M6IRNs/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slide" Target="/ppt/slides/slide6.xml"/><Relationship Id="rId5" Type="http://schemas.openxmlformats.org/officeDocument/2006/relationships/image" Target="../media/image4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image" Target="../media/image46.png"/><Relationship Id="rId4" Type="http://schemas.openxmlformats.org/officeDocument/2006/relationships/slide" Target="/ppt/slides/slide6.xml"/><Relationship Id="rId5"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slide" Target="/ppt/slides/slide12.xml"/><Relationship Id="rId5" Type="http://schemas.openxmlformats.org/officeDocument/2006/relationships/image" Target="../media/image4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50.png"/><Relationship Id="rId4" Type="http://schemas.openxmlformats.org/officeDocument/2006/relationships/slide" Target="/ppt/slides/slide13.xml"/><Relationship Id="rId5" Type="http://schemas.openxmlformats.org/officeDocument/2006/relationships/image" Target="../media/image4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slide" Target="/ppt/slides/slide13.xml"/><Relationship Id="rId5" Type="http://schemas.openxmlformats.org/officeDocument/2006/relationships/image" Target="../media/image4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slide" Target="/ppt/slides/slide11.xml"/><Relationship Id="rId4" Type="http://schemas.openxmlformats.org/officeDocument/2006/relationships/image" Target="../media/image47.jpg"/><Relationship Id="rId5" Type="http://schemas.openxmlformats.org/officeDocument/2006/relationships/image" Target="../media/image51.png"/><Relationship Id="rId6" Type="http://schemas.openxmlformats.org/officeDocument/2006/relationships/image" Target="../media/image44.png"/><Relationship Id="rId7"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 Id="rId3" Type="http://schemas.openxmlformats.org/officeDocument/2006/relationships/slide" Target="/ppt/slides/slide15.xml"/><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4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hyperlink" Target="https://docs.google.com/document/d/1f-GC2oN-oRxZ10-NWPGoaECdHd59JRZLHnM1ZxV5ejk/edit?usp=sharing" TargetMode="External"/><Relationship Id="rId4" Type="http://schemas.openxmlformats.org/officeDocument/2006/relationships/hyperlink" Target="https://docs.google.com/document/d/1Pg3tu4-iig7qwSVD_5vQHdDYxhzTwOHNRJXn_M6IRNs/edit?usp=sharing" TargetMode="External"/><Relationship Id="rId5" Type="http://schemas.openxmlformats.org/officeDocument/2006/relationships/image" Target="../media/image17.png"/><Relationship Id="rId6" Type="http://schemas.openxmlformats.org/officeDocument/2006/relationships/image" Target="../media/image32.png"/><Relationship Id="rId7"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slide" Target="/ppt/slides/slide19.xml"/><Relationship Id="rId4" Type="http://schemas.openxmlformats.org/officeDocument/2006/relationships/slide" Target="/ppt/slides/slide18.xml"/><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ctrTitle"/>
          </p:nvPr>
        </p:nvSpPr>
        <p:spPr>
          <a:xfrm>
            <a:off x="311700" y="1427399"/>
            <a:ext cx="8520600" cy="1141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200"/>
              <a:buNone/>
            </a:pPr>
            <a:r>
              <a:rPr lang="en-GB"/>
              <a:t>Case Study</a:t>
            </a:r>
            <a:endParaRPr/>
          </a:p>
        </p:txBody>
      </p:sp>
      <p:sp>
        <p:nvSpPr>
          <p:cNvPr id="208" name="Google Shape;208;p40"/>
          <p:cNvSpPr txBox="1"/>
          <p:nvPr>
            <p:ph idx="1" type="subTitle"/>
          </p:nvPr>
        </p:nvSpPr>
        <p:spPr>
          <a:xfrm>
            <a:off x="1718500" y="2649350"/>
            <a:ext cx="5752500" cy="134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GB"/>
              <a:t>Gonzalo E. </a:t>
            </a:r>
            <a:r>
              <a:rPr b="1" lang="en-GB"/>
              <a:t>Hernández</a:t>
            </a:r>
            <a:endParaRPr b="1"/>
          </a:p>
          <a:p>
            <a:pPr indent="0" lvl="0" marL="0" rtl="0" algn="ctr">
              <a:lnSpc>
                <a:spcPct val="100000"/>
              </a:lnSpc>
              <a:spcBef>
                <a:spcPts val="0"/>
              </a:spcBef>
              <a:spcAft>
                <a:spcPts val="0"/>
              </a:spcAft>
              <a:buSzPts val="1800"/>
              <a:buNone/>
            </a:pPr>
            <a:r>
              <a:rPr lang="en-GB" sz="1600"/>
              <a:t>Marketing Data Analyst</a:t>
            </a:r>
            <a:endParaRPr sz="1600"/>
          </a:p>
          <a:p>
            <a:pPr indent="0" lvl="0" marL="0" rtl="0" algn="ctr">
              <a:lnSpc>
                <a:spcPct val="150000"/>
              </a:lnSpc>
              <a:spcBef>
                <a:spcPts val="0"/>
              </a:spcBef>
              <a:spcAft>
                <a:spcPts val="0"/>
              </a:spcAft>
              <a:buSzPts val="1800"/>
              <a:buNone/>
            </a:pPr>
            <a:r>
              <a:t/>
            </a:r>
            <a:endParaRPr sz="1600">
              <a:solidFill>
                <a:schemeClr val="lt1"/>
              </a:solidFill>
            </a:endParaRPr>
          </a:p>
          <a:p>
            <a:pPr indent="0" lvl="0" marL="0" rtl="0" algn="ctr">
              <a:lnSpc>
                <a:spcPct val="150000"/>
              </a:lnSpc>
              <a:spcBef>
                <a:spcPts val="0"/>
              </a:spcBef>
              <a:spcAft>
                <a:spcPts val="0"/>
              </a:spcAft>
              <a:buSzPts val="1800"/>
              <a:buNone/>
            </a:pPr>
            <a:r>
              <a:rPr lang="en-GB" sz="1200">
                <a:solidFill>
                  <a:schemeClr val="lt1"/>
                </a:solidFill>
              </a:rPr>
              <a:t>Octubre </a:t>
            </a:r>
            <a:r>
              <a:rPr lang="en-GB" sz="1200">
                <a:solidFill>
                  <a:schemeClr val="lt1"/>
                </a:solidFill>
              </a:rPr>
              <a:t>2024</a:t>
            </a:r>
            <a:endParaRPr sz="1200">
              <a:solidFill>
                <a:schemeClr val="lt1"/>
              </a:solidFill>
            </a:endParaRPr>
          </a:p>
          <a:p>
            <a:pPr indent="0" lvl="0" marL="0" rtl="0" algn="ctr">
              <a:lnSpc>
                <a:spcPct val="90000"/>
              </a:lnSpc>
              <a:spcBef>
                <a:spcPts val="0"/>
              </a:spcBef>
              <a:spcAft>
                <a:spcPts val="0"/>
              </a:spcAft>
              <a:buClr>
                <a:schemeClr val="lt1"/>
              </a:buClr>
              <a:buSzPts val="1800"/>
              <a:buFont typeface="Arial"/>
              <a:buNone/>
            </a:pPr>
            <a:r>
              <a:t/>
            </a:r>
            <a:endParaRPr>
              <a:solidFill>
                <a:schemeClr val="lt1"/>
              </a:solidFill>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idx="1" type="body"/>
          </p:nvPr>
        </p:nvSpPr>
        <p:spPr>
          <a:xfrm>
            <a:off x="3826100" y="81350"/>
            <a:ext cx="4350600" cy="50622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GB" sz="2300">
                <a:solidFill>
                  <a:schemeClr val="dk2"/>
                </a:solidFill>
              </a:rPr>
              <a:t>As each channel has different dynamics in reality, let's zoom-in on each one to better assess the situation.</a:t>
            </a:r>
            <a:endParaRPr sz="1200">
              <a:solidFill>
                <a:schemeClr val="dk2"/>
              </a:solidFill>
            </a:endParaRPr>
          </a:p>
        </p:txBody>
      </p:sp>
      <p:sp>
        <p:nvSpPr>
          <p:cNvPr id="314" name="Google Shape;314;p49"/>
          <p:cNvSpPr txBox="1"/>
          <p:nvPr>
            <p:ph type="title"/>
          </p:nvPr>
        </p:nvSpPr>
        <p:spPr>
          <a:xfrm>
            <a:off x="306450" y="1435475"/>
            <a:ext cx="1732800" cy="2262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SzPts val="990"/>
              <a:buNone/>
            </a:pPr>
            <a:r>
              <a:rPr lang="en-GB" sz="1800"/>
              <a:t>Channel Analysis</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8" name="Shape 318"/>
        <p:cNvGrpSpPr/>
        <p:nvPr/>
      </p:nvGrpSpPr>
      <p:grpSpPr>
        <a:xfrm>
          <a:off x="0" y="0"/>
          <a:ext cx="0" cy="0"/>
          <a:chOff x="0" y="0"/>
          <a:chExt cx="0" cy="0"/>
        </a:xfrm>
      </p:grpSpPr>
      <p:sp>
        <p:nvSpPr>
          <p:cNvPr id="319" name="Google Shape;319;p50"/>
          <p:cNvSpPr txBox="1"/>
          <p:nvPr/>
        </p:nvSpPr>
        <p:spPr>
          <a:xfrm rot="-5400000">
            <a:off x="4261595" y="1513475"/>
            <a:ext cx="12660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ROI per channel</a:t>
            </a:r>
            <a:endParaRPr b="1" i="1" sz="1000">
              <a:latin typeface="Work Sans"/>
              <a:ea typeface="Work Sans"/>
              <a:cs typeface="Work Sans"/>
              <a:sym typeface="Work Sans"/>
            </a:endParaRPr>
          </a:p>
        </p:txBody>
      </p:sp>
      <p:pic>
        <p:nvPicPr>
          <p:cNvPr id="320" name="Google Shape;320;p50"/>
          <p:cNvPicPr preferRelativeResize="0"/>
          <p:nvPr/>
        </p:nvPicPr>
        <p:blipFill rotWithShape="1">
          <a:blip r:embed="rId3">
            <a:alphaModFix/>
          </a:blip>
          <a:srcRect b="0" l="2657" r="0" t="0"/>
          <a:stretch/>
        </p:blipFill>
        <p:spPr>
          <a:xfrm>
            <a:off x="5056150" y="572700"/>
            <a:ext cx="3973100" cy="2204650"/>
          </a:xfrm>
          <a:prstGeom prst="rect">
            <a:avLst/>
          </a:prstGeom>
          <a:noFill/>
          <a:ln>
            <a:noFill/>
          </a:ln>
        </p:spPr>
      </p:pic>
      <p:sp>
        <p:nvSpPr>
          <p:cNvPr id="321" name="Google Shape;321;p50"/>
          <p:cNvSpPr/>
          <p:nvPr/>
        </p:nvSpPr>
        <p:spPr>
          <a:xfrm>
            <a:off x="279650" y="1092650"/>
            <a:ext cx="3726300" cy="2662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Work Sans"/>
                <a:ea typeface="Work Sans"/>
                <a:cs typeface="Work Sans"/>
                <a:sym typeface="Work Sans"/>
              </a:rPr>
              <a:t>ROI drops for all channels as Cost </a:t>
            </a:r>
            <a:r>
              <a:rPr lang="en-GB" sz="1700">
                <a:solidFill>
                  <a:schemeClr val="lt1"/>
                </a:solidFill>
                <a:latin typeface="Work Sans"/>
                <a:ea typeface="Work Sans"/>
                <a:cs typeface="Work Sans"/>
                <a:sym typeface="Work Sans"/>
              </a:rPr>
              <a:t>per </a:t>
            </a:r>
            <a:r>
              <a:rPr lang="en-GB" sz="1700">
                <a:solidFill>
                  <a:schemeClr val="lt1"/>
                </a:solidFill>
                <a:latin typeface="Work Sans"/>
                <a:ea typeface="Work Sans"/>
                <a:cs typeface="Work Sans"/>
                <a:sym typeface="Work Sans"/>
              </a:rPr>
              <a:t>acquisition</a:t>
            </a:r>
            <a:r>
              <a:rPr lang="en-GB" sz="1700">
                <a:solidFill>
                  <a:schemeClr val="lt1"/>
                </a:solidFill>
                <a:latin typeface="Work Sans"/>
                <a:ea typeface="Work Sans"/>
                <a:cs typeface="Work Sans"/>
                <a:sym typeface="Work Sans"/>
              </a:rPr>
              <a:t> skyrockets but drastically on META, where costs have increased x5 times in 5 months.</a:t>
            </a:r>
            <a:endParaRPr sz="17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lt1"/>
              </a:solidFill>
              <a:latin typeface="Work Sans"/>
              <a:ea typeface="Work Sans"/>
              <a:cs typeface="Work Sans"/>
              <a:sym typeface="Work Sans"/>
            </a:endParaRPr>
          </a:p>
          <a:p>
            <a:pPr indent="0" lvl="0" marL="0" rtl="0" algn="l">
              <a:spcBef>
                <a:spcPts val="0"/>
              </a:spcBef>
              <a:spcAft>
                <a:spcPts val="0"/>
              </a:spcAft>
              <a:buNone/>
            </a:pPr>
            <a:r>
              <a:rPr lang="en-GB">
                <a:solidFill>
                  <a:schemeClr val="lt1"/>
                </a:solidFill>
                <a:latin typeface="Work Sans"/>
                <a:ea typeface="Work Sans"/>
                <a:cs typeface="Work Sans"/>
                <a:sym typeface="Work Sans"/>
              </a:rPr>
              <a:t>Lets look at </a:t>
            </a:r>
            <a:r>
              <a:rPr lang="en-GB">
                <a:solidFill>
                  <a:schemeClr val="lt1"/>
                </a:solidFill>
                <a:latin typeface="Work Sans"/>
                <a:ea typeface="Work Sans"/>
                <a:cs typeface="Work Sans"/>
                <a:sym typeface="Work Sans"/>
              </a:rPr>
              <a:t>conversion</a:t>
            </a:r>
            <a:r>
              <a:rPr lang="en-GB">
                <a:solidFill>
                  <a:schemeClr val="lt1"/>
                </a:solidFill>
                <a:latin typeface="Work Sans"/>
                <a:ea typeface="Work Sans"/>
                <a:cs typeface="Work Sans"/>
                <a:sym typeface="Work Sans"/>
              </a:rPr>
              <a:t> rates too to have a more complete picture</a:t>
            </a:r>
            <a:endParaRPr>
              <a:solidFill>
                <a:schemeClr val="lt1"/>
              </a:solidFill>
              <a:latin typeface="Work Sans"/>
              <a:ea typeface="Work Sans"/>
              <a:cs typeface="Work Sans"/>
              <a:sym typeface="Work Sans"/>
            </a:endParaRPr>
          </a:p>
          <a:p>
            <a:pPr indent="0" lvl="0" marL="0" marR="0" rtl="0" algn="l">
              <a:lnSpc>
                <a:spcPct val="90000"/>
              </a:lnSpc>
              <a:spcBef>
                <a:spcPts val="0"/>
              </a:spcBef>
              <a:spcAft>
                <a:spcPts val="0"/>
              </a:spcAft>
              <a:buNone/>
            </a:pPr>
            <a:r>
              <a:t/>
            </a:r>
            <a:endParaRPr sz="1200">
              <a:solidFill>
                <a:schemeClr val="lt1"/>
              </a:solidFill>
              <a:latin typeface="Work Sans"/>
              <a:ea typeface="Work Sans"/>
              <a:cs typeface="Work Sans"/>
              <a:sym typeface="Work Sans"/>
            </a:endParaRPr>
          </a:p>
        </p:txBody>
      </p:sp>
      <p:sp>
        <p:nvSpPr>
          <p:cNvPr id="322" name="Google Shape;322;p50"/>
          <p:cNvSpPr txBox="1"/>
          <p:nvPr/>
        </p:nvSpPr>
        <p:spPr>
          <a:xfrm>
            <a:off x="587975" y="4776400"/>
            <a:ext cx="1063800" cy="30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ROAS </a:t>
            </a:r>
            <a:r>
              <a:rPr i="1" lang="en-GB" sz="900" u="sng">
                <a:solidFill>
                  <a:schemeClr val="hlink"/>
                </a:solidFill>
                <a:latin typeface="Work Sans"/>
                <a:ea typeface="Work Sans"/>
                <a:cs typeface="Work Sans"/>
                <a:sym typeface="Work Sans"/>
                <a:hlinkClick action="ppaction://hlinksldjump" r:id="rId4"/>
              </a:rPr>
              <a:t>here</a:t>
            </a:r>
            <a:endParaRPr b="1" i="1" sz="900">
              <a:latin typeface="Work Sans"/>
              <a:ea typeface="Work Sans"/>
              <a:cs typeface="Work Sans"/>
              <a:sym typeface="Work Sans"/>
            </a:endParaRPr>
          </a:p>
        </p:txBody>
      </p:sp>
      <p:sp>
        <p:nvSpPr>
          <p:cNvPr id="323" name="Google Shape;323;p50"/>
          <p:cNvSpPr txBox="1"/>
          <p:nvPr>
            <p:ph idx="4294967295" type="title"/>
          </p:nvPr>
        </p:nvSpPr>
        <p:spPr>
          <a:xfrm>
            <a:off x="279650" y="0"/>
            <a:ext cx="51495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200">
                <a:solidFill>
                  <a:schemeClr val="lt1"/>
                </a:solidFill>
              </a:rPr>
              <a:t>Channel Return of Investment</a:t>
            </a:r>
            <a:endParaRPr sz="2200">
              <a:solidFill>
                <a:schemeClr val="lt1"/>
              </a:solidFill>
            </a:endParaRPr>
          </a:p>
        </p:txBody>
      </p:sp>
      <p:pic>
        <p:nvPicPr>
          <p:cNvPr id="324" name="Google Shape;324;p50"/>
          <p:cNvPicPr preferRelativeResize="0"/>
          <p:nvPr/>
        </p:nvPicPr>
        <p:blipFill>
          <a:blip r:embed="rId5">
            <a:alphaModFix/>
          </a:blip>
          <a:stretch>
            <a:fillRect/>
          </a:stretch>
        </p:blipFill>
        <p:spPr>
          <a:xfrm>
            <a:off x="5056150" y="2881050"/>
            <a:ext cx="3973107" cy="2204650"/>
          </a:xfrm>
          <a:prstGeom prst="rect">
            <a:avLst/>
          </a:prstGeom>
          <a:noFill/>
          <a:ln>
            <a:noFill/>
          </a:ln>
        </p:spPr>
      </p:pic>
      <p:sp>
        <p:nvSpPr>
          <p:cNvPr id="325" name="Google Shape;325;p50"/>
          <p:cNvSpPr txBox="1"/>
          <p:nvPr/>
        </p:nvSpPr>
        <p:spPr>
          <a:xfrm rot="-5400000">
            <a:off x="3741250" y="3691050"/>
            <a:ext cx="23067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Cost of Adquisiton per channel</a:t>
            </a:r>
            <a:endParaRPr b="1" i="1" sz="1000">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9" name="Shape 329"/>
        <p:cNvGrpSpPr/>
        <p:nvPr/>
      </p:nvGrpSpPr>
      <p:grpSpPr>
        <a:xfrm>
          <a:off x="0" y="0"/>
          <a:ext cx="0" cy="0"/>
          <a:chOff x="0" y="0"/>
          <a:chExt cx="0" cy="0"/>
        </a:xfrm>
      </p:grpSpPr>
      <p:sp>
        <p:nvSpPr>
          <p:cNvPr id="330" name="Google Shape;330;p51"/>
          <p:cNvSpPr txBox="1"/>
          <p:nvPr/>
        </p:nvSpPr>
        <p:spPr>
          <a:xfrm>
            <a:off x="5781451" y="4666150"/>
            <a:ext cx="2011800" cy="44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Channel volume contribution</a:t>
            </a:r>
            <a:endParaRPr b="1" i="1" sz="1000">
              <a:latin typeface="Work Sans"/>
              <a:ea typeface="Work Sans"/>
              <a:cs typeface="Work Sans"/>
              <a:sym typeface="Work Sans"/>
            </a:endParaRPr>
          </a:p>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 </a:t>
            </a:r>
            <a:r>
              <a:rPr i="1" lang="en-GB" sz="900" u="sng">
                <a:solidFill>
                  <a:schemeClr val="hlink"/>
                </a:solidFill>
                <a:latin typeface="Work Sans"/>
                <a:ea typeface="Work Sans"/>
                <a:cs typeface="Work Sans"/>
                <a:sym typeface="Work Sans"/>
                <a:hlinkClick action="ppaction://hlinksldjump" r:id="rId3"/>
              </a:rPr>
              <a:t>here</a:t>
            </a:r>
            <a:endParaRPr b="1" i="1" sz="900">
              <a:latin typeface="Work Sans"/>
              <a:ea typeface="Work Sans"/>
              <a:cs typeface="Work Sans"/>
              <a:sym typeface="Work Sans"/>
            </a:endParaRPr>
          </a:p>
        </p:txBody>
      </p:sp>
      <p:sp>
        <p:nvSpPr>
          <p:cNvPr id="331" name="Google Shape;331;p51"/>
          <p:cNvSpPr txBox="1"/>
          <p:nvPr>
            <p:ph idx="4294967295" type="body"/>
          </p:nvPr>
        </p:nvSpPr>
        <p:spPr>
          <a:xfrm>
            <a:off x="4370400" y="0"/>
            <a:ext cx="4773600" cy="2742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i="1" lang="en-GB" sz="900">
                <a:solidFill>
                  <a:schemeClr val="lt1"/>
                </a:solidFill>
              </a:rPr>
              <a:t>Please review this slide on presentation mode</a:t>
            </a:r>
            <a:endParaRPr i="1" sz="900">
              <a:solidFill>
                <a:schemeClr val="lt1"/>
              </a:solidFill>
            </a:endParaRPr>
          </a:p>
        </p:txBody>
      </p:sp>
      <p:pic>
        <p:nvPicPr>
          <p:cNvPr id="332" name="Google Shape;332;p51"/>
          <p:cNvPicPr preferRelativeResize="0"/>
          <p:nvPr/>
        </p:nvPicPr>
        <p:blipFill rotWithShape="1">
          <a:blip r:embed="rId4">
            <a:alphaModFix/>
          </a:blip>
          <a:srcRect b="0" l="0" r="0" t="16652"/>
          <a:stretch/>
        </p:blipFill>
        <p:spPr>
          <a:xfrm>
            <a:off x="316250" y="1378473"/>
            <a:ext cx="8511499" cy="1536225"/>
          </a:xfrm>
          <a:prstGeom prst="rect">
            <a:avLst/>
          </a:prstGeom>
          <a:noFill/>
          <a:ln>
            <a:noFill/>
          </a:ln>
        </p:spPr>
      </p:pic>
      <p:sp>
        <p:nvSpPr>
          <p:cNvPr id="333" name="Google Shape;333;p51"/>
          <p:cNvSpPr/>
          <p:nvPr/>
        </p:nvSpPr>
        <p:spPr>
          <a:xfrm>
            <a:off x="2377250" y="2255324"/>
            <a:ext cx="691800" cy="3480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4" name="Google Shape;334;p51"/>
          <p:cNvSpPr/>
          <p:nvPr/>
        </p:nvSpPr>
        <p:spPr>
          <a:xfrm>
            <a:off x="3155150" y="1276724"/>
            <a:ext cx="2657100" cy="1739700"/>
          </a:xfrm>
          <a:prstGeom prst="roundRect">
            <a:avLst>
              <a:gd fmla="val 16667" name="adj"/>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500">
                <a:latin typeface="Work Sans"/>
                <a:ea typeface="Work Sans"/>
                <a:cs typeface="Work Sans"/>
                <a:sym typeface="Work Sans"/>
              </a:rPr>
              <a:t>This a very unusual behavior in general, and would be smart to use this, prioritizing pitches and calls to Google’s Leads.</a:t>
            </a:r>
            <a:endParaRPr sz="1800">
              <a:latin typeface="Work Sans"/>
              <a:ea typeface="Work Sans"/>
              <a:cs typeface="Work Sans"/>
              <a:sym typeface="Work Sans"/>
            </a:endParaRPr>
          </a:p>
        </p:txBody>
      </p:sp>
      <p:sp>
        <p:nvSpPr>
          <p:cNvPr id="335" name="Google Shape;335;p51"/>
          <p:cNvSpPr/>
          <p:nvPr/>
        </p:nvSpPr>
        <p:spPr>
          <a:xfrm>
            <a:off x="5053425" y="2285113"/>
            <a:ext cx="569400" cy="269100"/>
          </a:xfrm>
          <a:prstGeom prst="rect">
            <a:avLst/>
          </a:prstGeom>
          <a:noFill/>
          <a:ln cap="flat" cmpd="sng" w="38100">
            <a:solidFill>
              <a:srgbClr val="FDCA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6" name="Google Shape;336;p51"/>
          <p:cNvSpPr/>
          <p:nvPr/>
        </p:nvSpPr>
        <p:spPr>
          <a:xfrm>
            <a:off x="3177850" y="1328675"/>
            <a:ext cx="2567700" cy="1635900"/>
          </a:xfrm>
          <a:prstGeom prst="roundRect">
            <a:avLst>
              <a:gd fmla="val 16667" name="adj"/>
            </a:avLst>
          </a:prstGeom>
          <a:solidFill>
            <a:schemeClr val="accent3"/>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It would be good to improve Other's tracking because the investment allocated is not minor and certain KPIs are better vs META</a:t>
            </a:r>
            <a:endParaRPr>
              <a:latin typeface="Work Sans"/>
              <a:ea typeface="Work Sans"/>
              <a:cs typeface="Work Sans"/>
              <a:sym typeface="Work Sans"/>
            </a:endParaRPr>
          </a:p>
        </p:txBody>
      </p:sp>
      <p:sp>
        <p:nvSpPr>
          <p:cNvPr id="337" name="Google Shape;337;p51"/>
          <p:cNvSpPr/>
          <p:nvPr/>
        </p:nvSpPr>
        <p:spPr>
          <a:xfrm>
            <a:off x="440725" y="1328625"/>
            <a:ext cx="2567700" cy="1635900"/>
          </a:xfrm>
          <a:prstGeom prst="roundRect">
            <a:avLst>
              <a:gd fmla="val 16667" name="adj"/>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Work Sans"/>
                <a:ea typeface="Work Sans"/>
                <a:cs typeface="Work Sans"/>
                <a:sym typeface="Work Sans"/>
              </a:rPr>
              <a:t>Deep-dive into this type of student and understand its expectations through a Survey or Focus Group</a:t>
            </a:r>
            <a:endParaRPr>
              <a:latin typeface="Work Sans"/>
              <a:ea typeface="Work Sans"/>
              <a:cs typeface="Work Sans"/>
              <a:sym typeface="Work Sans"/>
            </a:endParaRPr>
          </a:p>
        </p:txBody>
      </p:sp>
      <p:sp>
        <p:nvSpPr>
          <p:cNvPr id="338" name="Google Shape;338;p51"/>
          <p:cNvSpPr/>
          <p:nvPr/>
        </p:nvSpPr>
        <p:spPr>
          <a:xfrm>
            <a:off x="5854350" y="1378475"/>
            <a:ext cx="2973300" cy="15363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39" name="Google Shape;339;p51"/>
          <p:cNvSpPr txBox="1"/>
          <p:nvPr/>
        </p:nvSpPr>
        <p:spPr>
          <a:xfrm>
            <a:off x="316250" y="3261775"/>
            <a:ext cx="27570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GB" sz="1500">
                <a:solidFill>
                  <a:schemeClr val="lt1"/>
                </a:solidFill>
                <a:latin typeface="Work Sans"/>
                <a:ea typeface="Work Sans"/>
                <a:cs typeface="Work Sans"/>
                <a:sym typeface="Work Sans"/>
              </a:rPr>
              <a:t>Google has the </a:t>
            </a:r>
            <a:endParaRPr sz="1500">
              <a:solidFill>
                <a:schemeClr val="lt1"/>
              </a:solidFill>
              <a:latin typeface="Work Sans"/>
              <a:ea typeface="Work Sans"/>
              <a:cs typeface="Work Sans"/>
              <a:sym typeface="Work Sans"/>
            </a:endParaRPr>
          </a:p>
          <a:p>
            <a:pPr indent="0" lvl="0" marL="0" rtl="0" algn="l">
              <a:lnSpc>
                <a:spcPct val="90000"/>
              </a:lnSpc>
              <a:spcBef>
                <a:spcPts val="0"/>
              </a:spcBef>
              <a:spcAft>
                <a:spcPts val="0"/>
              </a:spcAft>
              <a:buNone/>
            </a:pPr>
            <a:r>
              <a:rPr b="1" lang="en-GB" sz="1500">
                <a:solidFill>
                  <a:schemeClr val="lt1"/>
                </a:solidFill>
                <a:latin typeface="Work Sans"/>
                <a:ea typeface="Work Sans"/>
                <a:cs typeface="Work Sans"/>
                <a:sym typeface="Work Sans"/>
              </a:rPr>
              <a:t>best CR% end-to-end</a:t>
            </a:r>
            <a:endParaRPr b="1" sz="1500">
              <a:solidFill>
                <a:schemeClr val="lt1"/>
              </a:solidFill>
              <a:latin typeface="Work Sans"/>
              <a:ea typeface="Work Sans"/>
              <a:cs typeface="Work Sans"/>
              <a:sym typeface="Work Sans"/>
            </a:endParaRPr>
          </a:p>
          <a:p>
            <a:pPr indent="0" lvl="0" marL="0" rtl="0" algn="l">
              <a:lnSpc>
                <a:spcPct val="90000"/>
              </a:lnSpc>
              <a:spcBef>
                <a:spcPts val="0"/>
              </a:spcBef>
              <a:spcAft>
                <a:spcPts val="0"/>
              </a:spcAft>
              <a:buNone/>
            </a:pPr>
            <a:r>
              <a:rPr lang="en-GB" sz="1500">
                <a:solidFill>
                  <a:schemeClr val="lt1"/>
                </a:solidFill>
                <a:latin typeface="Work Sans"/>
                <a:ea typeface="Work Sans"/>
                <a:cs typeface="Work Sans"/>
                <a:sym typeface="Work Sans"/>
              </a:rPr>
              <a:t>and</a:t>
            </a:r>
            <a:r>
              <a:rPr b="1" lang="en-GB" sz="1500">
                <a:solidFill>
                  <a:schemeClr val="lt1"/>
                </a:solidFill>
                <a:latin typeface="Work Sans"/>
                <a:ea typeface="Work Sans"/>
                <a:cs typeface="Work Sans"/>
                <a:sym typeface="Work Sans"/>
              </a:rPr>
              <a:t> </a:t>
            </a:r>
            <a:r>
              <a:rPr lang="en-GB" sz="1500">
                <a:solidFill>
                  <a:schemeClr val="lt1"/>
                </a:solidFill>
                <a:latin typeface="Work Sans"/>
                <a:ea typeface="Work Sans"/>
                <a:cs typeface="Work Sans"/>
                <a:sym typeface="Work Sans"/>
              </a:rPr>
              <a:t>specially</a:t>
            </a:r>
            <a:r>
              <a:rPr b="1" lang="en-GB" sz="1500">
                <a:solidFill>
                  <a:schemeClr val="lt1"/>
                </a:solidFill>
                <a:latin typeface="Work Sans"/>
                <a:ea typeface="Work Sans"/>
                <a:cs typeface="Work Sans"/>
                <a:sym typeface="Work Sans"/>
              </a:rPr>
              <a:t> </a:t>
            </a:r>
            <a:r>
              <a:rPr lang="en-GB" sz="1500">
                <a:solidFill>
                  <a:schemeClr val="lt1"/>
                </a:solidFill>
                <a:latin typeface="Work Sans"/>
                <a:ea typeface="Work Sans"/>
                <a:cs typeface="Work Sans"/>
                <a:sym typeface="Work Sans"/>
              </a:rPr>
              <a:t>FreeTrial-to-Customer</a:t>
            </a:r>
            <a:endParaRPr sz="1500">
              <a:solidFill>
                <a:schemeClr val="lt1"/>
              </a:solidFill>
              <a:latin typeface="Work Sans"/>
              <a:ea typeface="Work Sans"/>
              <a:cs typeface="Work Sans"/>
              <a:sym typeface="Work Sans"/>
            </a:endParaRPr>
          </a:p>
        </p:txBody>
      </p:sp>
      <p:sp>
        <p:nvSpPr>
          <p:cNvPr id="340" name="Google Shape;340;p51"/>
          <p:cNvSpPr txBox="1"/>
          <p:nvPr/>
        </p:nvSpPr>
        <p:spPr>
          <a:xfrm>
            <a:off x="6223051" y="3261775"/>
            <a:ext cx="25062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GB" sz="1500">
                <a:solidFill>
                  <a:schemeClr val="lt1"/>
                </a:solidFill>
                <a:latin typeface="Work Sans"/>
                <a:ea typeface="Work Sans"/>
                <a:cs typeface="Work Sans"/>
                <a:sym typeface="Work Sans"/>
              </a:rPr>
              <a:t>Others </a:t>
            </a:r>
            <a:r>
              <a:rPr lang="en-GB" sz="1500">
                <a:solidFill>
                  <a:schemeClr val="lt1"/>
                </a:solidFill>
                <a:latin typeface="Work Sans"/>
                <a:ea typeface="Work Sans"/>
                <a:cs typeface="Work Sans"/>
                <a:sym typeface="Work Sans"/>
              </a:rPr>
              <a:t>at first glance seems to have low CRs%, but converts</a:t>
            </a:r>
            <a:r>
              <a:rPr lang="en-GB" sz="1500">
                <a:solidFill>
                  <a:schemeClr val="lt1"/>
                </a:solidFill>
                <a:latin typeface="Work Sans"/>
                <a:ea typeface="Work Sans"/>
                <a:cs typeface="Work Sans"/>
                <a:sym typeface="Work Sans"/>
              </a:rPr>
              <a:t> with lower costs vs Meta</a:t>
            </a:r>
            <a:endParaRPr sz="1500">
              <a:solidFill>
                <a:schemeClr val="lt1"/>
              </a:solidFill>
              <a:latin typeface="Work Sans"/>
              <a:ea typeface="Work Sans"/>
              <a:cs typeface="Work Sans"/>
              <a:sym typeface="Work Sans"/>
            </a:endParaRPr>
          </a:p>
        </p:txBody>
      </p:sp>
      <p:sp>
        <p:nvSpPr>
          <p:cNvPr id="341" name="Google Shape;341;p51"/>
          <p:cNvSpPr txBox="1"/>
          <p:nvPr/>
        </p:nvSpPr>
        <p:spPr>
          <a:xfrm>
            <a:off x="2983027" y="3261775"/>
            <a:ext cx="2757000" cy="122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GB" sz="1500">
                <a:solidFill>
                  <a:schemeClr val="lt1"/>
                </a:solidFill>
                <a:latin typeface="Work Sans"/>
                <a:ea typeface="Work Sans"/>
                <a:cs typeface="Work Sans"/>
                <a:sym typeface="Work Sans"/>
              </a:rPr>
              <a:t>Meta is great for </a:t>
            </a:r>
            <a:r>
              <a:rPr b="1" lang="en-GB" sz="1500">
                <a:solidFill>
                  <a:schemeClr val="lt1"/>
                </a:solidFill>
                <a:latin typeface="Work Sans"/>
                <a:ea typeface="Work Sans"/>
                <a:cs typeface="Work Sans"/>
                <a:sym typeface="Work Sans"/>
              </a:rPr>
              <a:t>penetration</a:t>
            </a:r>
            <a:r>
              <a:rPr lang="en-GB" sz="1500">
                <a:solidFill>
                  <a:schemeClr val="lt1"/>
                </a:solidFill>
                <a:latin typeface="Work Sans"/>
                <a:ea typeface="Work Sans"/>
                <a:cs typeface="Work Sans"/>
                <a:sym typeface="Work Sans"/>
              </a:rPr>
              <a:t> (to get students who are willing to accept the free class), but then CR% drops</a:t>
            </a:r>
            <a:endParaRPr sz="1500">
              <a:solidFill>
                <a:schemeClr val="lt1"/>
              </a:solidFill>
              <a:latin typeface="Work Sans"/>
              <a:ea typeface="Work Sans"/>
              <a:cs typeface="Work Sans"/>
              <a:sym typeface="Work Sans"/>
            </a:endParaRPr>
          </a:p>
        </p:txBody>
      </p:sp>
      <p:sp>
        <p:nvSpPr>
          <p:cNvPr id="342" name="Google Shape;342;p51"/>
          <p:cNvSpPr txBox="1"/>
          <p:nvPr>
            <p:ph idx="4294967295" type="title"/>
          </p:nvPr>
        </p:nvSpPr>
        <p:spPr>
          <a:xfrm>
            <a:off x="279650" y="12"/>
            <a:ext cx="7169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7272"/>
              <a:buNone/>
            </a:pPr>
            <a:r>
              <a:rPr lang="en-GB" sz="2200">
                <a:solidFill>
                  <a:schemeClr val="lt1"/>
                </a:solidFill>
              </a:rPr>
              <a:t>Funnel Conversion by Channel</a:t>
            </a:r>
            <a:endParaRPr sz="2200">
              <a:solidFill>
                <a:schemeClr val="lt1"/>
              </a:solidFill>
            </a:endParaRPr>
          </a:p>
          <a:p>
            <a:pPr indent="0" lvl="0" marL="0" rtl="0" algn="l">
              <a:lnSpc>
                <a:spcPct val="100000"/>
              </a:lnSpc>
              <a:spcBef>
                <a:spcPts val="0"/>
              </a:spcBef>
              <a:spcAft>
                <a:spcPts val="0"/>
              </a:spcAft>
              <a:buSzPct val="127272"/>
              <a:buNone/>
            </a:pPr>
            <a:r>
              <a:t/>
            </a:r>
            <a:endParaRPr sz="2200">
              <a:solidFill>
                <a:schemeClr val="lt1"/>
              </a:solidFill>
            </a:endParaRPr>
          </a:p>
        </p:txBody>
      </p:sp>
      <p:pic>
        <p:nvPicPr>
          <p:cNvPr id="343" name="Google Shape;343;p51"/>
          <p:cNvPicPr preferRelativeResize="0"/>
          <p:nvPr/>
        </p:nvPicPr>
        <p:blipFill>
          <a:blip r:embed="rId5">
            <a:alphaModFix/>
          </a:blip>
          <a:stretch>
            <a:fillRect/>
          </a:stretch>
        </p:blipFill>
        <p:spPr>
          <a:xfrm>
            <a:off x="3145252" y="807902"/>
            <a:ext cx="548970" cy="593499"/>
          </a:xfrm>
          <a:prstGeom prst="rect">
            <a:avLst/>
          </a:prstGeom>
          <a:noFill/>
          <a:ln>
            <a:noFill/>
          </a:ln>
        </p:spPr>
      </p:pic>
      <p:pic>
        <p:nvPicPr>
          <p:cNvPr id="344" name="Google Shape;344;p51"/>
          <p:cNvPicPr preferRelativeResize="0"/>
          <p:nvPr/>
        </p:nvPicPr>
        <p:blipFill>
          <a:blip r:embed="rId6">
            <a:alphaModFix/>
          </a:blip>
          <a:stretch>
            <a:fillRect/>
          </a:stretch>
        </p:blipFill>
        <p:spPr>
          <a:xfrm>
            <a:off x="240052" y="807893"/>
            <a:ext cx="548970" cy="593499"/>
          </a:xfrm>
          <a:prstGeom prst="rect">
            <a:avLst/>
          </a:prstGeom>
          <a:noFill/>
          <a:ln>
            <a:noFill/>
          </a:ln>
        </p:spPr>
      </p:pic>
      <p:sp>
        <p:nvSpPr>
          <p:cNvPr id="345" name="Google Shape;345;p51"/>
          <p:cNvSpPr txBox="1"/>
          <p:nvPr>
            <p:ph idx="4294967295" type="title"/>
          </p:nvPr>
        </p:nvSpPr>
        <p:spPr>
          <a:xfrm>
            <a:off x="6096350" y="818300"/>
            <a:ext cx="46773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200">
                <a:solidFill>
                  <a:schemeClr val="lt1"/>
                </a:solidFill>
              </a:rPr>
              <a:t>Others</a:t>
            </a:r>
            <a:endParaRPr sz="2200">
              <a:solidFill>
                <a:schemeClr val="lt1"/>
              </a:solidFill>
            </a:endParaRPr>
          </a:p>
        </p:txBody>
      </p:sp>
      <p:sp>
        <p:nvSpPr>
          <p:cNvPr id="346" name="Google Shape;346;p51"/>
          <p:cNvSpPr txBox="1"/>
          <p:nvPr/>
        </p:nvSpPr>
        <p:spPr>
          <a:xfrm>
            <a:off x="587975" y="4776400"/>
            <a:ext cx="1063800" cy="30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ROAS </a:t>
            </a:r>
            <a:r>
              <a:rPr i="1" lang="en-GB" sz="900" u="sng">
                <a:solidFill>
                  <a:schemeClr val="hlink"/>
                </a:solidFill>
                <a:latin typeface="Work Sans"/>
                <a:ea typeface="Work Sans"/>
                <a:cs typeface="Work Sans"/>
                <a:sym typeface="Work Sans"/>
                <a:hlinkClick action="ppaction://hlinksldjump" r:id="rId7"/>
              </a:rPr>
              <a:t>here</a:t>
            </a:r>
            <a:endParaRPr b="1" i="1" sz="900">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0" name="Shape 350"/>
        <p:cNvGrpSpPr/>
        <p:nvPr/>
      </p:nvGrpSpPr>
      <p:grpSpPr>
        <a:xfrm>
          <a:off x="0" y="0"/>
          <a:ext cx="0" cy="0"/>
          <a:chOff x="0" y="0"/>
          <a:chExt cx="0" cy="0"/>
        </a:xfrm>
      </p:grpSpPr>
      <p:sp>
        <p:nvSpPr>
          <p:cNvPr id="351" name="Google Shape;351;p52"/>
          <p:cNvSpPr txBox="1"/>
          <p:nvPr/>
        </p:nvSpPr>
        <p:spPr>
          <a:xfrm>
            <a:off x="0" y="920750"/>
            <a:ext cx="3476400" cy="36756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lang="en-GB" sz="1800">
                <a:solidFill>
                  <a:schemeClr val="lt1"/>
                </a:solidFill>
                <a:latin typeface="Work Sans"/>
                <a:ea typeface="Work Sans"/>
                <a:cs typeface="Work Sans"/>
                <a:sym typeface="Work Sans"/>
              </a:rPr>
              <a:t>With this information at hand, </a:t>
            </a:r>
            <a:r>
              <a:rPr lang="en-GB" sz="1800" u="sng">
                <a:solidFill>
                  <a:schemeClr val="lt1"/>
                </a:solidFill>
                <a:latin typeface="Work Sans"/>
                <a:ea typeface="Work Sans"/>
                <a:cs typeface="Work Sans"/>
                <a:sym typeface="Work Sans"/>
              </a:rPr>
              <a:t>how well did we invest?</a:t>
            </a:r>
            <a:endParaRPr sz="1800" u="sng">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u="sng">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800">
                <a:solidFill>
                  <a:schemeClr val="lt1"/>
                </a:solidFill>
                <a:latin typeface="Work Sans"/>
                <a:ea typeface="Work Sans"/>
                <a:cs typeface="Work Sans"/>
                <a:sym typeface="Work Sans"/>
              </a:rPr>
              <a:t>Meta Share of Biz increased month after month.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b="1" lang="en-GB" sz="1800">
                <a:solidFill>
                  <a:schemeClr val="lt1"/>
                </a:solidFill>
                <a:latin typeface="Work Sans"/>
                <a:ea typeface="Work Sans"/>
                <a:cs typeface="Work Sans"/>
                <a:sym typeface="Work Sans"/>
              </a:rPr>
              <a:t>This means, we invested more in a channel with not so good CR% &amp; highest cost per adquisition</a:t>
            </a:r>
            <a:endParaRPr b="1" sz="1800">
              <a:solidFill>
                <a:schemeClr val="lt1"/>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p:txBody>
      </p:sp>
      <p:sp>
        <p:nvSpPr>
          <p:cNvPr id="352" name="Google Shape;352;p52"/>
          <p:cNvSpPr txBox="1"/>
          <p:nvPr/>
        </p:nvSpPr>
        <p:spPr>
          <a:xfrm>
            <a:off x="4521563" y="4082800"/>
            <a:ext cx="21729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Share of marketing investment</a:t>
            </a:r>
            <a:endParaRPr b="1" i="1" sz="1000">
              <a:latin typeface="Work Sans"/>
              <a:ea typeface="Work Sans"/>
              <a:cs typeface="Work Sans"/>
              <a:sym typeface="Work Sans"/>
            </a:endParaRPr>
          </a:p>
        </p:txBody>
      </p:sp>
      <p:pic>
        <p:nvPicPr>
          <p:cNvPr id="353" name="Google Shape;353;p52"/>
          <p:cNvPicPr preferRelativeResize="0"/>
          <p:nvPr/>
        </p:nvPicPr>
        <p:blipFill>
          <a:blip r:embed="rId3">
            <a:alphaModFix/>
          </a:blip>
          <a:stretch>
            <a:fillRect/>
          </a:stretch>
        </p:blipFill>
        <p:spPr>
          <a:xfrm>
            <a:off x="4057440" y="574550"/>
            <a:ext cx="4478223" cy="3426300"/>
          </a:xfrm>
          <a:prstGeom prst="rect">
            <a:avLst/>
          </a:prstGeom>
          <a:noFill/>
          <a:ln>
            <a:noFill/>
          </a:ln>
        </p:spPr>
      </p:pic>
      <p:sp>
        <p:nvSpPr>
          <p:cNvPr id="354" name="Google Shape;354;p52"/>
          <p:cNvSpPr txBox="1"/>
          <p:nvPr/>
        </p:nvSpPr>
        <p:spPr>
          <a:xfrm>
            <a:off x="6203572" y="4666150"/>
            <a:ext cx="1589700" cy="30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share of Leads </a:t>
            </a:r>
            <a:r>
              <a:rPr i="1" lang="en-GB" sz="900" u="sng">
                <a:solidFill>
                  <a:schemeClr val="hlink"/>
                </a:solidFill>
                <a:latin typeface="Work Sans"/>
                <a:ea typeface="Work Sans"/>
                <a:cs typeface="Work Sans"/>
                <a:sym typeface="Work Sans"/>
                <a:hlinkClick action="ppaction://hlinksldjump" r:id="rId4"/>
              </a:rPr>
              <a:t>here</a:t>
            </a:r>
            <a:endParaRPr b="1" i="1" sz="900">
              <a:latin typeface="Work Sans"/>
              <a:ea typeface="Work Sans"/>
              <a:cs typeface="Work Sans"/>
              <a:sym typeface="Work Sans"/>
            </a:endParaRPr>
          </a:p>
        </p:txBody>
      </p:sp>
      <p:sp>
        <p:nvSpPr>
          <p:cNvPr id="355" name="Google Shape;355;p52"/>
          <p:cNvSpPr txBox="1"/>
          <p:nvPr/>
        </p:nvSpPr>
        <p:spPr>
          <a:xfrm>
            <a:off x="4368425" y="4666150"/>
            <a:ext cx="18246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a:t>
            </a:r>
            <a:r>
              <a:rPr i="1" lang="en-GB" sz="1000">
                <a:solidFill>
                  <a:schemeClr val="lt1"/>
                </a:solidFill>
                <a:latin typeface="Work Sans"/>
                <a:ea typeface="Work Sans"/>
                <a:cs typeface="Work Sans"/>
                <a:sym typeface="Work Sans"/>
              </a:rPr>
              <a:t>Customer Acquisition Cost</a:t>
            </a:r>
            <a:r>
              <a:rPr b="1" i="1" lang="en-GB" sz="1000">
                <a:latin typeface="Work Sans"/>
                <a:ea typeface="Work Sans"/>
                <a:cs typeface="Work Sans"/>
                <a:sym typeface="Work Sans"/>
              </a:rPr>
              <a:t> </a:t>
            </a:r>
            <a:r>
              <a:rPr i="1" lang="en-GB" sz="1000">
                <a:solidFill>
                  <a:schemeClr val="lt1"/>
                </a:solidFill>
                <a:latin typeface="Work Sans"/>
                <a:ea typeface="Work Sans"/>
                <a:cs typeface="Work Sans"/>
                <a:sym typeface="Work Sans"/>
              </a:rPr>
              <a:t>per channel </a:t>
            </a:r>
            <a:r>
              <a:rPr i="1" lang="en-GB" sz="1000" u="sng">
                <a:solidFill>
                  <a:schemeClr val="hlink"/>
                </a:solidFill>
                <a:latin typeface="Work Sans"/>
                <a:ea typeface="Work Sans"/>
                <a:cs typeface="Work Sans"/>
                <a:sym typeface="Work Sans"/>
                <a:hlinkClick action="ppaction://hlinksldjump" r:id="rId5"/>
              </a:rPr>
              <a:t>here</a:t>
            </a:r>
            <a:endParaRPr b="1" i="1" sz="900">
              <a:latin typeface="Work Sans"/>
              <a:ea typeface="Work Sans"/>
              <a:cs typeface="Work Sans"/>
              <a:sym typeface="Work Sans"/>
            </a:endParaRPr>
          </a:p>
        </p:txBody>
      </p:sp>
      <p:sp>
        <p:nvSpPr>
          <p:cNvPr id="356" name="Google Shape;356;p52"/>
          <p:cNvSpPr txBox="1"/>
          <p:nvPr>
            <p:ph idx="4294967295" type="title"/>
          </p:nvPr>
        </p:nvSpPr>
        <p:spPr>
          <a:xfrm>
            <a:off x="279650" y="12"/>
            <a:ext cx="71697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200">
                <a:solidFill>
                  <a:schemeClr val="lt1"/>
                </a:solidFill>
              </a:rPr>
              <a:t>Channel mix</a:t>
            </a:r>
            <a:endParaRPr sz="2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306450" y="1435475"/>
            <a:ext cx="1732800" cy="2262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SzPts val="990"/>
              <a:buNone/>
            </a:pPr>
            <a:r>
              <a:rPr lang="en-GB" sz="1800">
                <a:solidFill>
                  <a:srgbClr val="FFFFFF"/>
                </a:solidFill>
              </a:rPr>
              <a:t>Action items</a:t>
            </a:r>
            <a:endParaRPr sz="1800">
              <a:solidFill>
                <a:srgbClr val="FFFFFF"/>
              </a:solidFill>
            </a:endParaRPr>
          </a:p>
        </p:txBody>
      </p:sp>
      <p:sp>
        <p:nvSpPr>
          <p:cNvPr id="362" name="Google Shape;362;p53"/>
          <p:cNvSpPr txBox="1"/>
          <p:nvPr>
            <p:ph idx="1" type="body"/>
          </p:nvPr>
        </p:nvSpPr>
        <p:spPr>
          <a:xfrm>
            <a:off x="3826100" y="81350"/>
            <a:ext cx="4350600" cy="50622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GB" sz="2300">
                <a:solidFill>
                  <a:schemeClr val="dk2"/>
                </a:solidFill>
              </a:rPr>
              <a:t>What we can do?</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6" name="Shape 366"/>
        <p:cNvGrpSpPr/>
        <p:nvPr/>
      </p:nvGrpSpPr>
      <p:grpSpPr>
        <a:xfrm>
          <a:off x="0" y="0"/>
          <a:ext cx="0" cy="0"/>
          <a:chOff x="0" y="0"/>
          <a:chExt cx="0" cy="0"/>
        </a:xfrm>
      </p:grpSpPr>
      <p:sp>
        <p:nvSpPr>
          <p:cNvPr id="367" name="Google Shape;367;p54"/>
          <p:cNvSpPr txBox="1"/>
          <p:nvPr/>
        </p:nvSpPr>
        <p:spPr>
          <a:xfrm>
            <a:off x="1175275" y="1052900"/>
            <a:ext cx="67047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Optimize Channel Mix &amp; </a:t>
            </a:r>
            <a:r>
              <a:rPr lang="en-GB" sz="1500">
                <a:solidFill>
                  <a:schemeClr val="lt1"/>
                </a:solidFill>
                <a:latin typeface="Work Sans"/>
                <a:ea typeface="Work Sans"/>
                <a:cs typeface="Work Sans"/>
                <a:sym typeface="Work Sans"/>
              </a:rPr>
              <a:t>Prioritize </a:t>
            </a:r>
            <a:r>
              <a:rPr b="1" lang="en-GB" sz="1500">
                <a:solidFill>
                  <a:schemeClr val="lt1"/>
                </a:solidFill>
                <a:latin typeface="Work Sans"/>
                <a:ea typeface="Work Sans"/>
                <a:cs typeface="Work Sans"/>
                <a:sym typeface="Work Sans"/>
              </a:rPr>
              <a:t>calling and pitching Google’s Leads </a:t>
            </a:r>
            <a:r>
              <a:rPr lang="en-GB" sz="1500">
                <a:solidFill>
                  <a:schemeClr val="lt1"/>
                </a:solidFill>
                <a:latin typeface="Work Sans"/>
                <a:ea typeface="Work Sans"/>
                <a:cs typeface="Work Sans"/>
                <a:sym typeface="Work Sans"/>
              </a:rPr>
              <a:t>and Leads that</a:t>
            </a:r>
            <a:r>
              <a:rPr b="1" lang="en-GB" sz="1500">
                <a:solidFill>
                  <a:schemeClr val="lt1"/>
                </a:solidFill>
                <a:latin typeface="Work Sans"/>
                <a:ea typeface="Work Sans"/>
                <a:cs typeface="Work Sans"/>
                <a:sym typeface="Work Sans"/>
              </a:rPr>
              <a:t> have not been called even once</a:t>
            </a:r>
            <a:r>
              <a:rPr lang="en-GB" sz="1500">
                <a:solidFill>
                  <a:schemeClr val="lt1"/>
                </a:solidFill>
                <a:latin typeface="Work Sans"/>
                <a:ea typeface="Work Sans"/>
                <a:cs typeface="Work Sans"/>
                <a:sym typeface="Work Sans"/>
              </a:rPr>
              <a:t>.</a:t>
            </a:r>
            <a:endParaRPr sz="1500">
              <a:solidFill>
                <a:schemeClr val="lt1"/>
              </a:solidFill>
              <a:latin typeface="Work Sans"/>
              <a:ea typeface="Work Sans"/>
              <a:cs typeface="Work Sans"/>
              <a:sym typeface="Work Sans"/>
            </a:endParaRPr>
          </a:p>
        </p:txBody>
      </p:sp>
      <p:sp>
        <p:nvSpPr>
          <p:cNvPr id="368" name="Google Shape;368;p54"/>
          <p:cNvSpPr txBox="1"/>
          <p:nvPr/>
        </p:nvSpPr>
        <p:spPr>
          <a:xfrm>
            <a:off x="1175275" y="2749153"/>
            <a:ext cx="67047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Conduct a </a:t>
            </a:r>
            <a:r>
              <a:rPr b="1" lang="en-GB" sz="1500">
                <a:solidFill>
                  <a:schemeClr val="lt1"/>
                </a:solidFill>
                <a:latin typeface="Work Sans"/>
                <a:ea typeface="Work Sans"/>
                <a:cs typeface="Work Sans"/>
                <a:sym typeface="Work Sans"/>
              </a:rPr>
              <a:t>focus group on Meta’s Leads</a:t>
            </a:r>
            <a:r>
              <a:rPr lang="en-GB" sz="1500">
                <a:solidFill>
                  <a:schemeClr val="lt1"/>
                </a:solidFill>
                <a:latin typeface="Work Sans"/>
                <a:ea typeface="Work Sans"/>
                <a:cs typeface="Work Sans"/>
                <a:sym typeface="Work Sans"/>
              </a:rPr>
              <a:t> to understand them better.</a:t>
            </a:r>
            <a:endParaRPr sz="1500">
              <a:solidFill>
                <a:schemeClr val="lt1"/>
              </a:solidFill>
              <a:latin typeface="Work Sans"/>
              <a:ea typeface="Work Sans"/>
              <a:cs typeface="Work Sans"/>
              <a:sym typeface="Work Sans"/>
            </a:endParaRPr>
          </a:p>
        </p:txBody>
      </p:sp>
      <p:sp>
        <p:nvSpPr>
          <p:cNvPr id="369" name="Google Shape;369;p54"/>
          <p:cNvSpPr txBox="1"/>
          <p:nvPr/>
        </p:nvSpPr>
        <p:spPr>
          <a:xfrm>
            <a:off x="1175275" y="1887798"/>
            <a:ext cx="67047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Perform an </a:t>
            </a:r>
            <a:r>
              <a:rPr b="1" lang="en-GB" sz="1500">
                <a:solidFill>
                  <a:schemeClr val="lt1"/>
                </a:solidFill>
                <a:latin typeface="Work Sans"/>
                <a:ea typeface="Work Sans"/>
                <a:cs typeface="Work Sans"/>
                <a:sym typeface="Work Sans"/>
              </a:rPr>
              <a:t>audit to </a:t>
            </a:r>
            <a:r>
              <a:rPr b="1" lang="en-GB" sz="1500">
                <a:solidFill>
                  <a:schemeClr val="lt1"/>
                </a:solidFill>
                <a:latin typeface="Work Sans"/>
                <a:ea typeface="Work Sans"/>
                <a:cs typeface="Work Sans"/>
                <a:sym typeface="Work Sans"/>
              </a:rPr>
              <a:t>Free Trials</a:t>
            </a:r>
            <a:r>
              <a:rPr lang="en-GB" sz="1500">
                <a:solidFill>
                  <a:schemeClr val="lt1"/>
                </a:solidFill>
                <a:latin typeface="Work Sans"/>
                <a:ea typeface="Work Sans"/>
                <a:cs typeface="Work Sans"/>
                <a:sym typeface="Work Sans"/>
              </a:rPr>
              <a:t> and implement an action for the Professors (</a:t>
            </a:r>
            <a:r>
              <a:rPr b="1" lang="en-GB" sz="1500">
                <a:solidFill>
                  <a:schemeClr val="lt1"/>
                </a:solidFill>
                <a:latin typeface="Work Sans"/>
                <a:ea typeface="Work Sans"/>
                <a:cs typeface="Work Sans"/>
                <a:sym typeface="Work Sans"/>
              </a:rPr>
              <a:t>commission for new customer</a:t>
            </a:r>
            <a:r>
              <a:rPr lang="en-GB" sz="1500">
                <a:solidFill>
                  <a:schemeClr val="lt1"/>
                </a:solidFill>
                <a:latin typeface="Work Sans"/>
                <a:ea typeface="Work Sans"/>
                <a:cs typeface="Work Sans"/>
                <a:sym typeface="Work Sans"/>
              </a:rPr>
              <a:t>, </a:t>
            </a:r>
            <a:r>
              <a:rPr b="1" lang="en-GB" sz="1500">
                <a:solidFill>
                  <a:schemeClr val="lt1"/>
                </a:solidFill>
                <a:latin typeface="Work Sans"/>
                <a:ea typeface="Work Sans"/>
                <a:cs typeface="Work Sans"/>
                <a:sym typeface="Work Sans"/>
              </a:rPr>
              <a:t>sales training</a:t>
            </a:r>
            <a:r>
              <a:rPr lang="en-GB" sz="1500">
                <a:solidFill>
                  <a:schemeClr val="lt1"/>
                </a:solidFill>
                <a:latin typeface="Work Sans"/>
                <a:ea typeface="Work Sans"/>
                <a:cs typeface="Work Sans"/>
                <a:sym typeface="Work Sans"/>
              </a:rPr>
              <a:t>, etc).</a:t>
            </a:r>
            <a:endParaRPr sz="1500">
              <a:solidFill>
                <a:schemeClr val="lt1"/>
              </a:solidFill>
              <a:latin typeface="Work Sans"/>
              <a:ea typeface="Work Sans"/>
              <a:cs typeface="Work Sans"/>
              <a:sym typeface="Work Sans"/>
            </a:endParaRPr>
          </a:p>
        </p:txBody>
      </p:sp>
      <p:sp>
        <p:nvSpPr>
          <p:cNvPr id="370" name="Google Shape;370;p54"/>
          <p:cNvSpPr txBox="1"/>
          <p:nvPr>
            <p:ph idx="4294967295" type="body"/>
          </p:nvPr>
        </p:nvSpPr>
        <p:spPr>
          <a:xfrm>
            <a:off x="4370400" y="0"/>
            <a:ext cx="4773600" cy="2742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i="1" lang="en-GB" sz="900">
                <a:solidFill>
                  <a:schemeClr val="lt1"/>
                </a:solidFill>
              </a:rPr>
              <a:t>Please review this slide on presentation mode</a:t>
            </a:r>
            <a:endParaRPr i="1" sz="900">
              <a:solidFill>
                <a:schemeClr val="lt1"/>
              </a:solidFill>
            </a:endParaRPr>
          </a:p>
        </p:txBody>
      </p:sp>
      <p:sp>
        <p:nvSpPr>
          <p:cNvPr id="371" name="Google Shape;371;p54"/>
          <p:cNvSpPr txBox="1"/>
          <p:nvPr>
            <p:ph idx="4294967295" type="ctrTitle"/>
          </p:nvPr>
        </p:nvSpPr>
        <p:spPr>
          <a:xfrm>
            <a:off x="305400" y="180500"/>
            <a:ext cx="54681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Task 1 - Action items</a:t>
            </a:r>
            <a:endParaRPr>
              <a:solidFill>
                <a:schemeClr val="lt1"/>
              </a:solidFill>
            </a:endParaRPr>
          </a:p>
        </p:txBody>
      </p:sp>
      <p:pic>
        <p:nvPicPr>
          <p:cNvPr id="372" name="Google Shape;372;p54"/>
          <p:cNvPicPr preferRelativeResize="0"/>
          <p:nvPr/>
        </p:nvPicPr>
        <p:blipFill>
          <a:blip r:embed="rId3">
            <a:alphaModFix/>
          </a:blip>
          <a:stretch>
            <a:fillRect/>
          </a:stretch>
        </p:blipFill>
        <p:spPr>
          <a:xfrm flipH="1">
            <a:off x="432100" y="1881800"/>
            <a:ext cx="548975" cy="548975"/>
          </a:xfrm>
          <a:prstGeom prst="rect">
            <a:avLst/>
          </a:prstGeom>
          <a:noFill/>
          <a:ln>
            <a:noFill/>
          </a:ln>
        </p:spPr>
      </p:pic>
      <p:pic>
        <p:nvPicPr>
          <p:cNvPr id="373" name="Google Shape;373;p54"/>
          <p:cNvPicPr preferRelativeResize="0"/>
          <p:nvPr/>
        </p:nvPicPr>
        <p:blipFill>
          <a:blip r:embed="rId4">
            <a:alphaModFix/>
          </a:blip>
          <a:stretch>
            <a:fillRect/>
          </a:stretch>
        </p:blipFill>
        <p:spPr>
          <a:xfrm>
            <a:off x="432100" y="2670863"/>
            <a:ext cx="548975" cy="548975"/>
          </a:xfrm>
          <a:prstGeom prst="rect">
            <a:avLst/>
          </a:prstGeom>
          <a:noFill/>
          <a:ln>
            <a:noFill/>
          </a:ln>
        </p:spPr>
      </p:pic>
      <p:sp>
        <p:nvSpPr>
          <p:cNvPr id="374" name="Google Shape;374;p54"/>
          <p:cNvSpPr txBox="1"/>
          <p:nvPr/>
        </p:nvSpPr>
        <p:spPr>
          <a:xfrm>
            <a:off x="1175275" y="4293177"/>
            <a:ext cx="6704700" cy="8082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Explore alternatives in terms of the current </a:t>
            </a:r>
            <a:r>
              <a:rPr b="1" lang="en-GB" sz="1500">
                <a:solidFill>
                  <a:schemeClr val="lt1"/>
                </a:solidFill>
                <a:latin typeface="Work Sans"/>
                <a:ea typeface="Work Sans"/>
                <a:cs typeface="Work Sans"/>
                <a:sym typeface="Work Sans"/>
              </a:rPr>
              <a:t>target audience</a:t>
            </a:r>
            <a:r>
              <a:rPr lang="en-GB" sz="1500">
                <a:solidFill>
                  <a:schemeClr val="lt1"/>
                </a:solidFill>
                <a:latin typeface="Work Sans"/>
                <a:ea typeface="Work Sans"/>
                <a:cs typeface="Work Sans"/>
                <a:sym typeface="Work Sans"/>
              </a:rPr>
              <a:t>, to </a:t>
            </a:r>
            <a:r>
              <a:rPr b="1" lang="en-GB" sz="1500">
                <a:solidFill>
                  <a:schemeClr val="lt1"/>
                </a:solidFill>
                <a:latin typeface="Work Sans"/>
                <a:ea typeface="Work Sans"/>
                <a:cs typeface="Work Sans"/>
                <a:sym typeface="Work Sans"/>
              </a:rPr>
              <a:t>improve remarketing</a:t>
            </a:r>
            <a:r>
              <a:rPr lang="en-GB" sz="1500">
                <a:solidFill>
                  <a:schemeClr val="lt1"/>
                </a:solidFill>
                <a:latin typeface="Work Sans"/>
                <a:ea typeface="Work Sans"/>
                <a:cs typeface="Work Sans"/>
                <a:sym typeface="Work Sans"/>
              </a:rPr>
              <a:t>, to analyze the convenience of </a:t>
            </a:r>
            <a:r>
              <a:rPr b="1" lang="en-GB" sz="1500">
                <a:solidFill>
                  <a:schemeClr val="lt1"/>
                </a:solidFill>
                <a:latin typeface="Work Sans"/>
                <a:ea typeface="Work Sans"/>
                <a:cs typeface="Work Sans"/>
                <a:sym typeface="Work Sans"/>
              </a:rPr>
              <a:t>testing other markets.</a:t>
            </a:r>
            <a:endParaRPr b="1" sz="1500">
              <a:solidFill>
                <a:schemeClr val="lt1"/>
              </a:solidFill>
              <a:latin typeface="Work Sans"/>
              <a:ea typeface="Work Sans"/>
              <a:cs typeface="Work Sans"/>
              <a:sym typeface="Work Sans"/>
            </a:endParaRPr>
          </a:p>
        </p:txBody>
      </p:sp>
      <p:cxnSp>
        <p:nvCxnSpPr>
          <p:cNvPr id="375" name="Google Shape;375;p54"/>
          <p:cNvCxnSpPr/>
          <p:nvPr/>
        </p:nvCxnSpPr>
        <p:spPr>
          <a:xfrm rot="10800000">
            <a:off x="8337700" y="1137925"/>
            <a:ext cx="0" cy="2760600"/>
          </a:xfrm>
          <a:prstGeom prst="straightConnector1">
            <a:avLst/>
          </a:prstGeom>
          <a:noFill/>
          <a:ln cap="flat" cmpd="sng" w="38100">
            <a:solidFill>
              <a:schemeClr val="lt1"/>
            </a:solidFill>
            <a:prstDash val="solid"/>
            <a:round/>
            <a:headEnd len="med" w="med" type="triangle"/>
            <a:tailEnd len="med" w="med" type="triangle"/>
          </a:ln>
        </p:spPr>
      </p:cxnSp>
      <p:sp>
        <p:nvSpPr>
          <p:cNvPr id="376" name="Google Shape;376;p54"/>
          <p:cNvSpPr txBox="1"/>
          <p:nvPr/>
        </p:nvSpPr>
        <p:spPr>
          <a:xfrm rot="5400000">
            <a:off x="7630475" y="2478625"/>
            <a:ext cx="22359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chemeClr val="lt1"/>
                </a:solidFill>
                <a:latin typeface="Work Sans"/>
                <a:ea typeface="Work Sans"/>
                <a:cs typeface="Work Sans"/>
                <a:sym typeface="Work Sans"/>
              </a:rPr>
              <a:t>+ </a:t>
            </a:r>
            <a:r>
              <a:rPr b="1" lang="en-GB" sz="2700">
                <a:solidFill>
                  <a:schemeClr val="lt1"/>
                </a:solidFill>
                <a:latin typeface="Work Sans"/>
                <a:ea typeface="Work Sans"/>
                <a:cs typeface="Work Sans"/>
                <a:sym typeface="Work Sans"/>
              </a:rPr>
              <a:t>Priority -</a:t>
            </a:r>
            <a:endParaRPr b="1" sz="2700">
              <a:solidFill>
                <a:schemeClr val="lt1"/>
              </a:solidFill>
              <a:latin typeface="Work Sans"/>
              <a:ea typeface="Work Sans"/>
              <a:cs typeface="Work Sans"/>
              <a:sym typeface="Work Sans"/>
            </a:endParaRPr>
          </a:p>
        </p:txBody>
      </p:sp>
      <p:pic>
        <p:nvPicPr>
          <p:cNvPr id="377" name="Google Shape;377;p54"/>
          <p:cNvPicPr preferRelativeResize="0"/>
          <p:nvPr/>
        </p:nvPicPr>
        <p:blipFill>
          <a:blip r:embed="rId5">
            <a:alphaModFix/>
          </a:blip>
          <a:stretch>
            <a:fillRect/>
          </a:stretch>
        </p:blipFill>
        <p:spPr>
          <a:xfrm>
            <a:off x="432100" y="4298150"/>
            <a:ext cx="548975" cy="548975"/>
          </a:xfrm>
          <a:prstGeom prst="rect">
            <a:avLst/>
          </a:prstGeom>
          <a:noFill/>
          <a:ln>
            <a:noFill/>
          </a:ln>
        </p:spPr>
      </p:pic>
      <p:sp>
        <p:nvSpPr>
          <p:cNvPr id="378" name="Google Shape;378;p54"/>
          <p:cNvSpPr txBox="1"/>
          <p:nvPr/>
        </p:nvSpPr>
        <p:spPr>
          <a:xfrm>
            <a:off x="1175275" y="3478853"/>
            <a:ext cx="67047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Review and improve </a:t>
            </a:r>
            <a:r>
              <a:rPr lang="en-GB" sz="1500">
                <a:solidFill>
                  <a:schemeClr val="lt1"/>
                </a:solidFill>
                <a:latin typeface="Work Sans"/>
                <a:ea typeface="Work Sans"/>
                <a:cs typeface="Work Sans"/>
                <a:sym typeface="Work Sans"/>
              </a:rPr>
              <a:t>campaign</a:t>
            </a:r>
            <a:r>
              <a:rPr lang="en-GB" sz="1500">
                <a:solidFill>
                  <a:schemeClr val="lt1"/>
                </a:solidFill>
                <a:latin typeface="Work Sans"/>
                <a:ea typeface="Work Sans"/>
                <a:cs typeface="Work Sans"/>
                <a:sym typeface="Work Sans"/>
              </a:rPr>
              <a:t> tagging to </a:t>
            </a:r>
            <a:r>
              <a:rPr lang="en-GB" sz="1500">
                <a:solidFill>
                  <a:schemeClr val="lt1"/>
                </a:solidFill>
                <a:latin typeface="Work Sans"/>
                <a:ea typeface="Work Sans"/>
                <a:cs typeface="Work Sans"/>
                <a:sym typeface="Work Sans"/>
              </a:rPr>
              <a:t>disaggregate</a:t>
            </a:r>
            <a:r>
              <a:rPr lang="en-GB" sz="1500">
                <a:solidFill>
                  <a:schemeClr val="lt1"/>
                </a:solidFill>
                <a:latin typeface="Work Sans"/>
                <a:ea typeface="Work Sans"/>
                <a:cs typeface="Work Sans"/>
                <a:sym typeface="Work Sans"/>
              </a:rPr>
              <a:t> Other channel.</a:t>
            </a:r>
            <a:endParaRPr sz="1500">
              <a:solidFill>
                <a:schemeClr val="lt1"/>
              </a:solidFill>
              <a:latin typeface="Work Sans"/>
              <a:ea typeface="Work Sans"/>
              <a:cs typeface="Work Sans"/>
              <a:sym typeface="Work Sans"/>
            </a:endParaRPr>
          </a:p>
        </p:txBody>
      </p:sp>
      <p:pic>
        <p:nvPicPr>
          <p:cNvPr id="379" name="Google Shape;379;p54"/>
          <p:cNvPicPr preferRelativeResize="0"/>
          <p:nvPr/>
        </p:nvPicPr>
        <p:blipFill>
          <a:blip r:embed="rId6">
            <a:alphaModFix/>
          </a:blip>
          <a:stretch>
            <a:fillRect/>
          </a:stretch>
        </p:blipFill>
        <p:spPr>
          <a:xfrm>
            <a:off x="432100" y="3484513"/>
            <a:ext cx="548975" cy="548975"/>
          </a:xfrm>
          <a:prstGeom prst="rect">
            <a:avLst/>
          </a:prstGeom>
          <a:noFill/>
          <a:ln>
            <a:noFill/>
          </a:ln>
        </p:spPr>
      </p:pic>
      <p:pic>
        <p:nvPicPr>
          <p:cNvPr id="380" name="Google Shape;380;p54"/>
          <p:cNvPicPr preferRelativeResize="0"/>
          <p:nvPr/>
        </p:nvPicPr>
        <p:blipFill>
          <a:blip r:embed="rId7">
            <a:alphaModFix/>
          </a:blip>
          <a:stretch>
            <a:fillRect/>
          </a:stretch>
        </p:blipFill>
        <p:spPr>
          <a:xfrm>
            <a:off x="432100" y="1056050"/>
            <a:ext cx="548975" cy="548975"/>
          </a:xfrm>
          <a:prstGeom prst="rect">
            <a:avLst/>
          </a:prstGeom>
          <a:noFill/>
          <a:ln>
            <a:noFill/>
          </a:ln>
        </p:spPr>
      </p:pic>
      <p:sp>
        <p:nvSpPr>
          <p:cNvPr id="381" name="Google Shape;381;p54"/>
          <p:cNvSpPr txBox="1"/>
          <p:nvPr/>
        </p:nvSpPr>
        <p:spPr>
          <a:xfrm>
            <a:off x="5619425" y="1509425"/>
            <a:ext cx="2019900" cy="30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opportunity in numbers </a:t>
            </a:r>
            <a:r>
              <a:rPr i="1" lang="en-GB" sz="900" u="sng">
                <a:solidFill>
                  <a:schemeClr val="hlink"/>
                </a:solidFill>
                <a:latin typeface="Work Sans"/>
                <a:ea typeface="Work Sans"/>
                <a:cs typeface="Work Sans"/>
                <a:sym typeface="Work Sans"/>
                <a:hlinkClick action="ppaction://hlinksldjump" r:id="rId8"/>
              </a:rPr>
              <a:t>here</a:t>
            </a:r>
            <a:endParaRPr b="1" i="1" sz="900">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ctrTitle"/>
          </p:nvPr>
        </p:nvSpPr>
        <p:spPr>
          <a:xfrm>
            <a:off x="1192800" y="1295400"/>
            <a:ext cx="6758400" cy="13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387" name="Google Shape;387;p55"/>
          <p:cNvSpPr txBox="1"/>
          <p:nvPr>
            <p:ph idx="1" type="subTitle"/>
          </p:nvPr>
        </p:nvSpPr>
        <p:spPr>
          <a:xfrm>
            <a:off x="1192800" y="2687450"/>
            <a:ext cx="67584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t>I will be happy to answer your questions at:</a:t>
            </a:r>
            <a:endParaRPr sz="1300"/>
          </a:p>
          <a:p>
            <a:pPr indent="0" lvl="0" marL="0" rtl="0" algn="ctr">
              <a:spcBef>
                <a:spcPts val="0"/>
              </a:spcBef>
              <a:spcAft>
                <a:spcPts val="0"/>
              </a:spcAft>
              <a:buNone/>
            </a:pPr>
            <a:r>
              <a:rPr lang="en-GB" sz="1300"/>
              <a:t>gonzalohernandez1990@gmail.com</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306450" y="1435475"/>
            <a:ext cx="1732800" cy="2262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SzPts val="990"/>
              <a:buNone/>
            </a:pPr>
            <a:r>
              <a:rPr lang="en-GB" sz="1800">
                <a:solidFill>
                  <a:srgbClr val="FFFFFF"/>
                </a:solidFill>
              </a:rPr>
              <a:t>Appendix</a:t>
            </a:r>
            <a:endParaRPr sz="1800">
              <a:solidFill>
                <a:srgbClr val="FFFFFF"/>
              </a:solidFill>
            </a:endParaRPr>
          </a:p>
        </p:txBody>
      </p:sp>
      <p:sp>
        <p:nvSpPr>
          <p:cNvPr id="393" name="Google Shape;393;p56"/>
          <p:cNvSpPr txBox="1"/>
          <p:nvPr>
            <p:ph idx="1" type="body"/>
          </p:nvPr>
        </p:nvSpPr>
        <p:spPr>
          <a:xfrm>
            <a:off x="3826100" y="81350"/>
            <a:ext cx="4350600" cy="50622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GB" sz="2300">
                <a:solidFill>
                  <a:schemeClr val="dk2"/>
                </a:solidFill>
              </a:rPr>
              <a:t>If you want to see the full analysis, read the complete document </a:t>
            </a:r>
            <a:r>
              <a:rPr lang="en-GB" sz="2300" u="sng">
                <a:solidFill>
                  <a:schemeClr val="hlink"/>
                </a:solidFill>
                <a:hlinkClick r:id="rId3"/>
              </a:rPr>
              <a:t>here</a:t>
            </a:r>
            <a:r>
              <a:rPr lang="en-GB" sz="2300">
                <a:solidFill>
                  <a:schemeClr val="dk2"/>
                </a:solidFill>
              </a:rPr>
              <a:t>.</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pic>
        <p:nvPicPr>
          <p:cNvPr id="398" name="Google Shape;398;p57"/>
          <p:cNvPicPr preferRelativeResize="0"/>
          <p:nvPr/>
        </p:nvPicPr>
        <p:blipFill>
          <a:blip r:embed="rId3">
            <a:alphaModFix/>
          </a:blip>
          <a:stretch>
            <a:fillRect/>
          </a:stretch>
        </p:blipFill>
        <p:spPr>
          <a:xfrm>
            <a:off x="3846250" y="1068325"/>
            <a:ext cx="4900575" cy="3006850"/>
          </a:xfrm>
          <a:prstGeom prst="rect">
            <a:avLst/>
          </a:prstGeom>
          <a:noFill/>
          <a:ln>
            <a:noFill/>
          </a:ln>
        </p:spPr>
      </p:pic>
      <p:sp>
        <p:nvSpPr>
          <p:cNvPr id="399" name="Google Shape;399;p57"/>
          <p:cNvSpPr txBox="1"/>
          <p:nvPr/>
        </p:nvSpPr>
        <p:spPr>
          <a:xfrm>
            <a:off x="362800" y="1391850"/>
            <a:ext cx="3167400" cy="21795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Sales costs exceed mkt cost in the first 2 months.</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Mkt costs increased over time.</a:t>
            </a:r>
            <a:endParaRPr b="1" sz="1800">
              <a:solidFill>
                <a:schemeClr val="dk2"/>
              </a:solidFill>
              <a:latin typeface="Work Sans"/>
              <a:ea typeface="Work Sans"/>
              <a:cs typeface="Work Sans"/>
              <a:sym typeface="Work Sans"/>
            </a:endParaRPr>
          </a:p>
        </p:txBody>
      </p:sp>
      <p:sp>
        <p:nvSpPr>
          <p:cNvPr id="400" name="Google Shape;400;p57"/>
          <p:cNvSpPr txBox="1"/>
          <p:nvPr/>
        </p:nvSpPr>
        <p:spPr>
          <a:xfrm>
            <a:off x="5268288" y="4126400"/>
            <a:ext cx="20565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Costs Evolution through time</a:t>
            </a:r>
            <a:endParaRPr b="1" i="1" sz="1000">
              <a:solidFill>
                <a:schemeClr val="dk2"/>
              </a:solidFill>
              <a:latin typeface="Work Sans"/>
              <a:ea typeface="Work Sans"/>
              <a:cs typeface="Work Sans"/>
              <a:sym typeface="Work Sans"/>
            </a:endParaRPr>
          </a:p>
        </p:txBody>
      </p:sp>
      <p:sp>
        <p:nvSpPr>
          <p:cNvPr id="401" name="Google Shape;401;p57"/>
          <p:cNvSpPr txBox="1"/>
          <p:nvPr/>
        </p:nvSpPr>
        <p:spPr>
          <a:xfrm>
            <a:off x="7232654" y="4686425"/>
            <a:ext cx="5304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4"/>
              </a:rPr>
              <a:t>Back</a:t>
            </a:r>
            <a:endParaRPr b="1" i="1" sz="1000">
              <a:latin typeface="Work Sans"/>
              <a:ea typeface="Work Sans"/>
              <a:cs typeface="Work Sans"/>
              <a:sym typeface="Work Sans"/>
            </a:endParaRPr>
          </a:p>
        </p:txBody>
      </p:sp>
      <p:pic>
        <p:nvPicPr>
          <p:cNvPr id="402" name="Google Shape;402;p57"/>
          <p:cNvPicPr preferRelativeResize="0"/>
          <p:nvPr/>
        </p:nvPicPr>
        <p:blipFill>
          <a:blip r:embed="rId5">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8"/>
          <p:cNvSpPr txBox="1"/>
          <p:nvPr/>
        </p:nvSpPr>
        <p:spPr>
          <a:xfrm>
            <a:off x="403750" y="1025500"/>
            <a:ext cx="2895300" cy="34263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Customer Acquisition Cost skyrockets (almost 3 times higher)</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Leads and Customers are more and more expensive and hard to get</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p:txBody>
      </p:sp>
      <p:pic>
        <p:nvPicPr>
          <p:cNvPr id="408" name="Google Shape;408;p58"/>
          <p:cNvPicPr preferRelativeResize="0"/>
          <p:nvPr/>
        </p:nvPicPr>
        <p:blipFill>
          <a:blip r:embed="rId3">
            <a:alphaModFix/>
          </a:blip>
          <a:stretch>
            <a:fillRect/>
          </a:stretch>
        </p:blipFill>
        <p:spPr>
          <a:xfrm>
            <a:off x="3736025" y="1025500"/>
            <a:ext cx="5066150" cy="2975358"/>
          </a:xfrm>
          <a:prstGeom prst="rect">
            <a:avLst/>
          </a:prstGeom>
          <a:noFill/>
          <a:ln>
            <a:noFill/>
          </a:ln>
        </p:spPr>
      </p:pic>
      <p:sp>
        <p:nvSpPr>
          <p:cNvPr id="409" name="Google Shape;409;p58"/>
          <p:cNvSpPr txBox="1"/>
          <p:nvPr/>
        </p:nvSpPr>
        <p:spPr>
          <a:xfrm>
            <a:off x="5268288" y="4126400"/>
            <a:ext cx="20565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Customer Acquisition Cost</a:t>
            </a:r>
            <a:endParaRPr b="1" i="1" sz="1000">
              <a:solidFill>
                <a:schemeClr val="dk2"/>
              </a:solidFill>
              <a:latin typeface="Work Sans"/>
              <a:ea typeface="Work Sans"/>
              <a:cs typeface="Work Sans"/>
              <a:sym typeface="Work Sans"/>
            </a:endParaRPr>
          </a:p>
        </p:txBody>
      </p:sp>
      <p:sp>
        <p:nvSpPr>
          <p:cNvPr id="410" name="Google Shape;410;p58"/>
          <p:cNvSpPr txBox="1"/>
          <p:nvPr/>
        </p:nvSpPr>
        <p:spPr>
          <a:xfrm>
            <a:off x="7232654" y="4686425"/>
            <a:ext cx="5304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4"/>
              </a:rPr>
              <a:t>Back</a:t>
            </a:r>
            <a:endParaRPr b="1" i="1" sz="1000">
              <a:latin typeface="Work Sans"/>
              <a:ea typeface="Work Sans"/>
              <a:cs typeface="Work Sans"/>
              <a:sym typeface="Work Sans"/>
            </a:endParaRPr>
          </a:p>
        </p:txBody>
      </p:sp>
      <p:pic>
        <p:nvPicPr>
          <p:cNvPr id="411" name="Google Shape;411;p58"/>
          <p:cNvPicPr preferRelativeResize="0"/>
          <p:nvPr/>
        </p:nvPicPr>
        <p:blipFill>
          <a:blip r:embed="rId5">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2" name="Shape 212"/>
        <p:cNvGrpSpPr/>
        <p:nvPr/>
      </p:nvGrpSpPr>
      <p:grpSpPr>
        <a:xfrm>
          <a:off x="0" y="0"/>
          <a:ext cx="0" cy="0"/>
          <a:chOff x="0" y="0"/>
          <a:chExt cx="0" cy="0"/>
        </a:xfrm>
      </p:grpSpPr>
      <p:cxnSp>
        <p:nvCxnSpPr>
          <p:cNvPr id="213" name="Google Shape;213;p41"/>
          <p:cNvCxnSpPr/>
          <p:nvPr/>
        </p:nvCxnSpPr>
        <p:spPr>
          <a:xfrm>
            <a:off x="478525" y="2595225"/>
            <a:ext cx="6492600" cy="43500"/>
          </a:xfrm>
          <a:prstGeom prst="straightConnector1">
            <a:avLst/>
          </a:prstGeom>
          <a:noFill/>
          <a:ln cap="flat" cmpd="sng" w="28575">
            <a:solidFill>
              <a:schemeClr val="lt1"/>
            </a:solidFill>
            <a:prstDash val="solid"/>
            <a:round/>
            <a:headEnd len="sm" w="sm" type="none"/>
            <a:tailEnd len="sm" w="sm" type="none"/>
          </a:ln>
        </p:spPr>
      </p:cxnSp>
      <p:cxnSp>
        <p:nvCxnSpPr>
          <p:cNvPr id="214" name="Google Shape;214;p41"/>
          <p:cNvCxnSpPr/>
          <p:nvPr/>
        </p:nvCxnSpPr>
        <p:spPr>
          <a:xfrm>
            <a:off x="3954538" y="1282138"/>
            <a:ext cx="0" cy="1281000"/>
          </a:xfrm>
          <a:prstGeom prst="straightConnector1">
            <a:avLst/>
          </a:prstGeom>
          <a:noFill/>
          <a:ln cap="flat" cmpd="sng" w="9525">
            <a:solidFill>
              <a:schemeClr val="lt1"/>
            </a:solidFill>
            <a:prstDash val="dash"/>
            <a:round/>
            <a:headEnd len="sm" w="sm" type="none"/>
            <a:tailEnd len="sm" w="sm" type="none"/>
          </a:ln>
        </p:spPr>
      </p:cxnSp>
      <p:sp>
        <p:nvSpPr>
          <p:cNvPr id="215" name="Google Shape;215;p41"/>
          <p:cNvSpPr/>
          <p:nvPr/>
        </p:nvSpPr>
        <p:spPr>
          <a:xfrm rot="10800000">
            <a:off x="3587650" y="1085475"/>
            <a:ext cx="733800" cy="733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41"/>
          <p:cNvCxnSpPr/>
          <p:nvPr/>
        </p:nvCxnSpPr>
        <p:spPr>
          <a:xfrm>
            <a:off x="937975" y="1292200"/>
            <a:ext cx="0" cy="1281000"/>
          </a:xfrm>
          <a:prstGeom prst="straightConnector1">
            <a:avLst/>
          </a:prstGeom>
          <a:noFill/>
          <a:ln cap="flat" cmpd="sng" w="9525">
            <a:solidFill>
              <a:schemeClr val="lt1"/>
            </a:solidFill>
            <a:prstDash val="dash"/>
            <a:round/>
            <a:headEnd len="sm" w="sm" type="none"/>
            <a:tailEnd len="sm" w="sm" type="none"/>
          </a:ln>
        </p:spPr>
      </p:cxnSp>
      <p:sp>
        <p:nvSpPr>
          <p:cNvPr id="217" name="Google Shape;217;p41"/>
          <p:cNvSpPr/>
          <p:nvPr/>
        </p:nvSpPr>
        <p:spPr>
          <a:xfrm rot="10800000">
            <a:off x="571075" y="1085475"/>
            <a:ext cx="733800" cy="733800"/>
          </a:xfrm>
          <a:prstGeom prst="ellipse">
            <a:avLst/>
          </a:prstGeom>
          <a:solidFill>
            <a:srgbClr val="FDCA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 name="Google Shape;218;p41"/>
          <p:cNvCxnSpPr/>
          <p:nvPr/>
        </p:nvCxnSpPr>
        <p:spPr>
          <a:xfrm rot="10800000">
            <a:off x="2214820" y="2571725"/>
            <a:ext cx="0" cy="861600"/>
          </a:xfrm>
          <a:prstGeom prst="straightConnector1">
            <a:avLst/>
          </a:prstGeom>
          <a:noFill/>
          <a:ln cap="flat" cmpd="sng" w="9525">
            <a:solidFill>
              <a:schemeClr val="lt1"/>
            </a:solidFill>
            <a:prstDash val="dash"/>
            <a:round/>
            <a:headEnd len="sm" w="sm" type="none"/>
            <a:tailEnd len="sm" w="sm" type="none"/>
          </a:ln>
        </p:spPr>
      </p:cxnSp>
      <p:sp>
        <p:nvSpPr>
          <p:cNvPr id="219" name="Google Shape;219;p41"/>
          <p:cNvSpPr txBox="1"/>
          <p:nvPr>
            <p:ph idx="4294967295" type="title"/>
          </p:nvPr>
        </p:nvSpPr>
        <p:spPr>
          <a:xfrm>
            <a:off x="279650" y="0"/>
            <a:ext cx="3153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200">
                <a:solidFill>
                  <a:schemeClr val="lt1"/>
                </a:solidFill>
              </a:rPr>
              <a:t>My </a:t>
            </a:r>
            <a:r>
              <a:rPr lang="en-GB" sz="2200">
                <a:solidFill>
                  <a:schemeClr val="lt1"/>
                </a:solidFill>
              </a:rPr>
              <a:t>Journey</a:t>
            </a:r>
            <a:endParaRPr sz="2200">
              <a:solidFill>
                <a:schemeClr val="lt1"/>
              </a:solidFill>
            </a:endParaRPr>
          </a:p>
        </p:txBody>
      </p:sp>
      <p:sp>
        <p:nvSpPr>
          <p:cNvPr id="220" name="Google Shape;220;p41"/>
          <p:cNvSpPr/>
          <p:nvPr/>
        </p:nvSpPr>
        <p:spPr>
          <a:xfrm>
            <a:off x="879475" y="2513250"/>
            <a:ext cx="117000" cy="117000"/>
          </a:xfrm>
          <a:prstGeom prst="ellipse">
            <a:avLst/>
          </a:prstGeom>
          <a:solidFill>
            <a:srgbClr val="FDCA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p:nvPr/>
        </p:nvSpPr>
        <p:spPr>
          <a:xfrm>
            <a:off x="2156320" y="2513250"/>
            <a:ext cx="117000" cy="11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1"/>
          <p:cNvSpPr/>
          <p:nvPr/>
        </p:nvSpPr>
        <p:spPr>
          <a:xfrm>
            <a:off x="3896038" y="2503188"/>
            <a:ext cx="117000" cy="117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3" name="Google Shape;223;p41"/>
          <p:cNvCxnSpPr/>
          <p:nvPr/>
        </p:nvCxnSpPr>
        <p:spPr>
          <a:xfrm rot="10800000">
            <a:off x="5515644" y="2571725"/>
            <a:ext cx="0" cy="861600"/>
          </a:xfrm>
          <a:prstGeom prst="straightConnector1">
            <a:avLst/>
          </a:prstGeom>
          <a:noFill/>
          <a:ln cap="flat" cmpd="sng" w="9525">
            <a:solidFill>
              <a:schemeClr val="lt1"/>
            </a:solidFill>
            <a:prstDash val="dash"/>
            <a:round/>
            <a:headEnd len="sm" w="sm" type="none"/>
            <a:tailEnd len="sm" w="sm" type="none"/>
          </a:ln>
        </p:spPr>
      </p:cxnSp>
      <p:sp>
        <p:nvSpPr>
          <p:cNvPr id="224" name="Google Shape;224;p41"/>
          <p:cNvSpPr/>
          <p:nvPr/>
        </p:nvSpPr>
        <p:spPr>
          <a:xfrm rot="10800000">
            <a:off x="5148744" y="3137325"/>
            <a:ext cx="733800" cy="7338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1"/>
          <p:cNvSpPr/>
          <p:nvPr/>
        </p:nvSpPr>
        <p:spPr>
          <a:xfrm>
            <a:off x="5457144" y="2513250"/>
            <a:ext cx="117000" cy="117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1"/>
          <p:cNvSpPr/>
          <p:nvPr/>
        </p:nvSpPr>
        <p:spPr>
          <a:xfrm rot="10800000">
            <a:off x="1847920" y="3137325"/>
            <a:ext cx="733800" cy="733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1"/>
          <p:cNvSpPr txBox="1"/>
          <p:nvPr/>
        </p:nvSpPr>
        <p:spPr>
          <a:xfrm>
            <a:off x="1372625" y="1136475"/>
            <a:ext cx="21573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chemeClr val="lt1"/>
                </a:solidFill>
                <a:latin typeface="Montserrat ExtraBold"/>
                <a:ea typeface="Montserrat ExtraBold"/>
                <a:cs typeface="Montserrat ExtraBold"/>
                <a:sym typeface="Montserrat ExtraBold"/>
              </a:rPr>
              <a:t>Teacher, Trainer</a:t>
            </a:r>
            <a:endParaRPr b="0" i="0" sz="110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900"/>
              <a:buFont typeface="Arial"/>
              <a:buNone/>
            </a:pPr>
            <a:r>
              <a:rPr lang="en-GB" sz="900">
                <a:solidFill>
                  <a:schemeClr val="lt1"/>
                </a:solidFill>
                <a:latin typeface="Montserrat"/>
                <a:ea typeface="Montserrat"/>
                <a:cs typeface="Montserrat"/>
                <a:sym typeface="Montserrat"/>
              </a:rPr>
              <a:t>Since </a:t>
            </a:r>
            <a:r>
              <a:rPr lang="en-GB" sz="900">
                <a:solidFill>
                  <a:schemeClr val="lt1"/>
                </a:solidFill>
                <a:latin typeface="Montserrat"/>
                <a:ea typeface="Montserrat"/>
                <a:cs typeface="Montserrat"/>
                <a:sym typeface="Montserrat"/>
              </a:rPr>
              <a:t>14Y ago, had several teaching experiences from 1.1 school support to University lectures on Design Thinking, Creativity &amp; Product Design </a:t>
            </a:r>
            <a:endParaRPr sz="9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sz="9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sz="900">
              <a:solidFill>
                <a:schemeClr val="lt1"/>
              </a:solidFill>
              <a:latin typeface="Montserrat"/>
              <a:ea typeface="Montserrat"/>
              <a:cs typeface="Montserrat"/>
              <a:sym typeface="Montserrat"/>
            </a:endParaRPr>
          </a:p>
        </p:txBody>
      </p:sp>
      <p:sp>
        <p:nvSpPr>
          <p:cNvPr id="228" name="Google Shape;228;p41"/>
          <p:cNvSpPr txBox="1"/>
          <p:nvPr/>
        </p:nvSpPr>
        <p:spPr>
          <a:xfrm>
            <a:off x="4396038" y="1136475"/>
            <a:ext cx="1998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chemeClr val="lt1"/>
                </a:solidFill>
                <a:latin typeface="Montserrat ExtraBold"/>
                <a:ea typeface="Montserrat ExtraBold"/>
                <a:cs typeface="Montserrat ExtraBold"/>
                <a:sym typeface="Montserrat ExtraBold"/>
              </a:rPr>
              <a:t>Analytics Consultant</a:t>
            </a:r>
            <a:r>
              <a:rPr b="0" i="0" lang="en-GB" sz="1100" u="none" cap="none" strike="noStrike">
                <a:solidFill>
                  <a:schemeClr val="lt1"/>
                </a:solidFill>
                <a:latin typeface="Montserrat ExtraBold"/>
                <a:ea typeface="Montserrat ExtraBold"/>
                <a:cs typeface="Montserrat ExtraBold"/>
                <a:sym typeface="Montserrat ExtraBold"/>
              </a:rPr>
              <a:t> </a:t>
            </a:r>
            <a:endParaRPr b="0" i="0" sz="110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900"/>
              <a:buFont typeface="Arial"/>
              <a:buNone/>
            </a:pPr>
            <a:r>
              <a:rPr lang="en-GB" sz="900">
                <a:solidFill>
                  <a:schemeClr val="lt1"/>
                </a:solidFill>
                <a:latin typeface="Montserrat"/>
                <a:ea typeface="Montserrat"/>
                <a:cs typeface="Montserrat"/>
                <a:sym typeface="Montserrat"/>
              </a:rPr>
              <a:t>2Y Managing clients translating requirements into actions. </a:t>
            </a:r>
            <a:endParaRPr sz="900">
              <a:solidFill>
                <a:schemeClr val="lt1"/>
              </a:solidFill>
              <a:latin typeface="Montserrat"/>
              <a:ea typeface="Montserrat"/>
              <a:cs typeface="Montserrat"/>
              <a:sym typeface="Montserrat"/>
            </a:endParaRPr>
          </a:p>
        </p:txBody>
      </p:sp>
      <p:sp>
        <p:nvSpPr>
          <p:cNvPr id="229" name="Google Shape;229;p41"/>
          <p:cNvSpPr txBox="1"/>
          <p:nvPr/>
        </p:nvSpPr>
        <p:spPr>
          <a:xfrm>
            <a:off x="5985050" y="3166925"/>
            <a:ext cx="17733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chemeClr val="lt1"/>
                </a:solidFill>
                <a:latin typeface="Work Sans ExtraBold"/>
                <a:ea typeface="Work Sans ExtraBold"/>
                <a:cs typeface="Work Sans ExtraBold"/>
                <a:sym typeface="Work Sans ExtraBold"/>
              </a:rPr>
              <a:t>Data Scientist</a:t>
            </a:r>
            <a:endParaRPr i="0" sz="1100" u="none" cap="none" strike="noStrike">
              <a:solidFill>
                <a:schemeClr val="lt1"/>
              </a:solidFill>
              <a:latin typeface="Work Sans ExtraBold"/>
              <a:ea typeface="Work Sans ExtraBold"/>
              <a:cs typeface="Work Sans ExtraBold"/>
              <a:sym typeface="Work Sans ExtraBold"/>
            </a:endParaRPr>
          </a:p>
          <a:p>
            <a:pPr indent="0" lvl="0" marL="0" marR="0" rtl="0" algn="l">
              <a:lnSpc>
                <a:spcPct val="100000"/>
              </a:lnSpc>
              <a:spcBef>
                <a:spcPts val="0"/>
              </a:spcBef>
              <a:spcAft>
                <a:spcPts val="0"/>
              </a:spcAft>
              <a:buClr>
                <a:srgbClr val="000000"/>
              </a:buClr>
              <a:buSzPts val="1100"/>
              <a:buFont typeface="Arial"/>
              <a:buNone/>
            </a:pPr>
            <a:r>
              <a:t/>
            </a:r>
            <a:endParaRPr i="0" sz="1100" u="none" cap="none" strike="noStrike">
              <a:solidFill>
                <a:schemeClr val="lt1"/>
              </a:solidFill>
              <a:latin typeface="Work Sans ExtraBold"/>
              <a:ea typeface="Work Sans ExtraBold"/>
              <a:cs typeface="Work Sans ExtraBold"/>
              <a:sym typeface="Work Sans ExtraBold"/>
            </a:endParaRPr>
          </a:p>
          <a:p>
            <a:pPr indent="0" lvl="0" marL="0" marR="0" rtl="0" algn="l">
              <a:lnSpc>
                <a:spcPct val="100000"/>
              </a:lnSpc>
              <a:spcBef>
                <a:spcPts val="0"/>
              </a:spcBef>
              <a:spcAft>
                <a:spcPts val="0"/>
              </a:spcAft>
              <a:buClr>
                <a:srgbClr val="000000"/>
              </a:buClr>
              <a:buSzPts val="900"/>
              <a:buFont typeface="Arial"/>
              <a:buNone/>
            </a:pPr>
            <a:r>
              <a:rPr lang="en-GB" sz="900">
                <a:solidFill>
                  <a:schemeClr val="lt1"/>
                </a:solidFill>
                <a:latin typeface="Work Sans"/>
                <a:ea typeface="Work Sans"/>
                <a:cs typeface="Work Sans"/>
                <a:sym typeface="Work Sans"/>
              </a:rPr>
              <a:t>1.5Y leading R&amp;D Squads, Modelling, Attribution &amp; AI projects for </a:t>
            </a:r>
            <a:r>
              <a:rPr lang="en-GB" sz="900">
                <a:solidFill>
                  <a:schemeClr val="lt1"/>
                </a:solidFill>
                <a:latin typeface="Montserrat"/>
                <a:ea typeface="Montserrat"/>
                <a:cs typeface="Montserrat"/>
                <a:sym typeface="Montserrat"/>
              </a:rPr>
              <a:t>Youtube, Nestle among others</a:t>
            </a:r>
            <a:endParaRPr sz="900">
              <a:solidFill>
                <a:schemeClr val="lt1"/>
              </a:solidFill>
              <a:latin typeface="Work Sans"/>
              <a:ea typeface="Work Sans"/>
              <a:cs typeface="Work Sans"/>
              <a:sym typeface="Work Sans"/>
            </a:endParaRPr>
          </a:p>
        </p:txBody>
      </p:sp>
      <p:sp>
        <p:nvSpPr>
          <p:cNvPr id="230" name="Google Shape;230;p41"/>
          <p:cNvSpPr txBox="1"/>
          <p:nvPr/>
        </p:nvSpPr>
        <p:spPr>
          <a:xfrm>
            <a:off x="2657919" y="3240200"/>
            <a:ext cx="1900500" cy="12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chemeClr val="lt1"/>
                </a:solidFill>
                <a:latin typeface="Montserrat ExtraBold"/>
                <a:ea typeface="Montserrat ExtraBold"/>
                <a:cs typeface="Montserrat ExtraBold"/>
                <a:sym typeface="Montserrat ExtraBold"/>
              </a:rPr>
              <a:t>Finance team lead</a:t>
            </a:r>
            <a:endParaRPr b="0" i="0" sz="110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900"/>
              <a:buFont typeface="Arial"/>
              <a:buNone/>
            </a:pPr>
            <a:r>
              <a:rPr lang="en-GB" sz="900">
                <a:solidFill>
                  <a:schemeClr val="lt1"/>
                </a:solidFill>
                <a:latin typeface="Work Sans"/>
                <a:ea typeface="Work Sans"/>
                <a:cs typeface="Work Sans"/>
                <a:sym typeface="Work Sans"/>
              </a:rPr>
              <a:t>For 3 years, led finance team of a NGO focusing on Planning, Negotiation &amp; Measurement.</a:t>
            </a:r>
            <a:endParaRPr sz="900">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900"/>
              <a:buFont typeface="Arial"/>
              <a:buNone/>
            </a:pPr>
            <a:r>
              <a:t/>
            </a:r>
            <a:endParaRPr sz="900">
              <a:solidFill>
                <a:schemeClr val="lt1"/>
              </a:solidFill>
              <a:latin typeface="Work Sans"/>
              <a:ea typeface="Work Sans"/>
              <a:cs typeface="Work Sans"/>
              <a:sym typeface="Work Sans"/>
            </a:endParaRPr>
          </a:p>
        </p:txBody>
      </p:sp>
      <p:sp>
        <p:nvSpPr>
          <p:cNvPr id="231" name="Google Shape;231;p41"/>
          <p:cNvSpPr/>
          <p:nvPr/>
        </p:nvSpPr>
        <p:spPr>
          <a:xfrm>
            <a:off x="6967525" y="2075475"/>
            <a:ext cx="1998900" cy="9390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1"/>
          <p:cNvSpPr txBox="1"/>
          <p:nvPr/>
        </p:nvSpPr>
        <p:spPr>
          <a:xfrm>
            <a:off x="6996050" y="2210600"/>
            <a:ext cx="1998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chemeClr val="dk1"/>
                </a:solidFill>
                <a:latin typeface="Montserrat"/>
                <a:ea typeface="Montserrat"/>
                <a:cs typeface="Montserrat"/>
                <a:sym typeface="Montserrat"/>
              </a:rPr>
              <a:t>Team Player</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900">
                <a:solidFill>
                  <a:schemeClr val="dk1"/>
                </a:solidFill>
                <a:latin typeface="Montserrat"/>
                <a:ea typeface="Montserrat"/>
                <a:cs typeface="Montserrat"/>
                <a:sym typeface="Montserrat"/>
              </a:rPr>
              <a:t>Problem Solver</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900">
                <a:solidFill>
                  <a:schemeClr val="dk1"/>
                </a:solidFill>
                <a:latin typeface="Montserrat"/>
                <a:ea typeface="Montserrat"/>
                <a:cs typeface="Montserrat"/>
                <a:sym typeface="Montserrat"/>
              </a:rPr>
              <a:t>Stakeholder </a:t>
            </a:r>
            <a:r>
              <a:rPr b="1" lang="en-GB" sz="900">
                <a:solidFill>
                  <a:schemeClr val="dk1"/>
                </a:solidFill>
                <a:latin typeface="Montserrat"/>
                <a:ea typeface="Montserrat"/>
                <a:cs typeface="Montserrat"/>
                <a:sym typeface="Montserrat"/>
              </a:rPr>
              <a:t>Management</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900">
                <a:solidFill>
                  <a:schemeClr val="dk1"/>
                </a:solidFill>
                <a:latin typeface="Montserrat"/>
                <a:ea typeface="Montserrat"/>
                <a:cs typeface="Montserrat"/>
                <a:sym typeface="Montserrat"/>
              </a:rPr>
              <a:t>Fast-Changing Environments</a:t>
            </a:r>
            <a:endParaRPr b="1" sz="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p59"/>
          <p:cNvSpPr txBox="1"/>
          <p:nvPr/>
        </p:nvSpPr>
        <p:spPr>
          <a:xfrm>
            <a:off x="3692440" y="4436975"/>
            <a:ext cx="19599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Channel volume contribution</a:t>
            </a:r>
            <a:endParaRPr b="1" i="1" sz="1000">
              <a:solidFill>
                <a:schemeClr val="dk2"/>
              </a:solidFill>
              <a:latin typeface="Work Sans"/>
              <a:ea typeface="Work Sans"/>
              <a:cs typeface="Work Sans"/>
              <a:sym typeface="Work Sans"/>
            </a:endParaRPr>
          </a:p>
        </p:txBody>
      </p:sp>
      <p:pic>
        <p:nvPicPr>
          <p:cNvPr id="417" name="Google Shape;417;p59"/>
          <p:cNvPicPr preferRelativeResize="0"/>
          <p:nvPr/>
        </p:nvPicPr>
        <p:blipFill>
          <a:blip r:embed="rId3">
            <a:alphaModFix/>
          </a:blip>
          <a:stretch>
            <a:fillRect/>
          </a:stretch>
        </p:blipFill>
        <p:spPr>
          <a:xfrm>
            <a:off x="1590663" y="243725"/>
            <a:ext cx="6163425" cy="4077550"/>
          </a:xfrm>
          <a:prstGeom prst="rect">
            <a:avLst/>
          </a:prstGeom>
          <a:noFill/>
          <a:ln>
            <a:noFill/>
          </a:ln>
        </p:spPr>
      </p:pic>
      <p:sp>
        <p:nvSpPr>
          <p:cNvPr id="418" name="Google Shape;418;p59"/>
          <p:cNvSpPr txBox="1"/>
          <p:nvPr/>
        </p:nvSpPr>
        <p:spPr>
          <a:xfrm>
            <a:off x="7232654" y="4686425"/>
            <a:ext cx="5304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4"/>
              </a:rPr>
              <a:t>Back</a:t>
            </a:r>
            <a:endParaRPr b="1" i="1" sz="1000">
              <a:latin typeface="Work Sans"/>
              <a:ea typeface="Work Sans"/>
              <a:cs typeface="Work Sans"/>
              <a:sym typeface="Work Sans"/>
            </a:endParaRPr>
          </a:p>
        </p:txBody>
      </p:sp>
      <p:pic>
        <p:nvPicPr>
          <p:cNvPr id="419" name="Google Shape;419;p59"/>
          <p:cNvPicPr preferRelativeResize="0"/>
          <p:nvPr/>
        </p:nvPicPr>
        <p:blipFill>
          <a:blip r:embed="rId5">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60"/>
          <p:cNvSpPr txBox="1"/>
          <p:nvPr/>
        </p:nvSpPr>
        <p:spPr>
          <a:xfrm>
            <a:off x="403750" y="1025500"/>
            <a:ext cx="2895300" cy="16809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Although the increase in mkt efforts, Meta maintained its share</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p:txBody>
      </p:sp>
      <p:sp>
        <p:nvSpPr>
          <p:cNvPr id="425" name="Google Shape;425;p60"/>
          <p:cNvSpPr txBox="1"/>
          <p:nvPr/>
        </p:nvSpPr>
        <p:spPr>
          <a:xfrm>
            <a:off x="5712307" y="4128700"/>
            <a:ext cx="11685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Share of Leads</a:t>
            </a:r>
            <a:endParaRPr b="1" i="1" sz="1000">
              <a:solidFill>
                <a:schemeClr val="dk2"/>
              </a:solidFill>
              <a:latin typeface="Work Sans"/>
              <a:ea typeface="Work Sans"/>
              <a:cs typeface="Work Sans"/>
              <a:sym typeface="Work Sans"/>
            </a:endParaRPr>
          </a:p>
        </p:txBody>
      </p:sp>
      <p:pic>
        <p:nvPicPr>
          <p:cNvPr id="426" name="Google Shape;426;p60"/>
          <p:cNvPicPr preferRelativeResize="0"/>
          <p:nvPr/>
        </p:nvPicPr>
        <p:blipFill>
          <a:blip r:embed="rId3">
            <a:alphaModFix/>
          </a:blip>
          <a:stretch>
            <a:fillRect/>
          </a:stretch>
        </p:blipFill>
        <p:spPr>
          <a:xfrm>
            <a:off x="4057450" y="657525"/>
            <a:ext cx="4478225" cy="3343332"/>
          </a:xfrm>
          <a:prstGeom prst="rect">
            <a:avLst/>
          </a:prstGeom>
          <a:noFill/>
          <a:ln>
            <a:noFill/>
          </a:ln>
        </p:spPr>
      </p:pic>
      <p:sp>
        <p:nvSpPr>
          <p:cNvPr id="427" name="Google Shape;427;p60"/>
          <p:cNvSpPr txBox="1"/>
          <p:nvPr/>
        </p:nvSpPr>
        <p:spPr>
          <a:xfrm>
            <a:off x="7232654" y="4686425"/>
            <a:ext cx="5304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4"/>
              </a:rPr>
              <a:t>Back</a:t>
            </a:r>
            <a:endParaRPr b="1" i="1" sz="1000">
              <a:latin typeface="Work Sans"/>
              <a:ea typeface="Work Sans"/>
              <a:cs typeface="Work Sans"/>
              <a:sym typeface="Work Sans"/>
            </a:endParaRPr>
          </a:p>
        </p:txBody>
      </p:sp>
      <p:pic>
        <p:nvPicPr>
          <p:cNvPr id="428" name="Google Shape;428;p60"/>
          <p:cNvPicPr preferRelativeResize="0"/>
          <p:nvPr/>
        </p:nvPicPr>
        <p:blipFill>
          <a:blip r:embed="rId5">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61"/>
          <p:cNvSpPr txBox="1"/>
          <p:nvPr/>
        </p:nvSpPr>
        <p:spPr>
          <a:xfrm>
            <a:off x="362800" y="1391850"/>
            <a:ext cx="3167400" cy="21795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Google has the lowest CAC over time.</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Investment was made on Meta, which has the highest CAC in general</a:t>
            </a:r>
            <a:endParaRPr sz="1800">
              <a:solidFill>
                <a:schemeClr val="dk2"/>
              </a:solidFill>
              <a:latin typeface="Work Sans"/>
              <a:ea typeface="Work Sans"/>
              <a:cs typeface="Work Sans"/>
              <a:sym typeface="Work Sans"/>
            </a:endParaRPr>
          </a:p>
        </p:txBody>
      </p:sp>
      <p:sp>
        <p:nvSpPr>
          <p:cNvPr id="434" name="Google Shape;434;p61"/>
          <p:cNvSpPr txBox="1"/>
          <p:nvPr/>
        </p:nvSpPr>
        <p:spPr>
          <a:xfrm>
            <a:off x="4974150" y="4116275"/>
            <a:ext cx="26448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Customer </a:t>
            </a:r>
            <a:r>
              <a:rPr i="1" lang="en-GB" sz="1000">
                <a:solidFill>
                  <a:schemeClr val="dk2"/>
                </a:solidFill>
                <a:latin typeface="Work Sans"/>
                <a:ea typeface="Work Sans"/>
                <a:cs typeface="Work Sans"/>
                <a:sym typeface="Work Sans"/>
              </a:rPr>
              <a:t>Acquisition</a:t>
            </a:r>
            <a:r>
              <a:rPr i="1" lang="en-GB" sz="1000">
                <a:solidFill>
                  <a:schemeClr val="dk2"/>
                </a:solidFill>
                <a:latin typeface="Work Sans"/>
                <a:ea typeface="Work Sans"/>
                <a:cs typeface="Work Sans"/>
                <a:sym typeface="Work Sans"/>
              </a:rPr>
              <a:t> Cost per channel</a:t>
            </a:r>
            <a:endParaRPr b="1" i="1" sz="1000">
              <a:solidFill>
                <a:schemeClr val="dk2"/>
              </a:solidFill>
              <a:latin typeface="Work Sans"/>
              <a:ea typeface="Work Sans"/>
              <a:cs typeface="Work Sans"/>
              <a:sym typeface="Work Sans"/>
            </a:endParaRPr>
          </a:p>
        </p:txBody>
      </p:sp>
      <p:pic>
        <p:nvPicPr>
          <p:cNvPr id="435" name="Google Shape;435;p61"/>
          <p:cNvPicPr preferRelativeResize="0"/>
          <p:nvPr/>
        </p:nvPicPr>
        <p:blipFill>
          <a:blip r:embed="rId3">
            <a:alphaModFix/>
          </a:blip>
          <a:stretch>
            <a:fillRect/>
          </a:stretch>
        </p:blipFill>
        <p:spPr>
          <a:xfrm>
            <a:off x="3846263" y="1230063"/>
            <a:ext cx="4900575" cy="2683377"/>
          </a:xfrm>
          <a:prstGeom prst="rect">
            <a:avLst/>
          </a:prstGeom>
          <a:noFill/>
          <a:ln>
            <a:noFill/>
          </a:ln>
        </p:spPr>
      </p:pic>
      <p:sp>
        <p:nvSpPr>
          <p:cNvPr id="436" name="Google Shape;436;p61"/>
          <p:cNvSpPr txBox="1"/>
          <p:nvPr/>
        </p:nvSpPr>
        <p:spPr>
          <a:xfrm>
            <a:off x="7232654" y="4686425"/>
            <a:ext cx="5304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4"/>
              </a:rPr>
              <a:t>Back</a:t>
            </a:r>
            <a:endParaRPr b="1" i="1" sz="1000">
              <a:latin typeface="Work Sans"/>
              <a:ea typeface="Work Sans"/>
              <a:cs typeface="Work Sans"/>
              <a:sym typeface="Work Sans"/>
            </a:endParaRPr>
          </a:p>
        </p:txBody>
      </p:sp>
      <p:pic>
        <p:nvPicPr>
          <p:cNvPr id="437" name="Google Shape;437;p61"/>
          <p:cNvPicPr preferRelativeResize="0"/>
          <p:nvPr/>
        </p:nvPicPr>
        <p:blipFill>
          <a:blip r:embed="rId5">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62"/>
          <p:cNvSpPr txBox="1"/>
          <p:nvPr/>
        </p:nvSpPr>
        <p:spPr>
          <a:xfrm>
            <a:off x="4186045" y="4513750"/>
            <a:ext cx="13527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ROAS per channel</a:t>
            </a:r>
            <a:endParaRPr b="1" i="1" sz="1000">
              <a:latin typeface="Work Sans"/>
              <a:ea typeface="Work Sans"/>
              <a:cs typeface="Work Sans"/>
              <a:sym typeface="Work Sans"/>
            </a:endParaRPr>
          </a:p>
        </p:txBody>
      </p:sp>
      <p:sp>
        <p:nvSpPr>
          <p:cNvPr id="443" name="Google Shape;443;p62"/>
          <p:cNvSpPr txBox="1"/>
          <p:nvPr/>
        </p:nvSpPr>
        <p:spPr>
          <a:xfrm>
            <a:off x="7246198" y="4666150"/>
            <a:ext cx="5472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3"/>
              </a:rPr>
              <a:t>Back</a:t>
            </a:r>
            <a:endParaRPr b="1" i="1" sz="1000">
              <a:latin typeface="Work Sans"/>
              <a:ea typeface="Work Sans"/>
              <a:cs typeface="Work Sans"/>
              <a:sym typeface="Work Sans"/>
            </a:endParaRPr>
          </a:p>
        </p:txBody>
      </p:sp>
      <p:pic>
        <p:nvPicPr>
          <p:cNvPr id="444" name="Google Shape;444;p62"/>
          <p:cNvPicPr preferRelativeResize="0"/>
          <p:nvPr/>
        </p:nvPicPr>
        <p:blipFill>
          <a:blip r:embed="rId4">
            <a:alphaModFix/>
          </a:blip>
          <a:stretch>
            <a:fillRect/>
          </a:stretch>
        </p:blipFill>
        <p:spPr>
          <a:xfrm>
            <a:off x="7763050" y="4657475"/>
            <a:ext cx="1143000" cy="381000"/>
          </a:xfrm>
          <a:prstGeom prst="rect">
            <a:avLst/>
          </a:prstGeom>
          <a:noFill/>
          <a:ln>
            <a:noFill/>
          </a:ln>
        </p:spPr>
      </p:pic>
      <p:pic>
        <p:nvPicPr>
          <p:cNvPr id="445" name="Google Shape;445;p62"/>
          <p:cNvPicPr preferRelativeResize="0"/>
          <p:nvPr/>
        </p:nvPicPr>
        <p:blipFill>
          <a:blip r:embed="rId5">
            <a:alphaModFix/>
          </a:blip>
          <a:stretch>
            <a:fillRect/>
          </a:stretch>
        </p:blipFill>
        <p:spPr>
          <a:xfrm>
            <a:off x="1900247" y="275722"/>
            <a:ext cx="5343500" cy="3833200"/>
          </a:xfrm>
          <a:prstGeom prst="rect">
            <a:avLst/>
          </a:prstGeom>
          <a:noFill/>
          <a:ln>
            <a:noFill/>
          </a:ln>
        </p:spPr>
      </p:pic>
      <p:pic>
        <p:nvPicPr>
          <p:cNvPr id="446" name="Google Shape;446;p62"/>
          <p:cNvPicPr preferRelativeResize="0"/>
          <p:nvPr/>
        </p:nvPicPr>
        <p:blipFill>
          <a:blip r:embed="rId6">
            <a:alphaModFix/>
          </a:blip>
          <a:stretch>
            <a:fillRect/>
          </a:stretch>
        </p:blipFill>
        <p:spPr>
          <a:xfrm>
            <a:off x="7243750" y="2169475"/>
            <a:ext cx="750900" cy="2252700"/>
          </a:xfrm>
          <a:prstGeom prst="rect">
            <a:avLst/>
          </a:prstGeom>
          <a:noFill/>
          <a:ln>
            <a:noFill/>
          </a:ln>
        </p:spPr>
      </p:pic>
      <p:pic>
        <p:nvPicPr>
          <p:cNvPr id="447" name="Google Shape;447;p62"/>
          <p:cNvPicPr preferRelativeResize="0"/>
          <p:nvPr/>
        </p:nvPicPr>
        <p:blipFill>
          <a:blip r:embed="rId7">
            <a:alphaModFix/>
          </a:blip>
          <a:stretch>
            <a:fillRect/>
          </a:stretch>
        </p:blipFill>
        <p:spPr>
          <a:xfrm>
            <a:off x="1040550" y="2085911"/>
            <a:ext cx="750900" cy="2199065"/>
          </a:xfrm>
          <a:prstGeom prst="rect">
            <a:avLst/>
          </a:prstGeom>
          <a:noFill/>
          <a:ln>
            <a:noFill/>
          </a:ln>
        </p:spPr>
      </p:pic>
      <p:sp>
        <p:nvSpPr>
          <p:cNvPr id="448" name="Google Shape;448;p62"/>
          <p:cNvSpPr txBox="1"/>
          <p:nvPr/>
        </p:nvSpPr>
        <p:spPr>
          <a:xfrm>
            <a:off x="3841250" y="4108925"/>
            <a:ext cx="13527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ROAS</a:t>
            </a:r>
            <a:r>
              <a:rPr i="1" lang="en-GB" sz="1000">
                <a:solidFill>
                  <a:schemeClr val="dk2"/>
                </a:solidFill>
                <a:latin typeface="Work Sans"/>
                <a:ea typeface="Work Sans"/>
                <a:cs typeface="Work Sans"/>
                <a:sym typeface="Work Sans"/>
              </a:rPr>
              <a:t> per channel</a:t>
            </a:r>
            <a:endParaRPr b="1" i="1" sz="1000">
              <a:solidFill>
                <a:schemeClr val="dk2"/>
              </a:solidFill>
              <a:latin typeface="Work Sans"/>
              <a:ea typeface="Work Sans"/>
              <a:cs typeface="Work Sans"/>
              <a:sym typeface="Work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63"/>
          <p:cNvSpPr txBox="1"/>
          <p:nvPr/>
        </p:nvSpPr>
        <p:spPr>
          <a:xfrm>
            <a:off x="6440700" y="3134600"/>
            <a:ext cx="20238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dk2"/>
                </a:solidFill>
                <a:latin typeface="Work Sans"/>
                <a:ea typeface="Work Sans"/>
                <a:cs typeface="Work Sans"/>
                <a:sym typeface="Work Sans"/>
              </a:rPr>
              <a:t>No-called Leads Opportunity</a:t>
            </a:r>
            <a:endParaRPr b="1" i="1" sz="1000">
              <a:solidFill>
                <a:schemeClr val="dk2"/>
              </a:solidFill>
              <a:latin typeface="Work Sans"/>
              <a:ea typeface="Work Sans"/>
              <a:cs typeface="Work Sans"/>
              <a:sym typeface="Work Sans"/>
            </a:endParaRPr>
          </a:p>
        </p:txBody>
      </p:sp>
      <p:sp>
        <p:nvSpPr>
          <p:cNvPr id="454" name="Google Shape;454;p63"/>
          <p:cNvSpPr txBox="1"/>
          <p:nvPr/>
        </p:nvSpPr>
        <p:spPr>
          <a:xfrm>
            <a:off x="7246198" y="4666150"/>
            <a:ext cx="5472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u="sng">
                <a:solidFill>
                  <a:schemeClr val="hlink"/>
                </a:solidFill>
                <a:latin typeface="Work Sans"/>
                <a:ea typeface="Work Sans"/>
                <a:cs typeface="Work Sans"/>
                <a:sym typeface="Work Sans"/>
                <a:hlinkClick action="ppaction://hlinksldjump" r:id="rId3"/>
              </a:rPr>
              <a:t>Back</a:t>
            </a:r>
            <a:endParaRPr b="1" i="1" sz="1000">
              <a:latin typeface="Work Sans"/>
              <a:ea typeface="Work Sans"/>
              <a:cs typeface="Work Sans"/>
              <a:sym typeface="Work Sans"/>
            </a:endParaRPr>
          </a:p>
          <a:p>
            <a:pPr indent="0" lvl="0" marL="0" rtl="0" algn="l">
              <a:lnSpc>
                <a:spcPct val="90000"/>
              </a:lnSpc>
              <a:spcBef>
                <a:spcPts val="0"/>
              </a:spcBef>
              <a:spcAft>
                <a:spcPts val="0"/>
              </a:spcAft>
              <a:buNone/>
            </a:pPr>
            <a:r>
              <a:t/>
            </a:r>
            <a:endParaRPr b="1" i="1" sz="1000">
              <a:latin typeface="Work Sans"/>
              <a:ea typeface="Work Sans"/>
              <a:cs typeface="Work Sans"/>
              <a:sym typeface="Work Sans"/>
            </a:endParaRPr>
          </a:p>
        </p:txBody>
      </p:sp>
      <p:pic>
        <p:nvPicPr>
          <p:cNvPr id="455" name="Google Shape;455;p63"/>
          <p:cNvPicPr preferRelativeResize="0"/>
          <p:nvPr/>
        </p:nvPicPr>
        <p:blipFill>
          <a:blip r:embed="rId4">
            <a:alphaModFix/>
          </a:blip>
          <a:stretch>
            <a:fillRect/>
          </a:stretch>
        </p:blipFill>
        <p:spPr>
          <a:xfrm>
            <a:off x="4882600" y="53175"/>
            <a:ext cx="4187975" cy="2983525"/>
          </a:xfrm>
          <a:prstGeom prst="rect">
            <a:avLst/>
          </a:prstGeom>
          <a:noFill/>
          <a:ln>
            <a:noFill/>
          </a:ln>
        </p:spPr>
      </p:pic>
      <p:pic>
        <p:nvPicPr>
          <p:cNvPr id="456" name="Google Shape;456;p63"/>
          <p:cNvPicPr preferRelativeResize="0"/>
          <p:nvPr/>
        </p:nvPicPr>
        <p:blipFill>
          <a:blip r:embed="rId5">
            <a:alphaModFix/>
          </a:blip>
          <a:stretch>
            <a:fillRect/>
          </a:stretch>
        </p:blipFill>
        <p:spPr>
          <a:xfrm>
            <a:off x="216300" y="3036700"/>
            <a:ext cx="4048125" cy="2047875"/>
          </a:xfrm>
          <a:prstGeom prst="rect">
            <a:avLst/>
          </a:prstGeom>
          <a:noFill/>
          <a:ln>
            <a:noFill/>
          </a:ln>
        </p:spPr>
      </p:pic>
      <p:sp>
        <p:nvSpPr>
          <p:cNvPr id="457" name="Google Shape;457;p63"/>
          <p:cNvSpPr txBox="1"/>
          <p:nvPr/>
        </p:nvSpPr>
        <p:spPr>
          <a:xfrm>
            <a:off x="769600" y="201225"/>
            <a:ext cx="3167400" cy="21795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Opportunity in Leads that have not been called even once.</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sz="1800">
              <a:solidFill>
                <a:schemeClr val="dk2"/>
              </a:solidFill>
              <a:latin typeface="Work Sans"/>
              <a:ea typeface="Work Sans"/>
              <a:cs typeface="Work Sans"/>
              <a:sym typeface="Work Sans"/>
            </a:endParaRPr>
          </a:p>
          <a:p>
            <a:pPr indent="-342900" lvl="0" marL="457200" rtl="0" algn="l">
              <a:lnSpc>
                <a:spcPct val="90000"/>
              </a:lnSpc>
              <a:spcBef>
                <a:spcPts val="0"/>
              </a:spcBef>
              <a:spcAft>
                <a:spcPts val="0"/>
              </a:spcAft>
              <a:buClr>
                <a:schemeClr val="dk2"/>
              </a:buClr>
              <a:buSzPts val="1800"/>
              <a:buFont typeface="Work Sans"/>
              <a:buChar char="●"/>
            </a:pPr>
            <a:r>
              <a:rPr lang="en-GB" sz="1800">
                <a:solidFill>
                  <a:schemeClr val="dk2"/>
                </a:solidFill>
                <a:latin typeface="Work Sans"/>
                <a:ea typeface="Work Sans"/>
                <a:cs typeface="Work Sans"/>
                <a:sym typeface="Work Sans"/>
              </a:rPr>
              <a:t>W</a:t>
            </a:r>
            <a:r>
              <a:rPr lang="en-GB" sz="1800">
                <a:solidFill>
                  <a:schemeClr val="dk2"/>
                </a:solidFill>
                <a:latin typeface="Work Sans"/>
                <a:ea typeface="Work Sans"/>
                <a:cs typeface="Work Sans"/>
                <a:sym typeface="Work Sans"/>
              </a:rPr>
              <a:t>orthwhile to reinforce the efforts to call these Leads</a:t>
            </a:r>
            <a:endParaRPr sz="1800">
              <a:solidFill>
                <a:schemeClr val="dk2"/>
              </a:solidFill>
              <a:latin typeface="Work Sans"/>
              <a:ea typeface="Work Sans"/>
              <a:cs typeface="Work Sans"/>
              <a:sym typeface="Work Sans"/>
            </a:endParaRPr>
          </a:p>
        </p:txBody>
      </p:sp>
      <p:pic>
        <p:nvPicPr>
          <p:cNvPr id="458" name="Google Shape;458;p63"/>
          <p:cNvPicPr preferRelativeResize="0"/>
          <p:nvPr/>
        </p:nvPicPr>
        <p:blipFill>
          <a:blip r:embed="rId6">
            <a:alphaModFix/>
          </a:blip>
          <a:stretch>
            <a:fillRect/>
          </a:stretch>
        </p:blipFill>
        <p:spPr>
          <a:xfrm>
            <a:off x="7763050" y="4657475"/>
            <a:ext cx="1143000" cy="38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06450" y="1435475"/>
            <a:ext cx="1732800" cy="2262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SzPts val="990"/>
              <a:buNone/>
            </a:pPr>
            <a:r>
              <a:rPr lang="en-GB" sz="1800">
                <a:solidFill>
                  <a:srgbClr val="FFFFFF"/>
                </a:solidFill>
              </a:rPr>
              <a:t>Challenge</a:t>
            </a:r>
            <a:endParaRPr sz="1800">
              <a:solidFill>
                <a:srgbClr val="FFFFFF"/>
              </a:solidFill>
            </a:endParaRPr>
          </a:p>
        </p:txBody>
      </p:sp>
      <p:sp>
        <p:nvSpPr>
          <p:cNvPr id="238" name="Google Shape;238;p42"/>
          <p:cNvSpPr txBox="1"/>
          <p:nvPr>
            <p:ph idx="1" type="body"/>
          </p:nvPr>
        </p:nvSpPr>
        <p:spPr>
          <a:xfrm>
            <a:off x="3826100" y="-375850"/>
            <a:ext cx="5080500" cy="50622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GB" sz="2300">
                <a:solidFill>
                  <a:schemeClr val="dk2"/>
                </a:solidFill>
              </a:rPr>
              <a:t>How can we enable GoStudent to grow sustainably?</a:t>
            </a:r>
            <a:endParaRPr sz="1200">
              <a:solidFill>
                <a:schemeClr val="dk2"/>
              </a:solidFill>
            </a:endParaRPr>
          </a:p>
        </p:txBody>
      </p:sp>
      <p:sp>
        <p:nvSpPr>
          <p:cNvPr id="239" name="Google Shape;239;p42"/>
          <p:cNvSpPr txBox="1"/>
          <p:nvPr>
            <p:ph idx="1" type="body"/>
          </p:nvPr>
        </p:nvSpPr>
        <p:spPr>
          <a:xfrm>
            <a:off x="4111800" y="2618950"/>
            <a:ext cx="5032200" cy="2595300"/>
          </a:xfrm>
          <a:prstGeom prst="rect">
            <a:avLst/>
          </a:prstGeom>
        </p:spPr>
        <p:txBody>
          <a:bodyPr anchorCtr="0" anchor="ctr" bIns="91425" lIns="91425" spcFirstLastPara="1" rIns="91425" wrap="square" tIns="91425">
            <a:normAutofit/>
          </a:bodyPr>
          <a:lstStyle/>
          <a:p>
            <a:pPr indent="0" lvl="0" marL="0" rtl="0" algn="r">
              <a:lnSpc>
                <a:spcPct val="90000"/>
              </a:lnSpc>
              <a:spcBef>
                <a:spcPts val="0"/>
              </a:spcBef>
              <a:spcAft>
                <a:spcPts val="0"/>
              </a:spcAft>
              <a:buClr>
                <a:srgbClr val="000000"/>
              </a:buClr>
              <a:buSzPts val="1200"/>
              <a:buFont typeface="Arial"/>
              <a:buNone/>
            </a:pPr>
            <a:r>
              <a:rPr lang="en-GB" sz="1100">
                <a:solidFill>
                  <a:schemeClr val="dk2"/>
                </a:solidFill>
              </a:rPr>
              <a:t>…At the same time,  costs have been increasing, putting pressure on profitability.</a:t>
            </a:r>
            <a:endParaRPr sz="100">
              <a:solidFill>
                <a:schemeClr val="dk2"/>
              </a:solidFill>
            </a:endParaRPr>
          </a:p>
        </p:txBody>
      </p:sp>
      <p:sp>
        <p:nvSpPr>
          <p:cNvPr id="240" name="Google Shape;240;p42"/>
          <p:cNvSpPr txBox="1"/>
          <p:nvPr>
            <p:ph idx="1" type="body"/>
          </p:nvPr>
        </p:nvSpPr>
        <p:spPr>
          <a:xfrm>
            <a:off x="3997500" y="2199850"/>
            <a:ext cx="5146500" cy="25953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GB" sz="1100">
                <a:solidFill>
                  <a:schemeClr val="dk2"/>
                </a:solidFill>
              </a:rPr>
              <a:t>Initially </a:t>
            </a:r>
            <a:r>
              <a:rPr lang="en-GB" sz="1200">
                <a:solidFill>
                  <a:schemeClr val="dk2"/>
                </a:solidFill>
              </a:rPr>
              <a:t>the campaign had very good reception with high Conversion Rates, but then downturned month after month…</a:t>
            </a:r>
            <a:endParaRPr sz="1200">
              <a:solidFill>
                <a:schemeClr val="dk2"/>
              </a:solidFill>
            </a:endParaRPr>
          </a:p>
          <a:p>
            <a:pPr indent="0" lvl="0" marL="0" rtl="0" algn="just">
              <a:lnSpc>
                <a:spcPct val="90000"/>
              </a:lnSpc>
              <a:spcBef>
                <a:spcPts val="0"/>
              </a:spcBef>
              <a:spcAft>
                <a:spcPts val="0"/>
              </a:spcAft>
              <a:buClr>
                <a:srgbClr val="000000"/>
              </a:buClr>
              <a:buSzPts val="1200"/>
              <a:buFont typeface="Arial"/>
              <a:buNone/>
            </a:pPr>
            <a:r>
              <a:t/>
            </a:r>
            <a:endParaRPr sz="100">
              <a:solidFill>
                <a:schemeClr val="dk2"/>
              </a:solidFill>
            </a:endParaRPr>
          </a:p>
        </p:txBody>
      </p:sp>
      <p:sp>
        <p:nvSpPr>
          <p:cNvPr id="241" name="Google Shape;241;p42"/>
          <p:cNvSpPr txBox="1"/>
          <p:nvPr>
            <p:ph idx="1" type="body"/>
          </p:nvPr>
        </p:nvSpPr>
        <p:spPr>
          <a:xfrm>
            <a:off x="3874400" y="3871375"/>
            <a:ext cx="5032200" cy="8766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1200"/>
              <a:buFont typeface="Arial"/>
              <a:buNone/>
            </a:pPr>
            <a:r>
              <a:rPr b="1" lang="en-GB" sz="1800">
                <a:solidFill>
                  <a:schemeClr val="dk2"/>
                </a:solidFill>
              </a:rPr>
              <a:t>What opportunities arise?</a:t>
            </a:r>
            <a:endParaRPr b="1" sz="1800">
              <a:solidFill>
                <a:schemeClr val="dk2"/>
              </a:solidFill>
            </a:endParaRPr>
          </a:p>
          <a:p>
            <a:pPr indent="0" lvl="0" marL="0" rtl="0" algn="ctr">
              <a:lnSpc>
                <a:spcPct val="90000"/>
              </a:lnSpc>
              <a:spcBef>
                <a:spcPts val="0"/>
              </a:spcBef>
              <a:spcAft>
                <a:spcPts val="0"/>
              </a:spcAft>
              <a:buClr>
                <a:srgbClr val="000000"/>
              </a:buClr>
              <a:buSzPts val="1200"/>
              <a:buFont typeface="Arial"/>
              <a:buNone/>
            </a:pPr>
            <a:r>
              <a:t/>
            </a:r>
            <a:endParaRPr sz="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5" name="Shape 245"/>
        <p:cNvGrpSpPr/>
        <p:nvPr/>
      </p:nvGrpSpPr>
      <p:grpSpPr>
        <a:xfrm>
          <a:off x="0" y="0"/>
          <a:ext cx="0" cy="0"/>
          <a:chOff x="0" y="0"/>
          <a:chExt cx="0" cy="0"/>
        </a:xfrm>
      </p:grpSpPr>
      <p:sp>
        <p:nvSpPr>
          <p:cNvPr id="246" name="Google Shape;246;p43"/>
          <p:cNvSpPr txBox="1"/>
          <p:nvPr/>
        </p:nvSpPr>
        <p:spPr>
          <a:xfrm>
            <a:off x="1175275" y="824300"/>
            <a:ext cx="7216200" cy="8082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Investment has been profitable until Feb, but opportunities need to be seeked as </a:t>
            </a:r>
            <a:r>
              <a:rPr b="1" lang="en-GB" sz="1500">
                <a:solidFill>
                  <a:schemeClr val="lt1"/>
                </a:solidFill>
                <a:latin typeface="Work Sans"/>
                <a:ea typeface="Work Sans"/>
                <a:cs typeface="Work Sans"/>
                <a:sym typeface="Work Sans"/>
              </a:rPr>
              <a:t>drop in main KPIs threaten the sustainability of the business.</a:t>
            </a:r>
            <a:endParaRPr b="1" sz="1500">
              <a:solidFill>
                <a:schemeClr val="lt1"/>
              </a:solidFill>
              <a:latin typeface="Work Sans"/>
              <a:ea typeface="Work Sans"/>
              <a:cs typeface="Work Sans"/>
              <a:sym typeface="Work Sans"/>
            </a:endParaRPr>
          </a:p>
        </p:txBody>
      </p:sp>
      <p:pic>
        <p:nvPicPr>
          <p:cNvPr id="247" name="Google Shape;247;p43"/>
          <p:cNvPicPr preferRelativeResize="0"/>
          <p:nvPr/>
        </p:nvPicPr>
        <p:blipFill>
          <a:blip r:embed="rId3">
            <a:alphaModFix/>
          </a:blip>
          <a:stretch>
            <a:fillRect/>
          </a:stretch>
        </p:blipFill>
        <p:spPr>
          <a:xfrm>
            <a:off x="432102" y="2597251"/>
            <a:ext cx="548970" cy="593499"/>
          </a:xfrm>
          <a:prstGeom prst="rect">
            <a:avLst/>
          </a:prstGeom>
          <a:noFill/>
          <a:ln>
            <a:noFill/>
          </a:ln>
        </p:spPr>
      </p:pic>
      <p:sp>
        <p:nvSpPr>
          <p:cNvPr id="248" name="Google Shape;248;p43"/>
          <p:cNvSpPr txBox="1"/>
          <p:nvPr/>
        </p:nvSpPr>
        <p:spPr>
          <a:xfrm>
            <a:off x="1175275" y="1661425"/>
            <a:ext cx="7216200" cy="8082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b="1" lang="en-GB" sz="1500">
                <a:solidFill>
                  <a:schemeClr val="lt1"/>
                </a:solidFill>
                <a:latin typeface="Work Sans"/>
                <a:ea typeface="Work Sans"/>
                <a:cs typeface="Work Sans"/>
                <a:sym typeface="Work Sans"/>
              </a:rPr>
              <a:t>Channel Strategy (&amp;Mix) needs to be revisited. </a:t>
            </a:r>
            <a:r>
              <a:rPr b="1" lang="en-GB" sz="1500">
                <a:solidFill>
                  <a:schemeClr val="lt1"/>
                </a:solidFill>
                <a:latin typeface="Work Sans"/>
                <a:ea typeface="Work Sans"/>
                <a:cs typeface="Work Sans"/>
                <a:sym typeface="Work Sans"/>
              </a:rPr>
              <a:t>Meta </a:t>
            </a:r>
            <a:r>
              <a:rPr lang="en-GB" sz="1500">
                <a:solidFill>
                  <a:schemeClr val="lt1"/>
                </a:solidFill>
                <a:latin typeface="Work Sans"/>
                <a:ea typeface="Work Sans"/>
                <a:cs typeface="Work Sans"/>
                <a:sym typeface="Work Sans"/>
              </a:rPr>
              <a:t>represents an increasingly less attractive investment option while </a:t>
            </a:r>
            <a:r>
              <a:rPr b="1" lang="en-GB" sz="1500">
                <a:solidFill>
                  <a:schemeClr val="lt1"/>
                </a:solidFill>
                <a:latin typeface="Work Sans"/>
                <a:ea typeface="Work Sans"/>
                <a:cs typeface="Work Sans"/>
                <a:sym typeface="Work Sans"/>
              </a:rPr>
              <a:t>Google</a:t>
            </a:r>
            <a:r>
              <a:rPr lang="en-GB" sz="1500">
                <a:solidFill>
                  <a:schemeClr val="lt1"/>
                </a:solidFill>
                <a:latin typeface="Work Sans"/>
                <a:ea typeface="Work Sans"/>
                <a:cs typeface="Work Sans"/>
                <a:sym typeface="Work Sans"/>
              </a:rPr>
              <a:t> is the best across all kpis (CAC, CR, CR_FT, ROAS (2nd) and ROI)</a:t>
            </a:r>
            <a:endParaRPr sz="1500">
              <a:solidFill>
                <a:schemeClr val="lt1"/>
              </a:solidFill>
              <a:latin typeface="Work Sans"/>
              <a:ea typeface="Work Sans"/>
              <a:cs typeface="Work Sans"/>
              <a:sym typeface="Work Sans"/>
            </a:endParaRPr>
          </a:p>
        </p:txBody>
      </p:sp>
      <p:sp>
        <p:nvSpPr>
          <p:cNvPr id="249" name="Google Shape;249;p43"/>
          <p:cNvSpPr txBox="1"/>
          <p:nvPr/>
        </p:nvSpPr>
        <p:spPr>
          <a:xfrm>
            <a:off x="1175275" y="2521050"/>
            <a:ext cx="7587600" cy="8082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b="1" lang="en-GB" sz="1500">
                <a:solidFill>
                  <a:schemeClr val="lt1"/>
                </a:solidFill>
                <a:latin typeface="Work Sans"/>
                <a:ea typeface="Work Sans"/>
                <a:cs typeface="Work Sans"/>
                <a:sym typeface="Work Sans"/>
              </a:rPr>
              <a:t>Commercial Strategy needs to be revisited. </a:t>
            </a:r>
            <a:r>
              <a:rPr lang="en-GB" sz="1500">
                <a:solidFill>
                  <a:schemeClr val="lt1"/>
                </a:solidFill>
                <a:latin typeface="Work Sans"/>
                <a:ea typeface="Work Sans"/>
                <a:cs typeface="Work Sans"/>
                <a:sym typeface="Work Sans"/>
              </a:rPr>
              <a:t>Pricing &amp; Duration of offers require assessment per type of student. Prioritization of calls by channels could be improved through data analysis.</a:t>
            </a:r>
            <a:endParaRPr sz="1500">
              <a:solidFill>
                <a:schemeClr val="lt1"/>
              </a:solidFill>
              <a:latin typeface="Work Sans"/>
              <a:ea typeface="Work Sans"/>
              <a:cs typeface="Work Sans"/>
              <a:sym typeface="Work Sans"/>
            </a:endParaRPr>
          </a:p>
        </p:txBody>
      </p:sp>
      <p:sp>
        <p:nvSpPr>
          <p:cNvPr id="250" name="Google Shape;250;p43"/>
          <p:cNvSpPr txBox="1"/>
          <p:nvPr/>
        </p:nvSpPr>
        <p:spPr>
          <a:xfrm>
            <a:off x="1175275" y="4153547"/>
            <a:ext cx="72162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New Pockets of Growth: </a:t>
            </a:r>
            <a:r>
              <a:rPr b="1" lang="en-GB" sz="1500">
                <a:solidFill>
                  <a:schemeClr val="lt1"/>
                </a:solidFill>
                <a:latin typeface="Work Sans"/>
                <a:ea typeface="Work Sans"/>
                <a:cs typeface="Work Sans"/>
                <a:sym typeface="Work Sans"/>
              </a:rPr>
              <a:t>how to improve</a:t>
            </a:r>
            <a:r>
              <a:rPr lang="en-GB" sz="1500">
                <a:solidFill>
                  <a:schemeClr val="lt1"/>
                </a:solidFill>
                <a:latin typeface="Work Sans"/>
                <a:ea typeface="Work Sans"/>
                <a:cs typeface="Work Sans"/>
                <a:sym typeface="Work Sans"/>
              </a:rPr>
              <a:t> (a decreasing) </a:t>
            </a:r>
            <a:r>
              <a:rPr b="1" lang="en-GB" sz="1500">
                <a:solidFill>
                  <a:schemeClr val="lt1"/>
                </a:solidFill>
                <a:latin typeface="Work Sans"/>
                <a:ea typeface="Work Sans"/>
                <a:cs typeface="Work Sans"/>
                <a:sym typeface="Work Sans"/>
              </a:rPr>
              <a:t>low funnel conversion?</a:t>
            </a:r>
            <a:r>
              <a:rPr lang="en-GB" sz="1500">
                <a:solidFill>
                  <a:schemeClr val="lt1"/>
                </a:solidFill>
                <a:latin typeface="Work Sans"/>
                <a:ea typeface="Work Sans"/>
                <a:cs typeface="Work Sans"/>
                <a:sym typeface="Work Sans"/>
              </a:rPr>
              <a:t> e.g. engage teachers to encourage students to continue?</a:t>
            </a:r>
            <a:endParaRPr sz="1500">
              <a:solidFill>
                <a:schemeClr val="lt1"/>
              </a:solidFill>
              <a:latin typeface="Work Sans"/>
              <a:ea typeface="Work Sans"/>
              <a:cs typeface="Work Sans"/>
              <a:sym typeface="Work Sans"/>
            </a:endParaRPr>
          </a:p>
        </p:txBody>
      </p:sp>
      <p:sp>
        <p:nvSpPr>
          <p:cNvPr id="251" name="Google Shape;251;p43"/>
          <p:cNvSpPr txBox="1"/>
          <p:nvPr/>
        </p:nvSpPr>
        <p:spPr>
          <a:xfrm>
            <a:off x="1175275" y="3436800"/>
            <a:ext cx="7216200" cy="600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Leads efficiency: </a:t>
            </a:r>
            <a:r>
              <a:rPr b="1" lang="en-GB" sz="1500">
                <a:solidFill>
                  <a:schemeClr val="lt1"/>
                </a:solidFill>
                <a:latin typeface="Work Sans"/>
                <a:ea typeface="Work Sans"/>
                <a:cs typeface="Work Sans"/>
                <a:sym typeface="Work Sans"/>
              </a:rPr>
              <a:t>There are Leads that have not been called even once</a:t>
            </a:r>
            <a:r>
              <a:rPr lang="en-GB" sz="1500">
                <a:solidFill>
                  <a:schemeClr val="lt1"/>
                </a:solidFill>
                <a:latin typeface="Work Sans"/>
                <a:ea typeface="Work Sans"/>
                <a:cs typeface="Work Sans"/>
                <a:sym typeface="Work Sans"/>
              </a:rPr>
              <a:t>. Moreover, they are mainly from Google (high CR%).</a:t>
            </a:r>
            <a:endParaRPr b="1" sz="1500">
              <a:solidFill>
                <a:schemeClr val="lt1"/>
              </a:solidFill>
              <a:latin typeface="Work Sans"/>
              <a:ea typeface="Work Sans"/>
              <a:cs typeface="Work Sans"/>
              <a:sym typeface="Work Sans"/>
            </a:endParaRPr>
          </a:p>
        </p:txBody>
      </p:sp>
      <p:pic>
        <p:nvPicPr>
          <p:cNvPr id="252" name="Google Shape;252;p43"/>
          <p:cNvPicPr preferRelativeResize="0"/>
          <p:nvPr/>
        </p:nvPicPr>
        <p:blipFill>
          <a:blip r:embed="rId4">
            <a:alphaModFix/>
          </a:blip>
          <a:stretch>
            <a:fillRect/>
          </a:stretch>
        </p:blipFill>
        <p:spPr>
          <a:xfrm>
            <a:off x="460552" y="866350"/>
            <a:ext cx="548970" cy="593499"/>
          </a:xfrm>
          <a:prstGeom prst="rect">
            <a:avLst/>
          </a:prstGeom>
          <a:noFill/>
          <a:ln>
            <a:noFill/>
          </a:ln>
        </p:spPr>
      </p:pic>
      <p:grpSp>
        <p:nvGrpSpPr>
          <p:cNvPr id="253" name="Google Shape;253;p43"/>
          <p:cNvGrpSpPr/>
          <p:nvPr/>
        </p:nvGrpSpPr>
        <p:grpSpPr>
          <a:xfrm>
            <a:off x="432100" y="1708700"/>
            <a:ext cx="548975" cy="593500"/>
            <a:chOff x="407800" y="1737150"/>
            <a:chExt cx="548975" cy="593500"/>
          </a:xfrm>
        </p:grpSpPr>
        <p:pic>
          <p:nvPicPr>
            <p:cNvPr id="254" name="Google Shape;254;p43"/>
            <p:cNvPicPr preferRelativeResize="0"/>
            <p:nvPr/>
          </p:nvPicPr>
          <p:blipFill>
            <a:blip r:embed="rId5">
              <a:alphaModFix/>
            </a:blip>
            <a:stretch>
              <a:fillRect/>
            </a:stretch>
          </p:blipFill>
          <p:spPr>
            <a:xfrm>
              <a:off x="407800" y="1737150"/>
              <a:ext cx="364421" cy="400195"/>
            </a:xfrm>
            <a:prstGeom prst="rect">
              <a:avLst/>
            </a:prstGeom>
            <a:noFill/>
            <a:ln>
              <a:noFill/>
            </a:ln>
          </p:spPr>
        </p:pic>
        <p:pic>
          <p:nvPicPr>
            <p:cNvPr id="255" name="Google Shape;255;p43"/>
            <p:cNvPicPr preferRelativeResize="0"/>
            <p:nvPr/>
          </p:nvPicPr>
          <p:blipFill>
            <a:blip r:embed="rId6">
              <a:alphaModFix/>
            </a:blip>
            <a:stretch>
              <a:fillRect/>
            </a:stretch>
          </p:blipFill>
          <p:spPr>
            <a:xfrm>
              <a:off x="592354" y="1930455"/>
              <a:ext cx="364421" cy="400195"/>
            </a:xfrm>
            <a:prstGeom prst="rect">
              <a:avLst/>
            </a:prstGeom>
            <a:noFill/>
            <a:ln>
              <a:noFill/>
            </a:ln>
          </p:spPr>
        </p:pic>
      </p:grpSp>
      <p:pic>
        <p:nvPicPr>
          <p:cNvPr id="256" name="Google Shape;256;p43"/>
          <p:cNvPicPr preferRelativeResize="0"/>
          <p:nvPr/>
        </p:nvPicPr>
        <p:blipFill>
          <a:blip r:embed="rId7">
            <a:alphaModFix/>
          </a:blip>
          <a:stretch>
            <a:fillRect/>
          </a:stretch>
        </p:blipFill>
        <p:spPr>
          <a:xfrm>
            <a:off x="407802" y="3407651"/>
            <a:ext cx="548970" cy="593499"/>
          </a:xfrm>
          <a:prstGeom prst="rect">
            <a:avLst/>
          </a:prstGeom>
          <a:noFill/>
          <a:ln>
            <a:noFill/>
          </a:ln>
        </p:spPr>
      </p:pic>
      <p:sp>
        <p:nvSpPr>
          <p:cNvPr id="257" name="Google Shape;257;p43"/>
          <p:cNvSpPr txBox="1"/>
          <p:nvPr>
            <p:ph idx="4294967295" type="ctrTitle"/>
          </p:nvPr>
        </p:nvSpPr>
        <p:spPr>
          <a:xfrm>
            <a:off x="305400" y="180500"/>
            <a:ext cx="87171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rPr>
              <a:t>Unlocking Opportunities: 5 Findings to Drive Strategic Decisions</a:t>
            </a:r>
            <a:endParaRPr sz="2100">
              <a:solidFill>
                <a:schemeClr val="lt1"/>
              </a:solidFill>
            </a:endParaRPr>
          </a:p>
        </p:txBody>
      </p:sp>
      <p:pic>
        <p:nvPicPr>
          <p:cNvPr id="258" name="Google Shape;258;p43"/>
          <p:cNvPicPr preferRelativeResize="0"/>
          <p:nvPr/>
        </p:nvPicPr>
        <p:blipFill>
          <a:blip r:embed="rId8">
            <a:alphaModFix/>
          </a:blip>
          <a:stretch>
            <a:fillRect/>
          </a:stretch>
        </p:blipFill>
        <p:spPr>
          <a:xfrm>
            <a:off x="460550" y="4140663"/>
            <a:ext cx="626075" cy="62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idx="4294967295" type="title"/>
          </p:nvPr>
        </p:nvSpPr>
        <p:spPr>
          <a:xfrm>
            <a:off x="306450" y="1013250"/>
            <a:ext cx="3044700" cy="116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1800" u="sng">
                <a:solidFill>
                  <a:schemeClr val="dk1"/>
                </a:solidFill>
              </a:rPr>
              <a:t>Measurement</a:t>
            </a:r>
            <a:r>
              <a:rPr lang="en-GB" sz="1800" u="sng">
                <a:solidFill>
                  <a:schemeClr val="dk1"/>
                </a:solidFill>
              </a:rPr>
              <a:t> is vital</a:t>
            </a:r>
            <a:endParaRPr sz="1800">
              <a:solidFill>
                <a:schemeClr val="dk1"/>
              </a:solidFill>
            </a:endParaRPr>
          </a:p>
          <a:p>
            <a:pPr indent="0" lvl="0" marL="0" rtl="0" algn="l">
              <a:lnSpc>
                <a:spcPct val="115000"/>
              </a:lnSpc>
              <a:spcBef>
                <a:spcPts val="1000"/>
              </a:spcBef>
              <a:spcAft>
                <a:spcPts val="1000"/>
              </a:spcAft>
              <a:buSzPts val="990"/>
              <a:buNone/>
            </a:pPr>
            <a:r>
              <a:rPr lang="en-GB" sz="1800">
                <a:solidFill>
                  <a:schemeClr val="dk1"/>
                </a:solidFill>
              </a:rPr>
              <a:t>Main KPIs to consider</a:t>
            </a:r>
            <a:endParaRPr sz="1800">
              <a:solidFill>
                <a:schemeClr val="dk1"/>
              </a:solidFill>
            </a:endParaRPr>
          </a:p>
        </p:txBody>
      </p:sp>
      <p:sp>
        <p:nvSpPr>
          <p:cNvPr id="264" name="Google Shape;264;p44"/>
          <p:cNvSpPr txBox="1"/>
          <p:nvPr>
            <p:ph idx="4294967295" type="body"/>
          </p:nvPr>
        </p:nvSpPr>
        <p:spPr>
          <a:xfrm>
            <a:off x="3593775" y="1573725"/>
            <a:ext cx="4773600" cy="2684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100"/>
              <a:t>As this case requires understanding deeply different Marketing channels’ behavior, will be key to comprehend the End-to-End ‘</a:t>
            </a:r>
            <a:r>
              <a:rPr b="1" lang="en-GB" sz="1100"/>
              <a:t>Student</a:t>
            </a:r>
            <a:r>
              <a:rPr lang="en-GB" sz="1100"/>
              <a:t> </a:t>
            </a:r>
            <a:r>
              <a:rPr b="1" lang="en-GB" sz="1100"/>
              <a:t>Funnel’</a:t>
            </a:r>
            <a:r>
              <a:rPr lang="en-GB" sz="1100"/>
              <a:t> and its profitability. </a:t>
            </a:r>
            <a:endParaRPr sz="110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rPr lang="en-GB" sz="1100"/>
              <a:t>The KPIs that will allow us to do so will be </a:t>
            </a:r>
            <a:r>
              <a:rPr b="1" lang="en-GB" sz="1100"/>
              <a:t>Conversion Rate and Return of Investment</a:t>
            </a:r>
            <a:r>
              <a:rPr lang="en-GB" sz="1100"/>
              <a:t> (both advertisement (ROAS) and E2E (ROI)).</a:t>
            </a:r>
            <a:endParaRPr sz="110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rPr b="1" lang="en-GB" sz="1100"/>
              <a:t>Revenue </a:t>
            </a:r>
            <a:r>
              <a:rPr lang="en-GB" sz="1100"/>
              <a:t>estimation using CLTV and </a:t>
            </a:r>
            <a:r>
              <a:rPr b="1" lang="en-GB" sz="1100"/>
              <a:t>Behavior of Costs</a:t>
            </a:r>
            <a:r>
              <a:rPr lang="en-GB" sz="1100"/>
              <a:t> throughout time (Monthly Costs per phase a.k.a. CAC and LAC) will be auxiliary KPIs to build solid advice to Marketing and Commercial areas.</a:t>
            </a:r>
            <a:endParaRPr sz="110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rPr lang="en-GB" sz="1100"/>
              <a:t>Finally, Performance/</a:t>
            </a:r>
            <a:r>
              <a:rPr b="1" lang="en-GB" sz="1100"/>
              <a:t>Efficiency of Sales Teams</a:t>
            </a:r>
            <a:r>
              <a:rPr lang="en-GB" sz="1100"/>
              <a:t>, affecting CR% and ROI, can be further analyzed through Uncalled Customers, Avg Call Attempts and Call Duration.</a:t>
            </a:r>
            <a:endParaRPr sz="1100"/>
          </a:p>
          <a:p>
            <a:pPr indent="0" lvl="0" marL="0" rtl="0" algn="l">
              <a:lnSpc>
                <a:spcPct val="90000"/>
              </a:lnSpc>
              <a:spcBef>
                <a:spcPts val="0"/>
              </a:spcBef>
              <a:spcAft>
                <a:spcPts val="0"/>
              </a:spcAft>
              <a:buNone/>
            </a:pPr>
            <a:r>
              <a:t/>
            </a:r>
            <a:endParaRPr sz="1100"/>
          </a:p>
        </p:txBody>
      </p:sp>
      <p:sp>
        <p:nvSpPr>
          <p:cNvPr id="265" name="Google Shape;265;p44">
            <a:hlinkClick r:id="rId3"/>
          </p:cNvPr>
          <p:cNvSpPr txBox="1"/>
          <p:nvPr>
            <p:ph idx="4294967295" type="body"/>
          </p:nvPr>
        </p:nvSpPr>
        <p:spPr>
          <a:xfrm>
            <a:off x="306450" y="4716975"/>
            <a:ext cx="4773600" cy="283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i="1" lang="en-GB" sz="1100"/>
              <a:t>Complete </a:t>
            </a:r>
            <a:r>
              <a:rPr i="1" lang="en-GB" sz="1100"/>
              <a:t>explanation</a:t>
            </a:r>
            <a:r>
              <a:rPr i="1" lang="en-GB" sz="1100"/>
              <a:t> can be found </a:t>
            </a:r>
            <a:r>
              <a:rPr i="1" lang="en-GB" sz="1100" u="sng">
                <a:solidFill>
                  <a:schemeClr val="hlink"/>
                </a:solidFill>
                <a:hlinkClick r:id="rId4"/>
              </a:rPr>
              <a:t>here (page 3)</a:t>
            </a:r>
            <a:endParaRPr i="1" sz="1100" u="sng"/>
          </a:p>
        </p:txBody>
      </p:sp>
      <p:pic>
        <p:nvPicPr>
          <p:cNvPr id="266" name="Google Shape;266;p44"/>
          <p:cNvPicPr preferRelativeResize="0"/>
          <p:nvPr/>
        </p:nvPicPr>
        <p:blipFill>
          <a:blip r:embed="rId5">
            <a:alphaModFix/>
          </a:blip>
          <a:stretch>
            <a:fillRect/>
          </a:stretch>
        </p:blipFill>
        <p:spPr>
          <a:xfrm>
            <a:off x="1423225" y="2401125"/>
            <a:ext cx="1013775" cy="1013775"/>
          </a:xfrm>
          <a:prstGeom prst="rect">
            <a:avLst/>
          </a:prstGeom>
          <a:noFill/>
          <a:ln>
            <a:noFill/>
          </a:ln>
        </p:spPr>
      </p:pic>
      <p:pic>
        <p:nvPicPr>
          <p:cNvPr id="267" name="Google Shape;267;p44"/>
          <p:cNvPicPr preferRelativeResize="0"/>
          <p:nvPr/>
        </p:nvPicPr>
        <p:blipFill>
          <a:blip r:embed="rId6">
            <a:alphaModFix/>
          </a:blip>
          <a:stretch>
            <a:fillRect/>
          </a:stretch>
        </p:blipFill>
        <p:spPr>
          <a:xfrm>
            <a:off x="1703804" y="3330825"/>
            <a:ext cx="452625" cy="496524"/>
          </a:xfrm>
          <a:prstGeom prst="rect">
            <a:avLst/>
          </a:prstGeom>
          <a:noFill/>
          <a:ln>
            <a:noFill/>
          </a:ln>
        </p:spPr>
      </p:pic>
      <p:sp>
        <p:nvSpPr>
          <p:cNvPr id="268" name="Google Shape;268;p44"/>
          <p:cNvSpPr txBox="1"/>
          <p:nvPr>
            <p:ph idx="4294967295" type="title"/>
          </p:nvPr>
        </p:nvSpPr>
        <p:spPr>
          <a:xfrm>
            <a:off x="306450" y="3322275"/>
            <a:ext cx="885600" cy="4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990"/>
              <a:buNone/>
            </a:pPr>
            <a:r>
              <a:rPr lang="en-GB" sz="1200" u="sng">
                <a:solidFill>
                  <a:schemeClr val="dk1"/>
                </a:solidFill>
              </a:rPr>
              <a:t>Tools:</a:t>
            </a:r>
            <a:endParaRPr sz="1200">
              <a:solidFill>
                <a:schemeClr val="dk1"/>
              </a:solidFill>
            </a:endParaRPr>
          </a:p>
        </p:txBody>
      </p:sp>
      <p:pic>
        <p:nvPicPr>
          <p:cNvPr id="269" name="Google Shape;269;p44"/>
          <p:cNvPicPr preferRelativeResize="0"/>
          <p:nvPr/>
        </p:nvPicPr>
        <p:blipFill>
          <a:blip r:embed="rId7">
            <a:alphaModFix/>
          </a:blip>
          <a:stretch>
            <a:fillRect/>
          </a:stretch>
        </p:blipFill>
        <p:spPr>
          <a:xfrm>
            <a:off x="1527251" y="3862875"/>
            <a:ext cx="805729" cy="496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3" name="Shape 273"/>
        <p:cNvGrpSpPr/>
        <p:nvPr/>
      </p:nvGrpSpPr>
      <p:grpSpPr>
        <a:xfrm>
          <a:off x="0" y="0"/>
          <a:ext cx="0" cy="0"/>
          <a:chOff x="0" y="0"/>
          <a:chExt cx="0" cy="0"/>
        </a:xfrm>
      </p:grpSpPr>
      <p:sp>
        <p:nvSpPr>
          <p:cNvPr id="274" name="Google Shape;274;p45"/>
          <p:cNvSpPr txBox="1"/>
          <p:nvPr/>
        </p:nvSpPr>
        <p:spPr>
          <a:xfrm>
            <a:off x="-152625" y="1092175"/>
            <a:ext cx="3778800" cy="30939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b="1" lang="en-GB">
                <a:solidFill>
                  <a:schemeClr val="lt1"/>
                </a:solidFill>
                <a:latin typeface="Work Sans"/>
                <a:ea typeface="Work Sans"/>
                <a:cs typeface="Work Sans"/>
                <a:sym typeface="Work Sans"/>
              </a:rPr>
              <a:t>21.5%</a:t>
            </a:r>
            <a:r>
              <a:rPr lang="en-GB">
                <a:solidFill>
                  <a:schemeClr val="lt1"/>
                </a:solidFill>
                <a:latin typeface="Work Sans"/>
                <a:ea typeface="Work Sans"/>
                <a:cs typeface="Work Sans"/>
                <a:sym typeface="Work Sans"/>
              </a:rPr>
              <a:t> was the E2E Return of Investment - </a:t>
            </a:r>
            <a:r>
              <a:rPr b="1" lang="en-GB">
                <a:solidFill>
                  <a:schemeClr val="lt1"/>
                </a:solidFill>
                <a:latin typeface="Work Sans"/>
                <a:ea typeface="Work Sans"/>
                <a:cs typeface="Work Sans"/>
                <a:sym typeface="Work Sans"/>
              </a:rPr>
              <a:t>above industry average</a:t>
            </a:r>
            <a:r>
              <a:rPr lang="en-GB">
                <a:solidFill>
                  <a:schemeClr val="lt1"/>
                </a:solidFill>
                <a:latin typeface="Work Sans"/>
                <a:ea typeface="Work Sans"/>
                <a:cs typeface="Work Sans"/>
                <a:sym typeface="Work Sans"/>
              </a:rPr>
              <a:t>*</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b="1">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a:solidFill>
                  <a:schemeClr val="lt1"/>
                </a:solidFill>
                <a:latin typeface="Work Sans"/>
                <a:ea typeface="Work Sans"/>
                <a:cs typeface="Work Sans"/>
                <a:sym typeface="Work Sans"/>
              </a:rPr>
              <a:t>However, a</a:t>
            </a:r>
            <a:r>
              <a:rPr lang="en-GB">
                <a:solidFill>
                  <a:schemeClr val="lt1"/>
                </a:solidFill>
                <a:latin typeface="Work Sans"/>
                <a:ea typeface="Work Sans"/>
                <a:cs typeface="Work Sans"/>
                <a:sym typeface="Work Sans"/>
              </a:rPr>
              <a:t>s a result of decreasing Sales and rising Costs, from Jan onwards ROI and ROAS substantially decreased.</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b="1" lang="en-GB">
                <a:solidFill>
                  <a:schemeClr val="lt1"/>
                </a:solidFill>
                <a:latin typeface="Work Sans"/>
                <a:ea typeface="Work Sans"/>
                <a:cs typeface="Work Sans"/>
                <a:sym typeface="Work Sans"/>
              </a:rPr>
              <a:t>Revenue</a:t>
            </a:r>
            <a:r>
              <a:rPr lang="en-GB">
                <a:solidFill>
                  <a:schemeClr val="lt1"/>
                </a:solidFill>
                <a:latin typeface="Work Sans"/>
                <a:ea typeface="Work Sans"/>
                <a:cs typeface="Work Sans"/>
                <a:sym typeface="Work Sans"/>
              </a:rPr>
              <a:t> for each month not only drops, but what is most concerning, </a:t>
            </a:r>
            <a:r>
              <a:rPr b="1" lang="en-GB">
                <a:solidFill>
                  <a:schemeClr val="lt1"/>
                </a:solidFill>
                <a:latin typeface="Work Sans"/>
                <a:ea typeface="Work Sans"/>
                <a:cs typeface="Work Sans"/>
                <a:sym typeface="Work Sans"/>
              </a:rPr>
              <a:t>lands below cost levels</a:t>
            </a:r>
            <a:r>
              <a:rPr lang="en-GB">
                <a:solidFill>
                  <a:schemeClr val="lt1"/>
                </a:solidFill>
                <a:latin typeface="Work Sans"/>
                <a:ea typeface="Work Sans"/>
                <a:cs typeface="Work Sans"/>
                <a:sym typeface="Work Sans"/>
              </a:rPr>
              <a:t> in March erosioning profit.</a:t>
            </a:r>
            <a:endParaRPr>
              <a:solidFill>
                <a:schemeClr val="lt1"/>
              </a:solidFill>
              <a:latin typeface="Work Sans"/>
              <a:ea typeface="Work Sans"/>
              <a:cs typeface="Work Sans"/>
              <a:sym typeface="Work Sans"/>
            </a:endParaRPr>
          </a:p>
          <a:p>
            <a:pPr indent="0" lvl="0" marL="0" rtl="0" algn="l">
              <a:lnSpc>
                <a:spcPct val="90000"/>
              </a:lnSpc>
              <a:spcBef>
                <a:spcPts val="0"/>
              </a:spcBef>
              <a:spcAft>
                <a:spcPts val="0"/>
              </a:spcAft>
              <a:buNone/>
            </a:pPr>
            <a:r>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a:solidFill>
                <a:schemeClr val="lt1"/>
              </a:solidFill>
              <a:latin typeface="Work Sans"/>
              <a:ea typeface="Work Sans"/>
              <a:cs typeface="Work Sans"/>
              <a:sym typeface="Work Sans"/>
            </a:endParaRPr>
          </a:p>
        </p:txBody>
      </p:sp>
      <p:sp>
        <p:nvSpPr>
          <p:cNvPr id="275" name="Google Shape;275;p45"/>
          <p:cNvSpPr txBox="1"/>
          <p:nvPr/>
        </p:nvSpPr>
        <p:spPr>
          <a:xfrm>
            <a:off x="5268288" y="4126400"/>
            <a:ext cx="20565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Evolution of Revenue vs Costs</a:t>
            </a:r>
            <a:endParaRPr b="1" i="1" sz="1000">
              <a:latin typeface="Work Sans"/>
              <a:ea typeface="Work Sans"/>
              <a:cs typeface="Work Sans"/>
              <a:sym typeface="Work Sans"/>
            </a:endParaRPr>
          </a:p>
        </p:txBody>
      </p:sp>
      <p:sp>
        <p:nvSpPr>
          <p:cNvPr id="276" name="Google Shape;276;p45"/>
          <p:cNvSpPr/>
          <p:nvPr/>
        </p:nvSpPr>
        <p:spPr>
          <a:xfrm>
            <a:off x="105175" y="771475"/>
            <a:ext cx="3633900" cy="3735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Work Sans"/>
                <a:ea typeface="Work Sans"/>
                <a:cs typeface="Work Sans"/>
                <a:sym typeface="Work Sans"/>
              </a:rPr>
              <a:t>Are our campaigns &amp; target audience saturated?</a:t>
            </a:r>
            <a:endParaRPr sz="1600">
              <a:latin typeface="Work Sans"/>
              <a:ea typeface="Work Sans"/>
              <a:cs typeface="Work Sans"/>
              <a:sym typeface="Work Sans"/>
            </a:endParaRPr>
          </a:p>
          <a:p>
            <a:pPr indent="0" lvl="0" marL="0" rtl="0" algn="ctr">
              <a:spcBef>
                <a:spcPts val="0"/>
              </a:spcBef>
              <a:spcAft>
                <a:spcPts val="0"/>
              </a:spcAft>
              <a:buNone/>
            </a:pPr>
            <a:r>
              <a:rPr lang="en-GB" sz="1500">
                <a:latin typeface="Work Sans"/>
                <a:ea typeface="Work Sans"/>
                <a:cs typeface="Work Sans"/>
                <a:sym typeface="Work Sans"/>
              </a:rPr>
              <a:t>(Costs increased and CR% fell)</a:t>
            </a:r>
            <a:endParaRPr sz="1500">
              <a:latin typeface="Work Sans"/>
              <a:ea typeface="Work Sans"/>
              <a:cs typeface="Work Sans"/>
              <a:sym typeface="Work Sans"/>
            </a:endParaRPr>
          </a:p>
          <a:p>
            <a:pPr indent="0" lvl="0" marL="0" rtl="0" algn="ctr">
              <a:spcBef>
                <a:spcPts val="0"/>
              </a:spcBef>
              <a:spcAft>
                <a:spcPts val="0"/>
              </a:spcAft>
              <a:buNone/>
            </a:pPr>
            <a:r>
              <a:t/>
            </a:r>
            <a:endParaRPr sz="1600">
              <a:latin typeface="Work Sans"/>
              <a:ea typeface="Work Sans"/>
              <a:cs typeface="Work Sans"/>
              <a:sym typeface="Work Sans"/>
            </a:endParaRPr>
          </a:p>
          <a:p>
            <a:pPr indent="0" lvl="0" marL="0" rtl="0" algn="ctr">
              <a:spcBef>
                <a:spcPts val="0"/>
              </a:spcBef>
              <a:spcAft>
                <a:spcPts val="0"/>
              </a:spcAft>
              <a:buNone/>
            </a:pPr>
            <a:r>
              <a:rPr lang="en-GB" sz="1600">
                <a:latin typeface="Work Sans"/>
                <a:ea typeface="Work Sans"/>
                <a:cs typeface="Work Sans"/>
                <a:sym typeface="Work Sans"/>
              </a:rPr>
              <a:t>Let’s start to drill down, firstly understanding conversion rates of each part of the Student Funnel</a:t>
            </a:r>
            <a:endParaRPr sz="1600">
              <a:latin typeface="Work Sans"/>
              <a:ea typeface="Work Sans"/>
              <a:cs typeface="Work Sans"/>
              <a:sym typeface="Work Sans"/>
            </a:endParaRPr>
          </a:p>
        </p:txBody>
      </p:sp>
      <p:sp>
        <p:nvSpPr>
          <p:cNvPr id="277" name="Google Shape;277;p45"/>
          <p:cNvSpPr txBox="1"/>
          <p:nvPr/>
        </p:nvSpPr>
        <p:spPr>
          <a:xfrm>
            <a:off x="6151850" y="4666150"/>
            <a:ext cx="16413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a:t>
            </a:r>
            <a:r>
              <a:rPr i="1" lang="en-GB" sz="1000">
                <a:solidFill>
                  <a:schemeClr val="lt1"/>
                </a:solidFill>
                <a:latin typeface="Work Sans"/>
                <a:ea typeface="Work Sans"/>
                <a:cs typeface="Work Sans"/>
                <a:sym typeface="Work Sans"/>
              </a:rPr>
              <a:t>Customer Acquisition Cost </a:t>
            </a:r>
            <a:r>
              <a:rPr i="1" lang="en-GB" sz="1000" u="sng">
                <a:solidFill>
                  <a:schemeClr val="hlink"/>
                </a:solidFill>
                <a:latin typeface="Work Sans"/>
                <a:ea typeface="Work Sans"/>
                <a:cs typeface="Work Sans"/>
                <a:sym typeface="Work Sans"/>
                <a:hlinkClick action="ppaction://hlinksldjump" r:id="rId3"/>
              </a:rPr>
              <a:t>here</a:t>
            </a:r>
            <a:endParaRPr b="1" i="1" sz="900">
              <a:latin typeface="Work Sans"/>
              <a:ea typeface="Work Sans"/>
              <a:cs typeface="Work Sans"/>
              <a:sym typeface="Work Sans"/>
            </a:endParaRPr>
          </a:p>
        </p:txBody>
      </p:sp>
      <p:sp>
        <p:nvSpPr>
          <p:cNvPr id="278" name="Google Shape;278;p45"/>
          <p:cNvSpPr txBox="1"/>
          <p:nvPr/>
        </p:nvSpPr>
        <p:spPr>
          <a:xfrm>
            <a:off x="4460050" y="4681800"/>
            <a:ext cx="16413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900">
                <a:solidFill>
                  <a:schemeClr val="lt1"/>
                </a:solidFill>
                <a:latin typeface="Work Sans"/>
                <a:ea typeface="Work Sans"/>
                <a:cs typeface="Work Sans"/>
                <a:sym typeface="Work Sans"/>
              </a:rPr>
              <a:t>See </a:t>
            </a:r>
            <a:r>
              <a:rPr i="1" lang="en-GB" sz="1000">
                <a:solidFill>
                  <a:schemeClr val="lt1"/>
                </a:solidFill>
                <a:latin typeface="Work Sans"/>
                <a:ea typeface="Work Sans"/>
                <a:cs typeface="Work Sans"/>
                <a:sym typeface="Work Sans"/>
              </a:rPr>
              <a:t>Costs Evolution through time</a:t>
            </a:r>
            <a:r>
              <a:rPr i="1" lang="en-GB" sz="1000">
                <a:solidFill>
                  <a:schemeClr val="lt1"/>
                </a:solidFill>
                <a:latin typeface="Work Sans"/>
                <a:ea typeface="Work Sans"/>
                <a:cs typeface="Work Sans"/>
                <a:sym typeface="Work Sans"/>
              </a:rPr>
              <a:t> </a:t>
            </a:r>
            <a:r>
              <a:rPr i="1" lang="en-GB" sz="1000" u="sng">
                <a:solidFill>
                  <a:schemeClr val="hlink"/>
                </a:solidFill>
                <a:latin typeface="Work Sans"/>
                <a:ea typeface="Work Sans"/>
                <a:cs typeface="Work Sans"/>
                <a:sym typeface="Work Sans"/>
                <a:hlinkClick action="ppaction://hlinksldjump" r:id="rId4"/>
              </a:rPr>
              <a:t>here</a:t>
            </a:r>
            <a:endParaRPr b="1" i="1" sz="900">
              <a:latin typeface="Work Sans"/>
              <a:ea typeface="Work Sans"/>
              <a:cs typeface="Work Sans"/>
              <a:sym typeface="Work Sans"/>
            </a:endParaRPr>
          </a:p>
        </p:txBody>
      </p:sp>
      <p:sp>
        <p:nvSpPr>
          <p:cNvPr id="279" name="Google Shape;279;p45"/>
          <p:cNvSpPr txBox="1"/>
          <p:nvPr>
            <p:ph idx="4294967295" type="body"/>
          </p:nvPr>
        </p:nvSpPr>
        <p:spPr>
          <a:xfrm>
            <a:off x="4370400" y="0"/>
            <a:ext cx="4773600" cy="2742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i="1" lang="en-GB" sz="900">
                <a:solidFill>
                  <a:schemeClr val="lt1"/>
                </a:solidFill>
              </a:rPr>
              <a:t>Please review this slide on presentation mode</a:t>
            </a:r>
            <a:endParaRPr i="1" sz="900">
              <a:solidFill>
                <a:schemeClr val="lt1"/>
              </a:solidFill>
            </a:endParaRPr>
          </a:p>
        </p:txBody>
      </p:sp>
      <p:sp>
        <p:nvSpPr>
          <p:cNvPr id="280" name="Google Shape;280;p45"/>
          <p:cNvSpPr txBox="1"/>
          <p:nvPr>
            <p:ph idx="4294967295" type="title"/>
          </p:nvPr>
        </p:nvSpPr>
        <p:spPr>
          <a:xfrm>
            <a:off x="279650" y="12"/>
            <a:ext cx="71697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200">
                <a:solidFill>
                  <a:schemeClr val="lt1"/>
                </a:solidFill>
              </a:rPr>
              <a:t>High-Level Overview</a:t>
            </a:r>
            <a:endParaRPr sz="2200">
              <a:solidFill>
                <a:schemeClr val="lt1"/>
              </a:solidFill>
            </a:endParaRPr>
          </a:p>
        </p:txBody>
      </p:sp>
      <p:sp>
        <p:nvSpPr>
          <p:cNvPr id="281" name="Google Shape;281;p45"/>
          <p:cNvSpPr txBox="1"/>
          <p:nvPr/>
        </p:nvSpPr>
        <p:spPr>
          <a:xfrm>
            <a:off x="204475" y="4735450"/>
            <a:ext cx="35346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*OCED Reference for educational projects: 10-20% </a:t>
            </a:r>
            <a:endParaRPr b="1" i="1" sz="1000">
              <a:latin typeface="Work Sans"/>
              <a:ea typeface="Work Sans"/>
              <a:cs typeface="Work Sans"/>
              <a:sym typeface="Work Sans"/>
            </a:endParaRPr>
          </a:p>
        </p:txBody>
      </p:sp>
      <p:pic>
        <p:nvPicPr>
          <p:cNvPr id="282" name="Google Shape;282;p45"/>
          <p:cNvPicPr preferRelativeResize="0"/>
          <p:nvPr/>
        </p:nvPicPr>
        <p:blipFill>
          <a:blip r:embed="rId5">
            <a:alphaModFix/>
          </a:blip>
          <a:stretch>
            <a:fillRect/>
          </a:stretch>
        </p:blipFill>
        <p:spPr>
          <a:xfrm>
            <a:off x="3948300" y="1001247"/>
            <a:ext cx="5079800" cy="30839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6" name="Shape 286"/>
        <p:cNvGrpSpPr/>
        <p:nvPr/>
      </p:nvGrpSpPr>
      <p:grpSpPr>
        <a:xfrm>
          <a:off x="0" y="0"/>
          <a:ext cx="0" cy="0"/>
          <a:chOff x="0" y="0"/>
          <a:chExt cx="0" cy="0"/>
        </a:xfrm>
      </p:grpSpPr>
      <p:sp>
        <p:nvSpPr>
          <p:cNvPr id="287" name="Google Shape;287;p46"/>
          <p:cNvSpPr/>
          <p:nvPr/>
        </p:nvSpPr>
        <p:spPr>
          <a:xfrm>
            <a:off x="638175" y="504875"/>
            <a:ext cx="828600" cy="74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8" name="Google Shape;288;p46"/>
          <p:cNvSpPr txBox="1"/>
          <p:nvPr/>
        </p:nvSpPr>
        <p:spPr>
          <a:xfrm>
            <a:off x="5082354" y="4312300"/>
            <a:ext cx="2499000" cy="32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CR’s evolution from Dec to Mar</a:t>
            </a:r>
            <a:endParaRPr b="1" i="1" sz="1000">
              <a:latin typeface="Work Sans"/>
              <a:ea typeface="Work Sans"/>
              <a:cs typeface="Work Sans"/>
              <a:sym typeface="Work Sans"/>
            </a:endParaRPr>
          </a:p>
        </p:txBody>
      </p:sp>
      <p:sp>
        <p:nvSpPr>
          <p:cNvPr id="289" name="Google Shape;289;p46"/>
          <p:cNvSpPr txBox="1"/>
          <p:nvPr/>
        </p:nvSpPr>
        <p:spPr>
          <a:xfrm>
            <a:off x="222775" y="606400"/>
            <a:ext cx="3301500" cy="38004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b="1" lang="en-GB" sz="2700">
                <a:solidFill>
                  <a:schemeClr val="dk2"/>
                </a:solidFill>
                <a:latin typeface="Work Sans"/>
                <a:ea typeface="Work Sans"/>
                <a:cs typeface="Work Sans"/>
                <a:sym typeface="Work Sans"/>
              </a:rPr>
              <a:t>4%</a:t>
            </a:r>
            <a:r>
              <a:rPr b="1" lang="en-GB" sz="2700">
                <a:solidFill>
                  <a:schemeClr val="lt1"/>
                </a:solidFill>
                <a:latin typeface="Work Sans"/>
                <a:ea typeface="Work Sans"/>
                <a:cs typeface="Work Sans"/>
                <a:sym typeface="Work Sans"/>
              </a:rPr>
              <a:t>  </a:t>
            </a:r>
            <a:endParaRPr b="1" sz="27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b="1" lang="en-GB" sz="1800">
                <a:solidFill>
                  <a:schemeClr val="lt1"/>
                </a:solidFill>
                <a:latin typeface="Work Sans"/>
                <a:ea typeface="Work Sans"/>
                <a:cs typeface="Work Sans"/>
                <a:sym typeface="Work Sans"/>
              </a:rPr>
              <a:t>of each Lead ended up with a Contract</a:t>
            </a:r>
            <a:r>
              <a:rPr lang="en-GB" sz="1800">
                <a:solidFill>
                  <a:schemeClr val="lt1"/>
                </a:solidFill>
                <a:latin typeface="Work Sans"/>
                <a:ea typeface="Work Sans"/>
                <a:cs typeface="Work Sans"/>
                <a:sym typeface="Work Sans"/>
              </a:rPr>
              <a:t> (Average CR%)</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800">
                <a:solidFill>
                  <a:schemeClr val="lt1"/>
                </a:solidFill>
                <a:latin typeface="Work Sans"/>
                <a:ea typeface="Work Sans"/>
                <a:cs typeface="Work Sans"/>
                <a:sym typeface="Work Sans"/>
              </a:rPr>
              <a:t>However, consistently dropped from 5,1% in Dec to only 2.5% in Mar.</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800">
                <a:solidFill>
                  <a:schemeClr val="lt1"/>
                </a:solidFill>
                <a:latin typeface="Work Sans"/>
                <a:ea typeface="Work Sans"/>
                <a:cs typeface="Work Sans"/>
                <a:sym typeface="Work Sans"/>
              </a:rPr>
              <a:t>As biggest drop is on Free Trial CR% a deep-dive is critical</a:t>
            </a:r>
            <a:endParaRPr sz="1800">
              <a:solidFill>
                <a:schemeClr val="lt1"/>
              </a:solidFill>
              <a:latin typeface="Work Sans"/>
              <a:ea typeface="Work Sans"/>
              <a:cs typeface="Work Sans"/>
              <a:sym typeface="Work Sans"/>
            </a:endParaRPr>
          </a:p>
        </p:txBody>
      </p:sp>
      <p:pic>
        <p:nvPicPr>
          <p:cNvPr id="290" name="Google Shape;290;p46"/>
          <p:cNvPicPr preferRelativeResize="0"/>
          <p:nvPr/>
        </p:nvPicPr>
        <p:blipFill>
          <a:blip r:embed="rId3">
            <a:alphaModFix/>
          </a:blip>
          <a:stretch>
            <a:fillRect/>
          </a:stretch>
        </p:blipFill>
        <p:spPr>
          <a:xfrm>
            <a:off x="4034390" y="1130575"/>
            <a:ext cx="4594922" cy="3045775"/>
          </a:xfrm>
          <a:prstGeom prst="rect">
            <a:avLst/>
          </a:prstGeom>
          <a:noFill/>
          <a:ln>
            <a:noFill/>
          </a:ln>
        </p:spPr>
      </p:pic>
      <p:sp>
        <p:nvSpPr>
          <p:cNvPr id="291" name="Google Shape;291;p46"/>
          <p:cNvSpPr txBox="1"/>
          <p:nvPr/>
        </p:nvSpPr>
        <p:spPr>
          <a:xfrm>
            <a:off x="702904" y="4350500"/>
            <a:ext cx="24990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GB" sz="1000">
                <a:solidFill>
                  <a:schemeClr val="lt1"/>
                </a:solidFill>
                <a:latin typeface="Work Sans"/>
                <a:ea typeface="Work Sans"/>
                <a:cs typeface="Work Sans"/>
                <a:sym typeface="Work Sans"/>
              </a:rPr>
              <a:t>Is it driven by our </a:t>
            </a:r>
            <a:r>
              <a:rPr b="1" i="1" lang="en-GB" sz="1000">
                <a:solidFill>
                  <a:schemeClr val="lt1"/>
                </a:solidFill>
                <a:latin typeface="Work Sans"/>
                <a:ea typeface="Work Sans"/>
                <a:cs typeface="Work Sans"/>
                <a:sym typeface="Work Sans"/>
              </a:rPr>
              <a:t>sales team performance</a:t>
            </a:r>
            <a:r>
              <a:rPr i="1" lang="en-GB" sz="1000">
                <a:solidFill>
                  <a:schemeClr val="lt1"/>
                </a:solidFill>
                <a:latin typeface="Work Sans"/>
                <a:ea typeface="Work Sans"/>
                <a:cs typeface="Work Sans"/>
                <a:sym typeface="Work Sans"/>
              </a:rPr>
              <a:t>? Is it </a:t>
            </a:r>
            <a:r>
              <a:rPr b="1" i="1" lang="en-GB" sz="1000">
                <a:solidFill>
                  <a:schemeClr val="lt1"/>
                </a:solidFill>
                <a:latin typeface="Work Sans"/>
                <a:ea typeface="Work Sans"/>
                <a:cs typeface="Work Sans"/>
                <a:sym typeface="Work Sans"/>
              </a:rPr>
              <a:t>channel mix</a:t>
            </a:r>
            <a:r>
              <a:rPr i="1" lang="en-GB" sz="1000">
                <a:solidFill>
                  <a:schemeClr val="lt1"/>
                </a:solidFill>
                <a:latin typeface="Work Sans"/>
                <a:ea typeface="Work Sans"/>
                <a:cs typeface="Work Sans"/>
                <a:sym typeface="Work Sans"/>
              </a:rPr>
              <a:t>?</a:t>
            </a:r>
            <a:endParaRPr b="1" i="1" sz="1000">
              <a:latin typeface="Work Sans"/>
              <a:ea typeface="Work Sans"/>
              <a:cs typeface="Work Sans"/>
              <a:sym typeface="Work Sans"/>
            </a:endParaRPr>
          </a:p>
        </p:txBody>
      </p:sp>
      <p:pic>
        <p:nvPicPr>
          <p:cNvPr id="292" name="Google Shape;292;p46"/>
          <p:cNvPicPr preferRelativeResize="0"/>
          <p:nvPr/>
        </p:nvPicPr>
        <p:blipFill>
          <a:blip r:embed="rId4">
            <a:alphaModFix/>
          </a:blip>
          <a:stretch>
            <a:fillRect/>
          </a:stretch>
        </p:blipFill>
        <p:spPr>
          <a:xfrm>
            <a:off x="8003623" y="1525252"/>
            <a:ext cx="1063800" cy="6847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6" name="Shape 296"/>
        <p:cNvGrpSpPr/>
        <p:nvPr/>
      </p:nvGrpSpPr>
      <p:grpSpPr>
        <a:xfrm>
          <a:off x="0" y="0"/>
          <a:ext cx="0" cy="0"/>
          <a:chOff x="0" y="0"/>
          <a:chExt cx="0" cy="0"/>
        </a:xfrm>
      </p:grpSpPr>
      <p:sp>
        <p:nvSpPr>
          <p:cNvPr id="297" name="Google Shape;297;p47"/>
          <p:cNvSpPr txBox="1"/>
          <p:nvPr/>
        </p:nvSpPr>
        <p:spPr>
          <a:xfrm>
            <a:off x="350800" y="576525"/>
            <a:ext cx="3704400" cy="34680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b="1" lang="en-GB" sz="1800">
                <a:solidFill>
                  <a:schemeClr val="lt1"/>
                </a:solidFill>
                <a:latin typeface="Work Sans"/>
                <a:ea typeface="Work Sans"/>
                <a:cs typeface="Work Sans"/>
                <a:sym typeface="Work Sans"/>
              </a:rPr>
              <a:t>Further focus on commercial strategy is needed. </a:t>
            </a:r>
            <a:endParaRPr b="1"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b="1" sz="1800">
              <a:solidFill>
                <a:schemeClr val="lt1"/>
              </a:solidFill>
              <a:latin typeface="Work Sans"/>
              <a:ea typeface="Work Sans"/>
              <a:cs typeface="Work Sans"/>
              <a:sym typeface="Work Sans"/>
            </a:endParaRPr>
          </a:p>
          <a:p>
            <a:pPr indent="-342900" lvl="0" marL="457200" rtl="0" algn="l">
              <a:lnSpc>
                <a:spcPct val="90000"/>
              </a:lnSpc>
              <a:spcBef>
                <a:spcPts val="0"/>
              </a:spcBef>
              <a:spcAft>
                <a:spcPts val="0"/>
              </a:spcAft>
              <a:buClr>
                <a:schemeClr val="lt1"/>
              </a:buClr>
              <a:buSzPts val="1800"/>
              <a:buFont typeface="Work Sans"/>
              <a:buAutoNum type="arabicParenR"/>
            </a:pPr>
            <a:r>
              <a:rPr lang="en-GB" sz="1800">
                <a:solidFill>
                  <a:schemeClr val="lt1"/>
                </a:solidFill>
                <a:latin typeface="Work Sans"/>
                <a:ea typeface="Work Sans"/>
                <a:cs typeface="Work Sans"/>
                <a:sym typeface="Work Sans"/>
              </a:rPr>
              <a:t>Understanding our students is key.</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500">
                <a:solidFill>
                  <a:schemeClr val="lt1"/>
                </a:solidFill>
                <a:latin typeface="Work Sans"/>
                <a:ea typeface="Work Sans"/>
                <a:cs typeface="Work Sans"/>
                <a:sym typeface="Work Sans"/>
              </a:rPr>
              <a:t>Are we offering our trial-students the packs they aim to have?</a:t>
            </a:r>
            <a:endParaRPr sz="12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200">
                <a:solidFill>
                  <a:schemeClr val="lt1"/>
                </a:solidFill>
                <a:latin typeface="Work Sans"/>
                <a:ea typeface="Work Sans"/>
                <a:cs typeface="Work Sans"/>
                <a:sym typeface="Work Sans"/>
              </a:rPr>
              <a:t>(e.g. shorter subscriptions)</a:t>
            </a:r>
            <a:endParaRPr sz="12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b="1" sz="1800">
              <a:solidFill>
                <a:schemeClr val="lt1"/>
              </a:solidFill>
              <a:latin typeface="Work Sans"/>
              <a:ea typeface="Work Sans"/>
              <a:cs typeface="Work Sans"/>
              <a:sym typeface="Work Sans"/>
            </a:endParaRPr>
          </a:p>
          <a:p>
            <a:pPr indent="-342900" lvl="0" marL="457200" rtl="0" algn="l">
              <a:lnSpc>
                <a:spcPct val="90000"/>
              </a:lnSpc>
              <a:spcBef>
                <a:spcPts val="0"/>
              </a:spcBef>
              <a:spcAft>
                <a:spcPts val="0"/>
              </a:spcAft>
              <a:buClr>
                <a:schemeClr val="lt1"/>
              </a:buClr>
              <a:buSzPts val="1800"/>
              <a:buFont typeface="Work Sans"/>
              <a:buAutoNum type="arabicParenR"/>
            </a:pPr>
            <a:r>
              <a:rPr lang="en-GB" sz="1800">
                <a:solidFill>
                  <a:schemeClr val="lt1"/>
                </a:solidFill>
                <a:latin typeface="Work Sans"/>
                <a:ea typeface="Work Sans"/>
                <a:cs typeface="Work Sans"/>
                <a:sym typeface="Work Sans"/>
              </a:rPr>
              <a:t>There is a big amount of Leads that have not been called even once </a:t>
            </a:r>
            <a:r>
              <a:rPr b="1" lang="en-GB" sz="1700">
                <a:solidFill>
                  <a:schemeClr val="lt1"/>
                </a:solidFill>
                <a:latin typeface="Work Sans"/>
                <a:ea typeface="Work Sans"/>
                <a:cs typeface="Work Sans"/>
                <a:sym typeface="Work Sans"/>
              </a:rPr>
              <a:t>(~13k)</a:t>
            </a:r>
            <a:endParaRPr b="1" sz="1700">
              <a:solidFill>
                <a:schemeClr val="lt1"/>
              </a:solidFill>
              <a:latin typeface="Work Sans"/>
              <a:ea typeface="Work Sans"/>
              <a:cs typeface="Work Sans"/>
              <a:sym typeface="Work Sans"/>
            </a:endParaRPr>
          </a:p>
        </p:txBody>
      </p:sp>
      <p:sp>
        <p:nvSpPr>
          <p:cNvPr id="298" name="Google Shape;298;p47"/>
          <p:cNvSpPr txBox="1"/>
          <p:nvPr/>
        </p:nvSpPr>
        <p:spPr>
          <a:xfrm>
            <a:off x="4572000" y="636700"/>
            <a:ext cx="3704400" cy="38280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b="1" lang="en-GB" sz="1800">
                <a:solidFill>
                  <a:schemeClr val="lt1"/>
                </a:solidFill>
                <a:latin typeface="Work Sans"/>
                <a:ea typeface="Work Sans"/>
                <a:cs typeface="Work Sans"/>
                <a:sym typeface="Work Sans"/>
              </a:rPr>
              <a:t>But it isn’t </a:t>
            </a:r>
            <a:r>
              <a:rPr b="1" lang="en-GB" sz="1800">
                <a:solidFill>
                  <a:schemeClr val="lt1"/>
                </a:solidFill>
                <a:latin typeface="Work Sans"/>
                <a:ea typeface="Work Sans"/>
                <a:cs typeface="Work Sans"/>
                <a:sym typeface="Work Sans"/>
              </a:rPr>
              <a:t>all bad news.</a:t>
            </a:r>
            <a:endParaRPr b="1"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8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a:solidFill>
                  <a:schemeClr val="lt1"/>
                </a:solidFill>
                <a:latin typeface="Work Sans"/>
                <a:ea typeface="Work Sans"/>
                <a:cs typeface="Work Sans"/>
                <a:sym typeface="Work Sans"/>
              </a:rPr>
              <a:t>-On the commercial side,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a:solidFill>
                  <a:schemeClr val="lt1"/>
                </a:solidFill>
                <a:latin typeface="Work Sans"/>
                <a:ea typeface="Work Sans"/>
                <a:cs typeface="Work Sans"/>
                <a:sym typeface="Work Sans"/>
              </a:rPr>
              <a:t>the average amount of call attempts per lead goes down a bit as well as the average total call duration.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a:solidFill>
                  <a:schemeClr val="lt1"/>
                </a:solidFill>
                <a:latin typeface="Work Sans"/>
                <a:ea typeface="Work Sans"/>
                <a:cs typeface="Work Sans"/>
                <a:sym typeface="Work Sans"/>
              </a:rPr>
              <a:t>This could mean that over the months sales teams have learned and improved the way they convey the message.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a:solidFill>
                  <a:schemeClr val="lt1"/>
                </a:solidFill>
                <a:latin typeface="Work Sans"/>
                <a:ea typeface="Work Sans"/>
                <a:cs typeface="Work Sans"/>
                <a:sym typeface="Work Sans"/>
              </a:rPr>
              <a:t>-Sales Pitch is trying to be improved a we conducted an A/B testing showing </a:t>
            </a:r>
            <a:r>
              <a:rPr lang="en-GB" sz="1500">
                <a:solidFill>
                  <a:schemeClr val="lt1"/>
                </a:solidFill>
                <a:latin typeface="Work Sans"/>
                <a:ea typeface="Work Sans"/>
                <a:cs typeface="Work Sans"/>
                <a:sym typeface="Work Sans"/>
              </a:rPr>
              <a:t>CR </a:t>
            </a:r>
            <a:r>
              <a:rPr b="1" lang="en-GB" sz="1500">
                <a:solidFill>
                  <a:schemeClr val="lt1"/>
                </a:solidFill>
                <a:latin typeface="Work Sans"/>
                <a:ea typeface="Work Sans"/>
                <a:cs typeface="Work Sans"/>
                <a:sym typeface="Work Sans"/>
              </a:rPr>
              <a:t>improvement </a:t>
            </a:r>
            <a:r>
              <a:rPr lang="en-GB" sz="1500">
                <a:solidFill>
                  <a:schemeClr val="lt1"/>
                </a:solidFill>
                <a:latin typeface="Work Sans"/>
                <a:ea typeface="Work Sans"/>
                <a:cs typeface="Work Sans"/>
                <a:sym typeface="Work Sans"/>
              </a:rPr>
              <a:t>of </a:t>
            </a:r>
            <a:r>
              <a:rPr b="1" lang="en-GB" sz="1500">
                <a:solidFill>
                  <a:schemeClr val="lt1"/>
                </a:solidFill>
                <a:latin typeface="Work Sans"/>
                <a:ea typeface="Work Sans"/>
                <a:cs typeface="Work Sans"/>
                <a:sym typeface="Work Sans"/>
              </a:rPr>
              <a:t>0.62%</a:t>
            </a:r>
            <a:r>
              <a:rPr lang="en-GB" sz="1500">
                <a:solidFill>
                  <a:schemeClr val="lt1"/>
                </a:solidFill>
                <a:latin typeface="Work Sans"/>
                <a:ea typeface="Work Sans"/>
                <a:cs typeface="Work Sans"/>
                <a:sym typeface="Work Sans"/>
              </a:rPr>
              <a:t> with minimal cost increase</a:t>
            </a:r>
            <a:endParaRPr>
              <a:solidFill>
                <a:schemeClr val="lt1"/>
              </a:solidFill>
              <a:latin typeface="Work Sans"/>
              <a:ea typeface="Work Sans"/>
              <a:cs typeface="Work Sans"/>
              <a:sym typeface="Work Sans"/>
            </a:endParaRPr>
          </a:p>
        </p:txBody>
      </p:sp>
      <p:sp>
        <p:nvSpPr>
          <p:cNvPr id="299" name="Google Shape;299;p47"/>
          <p:cNvSpPr/>
          <p:nvPr/>
        </p:nvSpPr>
        <p:spPr>
          <a:xfrm rot="8103555">
            <a:off x="4604821" y="776061"/>
            <a:ext cx="205132" cy="215950"/>
          </a:xfrm>
          <a:prstGeom prst="halfFrame">
            <a:avLst>
              <a:gd fmla="val 33333" name="adj1"/>
              <a:gd fmla="val 33333"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3" name="Shape 303"/>
        <p:cNvGrpSpPr/>
        <p:nvPr/>
      </p:nvGrpSpPr>
      <p:grpSpPr>
        <a:xfrm>
          <a:off x="0" y="0"/>
          <a:ext cx="0" cy="0"/>
          <a:chOff x="0" y="0"/>
          <a:chExt cx="0" cy="0"/>
        </a:xfrm>
      </p:grpSpPr>
      <p:sp>
        <p:nvSpPr>
          <p:cNvPr id="304" name="Google Shape;304;p48"/>
          <p:cNvSpPr txBox="1"/>
          <p:nvPr/>
        </p:nvSpPr>
        <p:spPr>
          <a:xfrm>
            <a:off x="463750" y="980825"/>
            <a:ext cx="8167200" cy="29691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The hypothesis that ‘Pitching on test sessions does not have an impact on the CR’ is rejected, so the hypothesis of the statement is accepted.</a:t>
            </a:r>
            <a:endParaRPr sz="15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500">
              <a:solidFill>
                <a:schemeClr val="lt1"/>
              </a:solidFill>
              <a:latin typeface="Work Sans"/>
              <a:ea typeface="Work Sans"/>
              <a:cs typeface="Work Sans"/>
              <a:sym typeface="Work Sans"/>
            </a:endParaRPr>
          </a:p>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The test group has a CR </a:t>
            </a:r>
            <a:r>
              <a:rPr b="1" lang="en-GB" sz="1500">
                <a:solidFill>
                  <a:schemeClr val="lt1"/>
                </a:solidFill>
                <a:latin typeface="Work Sans"/>
                <a:ea typeface="Work Sans"/>
                <a:cs typeface="Work Sans"/>
                <a:sym typeface="Work Sans"/>
              </a:rPr>
              <a:t>improvement </a:t>
            </a:r>
            <a:r>
              <a:rPr lang="en-GB" sz="1500">
                <a:solidFill>
                  <a:schemeClr val="lt1"/>
                </a:solidFill>
                <a:latin typeface="Work Sans"/>
                <a:ea typeface="Work Sans"/>
                <a:cs typeface="Work Sans"/>
                <a:sym typeface="Work Sans"/>
              </a:rPr>
              <a:t>of </a:t>
            </a:r>
            <a:r>
              <a:rPr b="1" lang="en-GB" sz="1500">
                <a:solidFill>
                  <a:schemeClr val="lt1"/>
                </a:solidFill>
                <a:latin typeface="Work Sans"/>
                <a:ea typeface="Work Sans"/>
                <a:cs typeface="Work Sans"/>
                <a:sym typeface="Work Sans"/>
              </a:rPr>
              <a:t>0.62%</a:t>
            </a:r>
            <a:r>
              <a:rPr lang="en-GB" sz="1500">
                <a:solidFill>
                  <a:schemeClr val="lt1"/>
                </a:solidFill>
                <a:latin typeface="Work Sans"/>
                <a:ea typeface="Work Sans"/>
                <a:cs typeface="Work Sans"/>
                <a:sym typeface="Work Sans"/>
              </a:rPr>
              <a:t>, which means </a:t>
            </a:r>
            <a:r>
              <a:rPr b="1" lang="en-GB" sz="1500">
                <a:solidFill>
                  <a:schemeClr val="lt1"/>
                </a:solidFill>
                <a:latin typeface="Work Sans"/>
                <a:ea typeface="Work Sans"/>
                <a:cs typeface="Work Sans"/>
                <a:sym typeface="Work Sans"/>
              </a:rPr>
              <a:t>2054 </a:t>
            </a:r>
            <a:r>
              <a:rPr lang="en-GB" sz="1500">
                <a:solidFill>
                  <a:schemeClr val="lt1"/>
                </a:solidFill>
                <a:latin typeface="Work Sans"/>
                <a:ea typeface="Work Sans"/>
                <a:cs typeface="Work Sans"/>
                <a:sym typeface="Work Sans"/>
              </a:rPr>
              <a:t>new customers for the period analyzed.</a:t>
            </a:r>
            <a:endParaRPr sz="15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500">
              <a:solidFill>
                <a:schemeClr val="lt1"/>
              </a:solidFill>
              <a:latin typeface="Work Sans"/>
              <a:ea typeface="Work Sans"/>
              <a:cs typeface="Work Sans"/>
              <a:sym typeface="Work Sans"/>
            </a:endParaRPr>
          </a:p>
          <a:p>
            <a:pPr indent="-323850" lvl="0" marL="457200" rtl="0" algn="l">
              <a:lnSpc>
                <a:spcPct val="90000"/>
              </a:lnSpc>
              <a:spcBef>
                <a:spcPts val="0"/>
              </a:spcBef>
              <a:spcAft>
                <a:spcPts val="0"/>
              </a:spcAft>
              <a:buClr>
                <a:schemeClr val="lt1"/>
              </a:buClr>
              <a:buSzPts val="1500"/>
              <a:buFont typeface="Work Sans"/>
              <a:buChar char="●"/>
            </a:pPr>
            <a:r>
              <a:rPr lang="en-GB" sz="1500">
                <a:solidFill>
                  <a:schemeClr val="lt1"/>
                </a:solidFill>
                <a:latin typeface="Work Sans"/>
                <a:ea typeface="Work Sans"/>
                <a:cs typeface="Work Sans"/>
                <a:sym typeface="Work Sans"/>
              </a:rPr>
              <a:t>The difference in minutes between groups is </a:t>
            </a:r>
            <a:r>
              <a:rPr b="1" lang="en-GB" sz="1500">
                <a:solidFill>
                  <a:schemeClr val="lt1"/>
                </a:solidFill>
                <a:latin typeface="Work Sans"/>
                <a:ea typeface="Work Sans"/>
                <a:cs typeface="Work Sans"/>
                <a:sym typeface="Work Sans"/>
              </a:rPr>
              <a:t>0.2544</a:t>
            </a:r>
            <a:r>
              <a:rPr lang="en-GB" sz="1500">
                <a:solidFill>
                  <a:schemeClr val="lt1"/>
                </a:solidFill>
                <a:latin typeface="Work Sans"/>
                <a:ea typeface="Work Sans"/>
                <a:cs typeface="Work Sans"/>
                <a:sym typeface="Work Sans"/>
              </a:rPr>
              <a:t> minutes per call, which represents </a:t>
            </a:r>
            <a:r>
              <a:rPr b="1" lang="en-GB" sz="1500">
                <a:solidFill>
                  <a:schemeClr val="lt1"/>
                </a:solidFill>
                <a:latin typeface="Work Sans"/>
                <a:ea typeface="Work Sans"/>
                <a:cs typeface="Work Sans"/>
                <a:sym typeface="Work Sans"/>
              </a:rPr>
              <a:t>€0.4313</a:t>
            </a:r>
            <a:r>
              <a:rPr lang="en-GB" sz="1500">
                <a:solidFill>
                  <a:schemeClr val="lt1"/>
                </a:solidFill>
                <a:latin typeface="Work Sans"/>
                <a:ea typeface="Work Sans"/>
                <a:cs typeface="Work Sans"/>
                <a:sym typeface="Work Sans"/>
              </a:rPr>
              <a:t> per call.</a:t>
            </a:r>
            <a:endParaRPr sz="15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5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t/>
            </a:r>
            <a:endParaRPr sz="1500">
              <a:solidFill>
                <a:schemeClr val="lt1"/>
              </a:solidFill>
              <a:latin typeface="Work Sans"/>
              <a:ea typeface="Work Sans"/>
              <a:cs typeface="Work Sans"/>
              <a:sym typeface="Work Sans"/>
            </a:endParaRPr>
          </a:p>
          <a:p>
            <a:pPr indent="0" lvl="0" marL="457200" rtl="0" algn="l">
              <a:lnSpc>
                <a:spcPct val="90000"/>
              </a:lnSpc>
              <a:spcBef>
                <a:spcPts val="0"/>
              </a:spcBef>
              <a:spcAft>
                <a:spcPts val="0"/>
              </a:spcAft>
              <a:buNone/>
            </a:pPr>
            <a:r>
              <a:rPr lang="en-GB" sz="1700">
                <a:solidFill>
                  <a:schemeClr val="lt1"/>
                </a:solidFill>
                <a:latin typeface="Work Sans"/>
                <a:ea typeface="Work Sans"/>
                <a:cs typeface="Work Sans"/>
                <a:sym typeface="Work Sans"/>
              </a:rPr>
              <a:t>The initiative </a:t>
            </a:r>
            <a:r>
              <a:rPr b="1" lang="en-GB" sz="1700">
                <a:solidFill>
                  <a:schemeClr val="lt1"/>
                </a:solidFill>
                <a:latin typeface="Work Sans"/>
                <a:ea typeface="Work Sans"/>
                <a:cs typeface="Work Sans"/>
                <a:sym typeface="Work Sans"/>
              </a:rPr>
              <a:t>should be adopted &amp; further scaled</a:t>
            </a:r>
            <a:r>
              <a:rPr lang="en-GB" sz="1700">
                <a:solidFill>
                  <a:schemeClr val="lt1"/>
                </a:solidFill>
                <a:latin typeface="Work Sans"/>
                <a:ea typeface="Work Sans"/>
                <a:cs typeface="Work Sans"/>
                <a:sym typeface="Work Sans"/>
              </a:rPr>
              <a:t>, as the cost associated with including the sales pitch is negligible compared to the potential gain.</a:t>
            </a:r>
            <a:endParaRPr sz="1700">
              <a:solidFill>
                <a:schemeClr val="lt1"/>
              </a:solidFill>
              <a:latin typeface="Work Sans"/>
              <a:ea typeface="Work Sans"/>
              <a:cs typeface="Work Sans"/>
              <a:sym typeface="Work Sans"/>
            </a:endParaRPr>
          </a:p>
        </p:txBody>
      </p:sp>
      <p:sp>
        <p:nvSpPr>
          <p:cNvPr id="305" name="Google Shape;305;p48"/>
          <p:cNvSpPr txBox="1"/>
          <p:nvPr>
            <p:ph idx="4294967295" type="body"/>
          </p:nvPr>
        </p:nvSpPr>
        <p:spPr>
          <a:xfrm>
            <a:off x="4370400" y="0"/>
            <a:ext cx="4773600" cy="2742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i="1" lang="en-GB" sz="900">
                <a:solidFill>
                  <a:schemeClr val="lt1"/>
                </a:solidFill>
              </a:rPr>
              <a:t>Please review this slide on presentation mode</a:t>
            </a:r>
            <a:endParaRPr i="1" sz="900">
              <a:solidFill>
                <a:schemeClr val="lt1"/>
              </a:solidFill>
            </a:endParaRPr>
          </a:p>
        </p:txBody>
      </p:sp>
      <p:sp>
        <p:nvSpPr>
          <p:cNvPr id="306" name="Google Shape;306;p48"/>
          <p:cNvSpPr txBox="1"/>
          <p:nvPr>
            <p:ph idx="4294967295" type="ctrTitle"/>
          </p:nvPr>
        </p:nvSpPr>
        <p:spPr>
          <a:xfrm>
            <a:off x="305400" y="180500"/>
            <a:ext cx="54681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is Sales Pitch important?</a:t>
            </a:r>
            <a:endParaRPr>
              <a:solidFill>
                <a:schemeClr val="lt1"/>
              </a:solidFill>
            </a:endParaRPr>
          </a:p>
        </p:txBody>
      </p:sp>
      <p:sp>
        <p:nvSpPr>
          <p:cNvPr id="307" name="Google Shape;307;p48"/>
          <p:cNvSpPr/>
          <p:nvPr/>
        </p:nvSpPr>
        <p:spPr>
          <a:xfrm rot="8103555">
            <a:off x="588246" y="3144211"/>
            <a:ext cx="205132" cy="215950"/>
          </a:xfrm>
          <a:prstGeom prst="halfFrame">
            <a:avLst>
              <a:gd fmla="val 33333" name="adj1"/>
              <a:gd fmla="val 33333"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08" name="Google Shape;308;p48"/>
          <p:cNvSpPr txBox="1"/>
          <p:nvPr>
            <p:ph idx="4294967295" type="ctrTitle"/>
          </p:nvPr>
        </p:nvSpPr>
        <p:spPr>
          <a:xfrm>
            <a:off x="3331100" y="3989150"/>
            <a:ext cx="5468100" cy="44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lt1"/>
                </a:solidFill>
              </a:rPr>
              <a:t>Yes!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Student Theme">
  <a:themeElements>
    <a:clrScheme name="Simple Light">
      <a:dk1>
        <a:srgbClr val="042D56"/>
      </a:dk1>
      <a:lt1>
        <a:srgbClr val="FFFFFF"/>
      </a:lt1>
      <a:dk2>
        <a:srgbClr val="0B2FAC"/>
      </a:dk2>
      <a:lt2>
        <a:srgbClr val="F8F7F4"/>
      </a:lt2>
      <a:accent1>
        <a:srgbClr val="9F80FF"/>
      </a:accent1>
      <a:accent2>
        <a:srgbClr val="FFD363"/>
      </a:accent2>
      <a:accent3>
        <a:srgbClr val="FF6B4A"/>
      </a:accent3>
      <a:accent4>
        <a:srgbClr val="FFA4C7"/>
      </a:accent4>
      <a:accent5>
        <a:srgbClr val="C0E6AC"/>
      </a:accent5>
      <a:accent6>
        <a:srgbClr val="5DC18B"/>
      </a:accent6>
      <a:hlink>
        <a:srgbClr val="E8A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