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86" r:id="rId3"/>
    <p:sldId id="263" r:id="rId4"/>
    <p:sldId id="264" r:id="rId5"/>
    <p:sldId id="265" r:id="rId6"/>
    <p:sldId id="266" r:id="rId7"/>
    <p:sldId id="269" r:id="rId8"/>
    <p:sldId id="282" r:id="rId9"/>
    <p:sldId id="283" r:id="rId10"/>
    <p:sldId id="272" r:id="rId11"/>
    <p:sldId id="274" r:id="rId12"/>
    <p:sldId id="275" r:id="rId13"/>
    <p:sldId id="276" r:id="rId14"/>
    <p:sldId id="290" r:id="rId15"/>
    <p:sldId id="278" r:id="rId16"/>
    <p:sldId id="279" r:id="rId17"/>
    <p:sldId id="280" r:id="rId18"/>
    <p:sldId id="291" r:id="rId19"/>
    <p:sldId id="292" r:id="rId20"/>
    <p:sldId id="294" r:id="rId21"/>
    <p:sldId id="299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8" r:id="rId45"/>
    <p:sldId id="332" r:id="rId46"/>
    <p:sldId id="333" r:id="rId47"/>
    <p:sldId id="261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9D9D9"/>
    <a:srgbClr val="D99694"/>
    <a:srgbClr val="000000"/>
    <a:srgbClr val="BFBFBF"/>
    <a:srgbClr val="DEDEDE"/>
    <a:srgbClr val="AAE6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72296" autoAdjust="0"/>
  </p:normalViewPr>
  <p:slideViewPr>
    <p:cSldViewPr>
      <p:cViewPr varScale="1">
        <p:scale>
          <a:sx n="60" d="100"/>
          <a:sy n="60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F82E8-6312-4F38-B60D-B5761C02F7EB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05AD6-7143-446B-B0E7-43057DAFBD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0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5AD6-7143-446B-B0E7-43057DAFBD4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5AD6-7143-446B-B0E7-43057DAFBD4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74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响应时间可按图示的方式进行分解，有些可能和负载相关（例如网络拥堵），有些可能和负载无关（例如单个任务的处理时间）</a:t>
            </a:r>
            <a:endParaRPr lang="en-US" altLang="zh-CN" dirty="0" smtClean="0"/>
          </a:p>
          <a:p>
            <a:r>
              <a:rPr lang="zh-CN" altLang="en-US" dirty="0" smtClean="0"/>
              <a:t>吞吐率：单位时间内完成的任务量，单位为：任务数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 smtClean="0"/>
              <a:t>一个区别二者的例子是这样的：假设一个计算机系统，按照批处理的方式来处理任务，单个任务的响应时间可能很长，例如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秒，但可能它的吞吐率很大，例如可以每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秒处理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亿个任务（每秒千万次任务），对于邮件系统来说，我们也许认为这个性能相当不错，但如果是一台网页服务器，我们可能无法忍受。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5AD6-7143-446B-B0E7-43057DAFBD4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1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这里另一种常见的表现形式是，纵轴性能（例如得分），横轴为处理器核心数。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5AD6-7143-446B-B0E7-43057DAFBD4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40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哪个性能更好？单个乘客的旅行时间？每趟</a:t>
            </a:r>
            <a:r>
              <a:rPr lang="en-US" altLang="zh-CN" dirty="0" smtClean="0"/>
              <a:t>or</a:t>
            </a:r>
            <a:r>
              <a:rPr lang="zh-CN" altLang="en-US" dirty="0" smtClean="0"/>
              <a:t>每天可以运送多少乘客？</a:t>
            </a:r>
            <a:endParaRPr lang="en-US" altLang="zh-CN" dirty="0" smtClean="0"/>
          </a:p>
          <a:p>
            <a:r>
              <a:rPr lang="zh-CN" altLang="en-US" dirty="0" smtClean="0"/>
              <a:t>一个有趣的例子是，我完全有理由认为，把“拷贝硬盘然后快递过去”的数据传输方式，其带宽不一定小。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5AD6-7143-446B-B0E7-43057DAFBD4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5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microbenchmarks</a:t>
            </a:r>
            <a:r>
              <a:rPr lang="zh-CN" altLang="en-US" dirty="0" smtClean="0"/>
              <a:t>测试系统某方面的指标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内存带宽、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带宽和延时、浮点计算单元）又称作底层</a:t>
            </a:r>
            <a:r>
              <a:rPr lang="en-US" altLang="zh-CN" dirty="0" smtClean="0"/>
              <a:t>benchmark( low level benchmark)</a:t>
            </a:r>
            <a:r>
              <a:rPr lang="zh-CN" altLang="en-US" dirty="0" smtClean="0"/>
              <a:t>往往与系统的其它部分无关。关注单个部件对系统性能的限制。它一般由对系统深入了解的人来编写，例如</a:t>
            </a:r>
            <a:r>
              <a:rPr lang="en-US" altLang="zh-CN" dirty="0" smtClean="0"/>
              <a:t>Cache/</a:t>
            </a:r>
            <a:r>
              <a:rPr lang="zh-CN" altLang="en-US" dirty="0" smtClean="0"/>
              <a:t>总线带宽、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带宽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文件系统，硬件缓存等</a:t>
            </a:r>
            <a:r>
              <a:rPr lang="en-US" altLang="zh-CN" dirty="0" smtClean="0"/>
              <a:t>)</a:t>
            </a:r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r>
              <a:rPr lang="en-US" altLang="zh-CN" dirty="0" smtClean="0"/>
              <a:t>kernel</a:t>
            </a:r>
            <a:r>
              <a:rPr lang="zh-CN" altLang="en-US" dirty="0" smtClean="0"/>
              <a:t>用于表示某个特定应用中的最核心的部分，从大程序中抽取出来的小程序，占原来程序的大部分运行时间，由于数据集不够大，不能完整地反映出应用程序的性能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5AD6-7143-446B-B0E7-43057DAFBD4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37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固定计算量的例子：</a:t>
            </a:r>
            <a:r>
              <a:rPr lang="en-US" altLang="zh-CN" dirty="0" smtClean="0"/>
              <a:t>SPEC CPU2000</a:t>
            </a:r>
            <a:r>
              <a:rPr lang="zh-CN" altLang="en-US" dirty="0" smtClean="0"/>
              <a:t>，相同的问题规模，用执行时间作为性能量度</a:t>
            </a:r>
          </a:p>
          <a:p>
            <a:r>
              <a:rPr lang="zh-CN" altLang="en-US" dirty="0" smtClean="0"/>
              <a:t>固定时间：有些时候并不需要更快得出结果，而是需要在一定时间限制内得出更好的结果，例如规定时间内求</a:t>
            </a:r>
            <a:r>
              <a:rPr lang="en-US" altLang="zh-CN" dirty="0" err="1" smtClean="0"/>
              <a:t>pai</a:t>
            </a:r>
            <a:r>
              <a:rPr lang="zh-CN" altLang="en-US" dirty="0" smtClean="0"/>
              <a:t>的位数。</a:t>
            </a:r>
          </a:p>
          <a:p>
            <a:r>
              <a:rPr lang="en-US" altLang="zh-CN" dirty="0" smtClean="0"/>
              <a:t>SLALOM  </a:t>
            </a:r>
            <a:r>
              <a:rPr lang="en-US" altLang="zh-CN" dirty="0" err="1" smtClean="0"/>
              <a:t>Benchmar</a:t>
            </a:r>
            <a:r>
              <a:rPr lang="zh-CN" altLang="en-US" dirty="0" smtClean="0"/>
              <a:t>就是一个固定时间、可变计算量的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，测算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分钟内能够达到的精度</a:t>
            </a:r>
          </a:p>
          <a:p>
            <a:r>
              <a:rPr lang="zh-CN" altLang="en-US" dirty="0" smtClean="0"/>
              <a:t>但这玩意也有问题，因为配了多个算法，未指定实现，不同实现算法具有不同的复杂度，从</a:t>
            </a:r>
            <a:r>
              <a:rPr lang="en-US" altLang="zh-CN" dirty="0" smtClean="0"/>
              <a:t>O(n3)</a:t>
            </a:r>
            <a:r>
              <a:rPr lang="zh-CN" altLang="en-US" dirty="0" smtClean="0"/>
              <a:t>到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是非线性的，使用的内存也是非线性的，复杂化了。</a:t>
            </a:r>
          </a:p>
          <a:p>
            <a:r>
              <a:rPr lang="zh-CN" altLang="en-US" dirty="0" smtClean="0"/>
              <a:t>第三类，都不确定的情况，例如</a:t>
            </a:r>
            <a:r>
              <a:rPr lang="en-US" altLang="zh-CN" dirty="0" smtClean="0"/>
              <a:t>HINT benchmark</a:t>
            </a:r>
            <a:r>
              <a:rPr lang="zh-CN" altLang="en-US" dirty="0" smtClean="0"/>
              <a:t>是计算一个定积分，指标是</a:t>
            </a:r>
            <a:r>
              <a:rPr lang="en-US" altLang="zh-CN" sz="1200" dirty="0" smtClean="0"/>
              <a:t>QUIPS 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quality improvements per second = Quality/Time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5AD6-7143-446B-B0E7-43057DAFBD4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72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94EB-185A-4519-89B7-8E544995270E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D470F-CB69-4FC3-A62C-CDF0BC502B6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95449-57B8-4D74-94FC-15A453EA8232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C6648-066B-44C7-97C4-948A0A16E70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20356-2A61-4AC7-BA54-6CB39FF8A1CE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DF891-0084-4E8D-B6F1-511AE88D603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309" y="32210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7910C-2475-4EDF-B714-339758469576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7B0DB-3DC5-4435-AFA7-F23D89F9EF9B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AB1D8-407B-433B-AC77-CC0A21EBA6EC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8A3FF-9D3A-438B-B7B3-B205737E16AE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48B8-658A-4891-B104-98C346530B9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 userDrawn="1"/>
        </p:nvSpPr>
        <p:spPr>
          <a:xfrm>
            <a:off x="7092950" y="0"/>
            <a:ext cx="15938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bg1"/>
                </a:solidFill>
                <a:latin typeface="Verdana" pitchFamily="34" charset="0"/>
                <a:ea typeface="+mn-ea"/>
                <a:cs typeface="Verdana" pitchFamily="34" charset="0"/>
              </a:rPr>
              <a:t>Tankertanker Design</a:t>
            </a:r>
            <a:endParaRPr lang="zh-CN" altLang="en-US" sz="1050" dirty="0">
              <a:solidFill>
                <a:schemeClr val="bg1"/>
              </a:solidFill>
              <a:latin typeface="Verdana" pitchFamily="34" charset="0"/>
              <a:ea typeface="+mn-ea"/>
              <a:cs typeface="Verdana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2C16F-F419-4DBD-A6FD-3706A63D45A3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1EB49-6558-4C30-A124-F77F52B584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96ABB-80DA-449E-8345-B41956136317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8F520-653D-44A5-AE7B-B0BBF9DB2EE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2004-BA6B-40B5-AC65-740884A2DEA2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E3AB8-CA0E-4674-AE3B-5C6BEA8D74F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E0893-7432-4301-99DF-87727358F52F}" type="datetimeFigureOut">
              <a:rPr lang="zh-CN" altLang="en-US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F6125-0AA3-4ADF-A321-686D90B498E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-36513" y="6599238"/>
            <a:ext cx="73072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07250" y="6459538"/>
            <a:ext cx="115929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</a:rPr>
              <a:t> MPRC</a:t>
            </a:r>
            <a:r>
              <a:rPr lang="zh-CN" altLang="en-US" sz="105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</a:rPr>
              <a:t> </a:t>
            </a:r>
            <a:r>
              <a:rPr lang="en-US" altLang="zh-CN" sz="105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</a:rPr>
              <a:t>2016.09</a:t>
            </a:r>
            <a:endParaRPr lang="zh-CN" alt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B742BDA-E433-4424-8974-49D1AE0F40A4}" type="datetimeFigureOut">
              <a:rPr lang="zh-CN" altLang="en-US" smtClean="0"/>
              <a:pPr>
                <a:defRPr/>
              </a:pPr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20096" y="63797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ABE918F-B9F5-4D3E-9855-7ED8E95C810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grpSp>
        <p:nvGrpSpPr>
          <p:cNvPr id="1033" name="组合 16"/>
          <p:cNvGrpSpPr>
            <a:grpSpLocks/>
          </p:cNvGrpSpPr>
          <p:nvPr/>
        </p:nvGrpSpPr>
        <p:grpSpPr bwMode="auto">
          <a:xfrm>
            <a:off x="482600" y="409575"/>
            <a:ext cx="263525" cy="419100"/>
            <a:chOff x="4677714" y="3025526"/>
            <a:chExt cx="264423" cy="50405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942137" y="3025526"/>
              <a:ext cx="0" cy="5040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803554" y="3025526"/>
              <a:ext cx="0" cy="36085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677714" y="3027436"/>
              <a:ext cx="0" cy="181383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092950" y="0"/>
            <a:ext cx="151676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</a:rPr>
              <a:t>Tankertanker Design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138" y="1135063"/>
            <a:ext cx="151676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</a:rPr>
              <a:t>Tankertanker Design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60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ctrTitle"/>
          </p:nvPr>
        </p:nvSpPr>
        <p:spPr>
          <a:xfrm>
            <a:off x="5499720" y="2381250"/>
            <a:ext cx="3378969" cy="1470025"/>
          </a:xfrm>
        </p:spPr>
        <p:txBody>
          <a:bodyPr/>
          <a:lstStyle/>
          <a:p>
            <a:r>
              <a:rPr lang="zh-CN" altLang="en-US" sz="4000" b="1" dirty="0" smtClean="0"/>
              <a:t>性能评测</a:t>
            </a:r>
            <a:endParaRPr lang="zh-CN" altLang="en-US" sz="4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15" name="组合 1076"/>
          <p:cNvGrpSpPr>
            <a:grpSpLocks/>
          </p:cNvGrpSpPr>
          <p:nvPr/>
        </p:nvGrpSpPr>
        <p:grpSpPr bwMode="auto">
          <a:xfrm>
            <a:off x="5360020" y="2971800"/>
            <a:ext cx="292100" cy="503238"/>
            <a:chOff x="4663428" y="2996952"/>
            <a:chExt cx="292995" cy="504056"/>
          </a:xfrm>
        </p:grpSpPr>
        <p:cxnSp>
          <p:nvCxnSpPr>
            <p:cNvPr id="1069" name="直接连接符 1068"/>
            <p:cNvCxnSpPr/>
            <p:nvPr/>
          </p:nvCxnSpPr>
          <p:spPr>
            <a:xfrm>
              <a:off x="4956423" y="2996952"/>
              <a:ext cx="0" cy="5040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803556" y="3141650"/>
              <a:ext cx="0" cy="359358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663428" y="3321328"/>
              <a:ext cx="0" cy="17968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9" name="直接连接符 1078"/>
          <p:cNvCxnSpPr/>
          <p:nvPr/>
        </p:nvCxnSpPr>
        <p:spPr>
          <a:xfrm>
            <a:off x="532755" y="3465513"/>
            <a:ext cx="47593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11760" y="4114543"/>
            <a:ext cx="44935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北京大学微处理器研发中心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刘先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华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211200" y="2130282"/>
            <a:ext cx="540084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计算机组成与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系统结构实习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186" y="635224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北京大学信息科学技术学院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本科生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6"/>
          <p:cNvGrpSpPr>
            <a:grpSpLocks/>
          </p:cNvGrpSpPr>
          <p:nvPr/>
        </p:nvGrpSpPr>
        <p:grpSpPr bwMode="auto">
          <a:xfrm>
            <a:off x="454929" y="652686"/>
            <a:ext cx="318866" cy="381000"/>
            <a:chOff x="4677714" y="3025526"/>
            <a:chExt cx="264423" cy="50405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4942137" y="3025526"/>
              <a:ext cx="0" cy="5040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803554" y="3025526"/>
              <a:ext cx="0" cy="36085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677714" y="3027436"/>
              <a:ext cx="0" cy="181383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影响性能的因素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系统配置</a:t>
            </a:r>
            <a:endParaRPr lang="en-US" altLang="zh-CN" dirty="0" smtClean="0"/>
          </a:p>
          <a:p>
            <a:r>
              <a:rPr lang="zh-CN" altLang="en-US" dirty="0" smtClean="0"/>
              <a:t>操作系统</a:t>
            </a:r>
            <a:r>
              <a:rPr lang="en-US" altLang="zh-CN" dirty="0" smtClean="0"/>
              <a:t>/</a:t>
            </a:r>
            <a:r>
              <a:rPr lang="zh-CN" altLang="en-US" dirty="0" smtClean="0"/>
              <a:t>硬件采用的管理策略</a:t>
            </a:r>
            <a:r>
              <a:rPr lang="en-US" altLang="zh-CN" dirty="0" smtClean="0"/>
              <a:t>/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zh-CN" altLang="en-US" dirty="0" smtClean="0"/>
              <a:t>所运行的负载</a:t>
            </a:r>
            <a:endParaRPr lang="en-US" altLang="zh-CN" dirty="0" smtClean="0"/>
          </a:p>
          <a:p>
            <a:r>
              <a:rPr lang="zh-CN" altLang="en-US" dirty="0" smtClean="0"/>
              <a:t>处理器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虚拟机的</a:t>
            </a:r>
            <a:r>
              <a:rPr lang="en-US" altLang="zh-CN" dirty="0" smtClean="0"/>
              <a:t>ISA</a:t>
            </a:r>
            <a:endParaRPr lang="en-US" altLang="zh-CN" dirty="0"/>
          </a:p>
          <a:p>
            <a:r>
              <a:rPr lang="zh-CN" altLang="en-US" dirty="0"/>
              <a:t>系统</a:t>
            </a:r>
            <a:r>
              <a:rPr lang="zh-CN" altLang="en-US" dirty="0" smtClean="0"/>
              <a:t>模组（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GPU</a:t>
            </a:r>
            <a:r>
              <a:rPr lang="zh-CN" altLang="en-US" dirty="0" smtClean="0"/>
              <a:t>、网络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AFDCC3-A1B8-4B02-9609-A92FAB36C75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8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结构级模型（</a:t>
            </a:r>
            <a:r>
              <a:rPr lang="en-US" altLang="zh-CN" dirty="0" smtClean="0"/>
              <a:t>Structural Model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功能级模型（</a:t>
            </a:r>
            <a:r>
              <a:rPr lang="en-US" altLang="zh-CN" dirty="0" smtClean="0"/>
              <a:t>Functional Model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流程图、有限状态自动机、并行网络（例如</a:t>
            </a:r>
            <a:r>
              <a:rPr lang="en-US" altLang="zh-CN" dirty="0" smtClean="0"/>
              <a:t>Petri</a:t>
            </a:r>
            <a:r>
              <a:rPr lang="zh-CN" altLang="en-US" dirty="0" smtClean="0"/>
              <a:t>网）、队列模型</a:t>
            </a:r>
            <a:endParaRPr lang="en-US" altLang="zh-CN" dirty="0" smtClean="0"/>
          </a:p>
          <a:p>
            <a:r>
              <a:rPr lang="zh-CN" altLang="en-US" dirty="0" smtClean="0"/>
              <a:t>性能分析模型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 = T *</a:t>
            </a:r>
            <a:r>
              <a:rPr lang="zh-CN" altLang="en-US" dirty="0" smtClean="0"/>
              <a:t>　</a:t>
            </a:r>
            <a:r>
              <a:rPr lang="en-US" altLang="zh-CN" dirty="0" smtClean="0"/>
              <a:t>IC * CPI</a:t>
            </a:r>
          </a:p>
          <a:p>
            <a:pPr lvl="1"/>
            <a:r>
              <a:rPr lang="en-US" altLang="zh-CN" dirty="0" smtClean="0"/>
              <a:t>AMAT=Hit time + Miss rate </a:t>
            </a:r>
            <a:r>
              <a:rPr lang="zh-CN" altLang="en-US" dirty="0" smtClean="0"/>
              <a:t>* </a:t>
            </a:r>
            <a:r>
              <a:rPr lang="en-US" altLang="zh-CN" dirty="0" smtClean="0"/>
              <a:t>Miss penalty</a:t>
            </a:r>
            <a:endParaRPr lang="en-US" altLang="zh-CN" baseline="-25000" dirty="0" smtClean="0"/>
          </a:p>
          <a:p>
            <a:r>
              <a:rPr lang="zh-CN" altLang="en-US" dirty="0" smtClean="0"/>
              <a:t>经验模型</a:t>
            </a:r>
            <a:endParaRPr lang="en-US" altLang="zh-CN" dirty="0"/>
          </a:p>
          <a:p>
            <a:pPr lvl="1"/>
            <a:r>
              <a:rPr lang="zh-CN" altLang="en-US" dirty="0" smtClean="0"/>
              <a:t>回归模型预测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系统剖视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AFDCC3-A1B8-4B02-9609-A92FAB36C75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1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指令混合集</a:t>
            </a:r>
            <a:endParaRPr lang="en-US" altLang="zh-CN" dirty="0" smtClean="0"/>
          </a:p>
          <a:p>
            <a:r>
              <a:rPr lang="zh-CN" altLang="en-US" dirty="0"/>
              <a:t>合成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/>
              <a:t>评测程序</a:t>
            </a:r>
            <a:endParaRPr lang="en-US" altLang="zh-CN" dirty="0"/>
          </a:p>
          <a:p>
            <a:r>
              <a:rPr lang="zh-CN" altLang="en-US" dirty="0" smtClean="0"/>
              <a:t>程序运行踪迹</a:t>
            </a:r>
            <a:endParaRPr lang="en-US" altLang="zh-CN" dirty="0" smtClean="0"/>
          </a:p>
          <a:p>
            <a:r>
              <a:rPr lang="zh-CN" altLang="en-US" dirty="0" smtClean="0"/>
              <a:t>概率负载模型</a:t>
            </a:r>
            <a:endParaRPr lang="en-US" altLang="zh-CN" dirty="0" smtClean="0"/>
          </a:p>
          <a:p>
            <a:r>
              <a:rPr lang="zh-CN" altLang="en-US" dirty="0" smtClean="0"/>
              <a:t>交互式的系统驱动模块</a:t>
            </a:r>
            <a:endParaRPr lang="en-US" altLang="zh-CN" dirty="0" smtClean="0"/>
          </a:p>
          <a:p>
            <a:pPr lvl="1"/>
            <a:r>
              <a:rPr lang="zh-CN" altLang="en-US" dirty="0"/>
              <a:t>更像</a:t>
            </a:r>
            <a:r>
              <a:rPr lang="zh-CN" altLang="en-US" dirty="0" smtClean="0"/>
              <a:t>是生成器而非静态模型</a:t>
            </a:r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AFDCC3-A1B8-4B02-9609-A92FAB36C75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3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性能评测的一个模拟流程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AFDCC3-A1B8-4B02-9609-A92FAB36C75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92263" y="1131888"/>
          <a:ext cx="6265862" cy="572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Visio" r:id="rId3" imgW="6265833" imgH="5725966" progId="Visio.Drawing.11">
                  <p:embed/>
                </p:oleObj>
              </mc:Choice>
              <mc:Fallback>
                <p:oleObj name="Visio" r:id="rId3" imgW="6265833" imgH="57259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1131888"/>
                        <a:ext cx="6265862" cy="572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92263" y="1131888"/>
          <a:ext cx="6265862" cy="572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5" imgW="6265833" imgH="5725966" progId="Visio.Drawing.11">
                  <p:embed/>
                </p:oleObj>
              </mc:Choice>
              <mc:Fallback>
                <p:oleObj name="Visio" r:id="rId5" imgW="6265833" imgH="57259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1131888"/>
                        <a:ext cx="6265862" cy="572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14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评测程序、评价指标和平台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800" dirty="0" smtClean="0"/>
              <a:t>评测程序</a:t>
            </a:r>
            <a:endParaRPr lang="en-US" altLang="zh-CN" sz="2800" dirty="0"/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SPEC 95/2000/2006</a:t>
            </a:r>
            <a:endParaRPr lang="en-US" altLang="zh-CN" sz="2000" dirty="0"/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 sz="2000" dirty="0"/>
              <a:t> Media </a:t>
            </a:r>
            <a:r>
              <a:rPr lang="en-US" altLang="zh-CN" sz="2000" dirty="0" smtClean="0"/>
              <a:t>bench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DSP </a:t>
            </a:r>
            <a:r>
              <a:rPr lang="en-US" altLang="zh-CN" sz="2000" dirty="0"/>
              <a:t>bench</a:t>
            </a:r>
            <a:endParaRPr lang="en-US" altLang="zh-CN" dirty="0"/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800" dirty="0" smtClean="0"/>
              <a:t>评价指标</a:t>
            </a:r>
            <a:endParaRPr lang="en-US" altLang="zh-CN" sz="2800" dirty="0"/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 dirty="0"/>
              <a:t> </a:t>
            </a:r>
            <a:r>
              <a:rPr lang="zh-CN" altLang="en-US" sz="2000" dirty="0" smtClean="0"/>
              <a:t>代码密度（</a:t>
            </a:r>
            <a:r>
              <a:rPr lang="en-US" altLang="zh-CN" sz="2000" dirty="0" smtClean="0"/>
              <a:t>Code Density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 sz="2000" dirty="0"/>
              <a:t> </a:t>
            </a:r>
            <a:r>
              <a:rPr lang="zh-CN" altLang="en-US" sz="2000" dirty="0" smtClean="0"/>
              <a:t>延迟（</a:t>
            </a:r>
            <a:r>
              <a:rPr lang="en-US" altLang="zh-CN" sz="2000" dirty="0" smtClean="0"/>
              <a:t>Delay </a:t>
            </a:r>
            <a:r>
              <a:rPr lang="en-US" altLang="zh-CN" sz="2000" dirty="0"/>
              <a:t>- Cycle </a:t>
            </a:r>
            <a:r>
              <a:rPr lang="en-US" altLang="zh-CN" sz="2000" dirty="0" smtClean="0"/>
              <a:t>count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 sz="2000" dirty="0"/>
              <a:t> </a:t>
            </a:r>
            <a:r>
              <a:rPr lang="zh-CN" altLang="en-US" sz="2000" dirty="0" smtClean="0"/>
              <a:t>功耗（</a:t>
            </a:r>
            <a:r>
              <a:rPr lang="en-US" altLang="zh-CN" sz="2000" dirty="0" smtClean="0"/>
              <a:t>Power &amp; Energy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 sz="2000" dirty="0"/>
              <a:t> </a:t>
            </a:r>
            <a:r>
              <a:rPr lang="zh-CN" altLang="en-US" sz="2000" dirty="0" smtClean="0"/>
              <a:t>响应时间（</a:t>
            </a:r>
            <a:r>
              <a:rPr lang="en-US" altLang="zh-CN" sz="2000" dirty="0" smtClean="0"/>
              <a:t>Response Time</a:t>
            </a:r>
            <a:r>
              <a:rPr lang="zh-CN" altLang="en-US" sz="2000" dirty="0" smtClean="0"/>
              <a:t>）</a:t>
            </a:r>
            <a:endParaRPr lang="en-US" altLang="zh-CN" dirty="0"/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800" dirty="0" smtClean="0"/>
              <a:t>评估平台</a:t>
            </a:r>
            <a:endParaRPr lang="en-US" altLang="zh-CN" sz="2800" dirty="0"/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000" dirty="0" smtClean="0"/>
              <a:t> 各种级别的模拟器、监视器、采样器等</a:t>
            </a:r>
            <a:endParaRPr lang="en-US" altLang="zh-CN" sz="2000" dirty="0"/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 sz="2000" dirty="0"/>
              <a:t> </a:t>
            </a:r>
            <a:r>
              <a:rPr lang="zh-CN" altLang="en-US" sz="2000" dirty="0" smtClean="0"/>
              <a:t>编译器和操作系统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679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常见错误</a:t>
            </a:r>
            <a:endParaRPr lang="en-US" altLang="zh-CN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8864" y="1196752"/>
            <a:ext cx="8229600" cy="452596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zh-CN" altLang="en-US" sz="2400" dirty="0" smtClean="0"/>
              <a:t>没有目标</a:t>
            </a:r>
            <a:endParaRPr lang="en-US" altLang="zh-CN" sz="2400" dirty="0" smtClean="0"/>
          </a:p>
          <a:p>
            <a:pPr marL="914400" lvl="1" indent="-457200">
              <a:lnSpc>
                <a:spcPct val="90000"/>
              </a:lnSpc>
              <a:buClr>
                <a:schemeClr val="accent2"/>
              </a:buClr>
              <a:buSzTx/>
            </a:pPr>
            <a:r>
              <a:rPr lang="zh-CN" altLang="en-US" sz="2400" dirty="0" smtClean="0"/>
              <a:t>没有通用模型</a:t>
            </a:r>
            <a:endParaRPr lang="en-US" altLang="zh-CN" sz="2400" dirty="0"/>
          </a:p>
          <a:p>
            <a:pPr marL="914400" lvl="1" indent="-457200">
              <a:lnSpc>
                <a:spcPct val="90000"/>
              </a:lnSpc>
              <a:buClr>
                <a:schemeClr val="accent2"/>
              </a:buClr>
              <a:buSzTx/>
            </a:pPr>
            <a:r>
              <a:rPr lang="zh-CN" altLang="en-US" sz="2400" dirty="0" smtClean="0">
                <a:sym typeface="Symbol" pitchFamily="18" charset="2"/>
              </a:rPr>
              <a:t>目标 </a:t>
            </a:r>
            <a:r>
              <a:rPr lang="en-US" altLang="zh-CN" sz="2400" dirty="0" smtClean="0">
                <a:sym typeface="Symbol" pitchFamily="18" charset="2"/>
              </a:rPr>
              <a:t>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技术、衡量尺度、负载</a:t>
            </a:r>
            <a:endParaRPr lang="en-US" altLang="zh-CN" sz="2400" dirty="0"/>
          </a:p>
          <a:p>
            <a:pPr marL="914400" lvl="1" indent="-457200">
              <a:lnSpc>
                <a:spcPct val="90000"/>
              </a:lnSpc>
              <a:buClr>
                <a:schemeClr val="accent2"/>
              </a:buClr>
              <a:buSzTx/>
            </a:pPr>
            <a:r>
              <a:rPr lang="zh-CN" altLang="en-US" sz="2400" dirty="0" smtClean="0"/>
              <a:t>不够细致</a:t>
            </a:r>
            <a:endParaRPr lang="en-US" altLang="zh-CN" sz="2400" dirty="0"/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400" dirty="0" smtClean="0"/>
              <a:t>目标</a:t>
            </a:r>
            <a:r>
              <a:rPr lang="zh-CN" altLang="en-US" sz="2400" dirty="0"/>
              <a:t>偏离</a:t>
            </a:r>
            <a:endParaRPr lang="en-US" altLang="zh-CN" sz="2400" dirty="0"/>
          </a:p>
          <a:p>
            <a:pPr marL="914400" lvl="1" indent="-457200">
              <a:lnSpc>
                <a:spcPct val="90000"/>
              </a:lnSpc>
              <a:buClr>
                <a:schemeClr val="accent2"/>
              </a:buClr>
              <a:buSzTx/>
            </a:pPr>
            <a:r>
              <a:rPr lang="zh-CN" altLang="en-US" sz="2400" dirty="0" smtClean="0"/>
              <a:t>为了证明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系统优于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系统</a:t>
            </a:r>
            <a:endParaRPr lang="en-US" altLang="zh-CN" sz="2400" dirty="0"/>
          </a:p>
          <a:p>
            <a:pPr marL="914400" lvl="1" indent="-457200">
              <a:lnSpc>
                <a:spcPct val="90000"/>
              </a:lnSpc>
              <a:buClr>
                <a:schemeClr val="accent2"/>
              </a:buClr>
              <a:buSzTx/>
            </a:pPr>
            <a:r>
              <a:rPr lang="zh-CN" altLang="en-US" sz="2400" dirty="0" smtClean="0"/>
              <a:t>单一的结论</a:t>
            </a:r>
            <a:endParaRPr lang="en-US" altLang="zh-CN" sz="2400" dirty="0"/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zh-CN" altLang="en-US" sz="2400" dirty="0" smtClean="0"/>
              <a:t>还未理解问题就开始进行性能分析</a:t>
            </a:r>
            <a:endParaRPr lang="en-US" altLang="zh-CN" sz="2400" dirty="0"/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zh-CN" altLang="en-US" sz="2400" dirty="0" smtClean="0"/>
              <a:t>性能分析的衡量尺度错误</a:t>
            </a:r>
            <a:endParaRPr lang="en-US" altLang="zh-CN" sz="2400" dirty="0"/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zh-CN" altLang="en-US" sz="2400" dirty="0" smtClean="0"/>
              <a:t>负载不具代表性</a:t>
            </a:r>
            <a:endParaRPr lang="en-US" altLang="zh-CN" sz="2400" dirty="0"/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400" dirty="0" smtClean="0"/>
              <a:t>实现方式</a:t>
            </a:r>
            <a:r>
              <a:rPr lang="zh-CN" altLang="en-US" sz="2400" dirty="0"/>
              <a:t>不系统</a:t>
            </a:r>
            <a:endParaRPr lang="en-US" altLang="zh-CN" sz="2400" dirty="0"/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zh-CN" altLang="en-US" sz="2400" dirty="0" smtClean="0"/>
              <a:t>错误的性能评价方式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699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常见错误（续）</a:t>
            </a:r>
            <a:endParaRPr lang="en-US" altLang="zh-CN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SzTx/>
              <a:buFont typeface="+mj-lt"/>
              <a:buAutoNum type="arabicPeriod" startAt="8"/>
            </a:pPr>
            <a:r>
              <a:rPr lang="zh-CN" altLang="en-US" sz="2800" dirty="0"/>
              <a:t>忽视</a:t>
            </a:r>
            <a:r>
              <a:rPr lang="zh-CN" altLang="en-US" sz="2800" dirty="0" smtClean="0"/>
              <a:t>重要参数</a:t>
            </a:r>
            <a:endParaRPr lang="en-US" altLang="zh-CN" sz="28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8"/>
            </a:pPr>
            <a:r>
              <a:rPr lang="zh-CN" altLang="en-US" sz="2800" dirty="0" smtClean="0"/>
              <a:t>遗漏关键因子</a:t>
            </a:r>
            <a:endParaRPr lang="en-US" altLang="zh-CN" sz="28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8"/>
            </a:pPr>
            <a:r>
              <a:rPr lang="zh-CN" altLang="en-US" sz="2800" dirty="0"/>
              <a:t>不</a:t>
            </a:r>
            <a:r>
              <a:rPr lang="zh-CN" altLang="en-US" sz="2800" dirty="0" smtClean="0"/>
              <a:t>恰当的实验设计</a:t>
            </a:r>
            <a:endParaRPr lang="en-US" altLang="zh-CN" sz="28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8"/>
            </a:pPr>
            <a:r>
              <a:rPr lang="zh-CN" altLang="en-US" sz="2800" dirty="0" smtClean="0"/>
              <a:t>错误的分析策略</a:t>
            </a:r>
            <a:endParaRPr lang="en-US" altLang="zh-CN" sz="28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8"/>
            </a:pPr>
            <a:r>
              <a:rPr lang="zh-CN" altLang="en-US" sz="2800" dirty="0" smtClean="0"/>
              <a:t>输入错误</a:t>
            </a:r>
            <a:endParaRPr lang="en-US" altLang="zh-CN" sz="28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8"/>
            </a:pPr>
            <a:r>
              <a:rPr lang="zh-CN" altLang="en-US" sz="2800" dirty="0" smtClean="0"/>
              <a:t>对偏值的错误处理</a:t>
            </a:r>
            <a:endParaRPr lang="en-US" altLang="zh-CN" sz="28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8"/>
            </a:pPr>
            <a:r>
              <a:rPr lang="zh-CN" altLang="en-US" sz="2800" dirty="0" smtClean="0"/>
              <a:t>对结果的错误表达</a:t>
            </a:r>
            <a:endParaRPr lang="en-US" altLang="zh-CN" sz="28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8"/>
            </a:pPr>
            <a:r>
              <a:rPr lang="zh-CN" altLang="en-US" sz="2800" dirty="0" smtClean="0"/>
              <a:t>忽略了必要假设和限定条件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8077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性能分析关键工作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声明目标、确定系统需求</a:t>
            </a:r>
            <a:endParaRPr lang="en-US" altLang="zh-CN" sz="2800" dirty="0" smtClean="0"/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明确系统提供的服务及输出</a:t>
            </a:r>
            <a:r>
              <a:rPr lang="en-US" altLang="zh-CN" sz="2800" dirty="0" smtClean="0"/>
              <a:t> 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选择合适的评价指标</a:t>
            </a:r>
            <a:endParaRPr lang="en-US" altLang="zh-CN" sz="2800" dirty="0" smtClean="0"/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列出相关参数</a:t>
            </a:r>
            <a:endParaRPr lang="en-US" altLang="zh-CN" sz="2800" dirty="0" smtClean="0"/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确定要观察、研究的因素</a:t>
            </a:r>
            <a:endParaRPr lang="en-US" altLang="zh-CN" sz="2800" dirty="0" smtClean="0"/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选择评测的技术路线</a:t>
            </a:r>
            <a:endParaRPr lang="en-US" altLang="zh-CN" sz="2800" dirty="0" smtClean="0"/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确定负载</a:t>
            </a:r>
            <a:endParaRPr lang="en-US" altLang="zh-CN" sz="2800" dirty="0" smtClean="0"/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做好实验设计</a:t>
            </a:r>
            <a:endParaRPr lang="en-US" altLang="zh-CN" sz="2800" dirty="0" smtClean="0"/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分析和理解数据</a:t>
            </a:r>
            <a:endParaRPr lang="en-US" altLang="zh-CN" sz="2800" dirty="0" smtClean="0"/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做好数据表达和解释</a:t>
            </a:r>
            <a:endParaRPr lang="en-US" altLang="zh-CN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Maybe … 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 01</a:t>
            </a:r>
            <a:r>
              <a:rPr lang="en-US" altLang="zh-CN" sz="2800" dirty="0" smtClean="0">
                <a:sym typeface="Wingdings" panose="05000000000000000000" pitchFamily="2" charset="2"/>
              </a:rPr>
              <a:t>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AFDCC3-A1B8-4B02-9609-A92FAB36C75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0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ctrTitle"/>
          </p:nvPr>
        </p:nvSpPr>
        <p:spPr>
          <a:xfrm>
            <a:off x="5657527" y="2381250"/>
            <a:ext cx="3378969" cy="1470025"/>
          </a:xfrm>
        </p:spPr>
        <p:txBody>
          <a:bodyPr/>
          <a:lstStyle/>
          <a:p>
            <a:r>
              <a:rPr lang="zh-CN" altLang="en-US" sz="4000" b="1" dirty="0"/>
              <a:t>基准</a:t>
            </a:r>
            <a:r>
              <a:rPr lang="zh-CN" altLang="en-US" sz="4000" b="1" dirty="0" smtClean="0"/>
              <a:t>评测程序</a:t>
            </a:r>
            <a:endParaRPr lang="zh-CN" altLang="en-US" sz="4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15" name="组合 1076"/>
          <p:cNvGrpSpPr>
            <a:grpSpLocks/>
          </p:cNvGrpSpPr>
          <p:nvPr/>
        </p:nvGrpSpPr>
        <p:grpSpPr bwMode="auto">
          <a:xfrm>
            <a:off x="5360020" y="2971800"/>
            <a:ext cx="292100" cy="503238"/>
            <a:chOff x="4663428" y="2996952"/>
            <a:chExt cx="292995" cy="504056"/>
          </a:xfrm>
        </p:grpSpPr>
        <p:cxnSp>
          <p:nvCxnSpPr>
            <p:cNvPr id="1069" name="直接连接符 1068"/>
            <p:cNvCxnSpPr/>
            <p:nvPr/>
          </p:nvCxnSpPr>
          <p:spPr>
            <a:xfrm>
              <a:off x="4956423" y="2996952"/>
              <a:ext cx="0" cy="5040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803556" y="3141650"/>
              <a:ext cx="0" cy="359358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663428" y="3321328"/>
              <a:ext cx="0" cy="17968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9" name="直接连接符 1078"/>
          <p:cNvCxnSpPr/>
          <p:nvPr/>
        </p:nvCxnSpPr>
        <p:spPr>
          <a:xfrm>
            <a:off x="532755" y="3465513"/>
            <a:ext cx="47593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11760" y="4114543"/>
            <a:ext cx="44935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北京大学微处理器研发中心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刘先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华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211200" y="2130282"/>
            <a:ext cx="540084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计算机组成与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系统结构实习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186" y="635224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北京大学信息科学技术学院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本科生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6"/>
          <p:cNvGrpSpPr>
            <a:grpSpLocks/>
          </p:cNvGrpSpPr>
          <p:nvPr/>
        </p:nvGrpSpPr>
        <p:grpSpPr bwMode="auto">
          <a:xfrm>
            <a:off x="454929" y="652686"/>
            <a:ext cx="318866" cy="381000"/>
            <a:chOff x="4677714" y="3025526"/>
            <a:chExt cx="264423" cy="50405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4942137" y="3025526"/>
              <a:ext cx="0" cy="5040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803554" y="3025526"/>
              <a:ext cx="0" cy="36085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677714" y="3027436"/>
              <a:ext cx="0" cy="181383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58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zh-CN" sz="3600" dirty="0"/>
              <a:t>It is not simply how busy you are, </a:t>
            </a:r>
            <a:endParaRPr lang="en-US" altLang="zh-CN" sz="3600" dirty="0" smtClean="0"/>
          </a:p>
          <a:p>
            <a:pPr algn="ctr">
              <a:buFontTx/>
              <a:buNone/>
            </a:pPr>
            <a:r>
              <a:rPr lang="en-US" altLang="zh-CN" sz="3600" dirty="0" smtClean="0"/>
              <a:t>but </a:t>
            </a:r>
            <a:r>
              <a:rPr lang="en-US" altLang="zh-CN" sz="3600" dirty="0"/>
              <a:t>why you are busy. </a:t>
            </a:r>
            <a:endParaRPr lang="en-US" altLang="zh-CN" sz="3600" dirty="0" smtClean="0"/>
          </a:p>
          <a:p>
            <a:pPr algn="ctr">
              <a:buFontTx/>
              <a:buNone/>
            </a:pPr>
            <a:r>
              <a:rPr lang="en-US" altLang="zh-CN" sz="3600" dirty="0" smtClean="0"/>
              <a:t>The </a:t>
            </a:r>
            <a:r>
              <a:rPr lang="en-US" altLang="zh-CN" sz="3600" dirty="0"/>
              <a:t>bee is praised; </a:t>
            </a:r>
            <a:endParaRPr lang="en-US" altLang="zh-CN" sz="3600" dirty="0" smtClean="0"/>
          </a:p>
          <a:p>
            <a:pPr algn="ctr">
              <a:buFontTx/>
              <a:buNone/>
            </a:pPr>
            <a:r>
              <a:rPr lang="en-US" altLang="zh-CN" sz="3600" dirty="0" smtClean="0"/>
              <a:t>the </a:t>
            </a:r>
            <a:r>
              <a:rPr lang="en-US" altLang="zh-CN" sz="3600" dirty="0"/>
              <a:t>mosquito is swatted.</a:t>
            </a:r>
            <a:endParaRPr lang="en-US" altLang="zh-CN" sz="4000" dirty="0"/>
          </a:p>
          <a:p>
            <a:pPr>
              <a:buFontTx/>
              <a:buNone/>
            </a:pPr>
            <a:endParaRPr lang="en-US" altLang="zh-CN" sz="4000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219200" y="4876800"/>
            <a:ext cx="5997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/>
              <a:t>基准测试程序－</a:t>
            </a:r>
            <a:r>
              <a:rPr lang="en-US" altLang="zh-CN" sz="4000"/>
              <a:t>benchmark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14639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什么是计算机系统的性能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sz="2400" dirty="0"/>
              <a:t>“The degree to which a computing system meets the expectations of the people involved with it</a:t>
            </a:r>
            <a:r>
              <a:rPr lang="en-US" altLang="zh-CN" sz="2400" dirty="0" smtClean="0"/>
              <a:t>”</a:t>
            </a:r>
            <a:br>
              <a:rPr lang="en-US" altLang="zh-CN" sz="2400" dirty="0" smtClean="0"/>
            </a:br>
            <a:r>
              <a:rPr lang="en-US" altLang="zh-CN" sz="2400" dirty="0" smtClean="0"/>
              <a:t>——Doherty</a:t>
            </a:r>
            <a:r>
              <a:rPr lang="en-US" altLang="zh-CN" sz="2400" dirty="0"/>
              <a:t>, W.J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r>
              <a:rPr lang="en-US" altLang="zh-CN" sz="2400" dirty="0" smtClean="0"/>
              <a:t> 	“</a:t>
            </a:r>
            <a:r>
              <a:rPr lang="en-US" altLang="zh-CN" sz="2400" dirty="0"/>
              <a:t>Scheduling TSS/360 for Responsiveness</a:t>
            </a:r>
            <a:r>
              <a:rPr lang="en-US" altLang="zh-CN" sz="2400" dirty="0" smtClean="0"/>
              <a:t>”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“</a:t>
            </a:r>
            <a:r>
              <a:rPr lang="en-US" altLang="zh-CN" sz="2400" dirty="0"/>
              <a:t>Performance…is the effectiveness with which the resources of the host computer system are utilized towards meeting the objectives of the software system”</a:t>
            </a:r>
            <a:br>
              <a:rPr lang="en-US" altLang="zh-CN" sz="2400" dirty="0"/>
            </a:br>
            <a:r>
              <a:rPr lang="en-US" altLang="zh-CN" sz="2400" dirty="0" smtClean="0"/>
              <a:t>——Graham</a:t>
            </a:r>
            <a:r>
              <a:rPr lang="en-US" altLang="zh-CN" sz="2400" dirty="0"/>
              <a:t>, R.M.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“</a:t>
            </a:r>
            <a:r>
              <a:rPr lang="en-US" altLang="zh-CN" sz="2400" dirty="0"/>
              <a:t>Performance Prediction</a:t>
            </a:r>
            <a:r>
              <a:rPr lang="en-US" altLang="zh-CN" sz="2400" dirty="0" smtClean="0"/>
              <a:t>”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34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zh-CN" altLang="en-US" dirty="0"/>
              <a:t>单条指令</a:t>
            </a:r>
          </a:p>
          <a:p>
            <a:r>
              <a:rPr lang="en-US" altLang="zh-CN" dirty="0"/>
              <a:t>1.2  </a:t>
            </a:r>
            <a:r>
              <a:rPr lang="zh-CN" altLang="en-US" dirty="0"/>
              <a:t>混合指令</a:t>
            </a:r>
          </a:p>
          <a:p>
            <a:r>
              <a:rPr lang="en-US" altLang="zh-CN" dirty="0"/>
              <a:t>1.3  </a:t>
            </a:r>
            <a:r>
              <a:rPr lang="zh-CN" altLang="en-US" dirty="0"/>
              <a:t>合成的</a:t>
            </a:r>
            <a:r>
              <a:rPr lang="en-US" altLang="zh-CN" dirty="0"/>
              <a:t>Benchmark</a:t>
            </a:r>
            <a:r>
              <a:rPr lang="zh-CN" altLang="en-US" dirty="0"/>
              <a:t>程序</a:t>
            </a:r>
          </a:p>
          <a:p>
            <a:r>
              <a:rPr lang="en-US" altLang="zh-CN" dirty="0"/>
              <a:t>1.4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Microbenchmarks</a:t>
            </a:r>
            <a:endParaRPr lang="en-US" altLang="zh-CN" dirty="0"/>
          </a:p>
          <a:p>
            <a:r>
              <a:rPr lang="en-US" altLang="zh-CN" dirty="0"/>
              <a:t>1.5 </a:t>
            </a:r>
            <a:r>
              <a:rPr lang="en-US" altLang="zh-CN" dirty="0" smtClean="0"/>
              <a:t> </a:t>
            </a:r>
            <a:r>
              <a:rPr lang="zh-CN" altLang="en-US" dirty="0" smtClean="0"/>
              <a:t>程序</a:t>
            </a:r>
            <a:r>
              <a:rPr lang="zh-CN" altLang="en-US" dirty="0"/>
              <a:t>内核</a:t>
            </a:r>
            <a:r>
              <a:rPr lang="en-US" altLang="zh-CN" dirty="0" smtClean="0"/>
              <a:t>(program </a:t>
            </a:r>
            <a:r>
              <a:rPr lang="en-US" altLang="zh-CN" dirty="0"/>
              <a:t>kernels)</a:t>
            </a:r>
          </a:p>
          <a:p>
            <a:r>
              <a:rPr lang="en-US" altLang="zh-CN" dirty="0"/>
              <a:t>1.6 </a:t>
            </a:r>
            <a:r>
              <a:rPr lang="en-US" altLang="zh-CN" dirty="0" smtClean="0"/>
              <a:t> </a:t>
            </a:r>
            <a:r>
              <a:rPr lang="zh-CN" altLang="en-US" dirty="0" smtClean="0"/>
              <a:t>真实应用程序</a:t>
            </a:r>
            <a:r>
              <a:rPr lang="en-US" altLang="zh-CN" dirty="0" smtClean="0"/>
              <a:t>(real program)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Benchmark</a:t>
            </a:r>
            <a:r>
              <a:rPr lang="zh-CN" altLang="en-US"/>
              <a:t>策略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固定计算量</a:t>
            </a:r>
          </a:p>
          <a:p>
            <a:r>
              <a:rPr lang="en-US" altLang="zh-CN" dirty="0"/>
              <a:t>2.2 </a:t>
            </a:r>
            <a:r>
              <a:rPr lang="zh-CN" altLang="en-US" dirty="0"/>
              <a:t>固定时间</a:t>
            </a:r>
          </a:p>
          <a:p>
            <a:r>
              <a:rPr lang="en-US" altLang="zh-CN" dirty="0"/>
              <a:t>2.3 </a:t>
            </a:r>
            <a:r>
              <a:rPr lang="zh-CN" altLang="en-US" dirty="0"/>
              <a:t>时间和计算量都可变</a:t>
            </a:r>
          </a:p>
        </p:txBody>
      </p:sp>
    </p:spTree>
    <p:extLst>
      <p:ext uri="{BB962C8B-B14F-4D97-AF65-F5344CB8AC3E}">
        <p14:creationId xmlns:p14="http://schemas.microsoft.com/office/powerpoint/2010/main" val="26987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Benchmark</a:t>
            </a:r>
            <a:r>
              <a:rPr lang="zh-CN" altLang="en-US"/>
              <a:t>程序举例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科学与</a:t>
            </a:r>
            <a:r>
              <a:rPr lang="zh-CN" altLang="en-US" dirty="0" smtClean="0"/>
              <a:t>工程</a:t>
            </a:r>
            <a:endParaRPr lang="en-US" altLang="zh-CN" dirty="0" smtClean="0"/>
          </a:p>
          <a:p>
            <a:r>
              <a:rPr lang="en-US" altLang="zh-CN" dirty="0" smtClean="0"/>
              <a:t>3.2 </a:t>
            </a:r>
            <a:r>
              <a:rPr lang="zh-CN" altLang="en-US" dirty="0"/>
              <a:t>事务处理</a:t>
            </a:r>
          </a:p>
          <a:p>
            <a:r>
              <a:rPr lang="en-US" altLang="zh-CN" dirty="0"/>
              <a:t>3.3 </a:t>
            </a:r>
            <a:r>
              <a:rPr lang="zh-CN" altLang="en-US" dirty="0"/>
              <a:t>服务器和网络</a:t>
            </a:r>
          </a:p>
        </p:txBody>
      </p:sp>
    </p:spTree>
    <p:extLst>
      <p:ext uri="{BB962C8B-B14F-4D97-AF65-F5344CB8AC3E}">
        <p14:creationId xmlns:p14="http://schemas.microsoft.com/office/powerpoint/2010/main" val="313945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科学与工程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3.1.1 Livermore Loops</a:t>
            </a:r>
          </a:p>
          <a:p>
            <a:r>
              <a:rPr lang="en-US" altLang="zh-CN" dirty="0"/>
              <a:t>3.1.2 NAS kernels</a:t>
            </a:r>
          </a:p>
          <a:p>
            <a:r>
              <a:rPr lang="en-US" altLang="zh-CN" dirty="0"/>
              <a:t>3.1.3 LINPACK</a:t>
            </a:r>
          </a:p>
          <a:p>
            <a:r>
              <a:rPr lang="en-US" altLang="zh-CN" dirty="0"/>
              <a:t>3.1.4 PERFECT club</a:t>
            </a:r>
          </a:p>
          <a:p>
            <a:r>
              <a:rPr lang="en-US" altLang="zh-CN" dirty="0"/>
              <a:t>3.1.5 SPEC CPU</a:t>
            </a:r>
          </a:p>
          <a:p>
            <a:r>
              <a:rPr lang="en-US" altLang="zh-CN" dirty="0"/>
              <a:t>3.1.6 Whetstone </a:t>
            </a:r>
            <a:r>
              <a:rPr lang="zh-CN" altLang="en-US" dirty="0"/>
              <a:t>和 </a:t>
            </a:r>
            <a:r>
              <a:rPr lang="en-US" altLang="zh-CN" dirty="0"/>
              <a:t>Dhrystone</a:t>
            </a:r>
          </a:p>
        </p:txBody>
      </p:sp>
    </p:spTree>
    <p:extLst>
      <p:ext uri="{BB962C8B-B14F-4D97-AF65-F5344CB8AC3E}">
        <p14:creationId xmlns:p14="http://schemas.microsoft.com/office/powerpoint/2010/main" val="40059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Livermore Loops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由</a:t>
            </a:r>
            <a:r>
              <a:rPr lang="en-US" altLang="zh-CN"/>
              <a:t>Lawrence Livermore National Lab</a:t>
            </a:r>
            <a:r>
              <a:rPr lang="zh-CN" altLang="en-US"/>
              <a:t>开发</a:t>
            </a:r>
          </a:p>
          <a:p>
            <a:r>
              <a:rPr lang="zh-CN" altLang="en-US"/>
              <a:t>从大量的数值计算程序中提取的</a:t>
            </a:r>
            <a:r>
              <a:rPr lang="en-US" altLang="zh-CN"/>
              <a:t>24</a:t>
            </a:r>
            <a:r>
              <a:rPr lang="zh-CN" altLang="en-US"/>
              <a:t>个</a:t>
            </a:r>
            <a:r>
              <a:rPr lang="en-US" altLang="zh-CN"/>
              <a:t>kernel</a:t>
            </a:r>
            <a:r>
              <a:rPr lang="zh-CN" altLang="en-US"/>
              <a:t>组成</a:t>
            </a:r>
            <a:endParaRPr lang="en-US" altLang="zh-CN"/>
          </a:p>
          <a:p>
            <a:r>
              <a:rPr lang="en-US" altLang="zh-CN"/>
              <a:t>MFLOPS</a:t>
            </a:r>
            <a:r>
              <a:rPr lang="zh-CN" altLang="en-US"/>
              <a:t>为量度</a:t>
            </a:r>
          </a:p>
          <a:p>
            <a:r>
              <a:rPr lang="zh-CN" altLang="en-US"/>
              <a:t>很小，容易移植和测试</a:t>
            </a:r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8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NAS kernels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NASA</a:t>
            </a:r>
            <a:r>
              <a:rPr lang="zh-CN" altLang="en-US"/>
              <a:t>开发</a:t>
            </a:r>
          </a:p>
          <a:p>
            <a:r>
              <a:rPr lang="en-US" altLang="zh-CN"/>
              <a:t>7</a:t>
            </a:r>
            <a:r>
              <a:rPr lang="zh-CN" altLang="en-US"/>
              <a:t>个程序，从计算流体力学程序中抽取</a:t>
            </a:r>
          </a:p>
          <a:p>
            <a:r>
              <a:rPr lang="zh-CN" altLang="en-US"/>
              <a:t>包括复数的</a:t>
            </a:r>
            <a:r>
              <a:rPr lang="en-US" altLang="zh-CN"/>
              <a:t>FFT</a:t>
            </a:r>
            <a:r>
              <a:rPr lang="zh-CN" altLang="en-US"/>
              <a:t>、矩阵乘、</a:t>
            </a:r>
            <a:r>
              <a:rPr lang="en-US" altLang="zh-CN"/>
              <a:t>Cholesky</a:t>
            </a:r>
            <a:r>
              <a:rPr lang="zh-CN" altLang="en-US"/>
              <a:t>分解和高斯消去等</a:t>
            </a:r>
          </a:p>
          <a:p>
            <a:r>
              <a:rPr lang="zh-CN" altLang="en-US"/>
              <a:t>使用</a:t>
            </a:r>
            <a:r>
              <a:rPr lang="en-US" altLang="zh-CN"/>
              <a:t>MFLOPS</a:t>
            </a:r>
            <a:r>
              <a:rPr lang="zh-CN" altLang="en-US"/>
              <a:t>作为性能量度</a:t>
            </a:r>
          </a:p>
          <a:p>
            <a:r>
              <a:rPr lang="zh-CN" altLang="en-US"/>
              <a:t>并行版本</a:t>
            </a:r>
            <a:r>
              <a:rPr lang="en-US" altLang="zh-CN"/>
              <a:t>NPB(NAS Parallel Benchmark),</a:t>
            </a:r>
            <a:r>
              <a:rPr lang="zh-CN" altLang="en-US"/>
              <a:t>免费，使用广泛</a:t>
            </a:r>
          </a:p>
        </p:txBody>
      </p:sp>
    </p:spTree>
    <p:extLst>
      <p:ext uri="{BB962C8B-B14F-4D97-AF65-F5344CB8AC3E}">
        <p14:creationId xmlns:p14="http://schemas.microsoft.com/office/powerpoint/2010/main" val="17059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LINPACK</a:t>
            </a: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LINPACK</a:t>
            </a:r>
          </a:p>
          <a:p>
            <a:pPr lvl="1"/>
            <a:r>
              <a:rPr lang="en-US" altLang="zh-CN"/>
              <a:t>LU</a:t>
            </a:r>
            <a:r>
              <a:rPr lang="zh-CN" altLang="en-US"/>
              <a:t>分解法解</a:t>
            </a:r>
            <a:r>
              <a:rPr lang="en-US" altLang="zh-CN"/>
              <a:t>NxN</a:t>
            </a:r>
            <a:r>
              <a:rPr lang="zh-CN" altLang="en-US"/>
              <a:t>的线性方程组</a:t>
            </a:r>
          </a:p>
          <a:p>
            <a:pPr lvl="1"/>
            <a:r>
              <a:rPr lang="en-US" altLang="zh-CN"/>
              <a:t>TOP 500</a:t>
            </a:r>
            <a:r>
              <a:rPr lang="zh-CN" altLang="en-US"/>
              <a:t>所用的指标</a:t>
            </a:r>
          </a:p>
          <a:p>
            <a:pPr lvl="1"/>
            <a:r>
              <a:rPr lang="zh-CN" altLang="en-US"/>
              <a:t>采用</a:t>
            </a:r>
            <a:r>
              <a:rPr lang="en-US" altLang="zh-CN"/>
              <a:t>BLAS( Basic Linear-algebra subroutines)</a:t>
            </a:r>
            <a:r>
              <a:rPr lang="zh-CN" altLang="en-US"/>
              <a:t>，该函数库得到广泛应用</a:t>
            </a:r>
          </a:p>
          <a:p>
            <a:pPr lvl="2"/>
            <a:r>
              <a:rPr lang="en-US" altLang="zh-CN"/>
              <a:t>(Intel MKL, AMD ACML )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3.1.4 PERFECT club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13</a:t>
            </a:r>
            <a:r>
              <a:rPr lang="zh-CN" altLang="en-US"/>
              <a:t>个完整的</a:t>
            </a:r>
            <a:r>
              <a:rPr lang="en-US" altLang="zh-CN"/>
              <a:t>Fortran</a:t>
            </a:r>
            <a:r>
              <a:rPr lang="zh-CN" altLang="en-US"/>
              <a:t>应用</a:t>
            </a:r>
          </a:p>
          <a:p>
            <a:r>
              <a:rPr lang="zh-CN" altLang="en-US"/>
              <a:t>包括计算流体力学、化学、物理、工程设计和信号处理</a:t>
            </a:r>
          </a:p>
          <a:p>
            <a:r>
              <a:rPr lang="zh-CN" altLang="en-US"/>
              <a:t>目标是测试高性能计算系统的性能</a:t>
            </a:r>
          </a:p>
          <a:p>
            <a:pPr lvl="1"/>
            <a:r>
              <a:rPr lang="zh-CN" altLang="en-US"/>
              <a:t>编译器变换，自动并行化</a:t>
            </a:r>
          </a:p>
          <a:p>
            <a:r>
              <a:rPr lang="zh-CN" altLang="en-US"/>
              <a:t>报告实际执行时间和</a:t>
            </a:r>
            <a:r>
              <a:rPr lang="en-US" altLang="zh-CN"/>
              <a:t>CPU</a:t>
            </a:r>
            <a:r>
              <a:rPr lang="zh-CN" altLang="en-US"/>
              <a:t>时间</a:t>
            </a:r>
          </a:p>
          <a:p>
            <a:r>
              <a:rPr lang="zh-CN" altLang="en-US"/>
              <a:t>计算结果验证</a:t>
            </a:r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3.1.5 SPEC CPU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使用最广泛的单</a:t>
            </a:r>
            <a:r>
              <a:rPr lang="en-US" altLang="zh-CN" sz="2800" dirty="0"/>
              <a:t>CPU</a:t>
            </a:r>
            <a:r>
              <a:rPr lang="zh-CN" altLang="en-US" sz="2800" dirty="0"/>
              <a:t>性能测试</a:t>
            </a:r>
            <a:r>
              <a:rPr lang="en-US" altLang="zh-CN" sz="2800" dirty="0"/>
              <a:t>Benchmark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及时更新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1989,1992,1995,2000,2006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分为若干个组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HPG,OSG,GPC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OSG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SPEC CPU2000 (SPECfp2000, </a:t>
            </a:r>
            <a:r>
              <a:rPr lang="en-US" altLang="zh-CN" sz="2400" dirty="0" err="1"/>
              <a:t>SPECint</a:t>
            </a:r>
            <a:r>
              <a:rPr lang="en-US" altLang="zh-CN" sz="2400" dirty="0"/>
              <a:t> 2000)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HPG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SPEC HPC 2002, SPEC OMP 2001</a:t>
            </a:r>
          </a:p>
          <a:p>
            <a:pPr>
              <a:lnSpc>
                <a:spcPct val="9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073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3.1.6 Whetstone</a:t>
            </a:r>
            <a:r>
              <a:rPr lang="zh-CN" altLang="en-US"/>
              <a:t>和</a:t>
            </a:r>
            <a:r>
              <a:rPr lang="en-US" altLang="zh-CN"/>
              <a:t>Dhrystone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合成</a:t>
            </a:r>
            <a:r>
              <a:rPr lang="en-US" altLang="zh-CN"/>
              <a:t>Benchmark</a:t>
            </a:r>
          </a:p>
          <a:p>
            <a:pPr lvl="1"/>
            <a:r>
              <a:rPr lang="en-US" altLang="zh-CN"/>
              <a:t>Whetstone : </a:t>
            </a:r>
            <a:r>
              <a:rPr lang="zh-CN" altLang="en-US"/>
              <a:t>浮点运算</a:t>
            </a:r>
            <a:r>
              <a:rPr lang="en-US" altLang="zh-CN"/>
              <a:t>, +,*</a:t>
            </a:r>
            <a:r>
              <a:rPr lang="en-US" altLang="zh-CN">
                <a:latin typeface="Arial"/>
              </a:rPr>
              <a:t>…</a:t>
            </a:r>
            <a:endParaRPr lang="en-US" altLang="zh-CN"/>
          </a:p>
          <a:p>
            <a:pPr lvl="1"/>
            <a:r>
              <a:rPr lang="en-US" altLang="zh-CN"/>
              <a:t>Dhrystone: </a:t>
            </a:r>
            <a:r>
              <a:rPr lang="zh-CN" altLang="en-US"/>
              <a:t>整数运算，字符串复制、比较</a:t>
            </a:r>
          </a:p>
        </p:txBody>
      </p:sp>
    </p:spTree>
    <p:extLst>
      <p:ext uri="{BB962C8B-B14F-4D97-AF65-F5344CB8AC3E}">
        <p14:creationId xmlns:p14="http://schemas.microsoft.com/office/powerpoint/2010/main" val="16246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性能</a:t>
            </a:r>
            <a:r>
              <a:rPr lang="zh-CN" altLang="en-US" sz="3200" dirty="0"/>
              <a:t>评测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Performance Evaluation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比较性的性能评测和分析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租赁</a:t>
            </a:r>
            <a:r>
              <a:rPr lang="en-US" altLang="zh-CN" dirty="0" smtClean="0"/>
              <a:t>/</a:t>
            </a:r>
            <a:r>
              <a:rPr lang="zh-CN" altLang="en-US" dirty="0" smtClean="0"/>
              <a:t>购买软硬件系统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选择供应商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区分现有系统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评价系统软硬件改进</a:t>
            </a:r>
            <a:endParaRPr lang="en-US" altLang="zh-CN" dirty="0" smtClean="0"/>
          </a:p>
          <a:p>
            <a:r>
              <a:rPr lang="zh-CN" altLang="en-US" dirty="0"/>
              <a:t>分析</a:t>
            </a:r>
            <a:r>
              <a:rPr lang="zh-CN" altLang="en-US" dirty="0" smtClean="0"/>
              <a:t>性的</a:t>
            </a:r>
            <a:r>
              <a:rPr lang="zh-CN" altLang="en-US" dirty="0"/>
              <a:t>性能评测和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改善系统性能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维护系统（往往是在现有条件下）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设计和实现新的系统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AFDCC3-A1B8-4B02-9609-A92FAB36C75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3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事务处理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TPC</a:t>
            </a:r>
            <a:r>
              <a:rPr lang="zh-CN" altLang="en-US"/>
              <a:t>－</a:t>
            </a:r>
            <a:r>
              <a:rPr lang="en-US" altLang="zh-CN"/>
              <a:t>Transaction Processing Council</a:t>
            </a:r>
          </a:p>
          <a:p>
            <a:pPr lvl="1"/>
            <a:r>
              <a:rPr lang="en-US" altLang="zh-CN"/>
              <a:t>TPC-C: OLTP(Online Transaction Processing)</a:t>
            </a:r>
          </a:p>
          <a:p>
            <a:pPr lvl="1"/>
            <a:r>
              <a:rPr lang="en-US" altLang="zh-CN"/>
              <a:t>TPC-H/ TPC-R :</a:t>
            </a:r>
            <a:r>
              <a:rPr lang="zh-CN" altLang="en-US"/>
              <a:t>决策支持</a:t>
            </a:r>
            <a:endParaRPr lang="en-US" altLang="zh-CN"/>
          </a:p>
          <a:p>
            <a:pPr lvl="1"/>
            <a:r>
              <a:rPr lang="en-US" altLang="zh-CN"/>
              <a:t>TPC-W:Web</a:t>
            </a:r>
            <a:r>
              <a:rPr lang="zh-CN" altLang="en-US"/>
              <a:t>为基础的电子商务</a:t>
            </a:r>
          </a:p>
          <a:p>
            <a:r>
              <a:rPr lang="zh-CN" altLang="en-US"/>
              <a:t>多用户</a:t>
            </a:r>
            <a:r>
              <a:rPr lang="en-US" altLang="zh-CN"/>
              <a:t>Benchmark</a:t>
            </a:r>
          </a:p>
          <a:p>
            <a:r>
              <a:rPr lang="zh-CN" altLang="en-US"/>
              <a:t>其它:</a:t>
            </a:r>
            <a:r>
              <a:rPr lang="en-US" altLang="zh-CN"/>
              <a:t>SpecJAppServer2001/2002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事务处理</a:t>
            </a:r>
            <a:r>
              <a:rPr lang="en-US" altLang="zh-CN"/>
              <a:t>(2)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对于多用户系统来说，什么是合理的系统性能量度？</a:t>
            </a:r>
          </a:p>
          <a:p>
            <a:pPr lvl="1"/>
            <a:r>
              <a:rPr lang="zh-CN" altLang="en-US" dirty="0"/>
              <a:t>吞吐率，响应时间，其它？</a:t>
            </a:r>
          </a:p>
          <a:p>
            <a:pPr lvl="1"/>
            <a:r>
              <a:rPr lang="en-US" altLang="zh-CN" dirty="0" smtClean="0"/>
              <a:t>TPM: </a:t>
            </a:r>
            <a:r>
              <a:rPr lang="en-US" altLang="zh-CN" dirty="0"/>
              <a:t>Transaction per minute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5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事务处理</a:t>
            </a:r>
            <a:r>
              <a:rPr lang="en-US" altLang="zh-CN"/>
              <a:t>(3)</a:t>
            </a:r>
            <a:endParaRPr lang="zh-CN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所有交易中的</a:t>
            </a:r>
            <a:r>
              <a:rPr lang="en-US" altLang="zh-CN" dirty="0"/>
              <a:t>95%</a:t>
            </a:r>
            <a:r>
              <a:rPr lang="zh-CN" altLang="en-US" dirty="0"/>
              <a:t>必须在</a:t>
            </a:r>
            <a:r>
              <a:rPr lang="en-US" altLang="zh-CN" dirty="0"/>
              <a:t>1</a:t>
            </a:r>
            <a:r>
              <a:rPr lang="zh-CN" altLang="en-US" dirty="0"/>
              <a:t>秒钟之内完成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$/</a:t>
            </a:r>
            <a:r>
              <a:rPr lang="en-US" altLang="zh-CN" dirty="0" smtClean="0"/>
              <a:t>TPM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软件和硬件成本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五年的维护成本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在所测的吞吐量下，180天，每天8小时工作所产生数据的存储成本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指定功能，不指定实现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测试必须经过专门的认证师验证通过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941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服务器和网络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SPECWeb 99/2004</a:t>
            </a:r>
          </a:p>
          <a:p>
            <a:pPr lvl="1"/>
            <a:r>
              <a:rPr lang="en-US" altLang="zh-CN"/>
              <a:t>Web</a:t>
            </a:r>
            <a:r>
              <a:rPr lang="zh-CN" altLang="en-US"/>
              <a:t>服务器性能</a:t>
            </a:r>
          </a:p>
          <a:p>
            <a:pPr lvl="1"/>
            <a:r>
              <a:rPr lang="zh-CN" altLang="en-US"/>
              <a:t>性能量度?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371600" y="44958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满足一定响应时间和差错率的同时连接数</a:t>
            </a:r>
          </a:p>
        </p:txBody>
      </p:sp>
    </p:spTree>
    <p:extLst>
      <p:ext uri="{BB962C8B-B14F-4D97-AF65-F5344CB8AC3E}">
        <p14:creationId xmlns:p14="http://schemas.microsoft.com/office/powerpoint/2010/main" val="91599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4. </a:t>
            </a:r>
            <a:r>
              <a:rPr lang="zh-CN" altLang="en-US" sz="4000"/>
              <a:t>设计</a:t>
            </a:r>
            <a:r>
              <a:rPr lang="en-US" altLang="zh-CN" sz="4000"/>
              <a:t>Benchmark</a:t>
            </a:r>
            <a:endParaRPr lang="zh-CN" altLang="en-US" sz="4000"/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4.1 </a:t>
            </a:r>
            <a:r>
              <a:rPr lang="zh-CN" altLang="en-US"/>
              <a:t>明确</a:t>
            </a:r>
            <a:r>
              <a:rPr lang="en-US" altLang="zh-CN"/>
              <a:t>Benchmark</a:t>
            </a:r>
            <a:r>
              <a:rPr lang="zh-CN" altLang="en-US"/>
              <a:t>的目标</a:t>
            </a:r>
          </a:p>
          <a:p>
            <a:pPr>
              <a:buFontTx/>
              <a:buNone/>
            </a:pPr>
            <a:r>
              <a:rPr lang="en-US" altLang="zh-CN"/>
              <a:t>4.2 </a:t>
            </a:r>
            <a:r>
              <a:rPr lang="zh-CN" altLang="en-US"/>
              <a:t>工作负载的选择</a:t>
            </a:r>
          </a:p>
          <a:p>
            <a:pPr>
              <a:buFontTx/>
              <a:buNone/>
            </a:pPr>
            <a:r>
              <a:rPr lang="en-US" altLang="zh-CN"/>
              <a:t>4.3 </a:t>
            </a:r>
            <a:r>
              <a:rPr lang="zh-CN" altLang="en-US"/>
              <a:t>运行规则的制订</a:t>
            </a:r>
          </a:p>
          <a:p>
            <a:pPr>
              <a:buFontTx/>
              <a:buNone/>
            </a:pPr>
            <a:r>
              <a:rPr lang="en-US" altLang="zh-CN"/>
              <a:t>4.4 </a:t>
            </a:r>
            <a:r>
              <a:rPr lang="zh-CN" altLang="en-US"/>
              <a:t>辅助工具的开发</a:t>
            </a:r>
          </a:p>
          <a:p>
            <a:pPr>
              <a:buFontTx/>
              <a:buNone/>
            </a:pPr>
            <a:r>
              <a:rPr lang="en-US" altLang="zh-CN"/>
              <a:t>4.5 </a:t>
            </a:r>
            <a:r>
              <a:rPr lang="zh-CN" altLang="en-US"/>
              <a:t>报告和审查机制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8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明确</a:t>
            </a:r>
            <a:r>
              <a:rPr lang="en-US" altLang="zh-CN"/>
              <a:t>Benchmark</a:t>
            </a:r>
            <a:r>
              <a:rPr lang="zh-CN" altLang="en-US"/>
              <a:t>的目标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测试的</a:t>
            </a:r>
            <a:r>
              <a:rPr lang="zh-CN" altLang="en-US" dirty="0" smtClean="0"/>
              <a:t>是哪个</a:t>
            </a:r>
            <a:r>
              <a:rPr lang="zh-CN" altLang="en-US" dirty="0"/>
              <a:t>硬件部件的能力，还是整个系统的能力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测试的是操作系统、中间件、数据库、</a:t>
            </a:r>
            <a:r>
              <a:rPr lang="zh-CN" altLang="en-US" dirty="0" smtClean="0"/>
              <a:t>编译器</a:t>
            </a:r>
            <a:r>
              <a:rPr lang="en-US" altLang="zh-CN" dirty="0"/>
              <a:t>?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系统</a:t>
            </a:r>
            <a:r>
              <a:rPr lang="zh-CN" altLang="en-US" dirty="0"/>
              <a:t>的用途？</a:t>
            </a:r>
          </a:p>
        </p:txBody>
      </p:sp>
    </p:spTree>
    <p:extLst>
      <p:ext uri="{BB962C8B-B14F-4D97-AF65-F5344CB8AC3E}">
        <p14:creationId xmlns:p14="http://schemas.microsoft.com/office/powerpoint/2010/main" val="17072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工作负载的选择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根据测试的目标和系统的用途选择工作负载</a:t>
            </a:r>
          </a:p>
          <a:p>
            <a:pPr lvl="1"/>
            <a:r>
              <a:rPr lang="en-US" altLang="zh-CN"/>
              <a:t>CPU</a:t>
            </a:r>
            <a:r>
              <a:rPr lang="zh-CN" altLang="en-US"/>
              <a:t>速度测试</a:t>
            </a:r>
          </a:p>
          <a:p>
            <a:pPr lvl="2"/>
            <a:r>
              <a:rPr lang="zh-CN" altLang="en-US"/>
              <a:t>工作负载应为计算密集型，而非访存密集或</a:t>
            </a:r>
            <a:r>
              <a:rPr lang="en-US" altLang="zh-CN"/>
              <a:t>I/O</a:t>
            </a:r>
            <a:r>
              <a:rPr lang="zh-CN" altLang="en-US"/>
              <a:t>密集</a:t>
            </a:r>
          </a:p>
          <a:p>
            <a:pPr lvl="1"/>
            <a:r>
              <a:rPr lang="zh-CN" altLang="en-US"/>
              <a:t>用于科学计算</a:t>
            </a:r>
          </a:p>
          <a:p>
            <a:pPr lvl="2"/>
            <a:r>
              <a:rPr lang="zh-CN" altLang="en-US"/>
              <a:t>以浮点运算为主</a:t>
            </a:r>
          </a:p>
        </p:txBody>
      </p:sp>
    </p:spTree>
    <p:extLst>
      <p:ext uri="{BB962C8B-B14F-4D97-AF65-F5344CB8AC3E}">
        <p14:creationId xmlns:p14="http://schemas.microsoft.com/office/powerpoint/2010/main" val="39692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4.3</a:t>
            </a:r>
            <a:r>
              <a:rPr lang="zh-CN" altLang="en-US"/>
              <a:t>运行规则的制订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指定实现、指定算法还是指定问题</a:t>
            </a:r>
          </a:p>
          <a:p>
            <a:r>
              <a:rPr lang="zh-CN" altLang="en-US"/>
              <a:t>源代码是否可以修改，哪些地方可以修改</a:t>
            </a:r>
          </a:p>
          <a:p>
            <a:r>
              <a:rPr lang="zh-CN" altLang="en-US"/>
              <a:t>系统有哪些参数可以调整</a:t>
            </a:r>
          </a:p>
          <a:p>
            <a:r>
              <a:rPr lang="zh-CN" altLang="en-US"/>
              <a:t>哪些编译优化可以使用</a:t>
            </a:r>
          </a:p>
        </p:txBody>
      </p:sp>
    </p:spTree>
    <p:extLst>
      <p:ext uri="{BB962C8B-B14F-4D97-AF65-F5344CB8AC3E}">
        <p14:creationId xmlns:p14="http://schemas.microsoft.com/office/powerpoint/2010/main" val="32156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</a:t>
            </a:r>
            <a:r>
              <a:rPr lang="zh-CN" altLang="en-US"/>
              <a:t>辅助工具的开发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保证用户符合运行规则</a:t>
            </a:r>
          </a:p>
          <a:p>
            <a:r>
              <a:rPr lang="zh-CN" altLang="en-US"/>
              <a:t>使得</a:t>
            </a:r>
            <a:r>
              <a:rPr lang="en-US" altLang="zh-CN"/>
              <a:t>benchmark</a:t>
            </a:r>
            <a:r>
              <a:rPr lang="zh-CN" altLang="en-US"/>
              <a:t>易于安装和测试</a:t>
            </a:r>
          </a:p>
          <a:p>
            <a:pPr lvl="1"/>
            <a:r>
              <a:rPr lang="zh-CN" altLang="en-US"/>
              <a:t>非常重要！</a:t>
            </a:r>
          </a:p>
          <a:p>
            <a:pPr lvl="1"/>
            <a:r>
              <a:rPr lang="zh-CN" altLang="en-US"/>
              <a:t>好</a:t>
            </a:r>
            <a:r>
              <a:rPr lang="en-US" altLang="zh-CN"/>
              <a:t>:SPEC CPU 2000</a:t>
            </a:r>
          </a:p>
          <a:p>
            <a:pPr lvl="1"/>
            <a:r>
              <a:rPr lang="zh-CN" altLang="en-US"/>
              <a:t>差</a:t>
            </a:r>
            <a:r>
              <a:rPr lang="en-US" altLang="zh-CN"/>
              <a:t>:PERFECT,SPECjAppServer2001/2002</a:t>
            </a:r>
          </a:p>
        </p:txBody>
      </p:sp>
    </p:spTree>
    <p:extLst>
      <p:ext uri="{BB962C8B-B14F-4D97-AF65-F5344CB8AC3E}">
        <p14:creationId xmlns:p14="http://schemas.microsoft.com/office/powerpoint/2010/main" val="35842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4.5 </a:t>
            </a:r>
            <a:r>
              <a:rPr lang="zh-CN" altLang="en-US"/>
              <a:t>报告和审查机制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维持 </a:t>
            </a:r>
            <a:r>
              <a:rPr lang="en-US" altLang="zh-CN"/>
              <a:t>Benchmark</a:t>
            </a:r>
            <a:r>
              <a:rPr lang="zh-CN" altLang="en-US"/>
              <a:t>的公正性和公平性</a:t>
            </a:r>
          </a:p>
          <a:p>
            <a:r>
              <a:rPr lang="zh-CN" altLang="en-US"/>
              <a:t>检查是否符合运行规则</a:t>
            </a:r>
          </a:p>
          <a:p>
            <a:r>
              <a:rPr lang="zh-CN" altLang="en-US"/>
              <a:t>检查披露的信息是否完整和准确</a:t>
            </a:r>
          </a:p>
          <a:p>
            <a:r>
              <a:rPr lang="zh-CN" altLang="en-US"/>
              <a:t>由一个委员会负责审查</a:t>
            </a:r>
          </a:p>
        </p:txBody>
      </p:sp>
    </p:spTree>
    <p:extLst>
      <p:ext uri="{BB962C8B-B14F-4D97-AF65-F5344CB8AC3E}">
        <p14:creationId xmlns:p14="http://schemas.microsoft.com/office/powerpoint/2010/main" val="6673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性能的重要性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关键任务应用</a:t>
            </a:r>
            <a:endParaRPr lang="en-US" altLang="zh-CN" dirty="0" smtClean="0"/>
          </a:p>
          <a:p>
            <a:r>
              <a:rPr lang="zh-CN" altLang="en-US" dirty="0" smtClean="0"/>
              <a:t>生命支持系统</a:t>
            </a:r>
            <a:endParaRPr lang="en-US" altLang="zh-CN" dirty="0" smtClean="0"/>
          </a:p>
          <a:p>
            <a:r>
              <a:rPr lang="zh-CN" altLang="en-US" dirty="0" smtClean="0"/>
              <a:t>安全类应用</a:t>
            </a:r>
            <a:endParaRPr lang="en-US" altLang="zh-CN" dirty="0" smtClean="0"/>
          </a:p>
          <a:p>
            <a:r>
              <a:rPr lang="zh-CN" altLang="en-US" dirty="0" smtClean="0"/>
              <a:t>战争环境下的应用</a:t>
            </a:r>
            <a:endParaRPr lang="en-US" altLang="zh-CN" dirty="0" smtClean="0"/>
          </a:p>
          <a:p>
            <a:r>
              <a:rPr lang="zh-CN" altLang="en-US" dirty="0" smtClean="0"/>
              <a:t>个人通信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AFDCC3-A1B8-4B02-9609-A92FAB36C75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 Benchmark</a:t>
            </a:r>
            <a:r>
              <a:rPr lang="zh-CN" altLang="en-US"/>
              <a:t>方面的研究工作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更多专业领域的并行</a:t>
            </a:r>
            <a:r>
              <a:rPr lang="en-US" altLang="zh-CN"/>
              <a:t>benchmark</a:t>
            </a:r>
          </a:p>
          <a:p>
            <a:r>
              <a:rPr lang="en-US" altLang="zh-CN"/>
              <a:t>5.2 </a:t>
            </a:r>
            <a:r>
              <a:rPr lang="zh-CN" altLang="en-US"/>
              <a:t>新兴商业应用的</a:t>
            </a:r>
            <a:r>
              <a:rPr lang="en-US" altLang="zh-CN"/>
              <a:t>benchmark</a:t>
            </a:r>
          </a:p>
          <a:p>
            <a:r>
              <a:rPr lang="en-US" altLang="zh-CN"/>
              <a:t>5.3 Benchmark</a:t>
            </a:r>
            <a:r>
              <a:rPr lang="zh-CN" altLang="en-US"/>
              <a:t>简化</a:t>
            </a:r>
          </a:p>
          <a:p>
            <a:r>
              <a:rPr lang="en-US" altLang="zh-CN"/>
              <a:t>5.3 </a:t>
            </a:r>
            <a:r>
              <a:rPr lang="zh-CN" altLang="en-US"/>
              <a:t>不仅是计算速度！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1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/>
              <a:t>5.1 </a:t>
            </a:r>
            <a:r>
              <a:rPr lang="zh-CN" altLang="en-US" sz="4000"/>
              <a:t>更多专业领域的并行</a:t>
            </a:r>
            <a:r>
              <a:rPr lang="en-US" altLang="zh-CN" sz="4000"/>
              <a:t>benchmark</a:t>
            </a:r>
            <a:endParaRPr lang="zh-CN" altLang="en-US" sz="400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目前</a:t>
            </a:r>
            <a:r>
              <a:rPr lang="en-US" altLang="zh-CN"/>
              <a:t>SPEC HPC2002</a:t>
            </a:r>
            <a:r>
              <a:rPr lang="zh-CN" altLang="en-US"/>
              <a:t>只有石油数据处理,计算化学和天气预报三个</a:t>
            </a:r>
            <a:r>
              <a:rPr lang="en-US" altLang="zh-CN"/>
              <a:t>benchmark</a:t>
            </a:r>
          </a:p>
          <a:p>
            <a:r>
              <a:rPr lang="zh-CN" altLang="en-US"/>
              <a:t>流体力学</a:t>
            </a:r>
          </a:p>
          <a:p>
            <a:r>
              <a:rPr lang="zh-CN" altLang="en-US"/>
              <a:t>符号计算与素数计算</a:t>
            </a:r>
          </a:p>
          <a:p>
            <a:r>
              <a:rPr lang="zh-CN" altLang="en-US"/>
              <a:t>其它模式的天气预报</a:t>
            </a:r>
          </a:p>
          <a:p>
            <a:r>
              <a:rPr lang="zh-CN" altLang="en-US"/>
              <a:t>生物信息学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新兴商业应用的</a:t>
            </a:r>
            <a:r>
              <a:rPr lang="en-US" altLang="zh-CN"/>
              <a:t>benchmark</a:t>
            </a:r>
            <a:endParaRPr lang="zh-CN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VOD</a:t>
            </a:r>
          </a:p>
          <a:p>
            <a:r>
              <a:rPr lang="zh-CN" altLang="en-US"/>
              <a:t>网络游戏</a:t>
            </a:r>
          </a:p>
        </p:txBody>
      </p:sp>
    </p:spTree>
    <p:extLst>
      <p:ext uri="{BB962C8B-B14F-4D97-AF65-F5344CB8AC3E}">
        <p14:creationId xmlns:p14="http://schemas.microsoft.com/office/powerpoint/2010/main" val="11147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5.3 </a:t>
            </a:r>
            <a:r>
              <a:rPr lang="en-US" altLang="zh-CN"/>
              <a:t>Benchmark</a:t>
            </a:r>
            <a:r>
              <a:rPr lang="zh-CN" altLang="en-US"/>
              <a:t>简化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Benchmark</a:t>
            </a:r>
            <a:r>
              <a:rPr lang="zh-CN" altLang="en-US"/>
              <a:t>在</a:t>
            </a:r>
            <a:r>
              <a:rPr lang="en-US" altLang="zh-CN"/>
              <a:t>CPU</a:t>
            </a:r>
            <a:r>
              <a:rPr lang="zh-CN" altLang="en-US"/>
              <a:t>上的</a:t>
            </a:r>
            <a:r>
              <a:rPr lang="en-US" altLang="zh-CN"/>
              <a:t>trace</a:t>
            </a:r>
            <a:r>
              <a:rPr lang="zh-CN" altLang="en-US"/>
              <a:t>经常作为模拟器的输入,用于研制新的处理器或系统</a:t>
            </a:r>
          </a:p>
          <a:p>
            <a:r>
              <a:rPr lang="zh-CN" altLang="en-US"/>
              <a:t>但是实际执行时由于模拟的速度很慢,可能需要好几个月才能完成模拟!</a:t>
            </a:r>
          </a:p>
          <a:p>
            <a:r>
              <a:rPr lang="zh-CN" altLang="en-US"/>
              <a:t>需要简化</a:t>
            </a:r>
            <a:r>
              <a:rPr lang="en-US" altLang="zh-CN"/>
              <a:t>Benchmark</a:t>
            </a:r>
            <a:r>
              <a:rPr lang="zh-CN" altLang="en-US"/>
              <a:t>的</a:t>
            </a:r>
            <a:r>
              <a:rPr lang="en-US" altLang="zh-CN"/>
              <a:t>Trace</a:t>
            </a:r>
          </a:p>
          <a:p>
            <a:pPr>
              <a:buFontTx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46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Benchmark</a:t>
            </a:r>
            <a:r>
              <a:rPr lang="zh-CN" altLang="en-US" dirty="0"/>
              <a:t>简化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71302"/>
              </p:ext>
            </p:extLst>
          </p:nvPr>
        </p:nvGraphicFramePr>
        <p:xfrm>
          <a:off x="1676400" y="2221061"/>
          <a:ext cx="6242050" cy="423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Photo Editor Photo" r:id="rId3" imgW="3877216" imgH="2629267" progId="MSPhotoEd.3">
                  <p:embed/>
                </p:oleObj>
              </mc:Choice>
              <mc:Fallback>
                <p:oleObj name="Photo Editor Photo" r:id="rId3" imgW="3877216" imgH="26292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21061"/>
                        <a:ext cx="6242050" cy="423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08138" y="578499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</a:rPr>
              <a:t>IPC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71600" y="2889398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</a:rPr>
              <a:t>Energy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08138" y="3575198"/>
            <a:ext cx="744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</a:rPr>
              <a:t>DL1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84338" y="4337198"/>
            <a:ext cx="60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</a:rPr>
              <a:t>IL1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625600" y="220359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</a:rPr>
              <a:t>L2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81138" y="5099198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</a:rPr>
              <a:t>bpred</a:t>
            </a:r>
          </a:p>
        </p:txBody>
      </p:sp>
      <p:sp>
        <p:nvSpPr>
          <p:cNvPr id="11" name="矩形 10"/>
          <p:cNvSpPr/>
          <p:nvPr/>
        </p:nvSpPr>
        <p:spPr>
          <a:xfrm>
            <a:off x="827584" y="1052736"/>
            <a:ext cx="7272808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用采样法进行简化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对并行程序的情况会更加复杂(必须保留通信)</a:t>
            </a:r>
          </a:p>
        </p:txBody>
      </p:sp>
    </p:spTree>
    <p:extLst>
      <p:ext uri="{BB962C8B-B14F-4D97-AF65-F5344CB8AC3E}">
        <p14:creationId xmlns:p14="http://schemas.microsoft.com/office/powerpoint/2010/main" val="12228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5.4 </a:t>
            </a:r>
            <a:r>
              <a:rPr lang="zh-CN" altLang="en-US"/>
              <a:t>不仅是计算速度！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用户所关心的不仅是速度</a:t>
            </a:r>
          </a:p>
          <a:p>
            <a:pPr lvl="1"/>
            <a:r>
              <a:rPr lang="zh-CN" altLang="en-US"/>
              <a:t>可靠性</a:t>
            </a:r>
          </a:p>
          <a:p>
            <a:pPr lvl="1"/>
            <a:r>
              <a:rPr lang="zh-CN" altLang="en-US"/>
              <a:t>修复错误所需的时间</a:t>
            </a:r>
          </a:p>
          <a:p>
            <a:r>
              <a:rPr lang="zh-CN" altLang="en-US"/>
              <a:t>需要开发新的</a:t>
            </a:r>
            <a:r>
              <a:rPr lang="en-US" altLang="zh-CN"/>
              <a:t>Benchmark</a:t>
            </a:r>
          </a:p>
          <a:p>
            <a:pPr lvl="1"/>
            <a:r>
              <a:rPr lang="zh-CN" altLang="en-US"/>
              <a:t>可靠性</a:t>
            </a:r>
          </a:p>
          <a:p>
            <a:pPr lvl="1"/>
            <a:r>
              <a:rPr lang="zh-CN" altLang="en-US"/>
              <a:t>可管理性与可恢复性</a:t>
            </a:r>
          </a:p>
        </p:txBody>
      </p:sp>
    </p:spTree>
    <p:extLst>
      <p:ext uri="{BB962C8B-B14F-4D97-AF65-F5344CB8AC3E}">
        <p14:creationId xmlns:p14="http://schemas.microsoft.com/office/powerpoint/2010/main" val="2275429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CN" dirty="0"/>
              <a:t>Benchmark</a:t>
            </a:r>
            <a:r>
              <a:rPr lang="zh-CN" altLang="en-US" dirty="0"/>
              <a:t>是重要的性能测试工具</a:t>
            </a:r>
          </a:p>
          <a:p>
            <a:r>
              <a:rPr lang="en-US" altLang="zh-CN" dirty="0"/>
              <a:t>Benchmark</a:t>
            </a:r>
            <a:r>
              <a:rPr lang="zh-CN" altLang="en-US" dirty="0"/>
              <a:t>有不同的目标，因此有不同种类的</a:t>
            </a:r>
            <a:r>
              <a:rPr lang="en-US" altLang="zh-CN" dirty="0"/>
              <a:t>Benchmark</a:t>
            </a:r>
            <a:r>
              <a:rPr lang="zh-CN" altLang="en-US" dirty="0"/>
              <a:t>和不同的</a:t>
            </a:r>
            <a:r>
              <a:rPr lang="en-US" altLang="zh-CN" dirty="0"/>
              <a:t>Benchmark</a:t>
            </a:r>
            <a:r>
              <a:rPr lang="zh-CN" altLang="en-US" dirty="0"/>
              <a:t>策略</a:t>
            </a:r>
          </a:p>
          <a:p>
            <a:r>
              <a:rPr lang="en-US" altLang="zh-CN" dirty="0"/>
              <a:t>SPEC </a:t>
            </a:r>
            <a:r>
              <a:rPr lang="en-US" altLang="zh-CN" dirty="0" smtClean="0"/>
              <a:t>CPU2000</a:t>
            </a:r>
            <a:r>
              <a:rPr lang="zh-CN" altLang="en-US" dirty="0" smtClean="0"/>
              <a:t>是性能评测中最</a:t>
            </a:r>
            <a:r>
              <a:rPr lang="zh-CN" altLang="en-US" dirty="0"/>
              <a:t>通用的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之一</a:t>
            </a:r>
            <a:endParaRPr lang="en-US" altLang="zh-CN" dirty="0" smtClean="0"/>
          </a:p>
          <a:p>
            <a:r>
              <a:rPr lang="zh-CN" altLang="en-US" dirty="0"/>
              <a:t>研制</a:t>
            </a:r>
            <a:r>
              <a:rPr lang="en-US" altLang="zh-CN" dirty="0"/>
              <a:t>Benchmark，</a:t>
            </a:r>
            <a:r>
              <a:rPr lang="zh-CN" altLang="en-US" dirty="0"/>
              <a:t>除了技术因素外，还</a:t>
            </a:r>
            <a:r>
              <a:rPr lang="zh-CN" altLang="en-US" dirty="0" smtClean="0"/>
              <a:t>应重视</a:t>
            </a:r>
            <a:r>
              <a:rPr lang="zh-CN" altLang="en-US" dirty="0"/>
              <a:t>运行</a:t>
            </a:r>
            <a:r>
              <a:rPr lang="zh-CN" altLang="en-US" dirty="0" smtClean="0"/>
              <a:t>规则、辅助</a:t>
            </a:r>
            <a:r>
              <a:rPr lang="zh-CN" altLang="en-US" dirty="0"/>
              <a:t>工具和发布审查机制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9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Box 7"/>
          <p:cNvSpPr txBox="1">
            <a:spLocks noChangeArrowheads="1"/>
          </p:cNvSpPr>
          <p:nvPr/>
        </p:nvSpPr>
        <p:spPr bwMode="auto">
          <a:xfrm>
            <a:off x="5004048" y="2708920"/>
            <a:ext cx="3671888" cy="82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欢 迎 提 问</a:t>
            </a:r>
            <a:endParaRPr lang="en-US" altLang="zh-CN" sz="36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-107950" y="2124075"/>
            <a:ext cx="5597525" cy="3968750"/>
            <a:chOff x="-107950" y="2124075"/>
            <a:chExt cx="5597525" cy="396875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-107950" y="3465513"/>
              <a:ext cx="47593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50" name="AutoShape 78"/>
            <p:cNvSpPr>
              <a:spLocks noChangeArrowheads="1"/>
            </p:cNvSpPr>
            <p:nvPr/>
          </p:nvSpPr>
          <p:spPr bwMode="auto">
            <a:xfrm>
              <a:off x="4859338" y="3384550"/>
              <a:ext cx="360362" cy="311150"/>
            </a:xfrm>
            <a:prstGeom prst="hexagon">
              <a:avLst>
                <a:gd name="adj" fmla="val 28954"/>
                <a:gd name="vf" fmla="val 115470"/>
              </a:avLst>
            </a:prstGeom>
            <a:solidFill>
              <a:srgbClr val="AAE600">
                <a:alpha val="14117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7652" name="组合 8"/>
            <p:cNvGrpSpPr>
              <a:grpSpLocks/>
            </p:cNvGrpSpPr>
            <p:nvPr/>
          </p:nvGrpSpPr>
          <p:grpSpPr bwMode="auto">
            <a:xfrm>
              <a:off x="4651375" y="2971800"/>
              <a:ext cx="292100" cy="503238"/>
              <a:chOff x="4663428" y="2996952"/>
              <a:chExt cx="292995" cy="504056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4956423" y="2996952"/>
                <a:ext cx="0" cy="504056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4803556" y="3141650"/>
                <a:ext cx="0" cy="359358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663428" y="3321328"/>
                <a:ext cx="0" cy="179680"/>
              </a:xfrm>
              <a:prstGeom prst="line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54" name="Group 128"/>
            <p:cNvGrpSpPr>
              <a:grpSpLocks/>
            </p:cNvGrpSpPr>
            <p:nvPr/>
          </p:nvGrpSpPr>
          <p:grpSpPr bwMode="auto">
            <a:xfrm>
              <a:off x="4841875" y="2124075"/>
              <a:ext cx="647700" cy="454025"/>
              <a:chOff x="4604" y="757"/>
              <a:chExt cx="408" cy="286"/>
            </a:xfrm>
          </p:grpSpPr>
          <p:sp>
            <p:nvSpPr>
              <p:cNvPr id="27751" name="AutoShape 129"/>
              <p:cNvSpPr>
                <a:spLocks noChangeArrowheads="1"/>
              </p:cNvSpPr>
              <p:nvPr/>
            </p:nvSpPr>
            <p:spPr bwMode="auto">
              <a:xfrm>
                <a:off x="4785" y="847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0066FF">
                  <a:alpha val="12157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7752" name="AutoShape 130"/>
              <p:cNvSpPr>
                <a:spLocks noChangeArrowheads="1"/>
              </p:cNvSpPr>
              <p:nvPr/>
            </p:nvSpPr>
            <p:spPr bwMode="auto">
              <a:xfrm>
                <a:off x="4604" y="757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0066FF">
                  <a:alpha val="52940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7659" name="Group 23"/>
            <p:cNvGrpSpPr>
              <a:grpSpLocks/>
            </p:cNvGrpSpPr>
            <p:nvPr/>
          </p:nvGrpSpPr>
          <p:grpSpPr bwMode="auto">
            <a:xfrm>
              <a:off x="127000" y="4630738"/>
              <a:ext cx="636588" cy="454025"/>
              <a:chOff x="930" y="2254"/>
              <a:chExt cx="401" cy="286"/>
            </a:xfrm>
          </p:grpSpPr>
          <p:sp>
            <p:nvSpPr>
              <p:cNvPr id="27749" name="AutoShape 24"/>
              <p:cNvSpPr>
                <a:spLocks noChangeArrowheads="1"/>
              </p:cNvSpPr>
              <p:nvPr/>
            </p:nvSpPr>
            <p:spPr bwMode="auto">
              <a:xfrm>
                <a:off x="1104" y="2344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9900CC">
                  <a:alpha val="38823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7750" name="AutoShape 25"/>
              <p:cNvSpPr>
                <a:spLocks noChangeArrowheads="1"/>
              </p:cNvSpPr>
              <p:nvPr/>
            </p:nvSpPr>
            <p:spPr bwMode="auto">
              <a:xfrm>
                <a:off x="930" y="2254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9900CC">
                  <a:alpha val="16862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sp>
          <p:nvSpPr>
            <p:cNvPr id="27660" name="AutoShape 26"/>
            <p:cNvSpPr>
              <a:spLocks noChangeArrowheads="1"/>
            </p:cNvSpPr>
            <p:nvPr/>
          </p:nvSpPr>
          <p:spPr bwMode="auto">
            <a:xfrm>
              <a:off x="2646363" y="5781675"/>
              <a:ext cx="360362" cy="311150"/>
            </a:xfrm>
            <a:prstGeom prst="hexagon">
              <a:avLst>
                <a:gd name="adj" fmla="val 28954"/>
                <a:gd name="vf" fmla="val 115470"/>
              </a:avLst>
            </a:prstGeom>
            <a:solidFill>
              <a:srgbClr val="FF9900">
                <a:alpha val="14117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7682" name="AutoShape 28"/>
            <p:cNvSpPr>
              <a:spLocks noChangeArrowheads="1"/>
            </p:cNvSpPr>
            <p:nvPr/>
          </p:nvSpPr>
          <p:spPr bwMode="auto">
            <a:xfrm>
              <a:off x="2540001" y="3178175"/>
              <a:ext cx="360363" cy="311150"/>
            </a:xfrm>
            <a:prstGeom prst="hexagon">
              <a:avLst>
                <a:gd name="adj" fmla="val 28954"/>
                <a:gd name="vf" fmla="val 115470"/>
              </a:avLst>
            </a:prstGeom>
            <a:solidFill>
              <a:srgbClr val="0066FF">
                <a:alpha val="16078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7683" name="Group 29"/>
            <p:cNvGrpSpPr>
              <a:grpSpLocks/>
            </p:cNvGrpSpPr>
            <p:nvPr/>
          </p:nvGrpSpPr>
          <p:grpSpPr bwMode="auto">
            <a:xfrm>
              <a:off x="630238" y="2830513"/>
              <a:ext cx="3654425" cy="2887662"/>
              <a:chOff x="1701" y="938"/>
              <a:chExt cx="2302" cy="1819"/>
            </a:xfrm>
          </p:grpSpPr>
          <p:grpSp>
            <p:nvGrpSpPr>
              <p:cNvPr id="27684" name="Group 30"/>
              <p:cNvGrpSpPr>
                <a:grpSpLocks/>
              </p:cNvGrpSpPr>
              <p:nvPr/>
            </p:nvGrpSpPr>
            <p:grpSpPr bwMode="auto">
              <a:xfrm>
                <a:off x="1701" y="938"/>
                <a:ext cx="2302" cy="1819"/>
                <a:chOff x="1701" y="938"/>
                <a:chExt cx="2302" cy="1819"/>
              </a:xfrm>
            </p:grpSpPr>
            <p:grpSp>
              <p:nvGrpSpPr>
                <p:cNvPr id="27686" name="Group 31"/>
                <p:cNvGrpSpPr>
                  <a:grpSpLocks/>
                </p:cNvGrpSpPr>
                <p:nvPr/>
              </p:nvGrpSpPr>
              <p:grpSpPr bwMode="auto">
                <a:xfrm>
                  <a:off x="1701" y="938"/>
                  <a:ext cx="2302" cy="1819"/>
                  <a:chOff x="1701" y="938"/>
                  <a:chExt cx="2302" cy="1819"/>
                </a:xfrm>
              </p:grpSpPr>
              <p:sp>
                <p:nvSpPr>
                  <p:cNvPr id="27688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2046" y="1478"/>
                    <a:ext cx="227" cy="196"/>
                  </a:xfrm>
                  <a:prstGeom prst="hexagon">
                    <a:avLst>
                      <a:gd name="adj" fmla="val 28954"/>
                      <a:gd name="vf" fmla="val 115470"/>
                    </a:avLst>
                  </a:prstGeom>
                  <a:solidFill>
                    <a:srgbClr val="00CC66">
                      <a:alpha val="32156"/>
                    </a:srgbClr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27689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1701" y="938"/>
                    <a:ext cx="2302" cy="1819"/>
                    <a:chOff x="1704" y="931"/>
                    <a:chExt cx="2302" cy="1819"/>
                  </a:xfrm>
                </p:grpSpPr>
                <p:grpSp>
                  <p:nvGrpSpPr>
                    <p:cNvPr id="27690" name="Group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04" y="931"/>
                      <a:ext cx="2302" cy="1819"/>
                      <a:chOff x="1704" y="931"/>
                      <a:chExt cx="2302" cy="1819"/>
                    </a:xfrm>
                  </p:grpSpPr>
                  <p:sp>
                    <p:nvSpPr>
                      <p:cNvPr id="27694" name="AutoShap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1664"/>
                        <a:ext cx="227" cy="196"/>
                      </a:xfrm>
                      <a:prstGeom prst="hexagon">
                        <a:avLst>
                          <a:gd name="adj" fmla="val 28954"/>
                          <a:gd name="vf" fmla="val 115470"/>
                        </a:avLst>
                      </a:prstGeom>
                      <a:solidFill>
                        <a:srgbClr val="0066F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27695" name="AutoShape 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59" y="2056"/>
                        <a:ext cx="227" cy="196"/>
                      </a:xfrm>
                      <a:prstGeom prst="hexagon">
                        <a:avLst>
                          <a:gd name="adj" fmla="val 28954"/>
                          <a:gd name="vf" fmla="val 115470"/>
                        </a:avLst>
                      </a:prstGeom>
                      <a:solidFill>
                        <a:srgbClr val="FF9900">
                          <a:alpha val="76862"/>
                        </a:srgbClr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27696" name="AutoShape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11" y="2074"/>
                        <a:ext cx="227" cy="196"/>
                      </a:xfrm>
                      <a:prstGeom prst="hexagon">
                        <a:avLst>
                          <a:gd name="adj" fmla="val 28954"/>
                          <a:gd name="vf" fmla="val 115470"/>
                        </a:avLst>
                      </a:prstGeom>
                      <a:solidFill>
                        <a:srgbClr val="9900CC">
                          <a:alpha val="70195"/>
                        </a:srgbClr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Calibri" pitchFamily="34" charset="0"/>
                        </a:endParaRPr>
                      </a:p>
                    </p:txBody>
                  </p:sp>
                  <p:grpSp>
                    <p:nvGrpSpPr>
                      <p:cNvPr id="27697" name="Group 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04" y="931"/>
                        <a:ext cx="2302" cy="1819"/>
                        <a:chOff x="1704" y="931"/>
                        <a:chExt cx="2302" cy="1819"/>
                      </a:xfrm>
                    </p:grpSpPr>
                    <p:sp>
                      <p:nvSpPr>
                        <p:cNvPr id="27698" name="AutoShape 3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67" y="1571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00CC66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699" name="AutoShape 4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70" y="1373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00CC66">
                            <a:alpha val="74117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00" name="AutoShape 4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96" y="1269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00CC66">
                            <a:alpha val="45097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01" name="AutoShape 4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87" y="2162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9900CC">
                            <a:alpha val="61176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02" name="AutoShape 4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01" y="1474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00CC66">
                            <a:alpha val="79999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03" name="AutoShape 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25" y="1755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AAE600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04" name="AutoShape 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10" y="2250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FF9900">
                            <a:alpha val="41176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05" name="AutoShape 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03" y="1355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0066FF">
                            <a:alpha val="67842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06" name="AutoShape 4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77" y="1256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0066FF">
                            <a:alpha val="32941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07" name="AutoShape 4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29" y="1778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FF0066">
                            <a:alpha val="56078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08" name="AutoShape 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06" y="1872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FF0066">
                            <a:alpha val="79999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09" name="AutoShape 5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57" y="1879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FF0066">
                            <a:alpha val="45882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10" name="AutoShape 5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28" y="1953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FF9900">
                            <a:alpha val="70195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11" name="AutoShape 5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70" y="1748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AAE600">
                            <a:alpha val="56078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12" name="AutoShape 5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53" y="1151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0066FF">
                            <a:alpha val="12941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13" name="AutoShape 5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83" y="1967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9900CC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14" name="AutoShape 5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74" y="1767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FF0066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15" name="AutoShape 5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52" y="1861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16" name="AutoShape 5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02" y="1847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AAE600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17" name="AutoShape 5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14" y="1554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0066FF">
                            <a:alpha val="72940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18" name="AutoShape 5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39" y="1463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0066FF">
                            <a:alpha val="85097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19" name="AutoShape 6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34" y="2154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FF9900">
                            <a:alpha val="50980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20" name="AutoShape 6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99" y="1673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FF0066">
                            <a:alpha val="78038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21" name="AutoShape 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55" y="1679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FF0066">
                            <a:alpha val="56862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22" name="AutoShape 6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83" y="1780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FF0066">
                            <a:alpha val="32941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23" name="AutoShape 6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45" y="1835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AAE600">
                            <a:alpha val="23921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24" name="AutoShape 6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02" y="1728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AAE600">
                            <a:alpha val="20000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25" name="AutoShape 6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91" y="1652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AAE600">
                            <a:alpha val="72940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26" name="AutoShape 6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25" y="1165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00CC66">
                            <a:alpha val="12157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27" name="AutoShape 6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74" y="1457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0066FF">
                            <a:alpha val="67842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28" name="AutoShape 6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33" y="2347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FF9900">
                            <a:alpha val="7843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29" name="AutoShape 7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82" y="2355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FF9900">
                            <a:alpha val="34117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30" name="AutoShape 7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41" y="1265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0066FF">
                            <a:alpha val="59999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31" name="AutoShape 7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44" y="1346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0066FF">
                            <a:alpha val="43921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32" name="AutoShape 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80" y="1948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AAE600">
                            <a:alpha val="52940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33" name="AutoShape 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33" y="1066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00CC66">
                            <a:alpha val="5098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34" name="AutoShape 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89" y="2554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FF9900">
                            <a:alpha val="5882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35" name="AutoShape 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64" y="1174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00CC66">
                            <a:alpha val="34117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36" name="AutoShape 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53" y="931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0066FF">
                            <a:alpha val="3922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37" name="AutoShape 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79" y="1628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AAE600">
                            <a:alpha val="14117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38" name="AutoShape 7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03" y="2048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FF9900">
                            <a:alpha val="70195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39" name="AutoShape 8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43" y="2368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9900CC">
                            <a:alpha val="32941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40" name="AutoShape 8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35" y="1977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FF0066">
                            <a:alpha val="61176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41" name="AutoShape 8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59" y="2034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AAE600">
                            <a:alpha val="14117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42" name="AutoShape 8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04" y="1687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FF0066">
                            <a:alpha val="12941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43" name="AutoShape 8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30" y="1642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AAE600">
                            <a:alpha val="30980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44" name="AutoShape 8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62" y="2254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FF9900">
                            <a:alpha val="27843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45" name="AutoShape 8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35" y="2176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9900CC">
                            <a:alpha val="49019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46" name="AutoShape 8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65" y="2467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9900CC">
                            <a:alpha val="9019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47" name="AutoShape 8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92" y="2360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9900CC">
                            <a:alpha val="49019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7748" name="AutoShape 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29" y="1364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00CC66">
                            <a:alpha val="61176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7691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21" y="1569"/>
                      <a:ext cx="227" cy="196"/>
                    </a:xfrm>
                    <a:prstGeom prst="hexagon">
                      <a:avLst>
                        <a:gd name="adj" fmla="val 28954"/>
                        <a:gd name="vf" fmla="val 115470"/>
                      </a:avLst>
                    </a:prstGeom>
                    <a:solidFill>
                      <a:srgbClr val="FF0066">
                        <a:alpha val="61960"/>
                      </a:srgbClr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7692" name="AutoShap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0" y="1541"/>
                      <a:ext cx="227" cy="196"/>
                    </a:xfrm>
                    <a:prstGeom prst="hexagon">
                      <a:avLst>
                        <a:gd name="adj" fmla="val 28954"/>
                        <a:gd name="vf" fmla="val 115470"/>
                      </a:avLst>
                    </a:prstGeom>
                    <a:solidFill>
                      <a:srgbClr val="0066FF">
                        <a:alpha val="61960"/>
                      </a:srgbClr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7693" name="AutoShap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4" y="2275"/>
                      <a:ext cx="227" cy="196"/>
                    </a:xfrm>
                    <a:prstGeom prst="hexagon">
                      <a:avLst>
                        <a:gd name="adj" fmla="val 28954"/>
                        <a:gd name="vf" fmla="val 115470"/>
                      </a:avLst>
                    </a:prstGeom>
                    <a:solidFill>
                      <a:srgbClr val="9900CC">
                        <a:alpha val="56862"/>
                      </a:srgbClr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27687" name="AutoShape 93"/>
                <p:cNvSpPr>
                  <a:spLocks noChangeArrowheads="1"/>
                </p:cNvSpPr>
                <p:nvPr/>
              </p:nvSpPr>
              <p:spPr bwMode="auto">
                <a:xfrm>
                  <a:off x="3283" y="2147"/>
                  <a:ext cx="227" cy="196"/>
                </a:xfrm>
                <a:prstGeom prst="hexagon">
                  <a:avLst>
                    <a:gd name="adj" fmla="val 28954"/>
                    <a:gd name="vf" fmla="val 115470"/>
                  </a:avLst>
                </a:prstGeom>
                <a:solidFill>
                  <a:srgbClr val="AAE600">
                    <a:alpha val="21960"/>
                  </a:srgbClr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27685" name="AutoShape 94"/>
              <p:cNvSpPr>
                <a:spLocks noChangeArrowheads="1"/>
              </p:cNvSpPr>
              <p:nvPr/>
            </p:nvSpPr>
            <p:spPr bwMode="auto">
              <a:xfrm>
                <a:off x="2766" y="2464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9900CC">
                  <a:alpha val="12157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7662" name="Group 110"/>
            <p:cNvGrpSpPr>
              <a:grpSpLocks/>
            </p:cNvGrpSpPr>
            <p:nvPr/>
          </p:nvGrpSpPr>
          <p:grpSpPr bwMode="auto">
            <a:xfrm>
              <a:off x="990600" y="3262313"/>
              <a:ext cx="638175" cy="636587"/>
              <a:chOff x="1519" y="1096"/>
              <a:chExt cx="402" cy="401"/>
            </a:xfrm>
          </p:grpSpPr>
          <p:sp>
            <p:nvSpPr>
              <p:cNvPr id="27679" name="AutoShape 111"/>
              <p:cNvSpPr>
                <a:spLocks noChangeArrowheads="1"/>
              </p:cNvSpPr>
              <p:nvPr/>
            </p:nvSpPr>
            <p:spPr bwMode="auto">
              <a:xfrm>
                <a:off x="1694" y="1202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00CC66">
                  <a:alpha val="12157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7680" name="AutoShape 112"/>
              <p:cNvSpPr>
                <a:spLocks noChangeArrowheads="1"/>
              </p:cNvSpPr>
              <p:nvPr/>
            </p:nvSpPr>
            <p:spPr bwMode="auto">
              <a:xfrm>
                <a:off x="1519" y="1301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00CC66">
                  <a:alpha val="25098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7681" name="AutoShape 113"/>
              <p:cNvSpPr>
                <a:spLocks noChangeArrowheads="1"/>
              </p:cNvSpPr>
              <p:nvPr/>
            </p:nvSpPr>
            <p:spPr bwMode="auto">
              <a:xfrm>
                <a:off x="1524" y="1096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00CC66">
                  <a:alpha val="5098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7663" name="Group 114"/>
            <p:cNvGrpSpPr>
              <a:grpSpLocks/>
            </p:cNvGrpSpPr>
            <p:nvPr/>
          </p:nvGrpSpPr>
          <p:grpSpPr bwMode="auto">
            <a:xfrm>
              <a:off x="2359025" y="2830513"/>
              <a:ext cx="647700" cy="454025"/>
              <a:chOff x="4604" y="757"/>
              <a:chExt cx="408" cy="286"/>
            </a:xfrm>
          </p:grpSpPr>
          <p:sp>
            <p:nvSpPr>
              <p:cNvPr id="27677" name="AutoShape 115"/>
              <p:cNvSpPr>
                <a:spLocks noChangeArrowheads="1"/>
              </p:cNvSpPr>
              <p:nvPr/>
            </p:nvSpPr>
            <p:spPr bwMode="auto">
              <a:xfrm>
                <a:off x="4785" y="847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0066FF">
                  <a:alpha val="12157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7678" name="AutoShape 116"/>
              <p:cNvSpPr>
                <a:spLocks noChangeArrowheads="1"/>
              </p:cNvSpPr>
              <p:nvPr/>
            </p:nvSpPr>
            <p:spPr bwMode="auto">
              <a:xfrm>
                <a:off x="4604" y="757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0066FF">
                  <a:alpha val="5882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sp>
          <p:nvSpPr>
            <p:cNvPr id="27675" name="AutoShape 118"/>
            <p:cNvSpPr>
              <a:spLocks noChangeArrowheads="1"/>
            </p:cNvSpPr>
            <p:nvPr/>
          </p:nvSpPr>
          <p:spPr bwMode="auto">
            <a:xfrm>
              <a:off x="3222626" y="3405188"/>
              <a:ext cx="360363" cy="311150"/>
            </a:xfrm>
            <a:prstGeom prst="hexagon">
              <a:avLst>
                <a:gd name="adj" fmla="val 28954"/>
                <a:gd name="vf" fmla="val 115470"/>
              </a:avLst>
            </a:prstGeom>
            <a:solidFill>
              <a:srgbClr val="0066FF">
                <a:alpha val="12157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7676" name="AutoShape 119"/>
            <p:cNvSpPr>
              <a:spLocks noChangeArrowheads="1"/>
            </p:cNvSpPr>
            <p:nvPr/>
          </p:nvSpPr>
          <p:spPr bwMode="auto">
            <a:xfrm>
              <a:off x="2935288" y="3262313"/>
              <a:ext cx="360363" cy="311150"/>
            </a:xfrm>
            <a:prstGeom prst="hexagon">
              <a:avLst>
                <a:gd name="adj" fmla="val 28954"/>
                <a:gd name="vf" fmla="val 115470"/>
              </a:avLst>
            </a:prstGeom>
            <a:solidFill>
              <a:srgbClr val="0066FF">
                <a:alpha val="5882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7665" name="Group 120"/>
            <p:cNvGrpSpPr>
              <a:grpSpLocks/>
            </p:cNvGrpSpPr>
            <p:nvPr/>
          </p:nvGrpSpPr>
          <p:grpSpPr bwMode="auto">
            <a:xfrm>
              <a:off x="2719388" y="4702175"/>
              <a:ext cx="638175" cy="636588"/>
              <a:chOff x="1519" y="1096"/>
              <a:chExt cx="402" cy="401"/>
            </a:xfrm>
          </p:grpSpPr>
          <p:sp>
            <p:nvSpPr>
              <p:cNvPr id="27672" name="AutoShape 121"/>
              <p:cNvSpPr>
                <a:spLocks noChangeArrowheads="1"/>
              </p:cNvSpPr>
              <p:nvPr/>
            </p:nvSpPr>
            <p:spPr bwMode="auto">
              <a:xfrm>
                <a:off x="1694" y="1202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FF9900">
                  <a:alpha val="12157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7673" name="AutoShape 122"/>
              <p:cNvSpPr>
                <a:spLocks noChangeArrowheads="1"/>
              </p:cNvSpPr>
              <p:nvPr/>
            </p:nvSpPr>
            <p:spPr bwMode="auto">
              <a:xfrm>
                <a:off x="1519" y="1301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FF9900">
                  <a:alpha val="10196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7674" name="AutoShape 123"/>
              <p:cNvSpPr>
                <a:spLocks noChangeArrowheads="1"/>
              </p:cNvSpPr>
              <p:nvPr/>
            </p:nvSpPr>
            <p:spPr bwMode="auto">
              <a:xfrm>
                <a:off x="1524" y="1096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99CC00">
                  <a:alpha val="5098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7666" name="Group 124"/>
            <p:cNvGrpSpPr>
              <a:grpSpLocks/>
            </p:cNvGrpSpPr>
            <p:nvPr/>
          </p:nvGrpSpPr>
          <p:grpSpPr bwMode="auto">
            <a:xfrm>
              <a:off x="1062038" y="4270375"/>
              <a:ext cx="638175" cy="636588"/>
              <a:chOff x="1519" y="1096"/>
              <a:chExt cx="402" cy="401"/>
            </a:xfrm>
          </p:grpSpPr>
          <p:sp>
            <p:nvSpPr>
              <p:cNvPr id="27669" name="AutoShape 125"/>
              <p:cNvSpPr>
                <a:spLocks noChangeArrowheads="1"/>
              </p:cNvSpPr>
              <p:nvPr/>
            </p:nvSpPr>
            <p:spPr bwMode="auto">
              <a:xfrm>
                <a:off x="1694" y="1202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FF0066">
                  <a:alpha val="12157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7670" name="AutoShape 126"/>
              <p:cNvSpPr>
                <a:spLocks noChangeArrowheads="1"/>
              </p:cNvSpPr>
              <p:nvPr/>
            </p:nvSpPr>
            <p:spPr bwMode="auto">
              <a:xfrm>
                <a:off x="1519" y="1301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FF0066">
                  <a:alpha val="10196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7671" name="AutoShape 127"/>
              <p:cNvSpPr>
                <a:spLocks noChangeArrowheads="1"/>
              </p:cNvSpPr>
              <p:nvPr/>
            </p:nvSpPr>
            <p:spPr bwMode="auto">
              <a:xfrm>
                <a:off x="1524" y="1096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FF0066">
                  <a:alpha val="5098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sp>
          <p:nvSpPr>
            <p:cNvPr id="27667" name="Oval 133"/>
            <p:cNvSpPr>
              <a:spLocks noChangeArrowheads="1"/>
            </p:cNvSpPr>
            <p:nvPr/>
          </p:nvSpPr>
          <p:spPr bwMode="auto">
            <a:xfrm rot="13545536">
              <a:off x="2862301" y="3259125"/>
              <a:ext cx="71437" cy="71438"/>
            </a:xfrm>
            <a:prstGeom prst="ellipse">
              <a:avLst/>
            </a:prstGeom>
            <a:noFill/>
            <a:ln w="12700">
              <a:solidFill>
                <a:srgbClr val="0066FF">
                  <a:alpha val="12157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7668" name="Oval 169"/>
            <p:cNvSpPr>
              <a:spLocks noChangeArrowheads="1"/>
            </p:cNvSpPr>
            <p:nvPr/>
          </p:nvSpPr>
          <p:spPr bwMode="auto">
            <a:xfrm rot="18854464" flipH="1">
              <a:off x="1525601" y="3577119"/>
              <a:ext cx="71438" cy="63404"/>
            </a:xfrm>
            <a:prstGeom prst="ellips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10" name="AutoShape 26"/>
            <p:cNvSpPr>
              <a:spLocks noChangeArrowheads="1"/>
            </p:cNvSpPr>
            <p:nvPr/>
          </p:nvSpPr>
          <p:spPr bwMode="auto">
            <a:xfrm>
              <a:off x="4572000" y="4054475"/>
              <a:ext cx="360363" cy="311150"/>
            </a:xfrm>
            <a:prstGeom prst="hexagon">
              <a:avLst>
                <a:gd name="adj" fmla="val 28954"/>
                <a:gd name="vf" fmla="val 115470"/>
              </a:avLst>
            </a:prstGeom>
            <a:solidFill>
              <a:schemeClr val="bg1">
                <a:lumMod val="75000"/>
                <a:alpha val="14117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657" name="AutoShape 78"/>
            <p:cNvSpPr>
              <a:spLocks noChangeArrowheads="1"/>
            </p:cNvSpPr>
            <p:nvPr/>
          </p:nvSpPr>
          <p:spPr bwMode="auto">
            <a:xfrm>
              <a:off x="4356100" y="4702175"/>
              <a:ext cx="360363" cy="311150"/>
            </a:xfrm>
            <a:prstGeom prst="hexagon">
              <a:avLst>
                <a:gd name="adj" fmla="val 28954"/>
                <a:gd name="vf" fmla="val 115470"/>
              </a:avLst>
            </a:prstGeom>
            <a:solidFill>
              <a:srgbClr val="AAE600">
                <a:alpha val="34117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广泛意义上的系统衡量标准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30019"/>
          </a:xfrm>
        </p:spPr>
        <p:txBody>
          <a:bodyPr/>
          <a:lstStyle/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运行时间</a:t>
            </a:r>
            <a:endParaRPr lang="en-US" altLang="zh-CN" dirty="0" smtClean="0"/>
          </a:p>
          <a:p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容量、功、耗</a:t>
            </a:r>
            <a:endParaRPr lang="en-US" altLang="zh-CN" dirty="0" smtClean="0"/>
          </a:p>
          <a:p>
            <a:r>
              <a:rPr lang="zh-CN" altLang="en-US" dirty="0" smtClean="0"/>
              <a:t>负载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响应时间和吞吐率</a:t>
            </a:r>
            <a:endParaRPr lang="en-US" altLang="zh-CN" dirty="0" smtClean="0"/>
          </a:p>
          <a:p>
            <a:r>
              <a:rPr lang="zh-CN" altLang="en-US" dirty="0" smtClean="0"/>
              <a:t>其它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可用性</a:t>
            </a:r>
            <a:r>
              <a:rPr lang="en-US" altLang="zh-CN" dirty="0" smtClean="0"/>
              <a:t>(reliability)</a:t>
            </a:r>
            <a:r>
              <a:rPr lang="zh-CN" altLang="en-US" dirty="0" smtClean="0"/>
              <a:t>、可靠性</a:t>
            </a:r>
            <a:r>
              <a:rPr lang="en-US" altLang="zh-CN" dirty="0" smtClean="0"/>
              <a:t>(availability)</a:t>
            </a:r>
          </a:p>
          <a:p>
            <a:pPr lvl="1"/>
            <a:r>
              <a:rPr lang="zh-CN" altLang="en-US" dirty="0" smtClean="0"/>
              <a:t>可伸缩性、可扩展性</a:t>
            </a:r>
            <a:endParaRPr lang="en-US" altLang="zh-CN" dirty="0"/>
          </a:p>
          <a:p>
            <a:pPr lvl="1"/>
            <a:r>
              <a:rPr lang="zh-CN" altLang="en-US" dirty="0" smtClean="0"/>
              <a:t>安全性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AFDCC3-A1B8-4B02-9609-A92FAB36C75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5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衡量标准（续）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吞吐率</a:t>
            </a:r>
            <a:endParaRPr lang="en-US" altLang="zh-CN" dirty="0"/>
          </a:p>
          <a:p>
            <a:pPr lvl="1"/>
            <a:r>
              <a:rPr lang="en-US" altLang="zh-CN" dirty="0" smtClean="0">
                <a:ea typeface="宋体" charset="-122"/>
              </a:rPr>
              <a:t>I/O’s/sec</a:t>
            </a:r>
          </a:p>
          <a:p>
            <a:pPr lvl="1"/>
            <a:r>
              <a:rPr lang="en-US" altLang="zh-CN" dirty="0" smtClean="0">
                <a:ea typeface="宋体" charset="-122"/>
              </a:rPr>
              <a:t>Page downloads/sec</a:t>
            </a:r>
          </a:p>
          <a:p>
            <a:pPr lvl="1"/>
            <a:r>
              <a:rPr lang="en-US" altLang="zh-CN" dirty="0" smtClean="0">
                <a:ea typeface="宋体" charset="-122"/>
              </a:rPr>
              <a:t>HTTP requests/sec</a:t>
            </a:r>
          </a:p>
          <a:p>
            <a:pPr lvl="1"/>
            <a:r>
              <a:rPr lang="en-US" altLang="zh-CN" dirty="0" smtClean="0">
                <a:ea typeface="宋体" charset="-122"/>
              </a:rPr>
              <a:t>Jobs/sec</a:t>
            </a:r>
          </a:p>
          <a:p>
            <a:pPr lvl="1"/>
            <a:r>
              <a:rPr lang="en-US" altLang="zh-CN" dirty="0" smtClean="0">
                <a:ea typeface="宋体" charset="-122"/>
              </a:rPr>
              <a:t>Transactions per second (</a:t>
            </a:r>
            <a:r>
              <a:rPr lang="en-US" altLang="zh-CN" dirty="0" err="1" smtClean="0">
                <a:ea typeface="宋体" charset="-122"/>
              </a:rPr>
              <a:t>tps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AFDCC3-A1B8-4B02-9609-A92FAB36C75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24000"/>
            <a:ext cx="82105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可伸缩性</a:t>
            </a:r>
            <a:endParaRPr lang="en-US" altLang="zh-CN" dirty="0"/>
          </a:p>
        </p:txBody>
      </p:sp>
      <p:pic>
        <p:nvPicPr>
          <p:cNvPr id="3174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38288"/>
            <a:ext cx="6650038" cy="3906837"/>
          </a:xfrm>
          <a:noFill/>
          <a:ln/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186396" y="1790070"/>
            <a:ext cx="31245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u="none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en-US" altLang="zh-CN" sz="2400" b="1" u="none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1" u="none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的可伸缩性较差</a:t>
            </a:r>
            <a:endParaRPr lang="en-US" altLang="zh-CN" sz="2400" b="1" u="none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72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以航班为例评价性能</a:t>
            </a: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34312"/>
              </p:ext>
            </p:extLst>
          </p:nvPr>
        </p:nvGraphicFramePr>
        <p:xfrm>
          <a:off x="342900" y="1638300"/>
          <a:ext cx="8458199" cy="36336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14600"/>
                <a:gridCol w="1105423"/>
                <a:gridCol w="1424835"/>
                <a:gridCol w="1534438"/>
                <a:gridCol w="1878903"/>
              </a:tblGrid>
              <a:tr h="1307019"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zh-CN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机　型</a:t>
                      </a:r>
                      <a:endParaRPr lang="zh-CN" sz="1400" kern="100" dirty="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zh-CN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载客量</a:t>
                      </a:r>
                      <a:endParaRPr lang="zh-CN" sz="1400" kern="100" dirty="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zh-CN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续航能力</a:t>
                      </a:r>
                      <a:r>
                        <a:rPr lang="en-US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/>
                      </a:r>
                      <a:br>
                        <a:rPr lang="en-US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</a:br>
                      <a:r>
                        <a:rPr lang="en-US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lang="zh-CN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英里</a:t>
                      </a:r>
                      <a:r>
                        <a:rPr lang="en-US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lang="zh-CN" sz="1400" kern="100" dirty="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zh-CN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巡航速度</a:t>
                      </a:r>
                      <a:r>
                        <a:rPr lang="en-US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/>
                      </a:r>
                      <a:br>
                        <a:rPr lang="en-US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</a:br>
                      <a:r>
                        <a:rPr lang="en-US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lang="zh-CN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英里</a:t>
                      </a:r>
                      <a:r>
                        <a:rPr lang="en-US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lang="zh-CN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小时</a:t>
                      </a:r>
                      <a:r>
                        <a:rPr lang="en-US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lang="zh-CN" sz="1400" kern="100" dirty="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zh-CN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运输能力</a:t>
                      </a:r>
                      <a:r>
                        <a:rPr lang="en-US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/>
                      </a:r>
                      <a:br>
                        <a:rPr lang="en-US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</a:br>
                      <a:r>
                        <a:rPr lang="en-US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lang="zh-CN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人·英里</a:t>
                      </a:r>
                      <a:r>
                        <a:rPr lang="en-US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lang="zh-CN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小时</a:t>
                      </a:r>
                      <a:r>
                        <a:rPr lang="en-US" sz="18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lang="zh-CN" sz="1400" kern="100" dirty="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9266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zh-CN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波音</a:t>
                      </a:r>
                      <a:r>
                        <a:rPr lang="en-US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777</a:t>
                      </a:r>
                      <a:endParaRPr lang="zh-CN" sz="1800" kern="100" dirty="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en-US" sz="2400" kern="10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375</a:t>
                      </a:r>
                      <a:endParaRPr lang="zh-CN" sz="1800" kern="10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en-US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4630</a:t>
                      </a:r>
                      <a:endParaRPr lang="zh-CN" sz="1800" kern="100" dirty="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en-US" sz="2400" kern="10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610</a:t>
                      </a:r>
                      <a:endParaRPr lang="zh-CN" sz="1800" kern="10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en-US" sz="2400" kern="10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228,750</a:t>
                      </a:r>
                      <a:endParaRPr lang="zh-CN" sz="1800" kern="10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9266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zh-CN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波音</a:t>
                      </a:r>
                      <a:r>
                        <a:rPr lang="en-US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747</a:t>
                      </a:r>
                      <a:endParaRPr lang="zh-CN" sz="1800" kern="100" dirty="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en-US" sz="2400" kern="10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470</a:t>
                      </a:r>
                      <a:endParaRPr lang="zh-CN" sz="1800" kern="10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en-US" sz="2400" kern="10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4150</a:t>
                      </a:r>
                      <a:endParaRPr lang="zh-CN" sz="1800" kern="10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en-US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610</a:t>
                      </a:r>
                      <a:endParaRPr lang="zh-CN" sz="1800" kern="100" dirty="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en-US" sz="2400" kern="10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286,700</a:t>
                      </a:r>
                      <a:endParaRPr lang="zh-CN" sz="1800" kern="10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9266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zh-CN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协和式飞机</a:t>
                      </a:r>
                      <a:endParaRPr lang="zh-CN" sz="1800" kern="100" dirty="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en-US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132</a:t>
                      </a:r>
                      <a:endParaRPr lang="zh-CN" sz="1800" kern="100" dirty="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en-US" sz="2400" kern="10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4000</a:t>
                      </a:r>
                      <a:endParaRPr lang="zh-CN" sz="1800" kern="10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en-US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1350</a:t>
                      </a:r>
                      <a:endParaRPr lang="zh-CN" sz="1800" kern="100" dirty="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en-US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178,200</a:t>
                      </a:r>
                      <a:endParaRPr lang="zh-CN" sz="1800" kern="100" dirty="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2333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zh-CN" sz="2400" kern="100" dirty="0" smtClean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道格拉斯</a:t>
                      </a:r>
                      <a:r>
                        <a:rPr lang="en-US" sz="2400" kern="100" dirty="0" smtClean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DC-8-50</a:t>
                      </a:r>
                      <a:endParaRPr lang="zh-CN" sz="1800" kern="100" dirty="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en-US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146</a:t>
                      </a:r>
                      <a:endParaRPr lang="zh-CN" sz="1800" kern="100" dirty="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en-US" sz="2400" kern="10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8720</a:t>
                      </a:r>
                      <a:endParaRPr lang="zh-CN" sz="1800" kern="10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en-US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544</a:t>
                      </a:r>
                      <a:endParaRPr lang="zh-CN" sz="1800" kern="100" dirty="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en-US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79,424</a:t>
                      </a:r>
                      <a:endParaRPr lang="zh-CN" sz="1800" kern="100" dirty="0"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7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何时使用几何平均值</a:t>
            </a:r>
            <a:endParaRPr lang="en-US" altLang="zh-C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44" y="1143000"/>
            <a:ext cx="8573911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8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min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</Template>
  <TotalTime>3876</TotalTime>
  <Words>1935</Words>
  <Application>Microsoft Office PowerPoint</Application>
  <PresentationFormat>全屏显示(4:3)</PresentationFormat>
  <Paragraphs>352</Paragraphs>
  <Slides>47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seminar</vt:lpstr>
      <vt:lpstr>Visio</vt:lpstr>
      <vt:lpstr>Photo Editor Photo</vt:lpstr>
      <vt:lpstr>性能评测</vt:lpstr>
      <vt:lpstr>什么是计算机系统的性能</vt:lpstr>
      <vt:lpstr>性能评测（Performance Evaluation）</vt:lpstr>
      <vt:lpstr>性能的重要性</vt:lpstr>
      <vt:lpstr>广泛意义上的系统衡量标准</vt:lpstr>
      <vt:lpstr>衡量标准（续）</vt:lpstr>
      <vt:lpstr>可伸缩性</vt:lpstr>
      <vt:lpstr>以航班为例评价性能</vt:lpstr>
      <vt:lpstr>何时使用几何平均值</vt:lpstr>
      <vt:lpstr>影响性能的因素</vt:lpstr>
      <vt:lpstr>系统模型</vt:lpstr>
      <vt:lpstr>负载模型</vt:lpstr>
      <vt:lpstr>性能评测的一个模拟流程</vt:lpstr>
      <vt:lpstr>评测程序、评价指标和平台</vt:lpstr>
      <vt:lpstr>常见错误</vt:lpstr>
      <vt:lpstr>常见错误（续）</vt:lpstr>
      <vt:lpstr>性能分析关键工作</vt:lpstr>
      <vt:lpstr>基准评测程序</vt:lpstr>
      <vt:lpstr>PowerPoint 演示文稿</vt:lpstr>
      <vt:lpstr>1 Benchmark类型</vt:lpstr>
      <vt:lpstr>2 Benchmark策略</vt:lpstr>
      <vt:lpstr>3 Benchmark程序举例</vt:lpstr>
      <vt:lpstr>3.1 科学与工程</vt:lpstr>
      <vt:lpstr>3.1.1 Livermore Loops</vt:lpstr>
      <vt:lpstr>3.1.2 NAS kernels</vt:lpstr>
      <vt:lpstr>3.1.3 LINPACK</vt:lpstr>
      <vt:lpstr>3.1.4 PERFECT club</vt:lpstr>
      <vt:lpstr>3.1.5 SPEC CPU</vt:lpstr>
      <vt:lpstr>3.1.6 Whetstone和Dhrystone</vt:lpstr>
      <vt:lpstr>3.2 事务处理</vt:lpstr>
      <vt:lpstr>3.2 事务处理(2)</vt:lpstr>
      <vt:lpstr>3.2 事务处理(3)</vt:lpstr>
      <vt:lpstr>3.3 服务器和网络</vt:lpstr>
      <vt:lpstr>4. 设计Benchmark</vt:lpstr>
      <vt:lpstr>4.1 明确Benchmark的目标</vt:lpstr>
      <vt:lpstr>4.2 工作负载的选择</vt:lpstr>
      <vt:lpstr>4.3运行规则的制订 </vt:lpstr>
      <vt:lpstr>4.4 辅助工具的开发</vt:lpstr>
      <vt:lpstr>4.5 报告和审查机制</vt:lpstr>
      <vt:lpstr>5. Benchmark方面的研究工作</vt:lpstr>
      <vt:lpstr>5.1 更多专业领域的并行benchmark</vt:lpstr>
      <vt:lpstr>5.2 新兴商业应用的benchmark</vt:lpstr>
      <vt:lpstr>5.3 Benchmark简化 </vt:lpstr>
      <vt:lpstr>5.3 Benchmark简化(2)</vt:lpstr>
      <vt:lpstr>5.4 不仅是计算速度！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内容介绍</dc:title>
  <dc:creator>Xianhua</dc:creator>
  <cp:keywords>PerfEvaluation</cp:keywords>
  <cp:lastModifiedBy>Xianhua</cp:lastModifiedBy>
  <cp:revision>252</cp:revision>
  <dcterms:created xsi:type="dcterms:W3CDTF">2013-03-10T12:57:31Z</dcterms:created>
  <dcterms:modified xsi:type="dcterms:W3CDTF">2018-03-07T06:46:33Z</dcterms:modified>
</cp:coreProperties>
</file>