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6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7A967-199D-4C2B-B57C-A4F2D55E1384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9F60C-52D9-4B1D-A795-5BF2DED94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661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9F60C-52D9-4B1D-A795-5BF2DED9457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609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5EBEFAC-9039-47A2-8F0F-62F57B9BC999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42F4-CE70-4A86-A9B1-4B7BFC3D94D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84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EFAC-9039-47A2-8F0F-62F57B9BC999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42F4-CE70-4A86-A9B1-4B7BFC3D9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2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EFAC-9039-47A2-8F0F-62F57B9BC999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42F4-CE70-4A86-A9B1-4B7BFC3D94D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7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EFAC-9039-47A2-8F0F-62F57B9BC999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42F4-CE70-4A86-A9B1-4B7BFC3D9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25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EFAC-9039-47A2-8F0F-62F57B9BC999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42F4-CE70-4A86-A9B1-4B7BFC3D94D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12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EFAC-9039-47A2-8F0F-62F57B9BC999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42F4-CE70-4A86-A9B1-4B7BFC3D9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00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EFAC-9039-47A2-8F0F-62F57B9BC999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42F4-CE70-4A86-A9B1-4B7BFC3D9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17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EFAC-9039-47A2-8F0F-62F57B9BC999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42F4-CE70-4A86-A9B1-4B7BFC3D9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3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EFAC-9039-47A2-8F0F-62F57B9BC999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42F4-CE70-4A86-A9B1-4B7BFC3D9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6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EFAC-9039-47A2-8F0F-62F57B9BC999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42F4-CE70-4A86-A9B1-4B7BFC3D9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76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EFAC-9039-47A2-8F0F-62F57B9BC999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42F4-CE70-4A86-A9B1-4B7BFC3D94D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09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5EBEFAC-9039-47A2-8F0F-62F57B9BC999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CC242F4-CE70-4A86-A9B1-4B7BFC3D94D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78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ile:///D:\iCloudDrive\iDrive\not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672AC-5BDD-4FB6-9550-40308C52FE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Weakly </a:t>
            </a:r>
            <a:r>
              <a:rPr lang="en-US" altLang="zh-CN" dirty="0" err="1"/>
              <a:t>progresS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7FED4A-D7CB-43DB-85C9-F952AE451D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Jing Mai</a:t>
            </a:r>
          </a:p>
          <a:p>
            <a:r>
              <a:rPr lang="en-US" altLang="zh-CN" dirty="0"/>
              <a:t>Peking University</a:t>
            </a:r>
          </a:p>
          <a:p>
            <a:r>
              <a:rPr lang="en-US" altLang="zh-CN" dirty="0"/>
              <a:t>02/28/2020</a:t>
            </a:r>
          </a:p>
        </p:txBody>
      </p:sp>
    </p:spTree>
    <p:extLst>
      <p:ext uri="{BB962C8B-B14F-4D97-AF65-F5344CB8AC3E}">
        <p14:creationId xmlns:p14="http://schemas.microsoft.com/office/powerpoint/2010/main" val="3576187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D2182-0F63-4D86-B972-9E34C666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ED04B-F6E0-4CE4-BB4D-41A77808C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Solution: Hybrid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9E9BBF-584E-4F20-85AF-ED544CE69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83" y="2360062"/>
            <a:ext cx="3791295" cy="38752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9228607-F528-4D77-9216-FF270FABD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021" y="917242"/>
            <a:ext cx="4183743" cy="24767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99DA7AB-150E-42D4-939F-099049984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077" y="3595125"/>
            <a:ext cx="3612193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4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7B108-60B1-412C-ADB7-27C1CCCD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Personal Insight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B788A8-D335-43B2-8027-09E01E86E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- hybrid solution</a:t>
            </a:r>
          </a:p>
          <a:p>
            <a:r>
              <a:rPr lang="en-US" altLang="zh-CN" sz="2400" dirty="0"/>
              <a:t>- bit-serial</a:t>
            </a:r>
          </a:p>
          <a:p>
            <a:r>
              <a:rPr lang="en-US" altLang="zh-CN" sz="2400" dirty="0"/>
              <a:t>- multiply any low precision by high precision</a:t>
            </a:r>
          </a:p>
          <a:p>
            <a:pPr lvl="1"/>
            <a:r>
              <a:rPr lang="zh-CN" altLang="en-US" sz="2400" dirty="0"/>
              <a:t> </a:t>
            </a:r>
            <a:r>
              <a:rPr lang="en-US" altLang="zh-CN" sz="2400" dirty="0"/>
              <a:t>relative paper: </a:t>
            </a:r>
            <a:r>
              <a:rPr lang="en-US" altLang="zh-CN" sz="2400" dirty="0">
                <a:hlinkClick r:id="rId2"/>
              </a:rPr>
              <a:t>BISMO: A Scalable Bit-Serial Matrix Multiplication Overlay for Reconfigurable Computing</a:t>
            </a:r>
            <a:r>
              <a:rPr lang="en-US" altLang="zh-CN" sz="2400" dirty="0"/>
              <a:t>, FPL 2018</a:t>
            </a:r>
          </a:p>
          <a:p>
            <a:pPr lvl="2"/>
            <a:r>
              <a:rPr lang="en-US" altLang="zh-CN" sz="2400" dirty="0"/>
              <a:t>Large scale matrix multiplication with variable bit width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336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8E73E-AB4E-402C-9D7D-758F3F3E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2340AD-D352-446F-B6EC-E6FB48E13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- K-means algorithm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>
                  <a:buFontTx/>
                  <a:buChar char="-"/>
                </a:pPr>
                <a:r>
                  <a:rPr lang="en-US" altLang="zh-CN" dirty="0"/>
                  <a:t> sample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dirty="0"/>
                  <a:t> : low and arbitrary bit-width  </a:t>
                </a:r>
                <a:r>
                  <a:rPr lang="en-US" altLang="zh-CN" dirty="0" err="1"/>
                  <a:t>eg.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/>
              </a:p>
              <a:p>
                <a:pPr>
                  <a:buFontTx/>
                  <a:buChar char="-"/>
                </a:pPr>
                <a:r>
                  <a:rPr lang="en-US" altLang="zh-CN" dirty="0"/>
                  <a:t> cluster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dirty="0"/>
                  <a:t> : high bit-width eg.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endParaRPr lang="en-US" altLang="zh-CN" dirty="0"/>
              </a:p>
              <a:p>
                <a:pPr>
                  <a:buFontTx/>
                  <a:buChar char="-"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2340AD-D352-446F-B6EC-E6FB48E13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9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9BB83E0-01D7-4C1D-86D3-5669B6705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373062"/>
            <a:ext cx="9720072" cy="18123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F139007-9C6D-4700-B486-0FD1AC0E2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281" y="2742998"/>
            <a:ext cx="2501813" cy="101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9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0277F-F6F2-4148-87AA-51FB05E7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23755"/>
            <a:ext cx="10336297" cy="1499616"/>
          </a:xfrm>
        </p:spPr>
        <p:txBody>
          <a:bodyPr>
            <a:normAutofit/>
          </a:bodyPr>
          <a:lstStyle/>
          <a:p>
            <a:r>
              <a:rPr lang="en-US" altLang="zh-CN" cap="none" dirty="0"/>
              <a:t> Q: How to multiply any low precision by high precision?</a:t>
            </a:r>
            <a:endParaRPr lang="zh-CN" altLang="en-US" cap="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B9467BD-DB85-4D68-AC90-A871089639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938129"/>
                <a:ext cx="9720073" cy="443285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- bit-serial 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>
                  <a:buFontTx/>
                  <a:buChar char="-"/>
                </a:pPr>
                <a:r>
                  <a:rPr lang="en-US" altLang="zh-CN" b="1" dirty="0"/>
                  <a:t> </a:t>
                </a:r>
                <a:r>
                  <a:rPr lang="en-US" altLang="zh-CN" b="1" dirty="0" err="1"/>
                  <a:t>BiS</a:t>
                </a:r>
                <a:r>
                  <a:rPr lang="en-US" altLang="zh-CN" b="1" dirty="0"/>
                  <a:t>-MUL</a:t>
                </a:r>
              </a:p>
              <a:p>
                <a:pPr lvl="1">
                  <a:buFontTx/>
                  <a:buChar char="-"/>
                </a:pPr>
                <a:r>
                  <a:rPr lang="en-US" altLang="zh-CN" dirty="0"/>
                  <a:t>Function: multiply any low precision by high precision</a:t>
                </a:r>
                <a:endParaRPr lang="zh-CN" altLang="en-US" dirty="0"/>
              </a:p>
              <a:p>
                <a:pPr lvl="1">
                  <a:buFontTx/>
                  <a:buChar char="-"/>
                </a:pPr>
                <a:r>
                  <a:rPr lang="en-US" altLang="zh-CN" dirty="0"/>
                  <a:t>Delay: bit number of low precision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B9467BD-DB85-4D68-AC90-A87108963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938129"/>
                <a:ext cx="9720073" cy="4432853"/>
              </a:xfrm>
              <a:blipFill>
                <a:blip r:embed="rId2"/>
                <a:stretch>
                  <a:fillRect l="-1129" t="-1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DBC8B761-A334-4FF1-8321-FBE7F3E36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588" y="2323371"/>
            <a:ext cx="5101361" cy="198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3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344CB-BAD3-4B20-AA1C-36E33296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cap="none" dirty="0"/>
              <a:t>Q: How can an arbitrary low precision vector do point product with a high precision vector?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5145B-E8A8-4065-AF3B-A3759042A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- bit-serial</a:t>
            </a:r>
          </a:p>
          <a:p>
            <a:pPr marL="0" indent="0">
              <a:buNone/>
            </a:pPr>
            <a:r>
              <a:rPr lang="en-US" altLang="zh-CN" dirty="0"/>
              <a:t> - adder tree + multiple Bis-MUL?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Tx/>
              <a:buChar char="-"/>
            </a:pPr>
            <a:r>
              <a:rPr lang="en-US" altLang="zh-CN" dirty="0"/>
              <a:t> adder tree low utilization….</a:t>
            </a:r>
          </a:p>
          <a:p>
            <a:pPr>
              <a:buFontTx/>
              <a:buChar char="-"/>
            </a:pPr>
            <a:r>
              <a:rPr lang="en-US" altLang="zh-CN" dirty="0"/>
              <a:t> solution? </a:t>
            </a:r>
          </a:p>
          <a:p>
            <a:pPr>
              <a:buFontTx/>
              <a:buChar char="-"/>
            </a:pPr>
            <a:r>
              <a:rPr lang="en-US" altLang="zh-CN" dirty="0"/>
              <a:t> </a:t>
            </a:r>
            <a:r>
              <a:rPr lang="en-US" altLang="zh-CN" b="1" dirty="0" err="1"/>
              <a:t>BiS</a:t>
            </a:r>
            <a:r>
              <a:rPr lang="en-US" altLang="zh-CN" b="1" dirty="0"/>
              <a:t>-DP</a:t>
            </a:r>
          </a:p>
          <a:p>
            <a:pPr marL="0" indent="0">
              <a:buNone/>
            </a:pPr>
            <a:r>
              <a:rPr lang="en-US" altLang="zh-CN" dirty="0"/>
              <a:t>	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C1AECF9-36E8-456A-BFD8-2B6D0B954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688" y="3160643"/>
            <a:ext cx="3596952" cy="7696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41DBCF9-CA08-48B4-83EB-A22BEB2B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174" y="4131498"/>
            <a:ext cx="2633562" cy="8716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1AF6E4F-DAD4-4C11-A6BF-7A0586F63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736" y="3784899"/>
            <a:ext cx="4424112" cy="272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31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2A46A-2BDF-44A0-8707-32FFA980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Q:</a:t>
            </a:r>
            <a:r>
              <a:rPr lang="en-US" altLang="zh-CN" cap="none" dirty="0"/>
              <a:t> Is it cost-effective to use European distance? Is the resource utilization rate high?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52396-C834-40DC-B00E-4DE8F48A6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  </a:t>
            </a:r>
          </a:p>
          <a:p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我们只关心最值</a:t>
            </a:r>
            <a:r>
              <a:rPr lang="en-US" altLang="zh-CN" dirty="0"/>
              <a:t>, </a:t>
            </a:r>
            <a:r>
              <a:rPr lang="zh-CN" altLang="en-US" dirty="0"/>
              <a:t>实际上只关心点积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76CE77-CEC2-401C-B536-B0D6D80BD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303" y="3876846"/>
            <a:ext cx="6309285" cy="21462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3C66EAE-A547-44AC-8744-C1FBB93E5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561" y="2090051"/>
            <a:ext cx="10140371" cy="108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17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ABF9D-2859-4ADD-9157-3C92D261F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3CB72D-3459-4E24-A765-7F69EEA7A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601660"/>
            <a:ext cx="4350527" cy="504458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0A0EDF8-FE48-4AE4-88DC-D559ACB00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826" y="1745131"/>
            <a:ext cx="5913046" cy="46354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187134-145D-40A0-8986-5B4849A37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2322" y="0"/>
            <a:ext cx="2979678" cy="17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1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B4EDB4-7F02-4955-9240-444214E07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641" y="749809"/>
            <a:ext cx="9720073" cy="4023360"/>
          </a:xfrm>
        </p:spPr>
        <p:txBody>
          <a:bodyPr/>
          <a:lstStyle/>
          <a:p>
            <a:r>
              <a:rPr lang="zh-CN" altLang="en-US" dirty="0"/>
              <a:t>两种并行方式</a:t>
            </a:r>
            <a:r>
              <a:rPr lang="en-US" altLang="zh-CN" dirty="0"/>
              <a:t>: </a:t>
            </a:r>
            <a:r>
              <a:rPr lang="zh-CN" altLang="en-US" dirty="0"/>
              <a:t>样本间并行和特征间并行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84F2BB0-5C1F-4F68-B6D1-315111799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075" y="2288641"/>
            <a:ext cx="5755553" cy="422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9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6C1685-8E9D-400B-9D6F-FF553F88E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980" y="749809"/>
            <a:ext cx="9720073" cy="4023360"/>
          </a:xfrm>
        </p:spPr>
        <p:txBody>
          <a:bodyPr/>
          <a:lstStyle/>
          <a:p>
            <a:r>
              <a:rPr lang="en-US" altLang="zh-CN" dirty="0"/>
              <a:t>-</a:t>
            </a:r>
            <a:r>
              <a:rPr lang="zh-CN" altLang="en-US" dirty="0"/>
              <a:t>样本间并行</a:t>
            </a:r>
            <a:r>
              <a:rPr lang="en-US" altLang="zh-CN" dirty="0"/>
              <a:t>: </a:t>
            </a:r>
          </a:p>
          <a:p>
            <a:r>
              <a:rPr lang="zh-CN" altLang="en-US" dirty="0"/>
              <a:t>使用</a:t>
            </a:r>
            <a:r>
              <a:rPr lang="en-US" altLang="zh-CN" dirty="0" err="1"/>
              <a:t>BiS</a:t>
            </a:r>
            <a:r>
              <a:rPr lang="en-US" altLang="zh-CN" dirty="0"/>
              <a:t>-MUL</a:t>
            </a:r>
          </a:p>
          <a:p>
            <a:r>
              <a:rPr lang="en-US" altLang="zh-CN" dirty="0"/>
              <a:t>Cons: </a:t>
            </a:r>
            <a:r>
              <a:rPr lang="zh-CN" altLang="en-US" dirty="0"/>
              <a:t>资源消耗多 </a:t>
            </a:r>
            <a:r>
              <a:rPr lang="en-US" altLang="zh-CN" dirty="0"/>
              <a:t>M * K = 4096</a:t>
            </a:r>
            <a:r>
              <a:rPr lang="zh-CN" altLang="en-US" dirty="0"/>
              <a:t>个</a:t>
            </a:r>
            <a:r>
              <a:rPr lang="en-US" altLang="zh-CN" dirty="0" err="1"/>
              <a:t>BiS</a:t>
            </a:r>
            <a:r>
              <a:rPr lang="en-US" altLang="zh-CN" dirty="0"/>
              <a:t>-MLU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974F75-2486-4C0F-9D80-8C2BE258E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56" y="2600134"/>
            <a:ext cx="3415687" cy="40049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9228607-F528-4D77-9216-FF270FABD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007" y="1393582"/>
            <a:ext cx="4183743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2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B47A84-5701-4B13-8A2E-56458C085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345" y="749809"/>
            <a:ext cx="9720073" cy="4023360"/>
          </a:xfrm>
        </p:spPr>
        <p:txBody>
          <a:bodyPr/>
          <a:lstStyle/>
          <a:p>
            <a:r>
              <a:rPr lang="zh-CN" altLang="en-US" dirty="0"/>
              <a:t>特征间并行</a:t>
            </a:r>
            <a:r>
              <a:rPr lang="en-US" altLang="zh-CN" dirty="0"/>
              <a:t>: </a:t>
            </a:r>
          </a:p>
          <a:p>
            <a:r>
              <a:rPr lang="zh-CN" altLang="en-US" dirty="0"/>
              <a:t>使用</a:t>
            </a:r>
            <a:r>
              <a:rPr lang="en-US" altLang="zh-CN" dirty="0" err="1"/>
              <a:t>BiS</a:t>
            </a:r>
            <a:r>
              <a:rPr lang="en-US" altLang="zh-CN" dirty="0"/>
              <a:t>-DP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Cons:</a:t>
            </a:r>
          </a:p>
          <a:p>
            <a:r>
              <a:rPr lang="zh-CN" altLang="en-US" dirty="0"/>
              <a:t>片上带宽需求大</a:t>
            </a:r>
            <a:endParaRPr lang="en-US" altLang="zh-CN" dirty="0"/>
          </a:p>
          <a:p>
            <a:r>
              <a:rPr lang="zh-CN" altLang="en-US" dirty="0"/>
              <a:t>特征数必须是</a:t>
            </a:r>
            <a:r>
              <a:rPr lang="en-US" altLang="zh-CN" dirty="0"/>
              <a:t>512</a:t>
            </a:r>
            <a:r>
              <a:rPr lang="zh-CN" altLang="en-US" dirty="0"/>
              <a:t>的倍数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397249-FF1C-4784-8F50-66FD47119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263" y="2266520"/>
            <a:ext cx="3917019" cy="41989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9228607-F528-4D77-9216-FF270FABD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475" y="548640"/>
            <a:ext cx="4183743" cy="24767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B42DFB-607E-4681-A6BD-99EFDAFCF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718" y="3107651"/>
            <a:ext cx="3741744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15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115</TotalTime>
  <Words>240</Words>
  <Application>Microsoft Office PowerPoint</Application>
  <PresentationFormat>宽屏</PresentationFormat>
  <Paragraphs>52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Arial</vt:lpstr>
      <vt:lpstr>Cambria Math</vt:lpstr>
      <vt:lpstr>Tw Cen MT</vt:lpstr>
      <vt:lpstr>Tw Cen MT Condensed</vt:lpstr>
      <vt:lpstr>Wingdings 3</vt:lpstr>
      <vt:lpstr>积分</vt:lpstr>
      <vt:lpstr>Weakly progresS</vt:lpstr>
      <vt:lpstr>PowerPoint 演示文稿</vt:lpstr>
      <vt:lpstr> Q: How to multiply any low precision by high precision?</vt:lpstr>
      <vt:lpstr>Q: How can an arbitrary low precision vector do point product with a high precision vector?</vt:lpstr>
      <vt:lpstr>Q: Is it cost-effective to use European distance? Is the resource utilization rate high?</vt:lpstr>
      <vt:lpstr>Overview</vt:lpstr>
      <vt:lpstr>PowerPoint 演示文稿</vt:lpstr>
      <vt:lpstr>PowerPoint 演示文稿</vt:lpstr>
      <vt:lpstr>PowerPoint 演示文稿</vt:lpstr>
      <vt:lpstr>PowerPoint 演示文稿</vt:lpstr>
      <vt:lpstr>Personal Insight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 mai</dc:creator>
  <cp:lastModifiedBy>jing mai</cp:lastModifiedBy>
  <cp:revision>79</cp:revision>
  <dcterms:created xsi:type="dcterms:W3CDTF">2020-02-28T06:24:28Z</dcterms:created>
  <dcterms:modified xsi:type="dcterms:W3CDTF">2020-02-28T08:20:06Z</dcterms:modified>
</cp:coreProperties>
</file>