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73520" autoAdjust="0"/>
  </p:normalViewPr>
  <p:slideViewPr>
    <p:cSldViewPr snapToGrid="0">
      <p:cViewPr varScale="1">
        <p:scale>
          <a:sx n="121" d="100"/>
          <a:sy n="121" d="100"/>
        </p:scale>
        <p:origin x="17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季 宇" userId="64454acb184e8318" providerId="LiveId" clId="{6347F1ED-27FC-4982-9B8E-260DE993CFED}"/>
    <pc:docChg chg="modSld">
      <pc:chgData name="季 宇" userId="64454acb184e8318" providerId="LiveId" clId="{6347F1ED-27FC-4982-9B8E-260DE993CFED}" dt="2019-03-28T13:24:07.128" v="15" actId="20577"/>
      <pc:docMkLst>
        <pc:docMk/>
      </pc:docMkLst>
      <pc:sldChg chg="modNotesTx">
        <pc:chgData name="季 宇" userId="64454acb184e8318" providerId="LiveId" clId="{6347F1ED-27FC-4982-9B8E-260DE993CFED}" dt="2019-03-28T13:24:07.128" v="15" actId="20577"/>
        <pc:sldMkLst>
          <pc:docMk/>
          <pc:sldMk cId="615776824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8236A-4161-487D-9DCB-915DAC50287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A2653-F4D1-4E3D-8054-5BBDF56F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大家好，很荣幸在这里给大家介绍我们今年发在</a:t>
            </a:r>
            <a:r>
              <a:rPr lang="en-US" altLang="zh-CN" dirty="0" err="1"/>
              <a:t>asplos</a:t>
            </a:r>
            <a:r>
              <a:rPr lang="zh-CN" altLang="en-US" dirty="0"/>
              <a:t>上的基于</a:t>
            </a:r>
            <a:r>
              <a:rPr lang="en-US" altLang="zh-CN" dirty="0"/>
              <a:t>ReRAM</a:t>
            </a:r>
            <a:r>
              <a:rPr lang="zh-CN" altLang="en-US" dirty="0"/>
              <a:t>的</a:t>
            </a:r>
            <a:r>
              <a:rPr lang="en-US" altLang="zh-CN" dirty="0"/>
              <a:t>NN</a:t>
            </a:r>
            <a:r>
              <a:rPr lang="zh-CN" altLang="en-US" dirty="0"/>
              <a:t>架构</a:t>
            </a:r>
            <a:r>
              <a:rPr lang="en-US" altLang="zh-CN" dirty="0"/>
              <a:t>——FPSA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0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这里我们可以证明这样一个</a:t>
            </a:r>
            <a:r>
              <a:rPr lang="en-US" altLang="zh-CN" dirty="0"/>
              <a:t>RC</a:t>
            </a:r>
            <a:r>
              <a:rPr lang="zh-CN" altLang="en-US" dirty="0"/>
              <a:t>充电曲线在在时间窗口内达到阈值的次数是满足我们</a:t>
            </a:r>
            <a:r>
              <a:rPr lang="en-US" altLang="zh-CN" dirty="0"/>
              <a:t>core-op</a:t>
            </a:r>
            <a:r>
              <a:rPr lang="zh-CN" altLang="en-US" dirty="0"/>
              <a:t>的计算关系。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公式（</a:t>
            </a:r>
            <a:r>
              <a:rPr lang="en-US" altLang="zh-CN" dirty="0"/>
              <a:t>1</a:t>
            </a:r>
            <a:r>
              <a:rPr lang="zh-CN" altLang="en-US" dirty="0"/>
              <a:t>）是第</a:t>
            </a:r>
            <a:r>
              <a:rPr lang="en-US" altLang="zh-CN" dirty="0"/>
              <a:t>T</a:t>
            </a:r>
            <a:r>
              <a:rPr lang="zh-CN" altLang="en-US" dirty="0"/>
              <a:t>个周期的电压</a:t>
            </a:r>
            <a:r>
              <a:rPr lang="en-US" altLang="zh-CN" dirty="0"/>
              <a:t>U_T</a:t>
            </a:r>
            <a:r>
              <a:rPr lang="zh-CN" altLang="en-US" dirty="0"/>
              <a:t>的表达式，取决于前</a:t>
            </a:r>
            <a:r>
              <a:rPr lang="en-US" altLang="zh-CN" dirty="0"/>
              <a:t>T</a:t>
            </a:r>
            <a:r>
              <a:rPr lang="zh-CN" altLang="en-US" dirty="0"/>
              <a:t>个周期所有等效电导值的和。那么达到阈值的时候应该可以改写成公式（</a:t>
            </a:r>
            <a:r>
              <a:rPr lang="en-US" altLang="zh-CN" dirty="0"/>
              <a:t>2</a:t>
            </a:r>
            <a:r>
              <a:rPr lang="zh-CN" altLang="en-US" dirty="0"/>
              <a:t>），右侧是一个常数，记作</a:t>
            </a:r>
            <a:r>
              <a:rPr lang="en-US" altLang="zh-CN" dirty="0"/>
              <a:t>\</a:t>
            </a:r>
            <a:r>
              <a:rPr lang="en-US" altLang="zh-CN" dirty="0" err="1"/>
              <a:t>nita</a:t>
            </a:r>
            <a:endParaRPr lang="en-US" altLang="zh-CN" dirty="0"/>
          </a:p>
          <a:p>
            <a:r>
              <a:rPr lang="zh-CN" altLang="en-US" dirty="0"/>
              <a:t>对公式左边按照等效电阻的定义进行展开，可以写成这一列所有选中电导值的和，这里</a:t>
            </a:r>
            <a:r>
              <a:rPr lang="en-US" altLang="zh-CN" dirty="0" err="1"/>
              <a:t>s_i</a:t>
            </a:r>
            <a:r>
              <a:rPr lang="en-US" altLang="zh-CN" dirty="0"/>
              <a:t>(t)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 dirty="0"/>
              <a:t>，表示这一列在</a:t>
            </a:r>
            <a:r>
              <a:rPr lang="en-US" altLang="zh-CN" dirty="0"/>
              <a:t>t</a:t>
            </a:r>
            <a:r>
              <a:rPr lang="zh-CN" altLang="en-US" dirty="0"/>
              <a:t>周期的有没有选中，</a:t>
            </a:r>
            <a:r>
              <a:rPr lang="en-US" altLang="zh-CN" dirty="0" err="1"/>
              <a:t>g_ji</a:t>
            </a:r>
            <a:r>
              <a:rPr lang="zh-CN" altLang="en-US" dirty="0"/>
              <a:t>表示</a:t>
            </a:r>
            <a:r>
              <a:rPr lang="en-US" altLang="zh-CN" dirty="0"/>
              <a:t>ReRAM</a:t>
            </a:r>
            <a:r>
              <a:rPr lang="zh-CN" altLang="en-US" dirty="0"/>
              <a:t>器件的电导值。</a:t>
            </a:r>
            <a:endParaRPr lang="en-US" altLang="zh-CN" dirty="0"/>
          </a:p>
          <a:p>
            <a:r>
              <a:rPr lang="zh-CN" altLang="en-US" dirty="0"/>
              <a:t>进一步的，将时间扩展到整个采样窗口的时间，根据定义应该达到了阈值</a:t>
            </a:r>
            <a:r>
              <a:rPr lang="en-US" altLang="zh-CN" dirty="0" err="1"/>
              <a:t>Y_j</a:t>
            </a:r>
            <a:r>
              <a:rPr lang="zh-CN" altLang="en-US" dirty="0"/>
              <a:t>次，也就是公式（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而根据定义，</a:t>
            </a:r>
            <a:r>
              <a:rPr lang="en-US" altLang="zh-CN" dirty="0" err="1"/>
              <a:t>s_i</a:t>
            </a:r>
            <a:r>
              <a:rPr lang="en-US" altLang="zh-CN" dirty="0"/>
              <a:t>(t)</a:t>
            </a:r>
            <a:r>
              <a:rPr lang="zh-CN" altLang="en-US" dirty="0"/>
              <a:t>在采样窗口内的和应当就表示输入的数字</a:t>
            </a:r>
            <a:r>
              <a:rPr lang="en-US" altLang="zh-CN" dirty="0" err="1"/>
              <a:t>X_i</a:t>
            </a:r>
            <a:r>
              <a:rPr lang="zh-CN" altLang="en-US" dirty="0"/>
              <a:t>，那么我可以得到输入和输出频率的关系满足关系（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最后再结合脉冲减法器，由于频率不可能出现负数，整个</a:t>
            </a:r>
            <a:r>
              <a:rPr lang="en-US" altLang="zh-CN" dirty="0"/>
              <a:t>PE</a:t>
            </a:r>
            <a:r>
              <a:rPr lang="zh-CN" altLang="en-US" dirty="0"/>
              <a:t>对频率的输入输出关系满足关系（</a:t>
            </a:r>
            <a:r>
              <a:rPr lang="en-US" altLang="zh-CN" dirty="0"/>
              <a:t>6</a:t>
            </a:r>
            <a:r>
              <a:rPr lang="zh-CN" altLang="en-US" dirty="0"/>
              <a:t>），和</a:t>
            </a:r>
            <a:r>
              <a:rPr lang="en-US" altLang="zh-CN" dirty="0"/>
              <a:t>core-op</a:t>
            </a:r>
            <a:r>
              <a:rPr lang="zh-CN" altLang="en-US" dirty="0"/>
              <a:t>是等效的。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68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</a:t>
            </a:r>
            <a:r>
              <a:rPr lang="en-US" altLang="zh-CN" dirty="0"/>
              <a:t>PE</a:t>
            </a:r>
            <a:r>
              <a:rPr lang="zh-CN" altLang="en-US" dirty="0"/>
              <a:t>之外，我们还提供了两种功能单元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一种是脉冲存储块，用来作为</a:t>
            </a:r>
            <a:r>
              <a:rPr lang="en-US" altLang="zh-CN" dirty="0"/>
              <a:t>PE</a:t>
            </a:r>
            <a:r>
              <a:rPr lang="zh-CN" altLang="en-US" dirty="0"/>
              <a:t>之间的片上缓存，由于我们的</a:t>
            </a:r>
            <a:r>
              <a:rPr lang="en-US" altLang="zh-CN" dirty="0"/>
              <a:t>PE</a:t>
            </a:r>
            <a:r>
              <a:rPr lang="zh-CN" altLang="en-US" dirty="0"/>
              <a:t>使用</a:t>
            </a:r>
            <a:r>
              <a:rPr lang="en-US" altLang="zh-CN" dirty="0"/>
              <a:t>spike</a:t>
            </a:r>
            <a:r>
              <a:rPr lang="zh-CN" altLang="en-US" dirty="0"/>
              <a:t>序列来表示数据，存储块内置了</a:t>
            </a:r>
            <a:r>
              <a:rPr lang="en-US" altLang="zh-CN" dirty="0"/>
              <a:t>spike</a:t>
            </a:r>
            <a:r>
              <a:rPr lang="zh-CN" altLang="en-US" dirty="0"/>
              <a:t>的计数器和生成器，用来将</a:t>
            </a:r>
            <a:r>
              <a:rPr lang="en-US" altLang="zh-CN" dirty="0"/>
              <a:t>spike</a:t>
            </a:r>
            <a:r>
              <a:rPr lang="zh-CN" altLang="en-US" dirty="0"/>
              <a:t>序列用</a:t>
            </a:r>
            <a:r>
              <a:rPr lang="en-US" altLang="zh-CN" dirty="0"/>
              <a:t>spike-count</a:t>
            </a:r>
            <a:r>
              <a:rPr lang="zh-CN" altLang="en-US" dirty="0"/>
              <a:t>来存储。</a:t>
            </a:r>
            <a:endParaRPr lang="en-US" altLang="zh-CN" dirty="0"/>
          </a:p>
          <a:p>
            <a:r>
              <a:rPr lang="zh-CN" altLang="en-US" dirty="0"/>
              <a:t>存储块是用</a:t>
            </a:r>
            <a:r>
              <a:rPr lang="en-US" altLang="zh-CN" dirty="0"/>
              <a:t>SRAM</a:t>
            </a:r>
            <a:r>
              <a:rPr lang="zh-CN" altLang="en-US" dirty="0"/>
              <a:t>实现的，因为缓存需要频繁读写，不适合用</a:t>
            </a:r>
            <a:r>
              <a:rPr lang="en-US" altLang="zh-CN" dirty="0"/>
              <a:t>ReRAM</a:t>
            </a:r>
            <a:r>
              <a:rPr lang="zh-CN" altLang="en-US" dirty="0"/>
              <a:t>来实现。</a:t>
            </a:r>
            <a:r>
              <a:rPr lang="en-US" altLang="zh-CN" dirty="0"/>
              <a:t>SRAM</a:t>
            </a:r>
            <a:r>
              <a:rPr lang="zh-CN" altLang="en-US" dirty="0"/>
              <a:t>按位寻址，这样当需要存储</a:t>
            </a:r>
            <a:r>
              <a:rPr lang="en-US" altLang="zh-CN" dirty="0"/>
              <a:t>n-bit</a:t>
            </a:r>
            <a:r>
              <a:rPr lang="zh-CN" altLang="en-US" dirty="0"/>
              <a:t>数据的时候，可以外部算好偏移量，每</a:t>
            </a:r>
            <a:r>
              <a:rPr lang="en-US" altLang="zh-CN" dirty="0"/>
              <a:t>n-bit</a:t>
            </a:r>
            <a:r>
              <a:rPr lang="zh-CN" altLang="en-US" dirty="0"/>
              <a:t>存一个数，提高存储资源的利用率。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另外 一种是可编程逻辑块，这个逻辑块是</a:t>
            </a:r>
            <a:r>
              <a:rPr lang="en-US" altLang="zh-CN" dirty="0"/>
              <a:t>FPGA</a:t>
            </a:r>
            <a:r>
              <a:rPr lang="zh-CN" altLang="en-US" dirty="0"/>
              <a:t>里的主要计算资源，通常通过查找表实现。这里我们也用了</a:t>
            </a:r>
            <a:r>
              <a:rPr lang="en-US" altLang="zh-CN" dirty="0"/>
              <a:t>SRAM</a:t>
            </a:r>
            <a:r>
              <a:rPr lang="zh-CN" altLang="en-US" dirty="0"/>
              <a:t>来实现，因为逻辑块所需的</a:t>
            </a:r>
            <a:r>
              <a:rPr lang="en-US" altLang="zh-CN" dirty="0"/>
              <a:t>SRAM</a:t>
            </a:r>
            <a:r>
              <a:rPr lang="zh-CN" altLang="en-US" dirty="0"/>
              <a:t>规模往往非常小，而</a:t>
            </a:r>
            <a:r>
              <a:rPr lang="en-US" altLang="zh-CN" dirty="0"/>
              <a:t>ReRAM</a:t>
            </a:r>
            <a:r>
              <a:rPr lang="zh-CN" altLang="en-US" dirty="0"/>
              <a:t>存储器需要检测电流来读取数据，周边电路面积相比</a:t>
            </a:r>
            <a:r>
              <a:rPr lang="en-US" altLang="zh-CN" dirty="0"/>
              <a:t>SRAM</a:t>
            </a:r>
            <a:r>
              <a:rPr lang="zh-CN" altLang="en-US" dirty="0"/>
              <a:t>更大，所以我们仍然选择了</a:t>
            </a:r>
            <a:r>
              <a:rPr lang="en-US" altLang="zh-CN" dirty="0"/>
              <a:t>SRAM</a:t>
            </a:r>
            <a:r>
              <a:rPr lang="zh-CN" altLang="en-US" dirty="0"/>
              <a:t>来做逻辑块。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我们设计了完整的工具链来实现</a:t>
            </a:r>
            <a:r>
              <a:rPr lang="en-US" altLang="zh-CN" dirty="0"/>
              <a:t>NN</a:t>
            </a:r>
            <a:r>
              <a:rPr lang="zh-CN" altLang="en-US" dirty="0"/>
              <a:t>模型到</a:t>
            </a:r>
            <a:r>
              <a:rPr lang="en-US" altLang="zh-CN" dirty="0"/>
              <a:t>FPSA</a:t>
            </a:r>
            <a:r>
              <a:rPr lang="zh-CN" altLang="en-US" dirty="0"/>
              <a:t>上的部署，包括三个部分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第一部分是神经综合器，也就是我们之前所说的编译器，将计算图中各种灵活的</a:t>
            </a:r>
            <a:r>
              <a:rPr lang="en-US" altLang="zh-CN" dirty="0"/>
              <a:t>op</a:t>
            </a:r>
            <a:r>
              <a:rPr lang="zh-CN" altLang="en-US" dirty="0"/>
              <a:t>替换成多个</a:t>
            </a:r>
            <a:r>
              <a:rPr lang="en-US" altLang="zh-CN" dirty="0"/>
              <a:t>core-op</a:t>
            </a:r>
            <a:r>
              <a:rPr lang="zh-CN" altLang="en-US" dirty="0"/>
              <a:t>，得到执行模型。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第二部分是空间转时序，前面得到的</a:t>
            </a:r>
            <a:r>
              <a:rPr lang="en-US" altLang="zh-CN" dirty="0"/>
              <a:t>core-op</a:t>
            </a:r>
            <a:r>
              <a:rPr lang="zh-CN" altLang="en-US" dirty="0"/>
              <a:t>的计算图是一个纯粹的计算任务图，包含了所有需要计算的任务，其中有大量</a:t>
            </a:r>
            <a:r>
              <a:rPr lang="en-US" altLang="zh-CN" dirty="0"/>
              <a:t>core-op</a:t>
            </a:r>
            <a:r>
              <a:rPr lang="zh-CN" altLang="en-US" dirty="0"/>
              <a:t>共享权重，尤其在</a:t>
            </a:r>
            <a:r>
              <a:rPr lang="en-US" altLang="zh-CN" dirty="0"/>
              <a:t>CNN</a:t>
            </a:r>
            <a:r>
              <a:rPr lang="zh-CN" altLang="en-US" dirty="0"/>
              <a:t>中，直接一对一的部署到</a:t>
            </a:r>
            <a:r>
              <a:rPr lang="en-US" altLang="zh-CN" dirty="0"/>
              <a:t>PE</a:t>
            </a:r>
            <a:r>
              <a:rPr lang="zh-CN" altLang="en-US" dirty="0"/>
              <a:t>上是不现实也不高效的，我们可以将权重共享的</a:t>
            </a:r>
            <a:r>
              <a:rPr lang="en-US" altLang="zh-CN" dirty="0"/>
              <a:t>core-op</a:t>
            </a:r>
            <a:r>
              <a:rPr lang="zh-CN" altLang="en-US" dirty="0"/>
              <a:t>部署到同样的几个</a:t>
            </a:r>
            <a:r>
              <a:rPr lang="en-US" altLang="zh-CN" dirty="0"/>
              <a:t>PE</a:t>
            </a:r>
            <a:r>
              <a:rPr lang="zh-CN" altLang="en-US" dirty="0"/>
              <a:t>上，时分复用得执行这些</a:t>
            </a:r>
            <a:r>
              <a:rPr lang="en-US" altLang="zh-CN" dirty="0"/>
              <a:t>core-op</a:t>
            </a:r>
            <a:r>
              <a:rPr lang="zh-CN" altLang="en-US" dirty="0"/>
              <a:t>，使得原先纯粹空间上分布的任务图在时间上铺开，因此也需要增加额外的控制逻辑和缓存。控制逻辑由片上的可编程逻辑块构成，缓存由脉冲存储块构成。于是我们得到了一个由</a:t>
            </a:r>
            <a:r>
              <a:rPr lang="en-US" altLang="zh-CN" dirty="0"/>
              <a:t>PE</a:t>
            </a:r>
            <a:r>
              <a:rPr lang="zh-CN" altLang="en-US" dirty="0"/>
              <a:t>、脉冲存储块和可编程逻辑块组成的网表。</a:t>
            </a:r>
            <a:endParaRPr lang="en-US" altLang="zh-CN" dirty="0"/>
          </a:p>
          <a:p>
            <a:r>
              <a:rPr lang="zh-CN" altLang="en-US" dirty="0"/>
              <a:t>这部分的调度我们用了贪心算法，尽可能充分利用片上资源，也尽可能优先去执行各个已经可以执行的任务。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最后一部分我们用</a:t>
            </a:r>
            <a:r>
              <a:rPr lang="en-US" altLang="zh-CN" dirty="0"/>
              <a:t>FPGA</a:t>
            </a:r>
            <a:r>
              <a:rPr lang="zh-CN" altLang="en-US" dirty="0"/>
              <a:t>领域成熟的布局布线工具将这个网表部署到</a:t>
            </a:r>
            <a:r>
              <a:rPr lang="en-US" altLang="zh-CN" dirty="0"/>
              <a:t>FPSA</a:t>
            </a:r>
            <a:r>
              <a:rPr lang="zh-CN" altLang="en-US" dirty="0"/>
              <a:t>芯片上。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我们对常见的</a:t>
            </a:r>
            <a:r>
              <a:rPr lang="en-US" altLang="zh-CN" dirty="0"/>
              <a:t>NN</a:t>
            </a:r>
            <a:r>
              <a:rPr lang="zh-CN" altLang="en-US" dirty="0"/>
              <a:t>模型进行了编译转换，生成执行模型，并进行时许展开，得到功能块网表，再通过</a:t>
            </a:r>
            <a:r>
              <a:rPr lang="en-US" altLang="zh-CN" dirty="0" err="1"/>
              <a:t>mrFPGA</a:t>
            </a:r>
            <a:r>
              <a:rPr lang="zh-CN" altLang="en-US" dirty="0"/>
              <a:t>的布局布线工具</a:t>
            </a:r>
            <a:r>
              <a:rPr lang="en-US" altLang="zh-CN" dirty="0" err="1"/>
              <a:t>mrVPR</a:t>
            </a:r>
            <a:r>
              <a:rPr lang="zh-CN" altLang="en-US" dirty="0"/>
              <a:t>，将网表部署到</a:t>
            </a:r>
            <a:r>
              <a:rPr lang="en-US" altLang="zh-CN" dirty="0"/>
              <a:t>FPSA</a:t>
            </a:r>
            <a:r>
              <a:rPr lang="zh-CN" altLang="en-US" dirty="0"/>
              <a:t>上，测试了不同模型的性能。可以看到吞吐率非常高，同时延迟也非常低。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3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这里我们给出了</a:t>
            </a:r>
            <a:r>
              <a:rPr lang="en-US" altLang="zh-CN" dirty="0"/>
              <a:t>FPSA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详细参数，我们实现了一个逻辑上</a:t>
            </a:r>
            <a:r>
              <a:rPr lang="en-US" altLang="zh-CN" dirty="0"/>
              <a:t>256x256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，实际上它是由</a:t>
            </a:r>
            <a:r>
              <a:rPr lang="en-US" altLang="zh-CN" dirty="0"/>
              <a:t>256x512</a:t>
            </a:r>
            <a:r>
              <a:rPr lang="zh-CN" altLang="en-US" dirty="0"/>
              <a:t>的阵列构成的，并且在阵列的每个节点，我们并联了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ReRAM</a:t>
            </a:r>
            <a:r>
              <a:rPr lang="zh-CN" altLang="en-US" dirty="0"/>
              <a:t>器件来降低</a:t>
            </a:r>
            <a:r>
              <a:rPr lang="en-US" altLang="zh-CN" dirty="0"/>
              <a:t>ReRAM</a:t>
            </a:r>
            <a:r>
              <a:rPr lang="zh-CN" altLang="en-US" dirty="0"/>
              <a:t>的噪音对准确率的影响。</a:t>
            </a:r>
            <a:br>
              <a:rPr lang="en-US" altLang="zh-CN" dirty="0"/>
            </a:br>
            <a:r>
              <a:rPr lang="zh-CN" altLang="en-US" dirty="0"/>
              <a:t>右边我们放了</a:t>
            </a:r>
            <a:r>
              <a:rPr lang="en-US" altLang="zh-CN" dirty="0"/>
              <a:t>FPSA</a:t>
            </a:r>
            <a:r>
              <a:rPr lang="zh-CN" altLang="en-US" dirty="0"/>
              <a:t>和</a:t>
            </a:r>
            <a:r>
              <a:rPr lang="en-US" altLang="zh-CN" dirty="0"/>
              <a:t>PRIME</a:t>
            </a:r>
            <a:r>
              <a:rPr lang="zh-CN" altLang="en-US" dirty="0"/>
              <a:t>的对比，面积上我们只降低了</a:t>
            </a:r>
            <a:r>
              <a:rPr lang="en-US" altLang="zh-CN" dirty="0"/>
              <a:t>36.63%</a:t>
            </a:r>
            <a:r>
              <a:rPr lang="zh-CN" altLang="en-US" dirty="0"/>
              <a:t>的面积开销，这是因为我们所有的周边电路都是独占的，并且为了降低噪音，我们用了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ReRAM</a:t>
            </a:r>
            <a:r>
              <a:rPr lang="zh-CN" altLang="en-US" dirty="0"/>
              <a:t>器件来表示一个数，考虑正负的影响，每个权重用</a:t>
            </a:r>
            <a:r>
              <a:rPr lang="en-US" altLang="zh-CN" dirty="0"/>
              <a:t>16</a:t>
            </a:r>
            <a:r>
              <a:rPr lang="zh-CN" altLang="en-US" dirty="0"/>
              <a:t>个器件表示。</a:t>
            </a:r>
            <a:endParaRPr lang="en-US" altLang="zh-CN" dirty="0"/>
          </a:p>
          <a:p>
            <a:r>
              <a:rPr lang="zh-CN" altLang="en-US" dirty="0"/>
              <a:t>由于周边电路可以并行的处理所有的输入输出，虽然我们用了频率编码，需要更多周期来编码一个数，但仍然减少了</a:t>
            </a:r>
            <a:r>
              <a:rPr lang="en-US" altLang="zh-CN" dirty="0"/>
              <a:t>94.90%</a:t>
            </a:r>
            <a:r>
              <a:rPr lang="zh-CN" altLang="en-US" dirty="0"/>
              <a:t>的延迟，整体而言，单位面积的性能提高了</a:t>
            </a:r>
            <a:r>
              <a:rPr lang="en-US" altLang="zh-CN" dirty="0"/>
              <a:t>30.92</a:t>
            </a:r>
            <a:r>
              <a:rPr lang="zh-CN" altLang="en-US" dirty="0"/>
              <a:t>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71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我们之所以用这么多的</a:t>
                </a:r>
                <a:r>
                  <a:rPr lang="en-US" altLang="zh-CN" dirty="0"/>
                  <a:t>ReRAM</a:t>
                </a:r>
                <a:r>
                  <a:rPr lang="zh-CN" altLang="en-US" dirty="0"/>
                  <a:t>器件来表示一个权重是因为，</a:t>
                </a:r>
                <a:r>
                  <a:rPr lang="en-US" altLang="zh-CN" dirty="0"/>
                  <a:t>ReRAM</a:t>
                </a:r>
                <a:r>
                  <a:rPr lang="zh-CN" altLang="en-US" dirty="0"/>
                  <a:t>器件本身的值每次读取都会由偏差，这个偏差大约是阻值范围的</a:t>
                </a:r>
                <a:r>
                  <a:rPr lang="en-US" altLang="zh-CN" dirty="0"/>
                  <a:t>3%</a:t>
                </a:r>
                <a:r>
                  <a:rPr lang="zh-CN" altLang="en-US" dirty="0"/>
                  <a:t>左右，并且因为</a:t>
                </a:r>
                <a:r>
                  <a:rPr lang="en-US" altLang="zh-CN" dirty="0"/>
                  <a:t>ReRAM</a:t>
                </a:r>
                <a:r>
                  <a:rPr lang="zh-CN" altLang="en-US" dirty="0"/>
                  <a:t>计算存储一体化，不存在读的过程，无法通过读取抹除噪音，这部分噪音会融入到</a:t>
                </a:r>
                <a:r>
                  <a:rPr lang="en-US" altLang="zh-CN" dirty="0"/>
                  <a:t>PE</a:t>
                </a:r>
                <a:r>
                  <a:rPr lang="zh-CN" altLang="en-US" dirty="0"/>
                  <a:t>的计算中，导致结果出错。在硬件层面，很多设计都希望用多个器件来提高精度，常见的作法是</a:t>
                </a:r>
                <a:r>
                  <a:rPr lang="en-US" altLang="zh-CN" dirty="0"/>
                  <a:t>splice</a:t>
                </a:r>
                <a:r>
                  <a:rPr lang="zh-CN" altLang="en-US" dirty="0"/>
                  <a:t>方法，用多个低精度的器件表示高精度数的不同位，从而提高精度。但这种方法对噪音的防范没有帮助，因为用于表示高位的器件的噪音也会放大，误差的缩放和取值范围的缩放相当，对噪音没有改善。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而我们提出了使用相加的方法，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个器件等比例相加，取值范围变为原来的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倍，但标准差只增加了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噪音相对降低了。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右边这个图给出了两种方法对准确率的影响，我们用了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4-bit</a:t>
                </a:r>
                <a:r>
                  <a:rPr lang="zh-CN" altLang="en-US" dirty="0"/>
                  <a:t>的器件相加实现了</a:t>
                </a:r>
                <a:r>
                  <a:rPr lang="en-US" altLang="zh-CN" dirty="0"/>
                  <a:t>8-bit</a:t>
                </a:r>
                <a:r>
                  <a:rPr lang="zh-CN" altLang="en-US" dirty="0"/>
                  <a:t>的权重精度，相比浮点精度的模型几乎没由降低准确率，而利用</a:t>
                </a:r>
                <a:r>
                  <a:rPr lang="en-US" altLang="zh-CN" dirty="0"/>
                  <a:t>splice</a:t>
                </a:r>
                <a:r>
                  <a:rPr lang="zh-CN" altLang="en-US" dirty="0"/>
                  <a:t>的方法，</a:t>
                </a:r>
                <a:r>
                  <a:rPr lang="en-US" altLang="zh-CN" dirty="0"/>
                  <a:t>PRIME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4-bit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cell</a:t>
                </a:r>
                <a:r>
                  <a:rPr lang="zh-CN" altLang="en-US" dirty="0"/>
                  <a:t>实现了</a:t>
                </a:r>
                <a:r>
                  <a:rPr lang="en-US" altLang="zh-CN" dirty="0"/>
                  <a:t>8-bit</a:t>
                </a:r>
                <a:r>
                  <a:rPr lang="zh-CN" altLang="en-US" dirty="0"/>
                  <a:t>的权重精度，但由于噪音并没有降低，只能达到浮点精度的</a:t>
                </a:r>
                <a:r>
                  <a:rPr lang="en-US" altLang="zh-CN" dirty="0"/>
                  <a:t>70%</a:t>
                </a:r>
                <a:r>
                  <a:rPr lang="zh-CN" altLang="en-US" dirty="0"/>
                  <a:t>。由于</a:t>
                </a:r>
                <a:r>
                  <a:rPr lang="en-US" altLang="zh-CN" dirty="0"/>
                  <a:t>splice</a:t>
                </a:r>
                <a:r>
                  <a:rPr lang="zh-CN" altLang="en-US" dirty="0"/>
                  <a:t>对噪音降低没有帮助，即使进一步增加器件数目，也无法提高准确率。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我们之所以用这么多的</a:t>
                </a:r>
                <a:r>
                  <a:rPr lang="en-US" altLang="zh-CN" dirty="0" smtClean="0"/>
                  <a:t>ReRAM</a:t>
                </a:r>
                <a:r>
                  <a:rPr lang="zh-CN" altLang="en-US" dirty="0" smtClean="0"/>
                  <a:t>器件来表示一个权重是因为，</a:t>
                </a:r>
                <a:r>
                  <a:rPr lang="en-US" altLang="zh-CN" dirty="0" smtClean="0"/>
                  <a:t>ReRAM</a:t>
                </a:r>
                <a:r>
                  <a:rPr lang="zh-CN" altLang="en-US" dirty="0" smtClean="0"/>
                  <a:t>器件本身的值每次读取都会由偏差，这个偏差大约是阻值范围的</a:t>
                </a:r>
                <a:r>
                  <a:rPr lang="en-US" altLang="zh-CN" dirty="0" smtClean="0"/>
                  <a:t>3%</a:t>
                </a:r>
                <a:r>
                  <a:rPr lang="zh-CN" altLang="en-US" dirty="0" smtClean="0"/>
                  <a:t>左右，并且因为</a:t>
                </a:r>
                <a:r>
                  <a:rPr lang="en-US" altLang="zh-CN" dirty="0" smtClean="0"/>
                  <a:t>ReRAM</a:t>
                </a:r>
                <a:r>
                  <a:rPr lang="zh-CN" altLang="en-US" dirty="0" smtClean="0"/>
                  <a:t>计算存储一体化，不存在读的过程，无法通过读取抹除噪音，这部分噪音会融入到</a:t>
                </a:r>
                <a:r>
                  <a:rPr lang="en-US" altLang="zh-CN" dirty="0" smtClean="0"/>
                  <a:t>PE</a:t>
                </a:r>
                <a:r>
                  <a:rPr lang="zh-CN" altLang="en-US" dirty="0" smtClean="0"/>
                  <a:t>的计算中，导致结果出错。在硬件层面，很多设计都希望用多个器件来提高精度，常见的作法是</a:t>
                </a:r>
                <a:r>
                  <a:rPr lang="en-US" altLang="zh-CN" dirty="0" smtClean="0"/>
                  <a:t>splice</a:t>
                </a:r>
                <a:r>
                  <a:rPr lang="zh-CN" altLang="en-US" dirty="0" smtClean="0"/>
                  <a:t>方法，用多个低精度的器件表示高精度数的不同位，从而提高精度。但这种方法对噪音的防范没有帮助，因为用于表示高位的器件的噪音也会放大，误差的缩放和取值范围的缩放相当，对噪音没有改善。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而我们提出了使用相加的方法，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个器件等比例相加，取值范围变为原来的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倍，但标准差只增加了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√𝑛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，</a:t>
                </a:r>
                <a:r>
                  <a:rPr lang="zh-CN" altLang="en-US" dirty="0" smtClean="0"/>
                  <a:t>噪音相对降低了。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右边这个图给出了两种方法对准确率的影响，我们用了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4-bit</a:t>
                </a:r>
                <a:r>
                  <a:rPr lang="zh-CN" altLang="en-US" dirty="0" smtClean="0"/>
                  <a:t>的器件相加实现了</a:t>
                </a:r>
                <a:r>
                  <a:rPr lang="en-US" altLang="zh-CN" dirty="0" smtClean="0"/>
                  <a:t>8-bit</a:t>
                </a:r>
                <a:r>
                  <a:rPr lang="zh-CN" altLang="en-US" dirty="0" smtClean="0"/>
                  <a:t>的权重精度，相比浮点精度的模型几乎没由降低准确率，而利用</a:t>
                </a:r>
                <a:r>
                  <a:rPr lang="en-US" altLang="zh-CN" dirty="0" smtClean="0"/>
                  <a:t>splice</a:t>
                </a:r>
                <a:r>
                  <a:rPr lang="zh-CN" altLang="en-US" dirty="0" smtClean="0"/>
                  <a:t>的方法，</a:t>
                </a:r>
                <a:r>
                  <a:rPr lang="en-US" altLang="zh-CN" dirty="0" smtClean="0"/>
                  <a:t>PRIME</a:t>
                </a: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4-bit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cell</a:t>
                </a:r>
                <a:r>
                  <a:rPr lang="zh-CN" altLang="en-US" dirty="0" smtClean="0"/>
                  <a:t>实现了</a:t>
                </a:r>
                <a:r>
                  <a:rPr lang="en-US" altLang="zh-CN" dirty="0" smtClean="0"/>
                  <a:t>8-bit</a:t>
                </a:r>
                <a:r>
                  <a:rPr lang="zh-CN" altLang="en-US" dirty="0" smtClean="0"/>
                  <a:t>的权重精度，但由于噪音并没有降低，只能达到浮点精度的</a:t>
                </a:r>
                <a:r>
                  <a:rPr lang="en-US" altLang="zh-CN" dirty="0" smtClean="0"/>
                  <a:t>70%</a:t>
                </a:r>
                <a:r>
                  <a:rPr lang="zh-CN" altLang="en-US" dirty="0" smtClean="0"/>
                  <a:t>。由于</a:t>
                </a:r>
                <a:r>
                  <a:rPr lang="en-US" altLang="zh-CN" dirty="0" smtClean="0"/>
                  <a:t>splice</a:t>
                </a:r>
                <a:r>
                  <a:rPr lang="zh-CN" altLang="en-US" dirty="0" smtClean="0"/>
                  <a:t>对噪音降低没有帮助，即使进一步增加器件数目，也无法提高准确率。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我们将</a:t>
            </a:r>
            <a:r>
              <a:rPr lang="en-US" altLang="zh-CN" dirty="0"/>
              <a:t>FPSA</a:t>
            </a:r>
            <a:r>
              <a:rPr lang="zh-CN" altLang="en-US" dirty="0"/>
              <a:t>与</a:t>
            </a:r>
            <a:r>
              <a:rPr lang="en-US" altLang="zh-CN" dirty="0"/>
              <a:t>PRIME</a:t>
            </a:r>
            <a:r>
              <a:rPr lang="zh-CN" altLang="en-US" dirty="0"/>
              <a:t>进行了比较，我们还用</a:t>
            </a:r>
            <a:r>
              <a:rPr lang="en-US" altLang="zh-CN" dirty="0"/>
              <a:t>PRIME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替换了</a:t>
            </a:r>
            <a:r>
              <a:rPr lang="en-US" altLang="zh-CN" dirty="0"/>
              <a:t>FPSA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，作为额外的比较对象，叫做</a:t>
            </a:r>
            <a:r>
              <a:rPr lang="en-US" altLang="zh-CN" dirty="0"/>
              <a:t>FP-PRIME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FP-PRIME</a:t>
            </a:r>
            <a:r>
              <a:rPr lang="zh-CN" altLang="en-US" dirty="0"/>
              <a:t>和</a:t>
            </a:r>
            <a:r>
              <a:rPr lang="en-US" altLang="zh-CN" dirty="0"/>
              <a:t>PRIME</a:t>
            </a:r>
            <a:r>
              <a:rPr lang="zh-CN" altLang="en-US" dirty="0"/>
              <a:t>具有相同的峰值性能和理想性能，在图中用蓝色的线标出了，可以看到</a:t>
            </a:r>
            <a:r>
              <a:rPr lang="en-US" altLang="zh-CN" dirty="0"/>
              <a:t>FP-PRIME</a:t>
            </a:r>
            <a:r>
              <a:rPr lang="zh-CN" altLang="en-US" dirty="0"/>
              <a:t>几乎与理想性能重合，这是由于我们对通信的优化带来的。</a:t>
            </a:r>
            <a:endParaRPr lang="en-US" altLang="zh-CN" dirty="0"/>
          </a:p>
          <a:p>
            <a:r>
              <a:rPr lang="zh-CN" altLang="en-US" dirty="0"/>
              <a:t>进一步的，我们精简的</a:t>
            </a:r>
            <a:r>
              <a:rPr lang="en-US" altLang="zh-CN" dirty="0"/>
              <a:t>PE</a:t>
            </a:r>
            <a:r>
              <a:rPr lang="zh-CN" altLang="en-US" dirty="0"/>
              <a:t>减少了面积，提高了性能，其峰值性能和理想性能我们用橙色的线标出来了，</a:t>
            </a:r>
            <a:r>
              <a:rPr lang="en-US" altLang="zh-CN" dirty="0"/>
              <a:t>FPSA</a:t>
            </a:r>
            <a:r>
              <a:rPr lang="zh-CN" altLang="en-US" dirty="0"/>
              <a:t>的实际性能比理想性能降低了一些，这是因为</a:t>
            </a:r>
            <a:r>
              <a:rPr lang="en-US" altLang="zh-CN" dirty="0"/>
              <a:t>PE</a:t>
            </a:r>
            <a:r>
              <a:rPr lang="zh-CN" altLang="en-US" dirty="0"/>
              <a:t>本身性能大幅提高导致的。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几方面因素加在一起，</a:t>
            </a:r>
            <a:r>
              <a:rPr lang="en-US" altLang="zh-CN" dirty="0"/>
              <a:t>FPSA</a:t>
            </a:r>
            <a:r>
              <a:rPr lang="zh-CN" altLang="en-US" dirty="0"/>
              <a:t>相比</a:t>
            </a:r>
            <a:r>
              <a:rPr lang="en-US" altLang="zh-CN" dirty="0"/>
              <a:t>PRIME</a:t>
            </a:r>
            <a:r>
              <a:rPr lang="zh-CN" altLang="en-US" dirty="0"/>
              <a:t>的提升可达到</a:t>
            </a:r>
            <a:r>
              <a:rPr lang="en-US" altLang="zh-CN" dirty="0"/>
              <a:t>1000</a:t>
            </a:r>
            <a:r>
              <a:rPr lang="zh-CN" altLang="en-US" dirty="0"/>
              <a:t>倍，由于</a:t>
            </a:r>
            <a:r>
              <a:rPr lang="en-US" altLang="zh-CN" dirty="0"/>
              <a:t>PRIME</a:t>
            </a:r>
            <a:r>
              <a:rPr lang="zh-CN" altLang="en-US" dirty="0"/>
              <a:t>和</a:t>
            </a:r>
            <a:r>
              <a:rPr lang="en-US" altLang="zh-CN" dirty="0"/>
              <a:t>FPSA</a:t>
            </a:r>
            <a:r>
              <a:rPr lang="zh-CN" altLang="en-US" dirty="0"/>
              <a:t>都是基于</a:t>
            </a:r>
            <a:r>
              <a:rPr lang="en-US" altLang="zh-CN" dirty="0"/>
              <a:t>ReRAM</a:t>
            </a:r>
            <a:r>
              <a:rPr lang="zh-CN" altLang="en-US" dirty="0"/>
              <a:t>器件，这部分提升完全来自于体系结构和系统支持。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42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我们细致了评估了</a:t>
            </a:r>
            <a:r>
              <a:rPr lang="en-US" altLang="zh-CN" dirty="0"/>
              <a:t>PRIME</a:t>
            </a:r>
            <a:r>
              <a:rPr lang="zh-CN" altLang="en-US" dirty="0"/>
              <a:t>，</a:t>
            </a:r>
            <a:r>
              <a:rPr lang="en-US" altLang="zh-CN" dirty="0"/>
              <a:t>FP-PRIME</a:t>
            </a:r>
            <a:r>
              <a:rPr lang="zh-CN" altLang="en-US" dirty="0"/>
              <a:t>和</a:t>
            </a:r>
            <a:r>
              <a:rPr lang="en-US" altLang="zh-CN" dirty="0"/>
              <a:t>FPSA</a:t>
            </a:r>
            <a:r>
              <a:rPr lang="zh-CN" altLang="en-US" dirty="0"/>
              <a:t>的通信、计算时间占比。</a:t>
            </a:r>
            <a:endParaRPr lang="en-US" altLang="zh-CN" dirty="0"/>
          </a:p>
          <a:p>
            <a:r>
              <a:rPr lang="zh-CN" altLang="en-US" dirty="0"/>
              <a:t>可以看到</a:t>
            </a:r>
            <a:r>
              <a:rPr lang="en-US" altLang="zh-CN" dirty="0"/>
              <a:t>PRIME</a:t>
            </a:r>
            <a:r>
              <a:rPr lang="zh-CN" altLang="en-US" dirty="0"/>
              <a:t>绝大多数时间用于通信，而使用可重构路由架构可以将</a:t>
            </a:r>
            <a:r>
              <a:rPr lang="en-US" altLang="zh-CN" dirty="0"/>
              <a:t>FP-PRIME</a:t>
            </a:r>
            <a:r>
              <a:rPr lang="zh-CN" altLang="en-US" dirty="0"/>
              <a:t>的延迟降低到几乎可以忽略不计。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FPSA</a:t>
            </a:r>
            <a:r>
              <a:rPr lang="zh-CN" altLang="en-US" dirty="0"/>
              <a:t>通过精简电路设计，使用脉冲神经网络的等效计算方式，计算时间也大大缩短，当然由于采用了频率编码，通信量有所增加，所以</a:t>
            </a:r>
            <a:r>
              <a:rPr lang="en-US" altLang="zh-CN" dirty="0"/>
              <a:t>FPSA</a:t>
            </a:r>
            <a:r>
              <a:rPr lang="zh-CN" altLang="en-US" dirty="0"/>
              <a:t>的通信时间相比</a:t>
            </a:r>
            <a:r>
              <a:rPr lang="en-US" altLang="zh-CN" dirty="0"/>
              <a:t>FP-PRIME</a:t>
            </a:r>
            <a:r>
              <a:rPr lang="zh-CN" altLang="en-US" dirty="0"/>
              <a:t>是增加的，但总体时间仍然大大降低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60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我们也测试了在不同规模下</a:t>
            </a:r>
            <a:r>
              <a:rPr lang="en-US" altLang="zh-CN" dirty="0"/>
              <a:t>FPSA</a:t>
            </a:r>
            <a:r>
              <a:rPr lang="zh-CN" altLang="en-US" dirty="0"/>
              <a:t>的可扩展性。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NN inference</a:t>
            </a:r>
            <a:r>
              <a:rPr lang="zh-CN" altLang="en-US" dirty="0"/>
              <a:t>任务，由于不同输入样本之间没有任何依赖关系，所以简单复制多份硬件即可获得线性的扩展性，而</a:t>
            </a:r>
            <a:r>
              <a:rPr lang="en-US" altLang="zh-CN" dirty="0"/>
              <a:t>FPSA</a:t>
            </a:r>
            <a:r>
              <a:rPr lang="zh-CN" altLang="en-US" dirty="0"/>
              <a:t>具有超线性的可扩展性。</a:t>
            </a:r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b</a:t>
            </a:r>
            <a:r>
              <a:rPr lang="zh-CN" altLang="en-US" dirty="0"/>
              <a:t>中当我们少量增加面积时，图</a:t>
            </a:r>
            <a:r>
              <a:rPr lang="en-US" altLang="zh-CN" dirty="0"/>
              <a:t>a</a:t>
            </a:r>
            <a:r>
              <a:rPr lang="zh-CN" altLang="en-US" dirty="0"/>
              <a:t>中的性能显著增长，从图</a:t>
            </a:r>
            <a:r>
              <a:rPr lang="en-US" altLang="zh-CN" dirty="0"/>
              <a:t>c</a:t>
            </a:r>
            <a:r>
              <a:rPr lang="zh-CN" altLang="en-US" dirty="0"/>
              <a:t>可以看到，这是因为随着规模增长，也就是负载均衡会得到改善，导致了</a:t>
            </a:r>
            <a:r>
              <a:rPr lang="en-US" altLang="zh-CN" dirty="0"/>
              <a:t>Utilization Bound</a:t>
            </a:r>
            <a:r>
              <a:rPr lang="zh-CN" altLang="en-US" dirty="0"/>
              <a:t>的超线性增长。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FPSA</a:t>
            </a:r>
            <a:r>
              <a:rPr lang="zh-CN" altLang="en-US" dirty="0"/>
              <a:t>解决了通信瓶颈，其可扩展性也遵循</a:t>
            </a:r>
            <a:r>
              <a:rPr lang="en-US" altLang="zh-CN" dirty="0"/>
              <a:t>Utilization Bound</a:t>
            </a:r>
            <a:r>
              <a:rPr lang="zh-CN" altLang="en-US" dirty="0"/>
              <a:t>超线性增长。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1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以上就是论文的</a:t>
            </a:r>
            <a:r>
              <a:rPr lang="zh-CN" altLang="en-US"/>
              <a:t>主要内容，谢谢大家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7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ReRAM</a:t>
            </a:r>
            <a:r>
              <a:rPr lang="zh-CN" altLang="en-US" dirty="0"/>
              <a:t>是一种阻值存储器，通过电阻值来存储数据，具有很高的存储密度，单个器件的面积只有</a:t>
            </a:r>
            <a:r>
              <a:rPr lang="en-US" altLang="zh-CN" dirty="0"/>
              <a:t>4F^2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是工艺尺寸。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除此之外，</a:t>
            </a:r>
            <a:r>
              <a:rPr lang="en-US" altLang="zh-CN" dirty="0"/>
              <a:t>ReRAM</a:t>
            </a:r>
            <a:r>
              <a:rPr lang="zh-CN" altLang="en-US" dirty="0"/>
              <a:t>还具有计算存储一体化的能力。通过将</a:t>
            </a:r>
            <a:r>
              <a:rPr lang="en-US" altLang="zh-CN" dirty="0"/>
              <a:t>ReRAM</a:t>
            </a:r>
            <a:r>
              <a:rPr lang="zh-CN" altLang="en-US" dirty="0"/>
              <a:t>器件放置在</a:t>
            </a:r>
            <a:r>
              <a:rPr lang="en-US" altLang="zh-CN" dirty="0"/>
              <a:t>crossbar</a:t>
            </a:r>
            <a:r>
              <a:rPr lang="zh-CN" altLang="en-US" dirty="0"/>
              <a:t>阵列的节点上，可以以模拟计算的方式完成矩阵向量乘操作。在输入端输入电压，输出端产生的电流向量相当于输入电压向量乘以</a:t>
            </a:r>
            <a:r>
              <a:rPr lang="en-US" altLang="zh-CN" dirty="0"/>
              <a:t>ReRAM</a:t>
            </a:r>
            <a:r>
              <a:rPr lang="zh-CN" altLang="en-US" dirty="0"/>
              <a:t>电导值矩阵。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此时计算是在存储权重矩阵的地方进行的，相比传统数字电路，避免了权重数据的搬运。另一方面</a:t>
            </a:r>
            <a:r>
              <a:rPr lang="en-US" altLang="zh-CN" dirty="0"/>
              <a:t>ReRAM</a:t>
            </a:r>
            <a:r>
              <a:rPr lang="zh-CN" altLang="en-US" dirty="0"/>
              <a:t>高密度的特点也提供了高密度的计算能力， 对一个</a:t>
            </a:r>
            <a:r>
              <a:rPr lang="en-US" altLang="zh-CN" dirty="0"/>
              <a:t>100x100</a:t>
            </a:r>
            <a:r>
              <a:rPr lang="zh-CN" altLang="en-US" dirty="0"/>
              <a:t>的</a:t>
            </a:r>
            <a:r>
              <a:rPr lang="en-US" altLang="zh-CN" dirty="0"/>
              <a:t>ReRAM crossbar</a:t>
            </a:r>
            <a:r>
              <a:rPr lang="zh-CN" altLang="en-US" dirty="0"/>
              <a:t>，完成矩阵向量乘法的</a:t>
            </a:r>
            <a:r>
              <a:rPr lang="en-US" altLang="zh-CN" dirty="0"/>
              <a:t>RC</a:t>
            </a:r>
            <a:r>
              <a:rPr lang="zh-CN" altLang="en-US" dirty="0"/>
              <a:t>延迟只有</a:t>
            </a:r>
            <a:r>
              <a:rPr lang="en-US" altLang="zh-CN" dirty="0"/>
              <a:t>10</a:t>
            </a:r>
            <a:r>
              <a:rPr lang="zh-CN" altLang="en-US" dirty="0"/>
              <a:t>皮秒。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目前已经有很多基于</a:t>
            </a:r>
            <a:r>
              <a:rPr lang="en-US" altLang="zh-CN" dirty="0"/>
              <a:t>ReRAM-crossbar</a:t>
            </a:r>
            <a:r>
              <a:rPr lang="zh-CN" altLang="en-US" dirty="0"/>
              <a:t>构建的</a:t>
            </a:r>
            <a:r>
              <a:rPr lang="en-US" altLang="zh-CN" dirty="0"/>
              <a:t>NN</a:t>
            </a:r>
            <a:r>
              <a:rPr lang="zh-CN" altLang="en-US" dirty="0"/>
              <a:t>架构，包括</a:t>
            </a:r>
            <a:r>
              <a:rPr lang="en-US" altLang="zh-CN" dirty="0"/>
              <a:t>ISCA</a:t>
            </a:r>
            <a:r>
              <a:rPr lang="zh-CN" altLang="en-US" dirty="0"/>
              <a:t>’</a:t>
            </a:r>
            <a:r>
              <a:rPr lang="en-US" altLang="zh-CN" dirty="0"/>
              <a:t>16</a:t>
            </a:r>
            <a:r>
              <a:rPr lang="zh-CN" altLang="en-US" dirty="0"/>
              <a:t>的</a:t>
            </a:r>
            <a:r>
              <a:rPr lang="en-US" altLang="zh-CN" dirty="0"/>
              <a:t>PRIME</a:t>
            </a:r>
            <a:r>
              <a:rPr lang="zh-CN" altLang="en-US" dirty="0"/>
              <a:t>和</a:t>
            </a:r>
            <a:r>
              <a:rPr lang="en-US" altLang="zh-CN" dirty="0"/>
              <a:t>ISAAC</a:t>
            </a:r>
            <a:r>
              <a:rPr lang="zh-CN" altLang="en-US" dirty="0"/>
              <a:t>，以及</a:t>
            </a:r>
            <a:r>
              <a:rPr lang="en-US" altLang="zh-CN" dirty="0"/>
              <a:t>HPCA</a:t>
            </a:r>
            <a:r>
              <a:rPr lang="zh-CN" altLang="en-US" dirty="0"/>
              <a:t>’</a:t>
            </a:r>
            <a:r>
              <a:rPr lang="en-US" altLang="zh-CN" dirty="0"/>
              <a:t>17</a:t>
            </a:r>
            <a:r>
              <a:rPr lang="zh-CN" altLang="en-US" dirty="0"/>
              <a:t>的</a:t>
            </a:r>
            <a:r>
              <a:rPr lang="en-US" altLang="zh-CN" dirty="0"/>
              <a:t>PipeLayer</a:t>
            </a:r>
            <a:r>
              <a:rPr lang="zh-CN" altLang="en-US" dirty="0"/>
              <a:t>。这些架构证明了相比传统数字电路，基于</a:t>
            </a:r>
            <a:r>
              <a:rPr lang="en-US" altLang="zh-CN" dirty="0"/>
              <a:t>ReRAM</a:t>
            </a:r>
            <a:r>
              <a:rPr lang="zh-CN" altLang="en-US" dirty="0"/>
              <a:t>的</a:t>
            </a:r>
            <a:r>
              <a:rPr lang="en-US" altLang="zh-CN" dirty="0"/>
              <a:t>NN</a:t>
            </a:r>
            <a:r>
              <a:rPr lang="zh-CN" altLang="en-US" dirty="0"/>
              <a:t>芯片可以有几个数量级的性能提升。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但这些设计距离</a:t>
            </a:r>
            <a:r>
              <a:rPr lang="en-US" altLang="zh-CN" dirty="0"/>
              <a:t>ReRAM</a:t>
            </a:r>
            <a:r>
              <a:rPr lang="zh-CN" altLang="en-US" dirty="0"/>
              <a:t>所能提供的潜在性能还相去甚远。主要有两点因素造成：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第一点是通信瓶颈，当</a:t>
            </a:r>
            <a:r>
              <a:rPr lang="en-US" altLang="zh-CN" dirty="0"/>
              <a:t>PE</a:t>
            </a:r>
            <a:r>
              <a:rPr lang="zh-CN" altLang="en-US" dirty="0"/>
              <a:t>的性能因为</a:t>
            </a:r>
            <a:r>
              <a:rPr lang="en-US" altLang="zh-CN" dirty="0"/>
              <a:t>ReRAM</a:t>
            </a:r>
            <a:r>
              <a:rPr lang="zh-CN" altLang="en-US" dirty="0"/>
              <a:t>而大幅提高的时候，对通信的压力也随之增加。虽然我们不需要搬运权重数据，但我们需要传递每个</a:t>
            </a:r>
            <a:r>
              <a:rPr lang="en-US" altLang="zh-CN" dirty="0"/>
              <a:t>PE</a:t>
            </a:r>
            <a:r>
              <a:rPr lang="zh-CN" altLang="en-US" dirty="0"/>
              <a:t>的输入输出数据。现有的几个设计，例如</a:t>
            </a:r>
            <a:r>
              <a:rPr lang="en-US" altLang="zh-CN" dirty="0"/>
              <a:t>PRIME</a:t>
            </a:r>
            <a:r>
              <a:rPr lang="zh-CN" altLang="en-US" dirty="0"/>
              <a:t>是从基于</a:t>
            </a:r>
            <a:r>
              <a:rPr lang="en-US" altLang="zh-CN" dirty="0"/>
              <a:t>ReRAM</a:t>
            </a:r>
            <a:r>
              <a:rPr lang="zh-CN" altLang="en-US" dirty="0"/>
              <a:t>的主存改的，使用的是内部总线进行通信的，还有一些设计是用</a:t>
            </a:r>
            <a:r>
              <a:rPr lang="en-US" altLang="zh-CN" dirty="0"/>
              <a:t>NoC</a:t>
            </a:r>
            <a:r>
              <a:rPr lang="zh-CN" altLang="en-US" dirty="0"/>
              <a:t>来实现的，这些通信子系统很难在规模增大的时候匹配</a:t>
            </a:r>
            <a:r>
              <a:rPr lang="en-US" altLang="zh-CN" dirty="0"/>
              <a:t>PE</a:t>
            </a:r>
            <a:r>
              <a:rPr lang="zh-CN" altLang="en-US" dirty="0"/>
              <a:t>的吞吐率。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另外一点是</a:t>
            </a:r>
            <a:r>
              <a:rPr lang="en-US" altLang="zh-CN" dirty="0"/>
              <a:t>PE</a:t>
            </a:r>
            <a:r>
              <a:rPr lang="zh-CN" altLang="en-US" dirty="0"/>
              <a:t>内部的周边电路开销，一个</a:t>
            </a:r>
            <a:r>
              <a:rPr lang="en-US" altLang="zh-CN" dirty="0"/>
              <a:t>PE</a:t>
            </a:r>
            <a:r>
              <a:rPr lang="zh-CN" altLang="en-US" dirty="0"/>
              <a:t>内部不光有</a:t>
            </a:r>
            <a:r>
              <a:rPr lang="en-US" altLang="zh-CN" dirty="0"/>
              <a:t>ReRAM crossbar</a:t>
            </a:r>
            <a:r>
              <a:rPr lang="zh-CN" altLang="en-US" dirty="0"/>
              <a:t>，还有数模转换的部分，这部分往往占据了</a:t>
            </a:r>
            <a:r>
              <a:rPr lang="en-US" altLang="zh-CN" dirty="0"/>
              <a:t>PE</a:t>
            </a:r>
            <a:r>
              <a:rPr lang="zh-CN" altLang="en-US" dirty="0"/>
              <a:t>的大部分面积，由于</a:t>
            </a:r>
            <a:r>
              <a:rPr lang="en-US" altLang="zh-CN" dirty="0"/>
              <a:t>ADC</a:t>
            </a:r>
            <a:r>
              <a:rPr lang="zh-CN" altLang="en-US" dirty="0"/>
              <a:t>的面积较大，为了降低面积开销，往往需要时分复用</a:t>
            </a:r>
            <a:r>
              <a:rPr lang="en-US" altLang="zh-CN" dirty="0"/>
              <a:t>ADC</a:t>
            </a:r>
            <a:r>
              <a:rPr lang="zh-CN" altLang="en-US" dirty="0"/>
              <a:t>，这也导致</a:t>
            </a:r>
            <a:r>
              <a:rPr lang="en-US" altLang="zh-CN" dirty="0"/>
              <a:t>ADC</a:t>
            </a:r>
            <a:r>
              <a:rPr lang="zh-CN" altLang="en-US" dirty="0"/>
              <a:t>占据了绝大部分延迟。此外，由于</a:t>
            </a:r>
            <a:r>
              <a:rPr lang="en-US" altLang="zh-CN" dirty="0"/>
              <a:t>ReRAM crossbar</a:t>
            </a:r>
            <a:r>
              <a:rPr lang="zh-CN" altLang="en-US" dirty="0"/>
              <a:t>仅能高效完成矩阵向量乘，周边电路往往还会实现一些常用的</a:t>
            </a:r>
            <a:r>
              <a:rPr lang="en-US" altLang="zh-CN" dirty="0"/>
              <a:t>NN</a:t>
            </a:r>
            <a:r>
              <a:rPr lang="zh-CN" altLang="en-US" dirty="0"/>
              <a:t>计算操作，例如各种激活函数，</a:t>
            </a:r>
            <a:r>
              <a:rPr lang="en-US" altLang="zh-CN" dirty="0"/>
              <a:t>pooling</a:t>
            </a:r>
            <a:r>
              <a:rPr lang="zh-CN" altLang="en-US" dirty="0"/>
              <a:t>操作等。这些电路通常也是用数字电路实现的，相比</a:t>
            </a:r>
            <a:r>
              <a:rPr lang="en-US" altLang="zh-CN" dirty="0"/>
              <a:t>ReRAM crossbar</a:t>
            </a:r>
            <a:r>
              <a:rPr lang="zh-CN" altLang="en-US" dirty="0"/>
              <a:t>，这些电路往往也会成为吞吐率的瓶颈。而且，由于</a:t>
            </a:r>
            <a:r>
              <a:rPr lang="en-US" altLang="zh-CN" dirty="0"/>
              <a:t>NN</a:t>
            </a:r>
            <a:r>
              <a:rPr lang="zh-CN" altLang="en-US" dirty="0"/>
              <a:t>领域发展迅速，不断有新的</a:t>
            </a:r>
            <a:r>
              <a:rPr lang="en-US" altLang="zh-CN" dirty="0"/>
              <a:t>Op</a:t>
            </a:r>
            <a:r>
              <a:rPr lang="zh-CN" altLang="en-US" dirty="0"/>
              <a:t>变得重要，将各种深度学习框架里的上百个</a:t>
            </a:r>
            <a:r>
              <a:rPr lang="en-US" altLang="zh-CN" dirty="0"/>
              <a:t>Op</a:t>
            </a:r>
            <a:r>
              <a:rPr lang="zh-CN" altLang="en-US" dirty="0"/>
              <a:t>都实现在一个小小的</a:t>
            </a:r>
            <a:r>
              <a:rPr lang="en-US" altLang="zh-CN" dirty="0"/>
              <a:t>PE</a:t>
            </a:r>
            <a:r>
              <a:rPr lang="zh-CN" altLang="en-US" dirty="0"/>
              <a:t>里几乎是不可能的，所以即使实现了部分</a:t>
            </a:r>
            <a:r>
              <a:rPr lang="en-US" altLang="zh-CN" dirty="0"/>
              <a:t>Op</a:t>
            </a:r>
            <a:r>
              <a:rPr lang="zh-CN" altLang="en-US" dirty="0"/>
              <a:t>，这些加速器往往也只能支持非常有限的</a:t>
            </a:r>
            <a:r>
              <a:rPr lang="en-US" altLang="zh-CN" dirty="0"/>
              <a:t>NN</a:t>
            </a:r>
            <a:r>
              <a:rPr lang="zh-CN" altLang="en-US" dirty="0"/>
              <a:t>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除此之外，</a:t>
            </a:r>
            <a:r>
              <a:rPr lang="en-US" altLang="zh-CN" dirty="0"/>
              <a:t>ReRAM</a:t>
            </a:r>
            <a:r>
              <a:rPr lang="zh-CN" altLang="en-US" dirty="0"/>
              <a:t>的模拟计算引入的噪音等问题，也需要往</a:t>
            </a:r>
            <a:r>
              <a:rPr lang="en-US" altLang="zh-CN" dirty="0"/>
              <a:t>PE</a:t>
            </a:r>
            <a:r>
              <a:rPr lang="zh-CN" altLang="en-US" dirty="0"/>
              <a:t>里堆更多的纠错模块，这些拉低了</a:t>
            </a:r>
            <a:r>
              <a:rPr lang="en-US" altLang="zh-CN" dirty="0"/>
              <a:t>ReRAM</a:t>
            </a:r>
            <a:r>
              <a:rPr lang="zh-CN" altLang="en-US" dirty="0"/>
              <a:t>的潜在性能。很多设计都在硬件性能和灵活性方面做</a:t>
            </a:r>
            <a:r>
              <a:rPr lang="en-US" altLang="zh-CN" dirty="0"/>
              <a:t>tradeoff</a:t>
            </a:r>
            <a:r>
              <a:rPr lang="zh-CN" altLang="en-US" dirty="0"/>
              <a:t>，引入越来越多的组件来提高灵活性、易用性和可靠性，但</a:t>
            </a:r>
            <a:r>
              <a:rPr lang="en-US" altLang="zh-CN" dirty="0"/>
              <a:t>ReRAM</a:t>
            </a:r>
            <a:r>
              <a:rPr lang="zh-CN" altLang="en-US" dirty="0"/>
              <a:t>的性能优势也会逐步丧失。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我们从全系统的角度来看这个问题就能发现，现在的解决方案大多数希望通过</a:t>
            </a:r>
            <a:r>
              <a:rPr lang="en-US" altLang="zh-CN" dirty="0"/>
              <a:t>NN</a:t>
            </a:r>
            <a:r>
              <a:rPr lang="zh-CN" altLang="en-US" dirty="0"/>
              <a:t>加速器直接支持软件上各种</a:t>
            </a:r>
            <a:r>
              <a:rPr lang="en-US" altLang="zh-CN" dirty="0"/>
              <a:t>NN</a:t>
            </a:r>
            <a:r>
              <a:rPr lang="zh-CN" altLang="en-US" dirty="0"/>
              <a:t>模型，希望用同一个中间表示来支撑前端的</a:t>
            </a:r>
            <a:r>
              <a:rPr lang="en-US" altLang="zh-CN" dirty="0"/>
              <a:t>NN</a:t>
            </a:r>
            <a:r>
              <a:rPr lang="zh-CN" altLang="en-US" dirty="0"/>
              <a:t>模型和后端的执行目标。而同一个中间表示往往很既利于灵活地编程又利于高效地执行，在灵活性和效率上很难做到兼顾。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我们的解决思路是，将编程模型和执行模型解耦合，编程模型更利于编程，对于神经网络而言，很多深度学习框架都采用了计算图作为编程模型，具有很好的灵活性。而对于执行模型，则具备硬件友好的特点，很容易高效支持。再引入“编译器”来完成编程模型到执行模型的转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我们从</a:t>
            </a:r>
            <a:r>
              <a:rPr lang="en-US" altLang="zh-CN" dirty="0"/>
              <a:t>16</a:t>
            </a:r>
            <a:r>
              <a:rPr lang="zh-CN" altLang="en-US" dirty="0"/>
              <a:t>年开始按照这个思路从下到下进行了完整的设计，在</a:t>
            </a:r>
            <a:r>
              <a:rPr lang="en-US" altLang="zh-CN" dirty="0"/>
              <a:t>MICRO</a:t>
            </a:r>
            <a:r>
              <a:rPr lang="zh-CN" altLang="en-US" dirty="0"/>
              <a:t>’</a:t>
            </a:r>
            <a:r>
              <a:rPr lang="en-US" altLang="zh-CN" dirty="0"/>
              <a:t>16</a:t>
            </a:r>
            <a:r>
              <a:rPr lang="zh-CN" altLang="en-US" dirty="0"/>
              <a:t>的论文提出了这样一个解耦合的思路并进行了初步的尝试，在</a:t>
            </a:r>
            <a:r>
              <a:rPr lang="en-US" altLang="zh-CN" dirty="0"/>
              <a:t>ASPLOS</a:t>
            </a:r>
            <a:r>
              <a:rPr lang="zh-CN" altLang="en-US" dirty="0"/>
              <a:t>’</a:t>
            </a:r>
            <a:r>
              <a:rPr lang="en-US" altLang="zh-CN" dirty="0"/>
              <a:t>18</a:t>
            </a:r>
            <a:r>
              <a:rPr lang="zh-CN" altLang="en-US" dirty="0"/>
              <a:t>的论文中介绍了详细的编译器设计，在今天这个</a:t>
            </a:r>
            <a:r>
              <a:rPr lang="en-US" altLang="zh-CN" dirty="0"/>
              <a:t>ASPLOS</a:t>
            </a:r>
            <a:r>
              <a:rPr lang="zh-CN" altLang="en-US" dirty="0"/>
              <a:t>’</a:t>
            </a:r>
            <a:r>
              <a:rPr lang="en-US" altLang="zh-CN" dirty="0"/>
              <a:t>19</a:t>
            </a:r>
            <a:r>
              <a:rPr lang="zh-CN" altLang="en-US" dirty="0"/>
              <a:t>的论文中完成了硬件架构的设计。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3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我们的整体设计一定程度上遵从了</a:t>
            </a:r>
            <a:r>
              <a:rPr lang="en-US" altLang="zh-CN" dirty="0"/>
              <a:t>RISC</a:t>
            </a:r>
            <a:r>
              <a:rPr lang="zh-CN" altLang="en-US" dirty="0"/>
              <a:t>的设计思想，我们提出的硬件执行模型仍然是一个计算图，但只支持一种操作，我们称作</a:t>
            </a:r>
            <a:r>
              <a:rPr lang="en-US" altLang="zh-CN" dirty="0"/>
              <a:t>Core-op</a:t>
            </a:r>
            <a:r>
              <a:rPr lang="zh-CN" altLang="en-US" dirty="0"/>
              <a:t>，它是固定规模的矩阵向量乘紧跟一个</a:t>
            </a:r>
            <a:r>
              <a:rPr lang="en-US" altLang="zh-CN" dirty="0"/>
              <a:t>ReLU</a:t>
            </a:r>
            <a:r>
              <a:rPr lang="zh-CN" altLang="en-US" dirty="0"/>
              <a:t>激活函数，权重矩阵和输入输出都又精度限制。这个操作非常匹配</a:t>
            </a:r>
            <a:r>
              <a:rPr lang="en-US" altLang="zh-CN" dirty="0"/>
              <a:t>ReRAM-crossbar</a:t>
            </a:r>
            <a:r>
              <a:rPr lang="zh-CN" altLang="en-US" dirty="0"/>
              <a:t>，能非常高效得实现。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这里的编译器也和传统编译器很不一样，传统编译器是追求在计算层面的等价，而对于</a:t>
            </a:r>
            <a:r>
              <a:rPr lang="en-US" altLang="zh-CN" dirty="0"/>
              <a:t>NN</a:t>
            </a:r>
            <a:r>
              <a:rPr lang="zh-CN" altLang="en-US" dirty="0"/>
              <a:t>而言，我们并不要求计算层面的精确等价，而是需要函数的映射关系上尽可能近似。因此我们的编译转换是用硬件执行模型去逼近软件编程模型。在具体设计上，我们一方面和其他压缩、量化方法一样，通过</a:t>
            </a:r>
            <a:r>
              <a:rPr lang="en-US" altLang="zh-CN" dirty="0"/>
              <a:t>fine-tuning</a:t>
            </a:r>
            <a:r>
              <a:rPr lang="zh-CN" altLang="en-US" dirty="0"/>
              <a:t>去充分利用模型本身的冗余，另一方面，为了保证在模型冗余不足的情况下也能足够逼近，我们还设计了一套通用的方法通过使用更多的</a:t>
            </a:r>
            <a:r>
              <a:rPr lang="en-US" altLang="zh-CN" dirty="0"/>
              <a:t>Core-op</a:t>
            </a:r>
            <a:r>
              <a:rPr lang="zh-CN" altLang="en-US" dirty="0"/>
              <a:t>来换取更强的逼近能力。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这就和</a:t>
            </a:r>
            <a:r>
              <a:rPr lang="en-US" altLang="zh-CN" dirty="0"/>
              <a:t>RISC</a:t>
            </a:r>
            <a:r>
              <a:rPr lang="zh-CN" altLang="en-US" dirty="0"/>
              <a:t>的思想一样，我们可以把支持的</a:t>
            </a:r>
            <a:r>
              <a:rPr lang="en-US" altLang="zh-CN" dirty="0"/>
              <a:t>Op</a:t>
            </a:r>
            <a:r>
              <a:rPr lang="zh-CN" altLang="en-US" dirty="0"/>
              <a:t>看作指令集，我们只需要一种指令</a:t>
            </a:r>
            <a:r>
              <a:rPr lang="en-US" altLang="zh-CN" dirty="0"/>
              <a:t>Core-op</a:t>
            </a:r>
            <a:r>
              <a:rPr lang="zh-CN" altLang="en-US" dirty="0"/>
              <a:t>，然后用多个</a:t>
            </a:r>
            <a:r>
              <a:rPr lang="en-US" altLang="zh-CN" dirty="0"/>
              <a:t>Core-op</a:t>
            </a:r>
            <a:r>
              <a:rPr lang="zh-CN" altLang="en-US" dirty="0"/>
              <a:t>去逼近编程模型中的复杂</a:t>
            </a:r>
            <a:r>
              <a:rPr lang="en-US" altLang="zh-CN" dirty="0"/>
              <a:t>op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同样基于这样的设计思路，我们的硬件也将更侧重</a:t>
            </a:r>
            <a:r>
              <a:rPr lang="en-US" altLang="zh-CN" dirty="0"/>
              <a:t>PE</a:t>
            </a:r>
            <a:r>
              <a:rPr lang="zh-CN" altLang="en-US" dirty="0"/>
              <a:t>的数量而非单个</a:t>
            </a:r>
            <a:r>
              <a:rPr lang="en-US" altLang="zh-CN" dirty="0"/>
              <a:t>PE</a:t>
            </a:r>
            <a:r>
              <a:rPr lang="zh-CN" altLang="en-US" dirty="0"/>
              <a:t>的功能。 因为我们的硬件执行模型中，每个</a:t>
            </a:r>
            <a:r>
              <a:rPr lang="en-US" altLang="zh-CN" dirty="0"/>
              <a:t>core-op</a:t>
            </a:r>
            <a:r>
              <a:rPr lang="zh-CN" altLang="en-US" dirty="0"/>
              <a:t>的功能都很简单，但</a:t>
            </a:r>
            <a:r>
              <a:rPr lang="en-US" altLang="zh-CN" dirty="0"/>
              <a:t>core-op</a:t>
            </a:r>
            <a:r>
              <a:rPr lang="zh-CN" altLang="en-US" dirty="0"/>
              <a:t>的数量巨大。</a:t>
            </a:r>
            <a:endParaRPr lang="en-US" altLang="zh-CN" dirty="0"/>
          </a:p>
          <a:p>
            <a:r>
              <a:rPr lang="zh-CN" altLang="en-US" dirty="0"/>
              <a:t>同时，片上通信的压力也将会更大。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为了发挥出</a:t>
            </a:r>
            <a:r>
              <a:rPr lang="en-US" altLang="zh-CN" dirty="0"/>
              <a:t>ReRAM</a:t>
            </a:r>
            <a:r>
              <a:rPr lang="zh-CN" altLang="en-US" dirty="0"/>
              <a:t>的性能，我们细致的分析了基于</a:t>
            </a:r>
            <a:r>
              <a:rPr lang="en-US" altLang="zh-CN" dirty="0"/>
              <a:t>ReRAM</a:t>
            </a:r>
            <a:r>
              <a:rPr lang="zh-CN" altLang="en-US" dirty="0"/>
              <a:t>的</a:t>
            </a:r>
            <a:r>
              <a:rPr lang="en-US" altLang="zh-CN" dirty="0"/>
              <a:t>NN</a:t>
            </a:r>
            <a:r>
              <a:rPr lang="zh-CN" altLang="en-US" dirty="0"/>
              <a:t>加速器的性能模型，这里我们用</a:t>
            </a:r>
            <a:r>
              <a:rPr lang="en-US" altLang="zh-CN" dirty="0"/>
              <a:t>PRIME</a:t>
            </a:r>
            <a:r>
              <a:rPr lang="zh-CN" altLang="en-US" dirty="0"/>
              <a:t>作为例子，结论对绝大多数</a:t>
            </a:r>
            <a:r>
              <a:rPr lang="en-US" altLang="zh-CN" dirty="0"/>
              <a:t>ReRAM</a:t>
            </a:r>
            <a:r>
              <a:rPr lang="zh-CN" altLang="en-US" dirty="0"/>
              <a:t>加速器都是适用的。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最上面的</a:t>
            </a:r>
            <a:r>
              <a:rPr lang="en-US" altLang="zh-CN" dirty="0"/>
              <a:t>bound</a:t>
            </a:r>
            <a:r>
              <a:rPr lang="zh-CN" altLang="en-US" dirty="0"/>
              <a:t>是峰值性能的限制，也就是图中蓝色的线，这个和</a:t>
            </a:r>
            <a:r>
              <a:rPr lang="en-US" altLang="zh-CN" dirty="0"/>
              <a:t>PE</a:t>
            </a:r>
            <a:r>
              <a:rPr lang="zh-CN" altLang="en-US" dirty="0"/>
              <a:t>的设计有关，是</a:t>
            </a:r>
            <a:r>
              <a:rPr lang="en-US" altLang="zh-CN" dirty="0"/>
              <a:t>ReRAM</a:t>
            </a:r>
            <a:r>
              <a:rPr lang="en-US" altLang="zh-CN" baseline="0" dirty="0"/>
              <a:t> PE</a:t>
            </a:r>
            <a:r>
              <a:rPr lang="zh-CN" altLang="en-US" baseline="0" dirty="0"/>
              <a:t>能达到的最高计算性能，但实际上对于一个具体的模型，我们很难让每个周期所有</a:t>
            </a:r>
            <a:r>
              <a:rPr lang="en-US" altLang="zh-CN" baseline="0" dirty="0"/>
              <a:t>crossbar</a:t>
            </a:r>
            <a:r>
              <a:rPr lang="zh-CN" altLang="en-US" baseline="0" dirty="0"/>
              <a:t>的每一个</a:t>
            </a:r>
            <a:r>
              <a:rPr lang="en-US" altLang="zh-CN" baseline="0" dirty="0"/>
              <a:t>ReRAM</a:t>
            </a:r>
            <a:r>
              <a:rPr lang="zh-CN" altLang="en-US" baseline="0" dirty="0"/>
              <a:t>器件都在工作。</a:t>
            </a:r>
            <a:endParaRPr lang="en-US" altLang="zh-CN" baseline="0" dirty="0"/>
          </a:p>
          <a:p>
            <a:r>
              <a:rPr lang="zh-CN" altLang="en-US" baseline="0" dirty="0"/>
              <a:t>因此即使忽略</a:t>
            </a:r>
            <a:r>
              <a:rPr lang="en-US" altLang="zh-CN" baseline="0" dirty="0"/>
              <a:t>PE</a:t>
            </a:r>
            <a:r>
              <a:rPr lang="zh-CN" altLang="en-US" baseline="0" dirty="0"/>
              <a:t>之间的通信带宽限制，也没法达到峰值性能。这个</a:t>
            </a:r>
            <a:r>
              <a:rPr lang="en-US" altLang="zh-CN" baseline="0" dirty="0"/>
              <a:t>bound</a:t>
            </a:r>
            <a:r>
              <a:rPr lang="zh-CN" altLang="en-US" baseline="0" dirty="0"/>
              <a:t>是利用率，也就是红色的这根线。</a:t>
            </a:r>
            <a:endParaRPr lang="en-US" altLang="zh-CN" baseline="0" dirty="0"/>
          </a:p>
          <a:p>
            <a:endParaRPr lang="en-US" baseline="0" dirty="0"/>
          </a:p>
          <a:p>
            <a:r>
              <a:rPr lang="zh-CN" altLang="en-US" baseline="0" dirty="0"/>
              <a:t>利用率包含两部分：</a:t>
            </a:r>
            <a:endParaRPr lang="en-US" altLang="zh-CN" baseline="0" dirty="0"/>
          </a:p>
          <a:p>
            <a:r>
              <a:rPr lang="zh-CN" altLang="en-US" baseline="0" dirty="0"/>
              <a:t>一部分是时间上的利用率，因为</a:t>
            </a:r>
            <a:r>
              <a:rPr lang="en-US" altLang="zh-CN" baseline="0" dirty="0"/>
              <a:t>NN</a:t>
            </a:r>
            <a:r>
              <a:rPr lang="zh-CN" altLang="en-US" baseline="0" dirty="0"/>
              <a:t>模型存在权重复用的特点，尤其是对</a:t>
            </a:r>
            <a:r>
              <a:rPr lang="en-US" altLang="zh-CN" baseline="0" dirty="0"/>
              <a:t>CNN</a:t>
            </a:r>
            <a:r>
              <a:rPr lang="zh-CN" altLang="en-US" baseline="0" dirty="0"/>
              <a:t>模型，因此一个模型的不同层对权重和计算的需求并不是一比一的，但由于</a:t>
            </a:r>
            <a:r>
              <a:rPr lang="en-US" altLang="zh-CN" baseline="0" dirty="0"/>
              <a:t>ReRAM</a:t>
            </a:r>
            <a:r>
              <a:rPr lang="zh-CN" altLang="en-US" baseline="0" dirty="0"/>
              <a:t>计算存储一体化，提供的存储能力和计算能力是一比一绑定在一起提供的，所以会存在严重的负载不均衡的问题，例如</a:t>
            </a:r>
            <a:r>
              <a:rPr lang="en-US" altLang="zh-CN" baseline="0" dirty="0"/>
              <a:t>VGG16</a:t>
            </a:r>
            <a:r>
              <a:rPr lang="zh-CN" altLang="en-US" baseline="0" dirty="0"/>
              <a:t>的头两个卷积层只占用了</a:t>
            </a:r>
            <a:r>
              <a:rPr lang="en-US" altLang="zh-CN" baseline="0" dirty="0"/>
              <a:t>0.028%</a:t>
            </a:r>
            <a:r>
              <a:rPr lang="zh-CN" altLang="en-US" baseline="0" dirty="0"/>
              <a:t>的权重，但占据了</a:t>
            </a:r>
            <a:r>
              <a:rPr lang="en-US" altLang="zh-CN" baseline="0" dirty="0"/>
              <a:t>12.5%</a:t>
            </a:r>
            <a:r>
              <a:rPr lang="zh-CN" altLang="en-US" baseline="0" dirty="0"/>
              <a:t>的计算。如果我们只分配了</a:t>
            </a:r>
            <a:r>
              <a:rPr lang="en-US" altLang="zh-CN" baseline="0" dirty="0"/>
              <a:t>0.028%</a:t>
            </a:r>
            <a:r>
              <a:rPr lang="zh-CN" altLang="en-US" baseline="0" dirty="0"/>
              <a:t>的</a:t>
            </a:r>
            <a:r>
              <a:rPr lang="en-US" altLang="zh-CN" baseline="0" dirty="0"/>
              <a:t>PE</a:t>
            </a:r>
            <a:r>
              <a:rPr lang="zh-CN" altLang="en-US" baseline="0" dirty="0"/>
              <a:t>给这两层，整个计算性能就会被这两层卡住。但只要增加</a:t>
            </a:r>
            <a:r>
              <a:rPr lang="en-US" altLang="zh-CN" baseline="0" dirty="0"/>
              <a:t>0.028%</a:t>
            </a:r>
            <a:r>
              <a:rPr lang="zh-CN" altLang="en-US" baseline="0" dirty="0"/>
              <a:t>的</a:t>
            </a:r>
            <a:r>
              <a:rPr lang="en-US" altLang="zh-CN" baseline="0" dirty="0"/>
              <a:t>PE</a:t>
            </a:r>
            <a:r>
              <a:rPr lang="zh-CN" altLang="en-US" baseline="0" dirty="0"/>
              <a:t>，我们就可以让性能翻倍，随着提供的</a:t>
            </a:r>
            <a:r>
              <a:rPr lang="en-US" altLang="zh-CN" baseline="0" dirty="0"/>
              <a:t>PE</a:t>
            </a:r>
            <a:r>
              <a:rPr lang="zh-CN" altLang="en-US" baseline="0" dirty="0"/>
              <a:t>增多，我们也可以逐渐达到负载均衡，这也是为什么利用率</a:t>
            </a:r>
            <a:r>
              <a:rPr lang="en-US" altLang="zh-CN" baseline="0" dirty="0"/>
              <a:t>bound</a:t>
            </a:r>
            <a:r>
              <a:rPr lang="zh-CN" altLang="en-US" baseline="0" dirty="0"/>
              <a:t>的开头是超线性的。</a:t>
            </a:r>
            <a:endParaRPr lang="en-US" altLang="zh-CN" baseline="0" dirty="0"/>
          </a:p>
          <a:p>
            <a:r>
              <a:rPr lang="zh-CN" altLang="en-US" baseline="0" dirty="0"/>
              <a:t>红色线的最左端是最少的存储需求，因为</a:t>
            </a:r>
            <a:r>
              <a:rPr lang="en-US" altLang="zh-CN" baseline="0" dirty="0"/>
              <a:t>ReRAM</a:t>
            </a:r>
            <a:r>
              <a:rPr lang="zh-CN" altLang="en-US" baseline="0" dirty="0"/>
              <a:t>是存算一体的芯片，所以芯片至少要提供足够的存储将整个模型存下来。</a:t>
            </a:r>
            <a:endParaRPr lang="en-US" altLang="zh-CN" baseline="0" dirty="0"/>
          </a:p>
          <a:p>
            <a:r>
              <a:rPr lang="zh-CN" altLang="en-US" dirty="0"/>
              <a:t>另一部分是空间上的利用率，因为</a:t>
            </a:r>
            <a:r>
              <a:rPr lang="en-US" altLang="zh-CN" dirty="0"/>
              <a:t>crossbar</a:t>
            </a:r>
            <a:r>
              <a:rPr lang="zh-CN" altLang="en-US" dirty="0"/>
              <a:t>的规模是固定的，很难适配各种尺寸的模型，所以会有一部分浪费，这也是为什么红线右侧始终和峰值性能之间有差距的原因。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除去这两部分，有限的带宽进一步拉低了实际的性能，尤其在芯片规模增大的时候。实际的性能是被通信卡住的。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针对这三个</a:t>
            </a:r>
            <a:r>
              <a:rPr lang="en-US" altLang="zh-CN" dirty="0"/>
              <a:t>bound</a:t>
            </a:r>
            <a:r>
              <a:rPr lang="zh-CN" altLang="en-US" dirty="0"/>
              <a:t>，我们首先应该解决通信瓶颈，对于利用率</a:t>
            </a:r>
            <a:r>
              <a:rPr lang="en-US" altLang="zh-CN" dirty="0"/>
              <a:t>bound</a:t>
            </a:r>
            <a:r>
              <a:rPr lang="zh-CN" altLang="en-US" dirty="0"/>
              <a:t>，我们可以通过减小</a:t>
            </a:r>
            <a:r>
              <a:rPr lang="en-US" altLang="zh-CN" dirty="0"/>
              <a:t>PE</a:t>
            </a:r>
            <a:r>
              <a:rPr lang="zh-CN" altLang="en-US" dirty="0"/>
              <a:t>尺寸，在有限面积里堆更多的</a:t>
            </a:r>
            <a:r>
              <a:rPr lang="en-US" altLang="zh-CN" dirty="0"/>
              <a:t>PE</a:t>
            </a:r>
            <a:r>
              <a:rPr lang="zh-CN" altLang="en-US" dirty="0"/>
              <a:t>使得实际性能落在更靠近峰值性能的区间，对于峰值性能，我们可以通过降低</a:t>
            </a:r>
            <a:r>
              <a:rPr lang="en-US" altLang="zh-CN" dirty="0"/>
              <a:t>PE</a:t>
            </a:r>
            <a:r>
              <a:rPr lang="zh-CN" altLang="en-US" dirty="0"/>
              <a:t>延迟，提高性能。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我们认为，相比</a:t>
            </a:r>
            <a:r>
              <a:rPr lang="en-US" altLang="zh-CN" dirty="0"/>
              <a:t>NoC</a:t>
            </a:r>
            <a:r>
              <a:rPr lang="zh-CN" altLang="en-US" dirty="0"/>
              <a:t>一类的通信系统，</a:t>
            </a:r>
            <a:r>
              <a:rPr lang="en-US" altLang="zh-CN" dirty="0"/>
              <a:t>FPGA</a:t>
            </a:r>
            <a:r>
              <a:rPr lang="zh-CN" altLang="en-US" dirty="0"/>
              <a:t>芯片所使用的可重构路由架构更匹配</a:t>
            </a:r>
            <a:r>
              <a:rPr lang="en-US" altLang="zh-CN" dirty="0"/>
              <a:t>ReRAM NN</a:t>
            </a:r>
            <a:r>
              <a:rPr lang="zh-CN" altLang="en-US" dirty="0"/>
              <a:t>芯片的通信需求。最常见的</a:t>
            </a:r>
            <a:r>
              <a:rPr lang="en-US" altLang="zh-CN" dirty="0"/>
              <a:t>FPGA</a:t>
            </a:r>
            <a:r>
              <a:rPr lang="zh-CN" altLang="en-US" dirty="0"/>
              <a:t>架构是</a:t>
            </a:r>
            <a:r>
              <a:rPr lang="en-US" altLang="zh-CN" baseline="0" dirty="0"/>
              <a:t>Island style</a:t>
            </a:r>
            <a:r>
              <a:rPr lang="zh-CN" altLang="en-US" baseline="0" dirty="0"/>
              <a:t>，</a:t>
            </a:r>
            <a:r>
              <a:rPr lang="zh-CN" altLang="en-US" dirty="0"/>
              <a:t>芯片内提供了大量的连线资源用于路由，连线通过</a:t>
            </a:r>
            <a:r>
              <a:rPr lang="en-US" altLang="zh-CN" dirty="0"/>
              <a:t>Connection Box</a:t>
            </a:r>
            <a:r>
              <a:rPr lang="zh-CN" altLang="en-US" dirty="0"/>
              <a:t>选择和逻辑单元连接，连线之间通过</a:t>
            </a:r>
            <a:r>
              <a:rPr lang="en-US" altLang="zh-CN" dirty="0"/>
              <a:t>Switch Box</a:t>
            </a:r>
            <a:r>
              <a:rPr lang="zh-CN" altLang="en-US" dirty="0"/>
              <a:t>进行路由选择。所有的路由都是静态配置好的，每个信号独享信道，可以确保很低的通信延迟和极高的带宽。而限制是配置好之后，路由是定死的，无法在运行时选择路由。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但对于计算图而言，我们事先知道计算图的连接关系，所以运行时的灵活性并非必须。相比之下，</a:t>
            </a:r>
            <a:r>
              <a:rPr lang="en-US" altLang="zh-CN" dirty="0"/>
              <a:t>NoC</a:t>
            </a:r>
            <a:r>
              <a:rPr lang="zh-CN" altLang="en-US" dirty="0"/>
              <a:t>提供了运行时的灵活性，但需要增加</a:t>
            </a:r>
            <a:r>
              <a:rPr lang="en-US" altLang="zh-CN" dirty="0"/>
              <a:t>buffer</a:t>
            </a:r>
            <a:r>
              <a:rPr lang="zh-CN" altLang="en-US" dirty="0"/>
              <a:t>、控制逻辑的开销，也相应的减少了物理信道的数量。而随着通信量的增大，通信系统的能力最终受制于物理信道。</a:t>
            </a:r>
            <a:endParaRPr lang="en-US" altLang="zh-CN" dirty="0"/>
          </a:p>
          <a:p>
            <a:r>
              <a:rPr lang="en-US" altLang="zh-CN" dirty="0"/>
              <a:t>FPGA</a:t>
            </a:r>
            <a:r>
              <a:rPr lang="zh-CN" altLang="en-US" dirty="0"/>
              <a:t>中通信系统的面积占据了大约</a:t>
            </a:r>
            <a:r>
              <a:rPr lang="en-US" altLang="zh-CN" dirty="0"/>
              <a:t>50%~90%</a:t>
            </a:r>
            <a:r>
              <a:rPr lang="zh-CN" altLang="en-US" dirty="0"/>
              <a:t>，但有很多基于</a:t>
            </a:r>
            <a:r>
              <a:rPr lang="en-US" altLang="zh-CN" dirty="0"/>
              <a:t>ReRAM</a:t>
            </a:r>
            <a:r>
              <a:rPr lang="zh-CN" altLang="en-US" dirty="0"/>
              <a:t>的改进版。我们借鉴了</a:t>
            </a:r>
            <a:r>
              <a:rPr lang="en-US" altLang="zh-CN" dirty="0" err="1"/>
              <a:t>mrFPGA</a:t>
            </a:r>
            <a:r>
              <a:rPr lang="zh-CN" altLang="en-US" dirty="0"/>
              <a:t>的设计，利用</a:t>
            </a:r>
            <a:r>
              <a:rPr lang="en-US" altLang="zh-CN" dirty="0"/>
              <a:t>ReRAM</a:t>
            </a:r>
            <a:r>
              <a:rPr lang="zh-CN" altLang="en-US" dirty="0"/>
              <a:t>的高低阻态作为</a:t>
            </a:r>
            <a:r>
              <a:rPr lang="en-US" altLang="zh-CN" dirty="0"/>
              <a:t>Switch</a:t>
            </a:r>
            <a:r>
              <a:rPr lang="zh-CN" altLang="en-US" dirty="0"/>
              <a:t>，同样具有存算一体的能力，并且只需要占用</a:t>
            </a:r>
            <a:r>
              <a:rPr lang="en-US" altLang="zh-CN" dirty="0"/>
              <a:t>CMOS</a:t>
            </a:r>
            <a:r>
              <a:rPr lang="zh-CN" altLang="en-US" dirty="0"/>
              <a:t>工艺的几个金属层，可以放在逻辑层的上面，有效降低了面积。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FPGA</a:t>
            </a:r>
            <a:r>
              <a:rPr lang="zh-CN" altLang="en-US" dirty="0"/>
              <a:t>中的功能单元替换成了我们设计的几个功能块，包括用于计算的</a:t>
            </a:r>
            <a:r>
              <a:rPr lang="en-US" altLang="zh-CN" dirty="0"/>
              <a:t>ReRAM PE</a:t>
            </a:r>
            <a:r>
              <a:rPr lang="zh-CN" altLang="en-US" dirty="0"/>
              <a:t>，用于缓存的存储块，以及用于控制逻辑的逻辑块。这也是为什么我们将架构命名为</a:t>
            </a:r>
            <a:r>
              <a:rPr lang="en-US" altLang="zh-CN" dirty="0"/>
              <a:t>FPSA</a:t>
            </a:r>
            <a:r>
              <a:rPr lang="zh-CN" altLang="en-US" dirty="0"/>
              <a:t>，</a:t>
            </a:r>
            <a:r>
              <a:rPr lang="en-US" altLang="zh-CN" dirty="0"/>
              <a:t>Field Programmable Synapse Array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9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PE</a:t>
            </a:r>
            <a:r>
              <a:rPr lang="zh-CN" altLang="en-US" dirty="0"/>
              <a:t>的设计上，由于我们采用了</a:t>
            </a:r>
            <a:r>
              <a:rPr lang="en-US" altLang="zh-CN" dirty="0"/>
              <a:t>RISC</a:t>
            </a:r>
            <a:r>
              <a:rPr lang="zh-CN" altLang="en-US" dirty="0"/>
              <a:t>的的设计思路，将</a:t>
            </a:r>
            <a:r>
              <a:rPr lang="en-US" altLang="zh-CN" dirty="0"/>
              <a:t>PE</a:t>
            </a:r>
            <a:r>
              <a:rPr lang="zh-CN" altLang="en-US" dirty="0"/>
              <a:t>的功能简化成</a:t>
            </a:r>
            <a:r>
              <a:rPr lang="en-US" altLang="zh-CN" dirty="0"/>
              <a:t>core-op</a:t>
            </a:r>
            <a:r>
              <a:rPr lang="zh-CN" altLang="en-US" dirty="0"/>
              <a:t>，仅仅需要支持有限精度的矩阵向量紧跟一个</a:t>
            </a:r>
            <a:r>
              <a:rPr lang="en-US" altLang="zh-CN" dirty="0"/>
              <a:t>ReLU</a:t>
            </a:r>
            <a:r>
              <a:rPr lang="zh-CN" altLang="en-US" dirty="0"/>
              <a:t>激活函数。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ReRAM</a:t>
            </a:r>
            <a:r>
              <a:rPr lang="zh-CN" altLang="en-US" dirty="0"/>
              <a:t>和模拟电路支持高精度的计算开销非常大，我们用脉冲神经网络的计算模式来等效</a:t>
            </a:r>
            <a:r>
              <a:rPr lang="en-US" altLang="zh-CN" dirty="0"/>
              <a:t>core-op</a:t>
            </a:r>
            <a:r>
              <a:rPr lang="zh-CN" altLang="en-US" dirty="0"/>
              <a:t>的计算，</a:t>
            </a:r>
            <a:r>
              <a:rPr lang="en-US" altLang="zh-CN" dirty="0"/>
              <a:t>PE</a:t>
            </a:r>
            <a:r>
              <a:rPr lang="zh-CN" altLang="en-US" dirty="0"/>
              <a:t>的输入和输出都是</a:t>
            </a:r>
            <a:r>
              <a:rPr lang="en-US" altLang="zh-CN" dirty="0"/>
              <a:t>1bit</a:t>
            </a:r>
            <a:r>
              <a:rPr lang="zh-CN" altLang="en-US" dirty="0"/>
              <a:t>，用</a:t>
            </a:r>
            <a:r>
              <a:rPr lang="en-US" altLang="zh-CN" dirty="0"/>
              <a:t>2^n</a:t>
            </a:r>
            <a:r>
              <a:rPr lang="zh-CN" altLang="en-US" dirty="0"/>
              <a:t>个时钟周期中</a:t>
            </a:r>
            <a:r>
              <a:rPr lang="en-US" altLang="zh-CN" dirty="0"/>
              <a:t>1</a:t>
            </a:r>
            <a:r>
              <a:rPr lang="zh-CN" altLang="en-US" dirty="0"/>
              <a:t>的占比来表示一个</a:t>
            </a:r>
            <a:r>
              <a:rPr lang="en-US" altLang="zh-CN" dirty="0"/>
              <a:t>n-bit</a:t>
            </a:r>
            <a:r>
              <a:rPr lang="zh-CN" altLang="en-US" dirty="0"/>
              <a:t>的数。</a:t>
            </a:r>
            <a:endParaRPr lang="en-US" altLang="zh-CN" dirty="0"/>
          </a:p>
          <a:p>
            <a:r>
              <a:rPr lang="zh-CN" altLang="en-US" dirty="0"/>
              <a:t>这样我们可以大大简化周边电路的设计。整体结构在图</a:t>
            </a:r>
            <a:r>
              <a:rPr lang="en-US" altLang="zh-CN" dirty="0"/>
              <a:t>A</a:t>
            </a:r>
            <a:r>
              <a:rPr lang="zh-CN" altLang="en-US" dirty="0"/>
              <a:t>中，包括充电单元，</a:t>
            </a:r>
            <a:r>
              <a:rPr lang="en-US" altLang="zh-CN" dirty="0"/>
              <a:t>ReRAM crossbar</a:t>
            </a:r>
            <a:r>
              <a:rPr lang="zh-CN" altLang="en-US" dirty="0"/>
              <a:t>，神经元单元和脉冲减法器。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B</a:t>
            </a:r>
            <a:r>
              <a:rPr lang="zh-CN" altLang="en-US" dirty="0"/>
              <a:t>是充电单元，</a:t>
            </a:r>
            <a:r>
              <a:rPr lang="en-US" altLang="zh-CN" dirty="0"/>
              <a:t>Crossbar</a:t>
            </a:r>
            <a:r>
              <a:rPr lang="zh-CN" altLang="en-US" dirty="0"/>
              <a:t>的输入端接受的</a:t>
            </a:r>
            <a:r>
              <a:rPr lang="en-US" altLang="zh-CN" dirty="0"/>
              <a:t>1-bit</a:t>
            </a:r>
            <a:r>
              <a:rPr lang="zh-CN" altLang="en-US" dirty="0"/>
              <a:t>数字信号选择哪些行输入一个固定的充电电压。</a:t>
            </a:r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C</a:t>
            </a:r>
            <a:r>
              <a:rPr lang="zh-CN" altLang="en-US" dirty="0"/>
              <a:t>是神经元单元，</a:t>
            </a:r>
            <a:r>
              <a:rPr lang="en-US" altLang="zh-CN" dirty="0"/>
              <a:t>Crossbar</a:t>
            </a:r>
            <a:r>
              <a:rPr lang="zh-CN" altLang="en-US" dirty="0"/>
              <a:t>输出端直接连接到一个电容上，对电容进行充电，同时将电容电压与重置电压和阈值电压进行比较，达到阈值就在</a:t>
            </a:r>
            <a:r>
              <a:rPr lang="en-US" altLang="zh-CN" dirty="0"/>
              <a:t>SR</a:t>
            </a:r>
            <a:r>
              <a:rPr lang="zh-CN" altLang="en-US" dirty="0"/>
              <a:t>锁存器中锁存一个值，同时对电容进行放电，直到电容电压回到重置电压。</a:t>
            </a:r>
            <a:endParaRPr lang="en-US" altLang="zh-CN" dirty="0"/>
          </a:p>
          <a:p>
            <a:r>
              <a:rPr lang="zh-CN" altLang="en-US" dirty="0"/>
              <a:t>我们用两列阵列表示一列权重的正数部分和负数部分，两列产生的脉冲序列需要进行频率上的相减，我们用一个简单的数字电路来完成这样一个功能，具体结构在图</a:t>
            </a:r>
            <a:r>
              <a:rPr lang="en-US" altLang="zh-CN" dirty="0"/>
              <a:t>E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由于每个输入和输出的电路都极大的化简，因此我们不需要复用这些电路来处理不同行列的计算，每一行每一列都有独立的电路并行处理。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这个电路的充电过程可以简化为右边的图</a:t>
            </a:r>
            <a:r>
              <a:rPr lang="en-US" altLang="zh-CN" dirty="0"/>
              <a:t>F</a:t>
            </a:r>
            <a:r>
              <a:rPr lang="zh-CN" altLang="en-US" dirty="0"/>
              <a:t>，就是一个简单的</a:t>
            </a:r>
            <a:r>
              <a:rPr lang="en-US" altLang="zh-CN" dirty="0"/>
              <a:t>RC</a:t>
            </a:r>
            <a:r>
              <a:rPr lang="zh-CN" altLang="en-US" dirty="0"/>
              <a:t>充电电路，其中</a:t>
            </a:r>
            <a:r>
              <a:rPr lang="en-US" altLang="zh-CN" dirty="0"/>
              <a:t>R</a:t>
            </a:r>
            <a:r>
              <a:rPr lang="zh-CN" altLang="en-US" dirty="0"/>
              <a:t>是选通行并联的等效电阻，电容电压的变化遵循</a:t>
            </a:r>
            <a:r>
              <a:rPr lang="en-US" altLang="zh-CN" dirty="0"/>
              <a:t>RC</a:t>
            </a:r>
            <a:r>
              <a:rPr lang="zh-CN" altLang="en-US" dirty="0"/>
              <a:t>充电曲线。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2653-F4D1-4E3D-8054-5BBDF56F6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28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6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3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21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00" y="66675"/>
            <a:ext cx="10341600" cy="9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25200" y="1062039"/>
            <a:ext cx="5072375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25200" y="1866901"/>
            <a:ext cx="5072375" cy="43227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62039"/>
            <a:ext cx="5094600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66901"/>
            <a:ext cx="5094600" cy="43227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1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1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25200" y="36000"/>
            <a:ext cx="10341600" cy="997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25200" y="1069119"/>
            <a:ext cx="10341600" cy="5099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70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AED1-6582-4D13-B7CA-C2747F8F0EF3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05169" y="6459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45607" y="6464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A4EE-A65F-4CC1-B859-2164A3D6E65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363" t="336" r="29086" b="59188"/>
          <a:stretch/>
        </p:blipFill>
        <p:spPr>
          <a:xfrm>
            <a:off x="72000" y="108000"/>
            <a:ext cx="853200" cy="853200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8000" y="108000"/>
            <a:ext cx="853440" cy="8534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0"/>
            <a:ext cx="12192000" cy="36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0" y="1033200"/>
            <a:ext cx="12192000" cy="36000"/>
            <a:chOff x="30834" y="1305568"/>
            <a:chExt cx="8816454" cy="66133"/>
          </a:xfrm>
        </p:grpSpPr>
        <p:sp>
          <p:nvSpPr>
            <p:cNvPr id="20" name="矩形 19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0" y="6534000"/>
            <a:ext cx="12192000" cy="32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icrosoft YaHei UI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iy15@mails.tsinghua.edu.cn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yuanxie@ece.ucsb.edu" TargetMode="External"/><Relationship Id="rId4" Type="http://schemas.openxmlformats.org/officeDocument/2006/relationships/hyperlink" Target="mailto:zyh02@tsinghua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iy15@mails.tsinghua.edu.c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yuanxie@ece.ucsb.edu" TargetMode="External"/><Relationship Id="rId4" Type="http://schemas.openxmlformats.org/officeDocument/2006/relationships/hyperlink" Target="mailto:zyh02@tsinghua.edu.c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8.tmp"/><Relationship Id="rId10" Type="http://schemas.openxmlformats.org/officeDocument/2006/relationships/image" Target="../media/image12.png"/><Relationship Id="rId4" Type="http://schemas.openxmlformats.org/officeDocument/2006/relationships/image" Target="../media/image7.tmp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FPSA</a:t>
            </a:r>
            <a:r>
              <a:rPr lang="en-US" altLang="zh-CN" dirty="0"/>
              <a:t>: A Full System Stack Solution for Reconfigurable ReRAM-based NN Accelerator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Yu Ji</a:t>
            </a:r>
            <a:r>
              <a:rPr lang="en-US" baseline="30000" dirty="0"/>
              <a:t>1,2</a:t>
            </a:r>
            <a:r>
              <a:rPr lang="en-US" dirty="0"/>
              <a:t>, </a:t>
            </a:r>
            <a:r>
              <a:rPr lang="en-US" dirty="0" err="1"/>
              <a:t>Youyang</a:t>
            </a:r>
            <a:r>
              <a:rPr lang="en-US" dirty="0"/>
              <a:t> Zhang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Xinfeng</a:t>
            </a:r>
            <a:r>
              <a:rPr lang="en-US" dirty="0"/>
              <a:t> Xie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Shuangchen</a:t>
            </a:r>
            <a:r>
              <a:rPr lang="en-US" dirty="0"/>
              <a:t> Li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Peiqi</a:t>
            </a:r>
            <a:r>
              <a:rPr lang="en-US" dirty="0"/>
              <a:t> Wang</a:t>
            </a:r>
            <a:r>
              <a:rPr lang="en-US" baseline="30000" dirty="0"/>
              <a:t>1,2</a:t>
            </a:r>
            <a:r>
              <a:rPr lang="en-US" dirty="0"/>
              <a:t>, Xing Hu</a:t>
            </a:r>
            <a:r>
              <a:rPr lang="en-US" baseline="30000" dirty="0"/>
              <a:t>2</a:t>
            </a:r>
            <a:r>
              <a:rPr lang="en-US" dirty="0"/>
              <a:t>, Youhui Zhang</a:t>
            </a:r>
            <a:r>
              <a:rPr lang="en-US" baseline="30000" dirty="0"/>
              <a:t>1,*</a:t>
            </a:r>
            <a:r>
              <a:rPr lang="en-US" dirty="0"/>
              <a:t>, Yuan Xie</a:t>
            </a:r>
            <a:r>
              <a:rPr lang="en-US" baseline="30000" dirty="0"/>
              <a:t>2</a:t>
            </a:r>
          </a:p>
          <a:p>
            <a:r>
              <a:rPr lang="en-US" sz="2000" baseline="30000" dirty="0"/>
              <a:t>1</a:t>
            </a:r>
            <a:r>
              <a:rPr lang="en-US" sz="2000" dirty="0"/>
              <a:t> Tsinghua University </a:t>
            </a:r>
            <a:r>
              <a:rPr lang="en-US" sz="2000" baseline="30000" dirty="0"/>
              <a:t>2</a:t>
            </a:r>
            <a:r>
              <a:rPr lang="en-US" sz="2000" dirty="0"/>
              <a:t>University of California, Santa Barbara</a:t>
            </a:r>
          </a:p>
          <a:p>
            <a:r>
              <a:rPr lang="en-US" altLang="zh-CN" baseline="30000" dirty="0">
                <a:hlinkClick r:id="rId3"/>
              </a:rPr>
              <a:t>jiy15@mails.tsinghua.edu.cn</a:t>
            </a:r>
            <a:r>
              <a:rPr lang="en-US" altLang="zh-CN" baseline="30000" dirty="0"/>
              <a:t>, </a:t>
            </a:r>
            <a:r>
              <a:rPr lang="en-US" altLang="zh-CN" baseline="30000" dirty="0">
                <a:hlinkClick r:id="rId4"/>
              </a:rPr>
              <a:t>zyh02@tsinghua.edu.cn</a:t>
            </a:r>
            <a:r>
              <a:rPr lang="en-US" altLang="zh-CN" baseline="30000" dirty="0"/>
              <a:t>, </a:t>
            </a:r>
            <a:r>
              <a:rPr lang="en-US" altLang="zh-CN" baseline="30000" dirty="0">
                <a:hlinkClick r:id="rId5"/>
              </a:rPr>
              <a:t>yuanxie@ece.ucsb.edu</a:t>
            </a:r>
            <a:r>
              <a:rPr lang="en-US" altLang="zh-CN" dirty="0"/>
              <a:t> </a:t>
            </a:r>
            <a:endParaRPr lang="en-US" baseline="30000" dirty="0"/>
          </a:p>
        </p:txBody>
      </p:sp>
      <p:pic>
        <p:nvPicPr>
          <p:cNvPr id="4" name="图形 8">
            <a:extLst>
              <a:ext uri="{FF2B5EF4-FFF2-40B4-BE49-F238E27FC236}">
                <a16:creationId xmlns:a16="http://schemas.microsoft.com/office/drawing/2014/main" id="{0FFE0532-4A98-40F4-80F8-EC7ECE5F87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0" y="4828845"/>
            <a:ext cx="2452687" cy="2452687"/>
          </a:xfrm>
          <a:prstGeom prst="rect">
            <a:avLst/>
          </a:prstGeom>
        </p:spPr>
      </p:pic>
      <p:pic>
        <p:nvPicPr>
          <p:cNvPr id="5" name="Picture 13" descr="Image result for ucsb logo">
            <a:extLst>
              <a:ext uri="{FF2B5EF4-FFF2-40B4-BE49-F238E27FC236}">
                <a16:creationId xmlns:a16="http://schemas.microsoft.com/office/drawing/2014/main" id="{397193C6-1615-450A-BABA-F314DEC6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400" y="5571465"/>
            <a:ext cx="1828800" cy="96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54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FPSA Architecture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Circuit Equations</a:t>
            </a:r>
            <a:endParaRPr 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14" y="1655248"/>
            <a:ext cx="4725059" cy="66684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20" y="2591364"/>
            <a:ext cx="3600953" cy="70494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663" y="3575064"/>
            <a:ext cx="4191585" cy="77163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7" y="4428779"/>
            <a:ext cx="3191320" cy="69542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85" y="5162740"/>
            <a:ext cx="4248743" cy="65731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22" y="5802324"/>
            <a:ext cx="4163006" cy="6287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053943" y="1655248"/>
            <a:ext cx="637714" cy="41303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500336" y="2669590"/>
            <a:ext cx="681263" cy="6267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曲线连接符 13"/>
          <p:cNvCxnSpPr>
            <a:stCxn id="11" idx="2"/>
            <a:endCxn id="12" idx="0"/>
          </p:cNvCxnSpPr>
          <p:nvPr/>
        </p:nvCxnSpPr>
        <p:spPr>
          <a:xfrm rot="5400000">
            <a:off x="5806232" y="1103022"/>
            <a:ext cx="601304" cy="2531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380743" y="2682453"/>
            <a:ext cx="1096257" cy="6267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6953145" y="3667249"/>
            <a:ext cx="201595" cy="6267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曲线连接符 20"/>
          <p:cNvCxnSpPr>
            <a:stCxn id="19" idx="2"/>
            <a:endCxn id="20" idx="0"/>
          </p:cNvCxnSpPr>
          <p:nvPr/>
        </p:nvCxnSpPr>
        <p:spPr>
          <a:xfrm rot="16200000" flipH="1">
            <a:off x="6312370" y="2925675"/>
            <a:ext cx="358075" cy="11250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83629" y="4497201"/>
            <a:ext cx="567001" cy="6267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5737041" y="5178037"/>
            <a:ext cx="191831" cy="6267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曲线连接符 25"/>
          <p:cNvCxnSpPr>
            <a:stCxn id="24" idx="3"/>
            <a:endCxn id="25" idx="0"/>
          </p:cNvCxnSpPr>
          <p:nvPr/>
        </p:nvCxnSpPr>
        <p:spPr>
          <a:xfrm>
            <a:off x="5650630" y="4810562"/>
            <a:ext cx="182327" cy="367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9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FPSA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Spiking Memory Block</a:t>
            </a:r>
          </a:p>
          <a:p>
            <a:pPr lvl="1"/>
            <a:r>
              <a:rPr lang="en-US" altLang="zh-CN" dirty="0"/>
              <a:t>SRAM with spike counters and spike generators</a:t>
            </a:r>
          </a:p>
          <a:p>
            <a:pPr lvl="1"/>
            <a:r>
              <a:rPr lang="en-US" dirty="0"/>
              <a:t>Index by bits, store spike counts</a:t>
            </a:r>
          </a:p>
          <a:p>
            <a:pPr lvl="1"/>
            <a:endParaRPr lang="en-US" dirty="0"/>
          </a:p>
          <a:p>
            <a:r>
              <a:rPr lang="en-US" dirty="0"/>
              <a:t>Configurable Logic Block</a:t>
            </a:r>
          </a:p>
          <a:p>
            <a:pPr lvl="1"/>
            <a:r>
              <a:rPr lang="en-US" dirty="0"/>
              <a:t>SRAM-based lookup tables</a:t>
            </a:r>
          </a:p>
          <a:p>
            <a:pPr lvl="1"/>
            <a:r>
              <a:rPr lang="en-US" dirty="0"/>
              <a:t>Flip-flops</a:t>
            </a:r>
          </a:p>
          <a:p>
            <a:pPr lvl="1"/>
            <a:r>
              <a:rPr lang="en-US" dirty="0"/>
              <a:t>Multiplexers</a:t>
            </a:r>
          </a:p>
        </p:txBody>
      </p:sp>
    </p:spTree>
    <p:extLst>
      <p:ext uri="{BB962C8B-B14F-4D97-AF65-F5344CB8AC3E}">
        <p14:creationId xmlns:p14="http://schemas.microsoft.com/office/powerpoint/2010/main" val="239315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Design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 Stack of FPSA</a:t>
            </a:r>
          </a:p>
          <a:p>
            <a:pPr lvl="1"/>
            <a:r>
              <a:rPr lang="en-US" dirty="0"/>
              <a:t>Neural Synthesizer (The compiler)</a:t>
            </a:r>
          </a:p>
          <a:p>
            <a:pPr lvl="1"/>
            <a:r>
              <a:rPr lang="en-US" dirty="0"/>
              <a:t>Spatial-to</a:t>
            </a:r>
            <a:r>
              <a:rPr lang="en-US" altLang="zh-CN" dirty="0"/>
              <a:t>-Temporal Mapper</a:t>
            </a:r>
          </a:p>
          <a:p>
            <a:pPr lvl="1"/>
            <a:r>
              <a:rPr lang="en-US" dirty="0"/>
              <a:t>Placement &amp; Routing</a:t>
            </a:r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8"/>
          <a:stretch/>
        </p:blipFill>
        <p:spPr>
          <a:xfrm>
            <a:off x="925200" y="3088259"/>
            <a:ext cx="10341600" cy="24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Overall Throughput &amp; Latency</a:t>
            </a:r>
          </a:p>
          <a:p>
            <a:endParaRPr 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0" y="2462076"/>
            <a:ext cx="10341599" cy="22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6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 breakdown</a:t>
            </a:r>
            <a:endParaRPr 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0" y="1695229"/>
            <a:ext cx="5531666" cy="411774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03" y="2523389"/>
            <a:ext cx="436305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5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925200" y="1069119"/>
                <a:ext cx="4479978" cy="5099597"/>
              </a:xfrm>
            </p:spPr>
            <p:txBody>
              <a:bodyPr/>
              <a:lstStyle/>
              <a:p>
                <a:r>
                  <a:rPr lang="en-US" dirty="0"/>
                  <a:t>Accuracy consideration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dirty="0"/>
                  <a:t>Slice: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cells to represent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cell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ra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Noise unchanged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Add: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cells to represent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-bit cell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457200" lvl="1" indent="0">
                  <a:buNone/>
                </a:pPr>
                <a:r>
                  <a:rPr lang="en-US" dirty="0"/>
                  <a:t>	Noise decrease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200" y="1069119"/>
                <a:ext cx="4479978" cy="5099597"/>
              </a:xfrm>
              <a:blipFill>
                <a:blip r:embed="rId3"/>
                <a:stretch>
                  <a:fillRect l="-2449" t="-2031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178" y="1428348"/>
            <a:ext cx="5861622" cy="41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7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925200" y="1069119"/>
                <a:ext cx="4713600" cy="5099597"/>
              </a:xfrm>
            </p:spPr>
            <p:txBody>
              <a:bodyPr/>
              <a:lstStyle/>
              <a:p>
                <a:r>
                  <a:rPr lang="en-US" altLang="zh-CN" dirty="0"/>
                  <a:t>Performance Improvement</a:t>
                </a:r>
              </a:p>
              <a:p>
                <a:pPr lvl="1"/>
                <a:r>
                  <a:rPr lang="en-US" dirty="0"/>
                  <a:t>Improved Communication</a:t>
                </a:r>
              </a:p>
              <a:p>
                <a:pPr lvl="1"/>
                <a:r>
                  <a:rPr lang="en-US" dirty="0"/>
                  <a:t>Reduced Area</a:t>
                </a:r>
              </a:p>
              <a:p>
                <a:pPr lvl="1"/>
                <a:r>
                  <a:rPr lang="en-US" dirty="0"/>
                  <a:t>Reduced Latency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1000×</m:t>
                    </m:r>
                  </m:oMath>
                </a14:m>
                <a:r>
                  <a:rPr lang="en-US" dirty="0"/>
                  <a:t> speedup compared to PRIME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200" y="1069119"/>
                <a:ext cx="4713600" cy="5099597"/>
              </a:xfrm>
              <a:blipFill>
                <a:blip r:embed="rId3"/>
                <a:stretch>
                  <a:fillRect l="-2329" t="-2031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98" y="1719943"/>
            <a:ext cx="5644701" cy="38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5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Latency Breakdown</a:t>
            </a:r>
            <a:endParaRPr 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31" y="1667388"/>
            <a:ext cx="6779537" cy="36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5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Super-linear scalability due to the curve of utilization bound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35" y="2821241"/>
            <a:ext cx="8983329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Title: </a:t>
            </a:r>
            <a:r>
              <a:rPr lang="en-US" altLang="zh-CN" sz="2400" dirty="0">
                <a:solidFill>
                  <a:srgbClr val="FF0000"/>
                </a:solidFill>
              </a:rPr>
              <a:t>FPSA</a:t>
            </a:r>
            <a:r>
              <a:rPr lang="en-US" altLang="zh-CN" sz="2400" dirty="0"/>
              <a:t>: A Full System Stack Solution for Reconfigurable ReRAM-based NN Accelerator Architecture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sz="2400" b="1" dirty="0"/>
              <a:t>Author: </a:t>
            </a:r>
            <a:r>
              <a:rPr lang="en-US" sz="2400" dirty="0">
                <a:solidFill>
                  <a:srgbClr val="FF0000"/>
                </a:solidFill>
              </a:rPr>
              <a:t>Yu Ji</a:t>
            </a:r>
            <a:r>
              <a:rPr lang="en-US" sz="2400" baseline="30000" dirty="0">
                <a:solidFill>
                  <a:srgbClr val="FF0000"/>
                </a:solidFill>
              </a:rPr>
              <a:t>1,2</a:t>
            </a:r>
            <a:r>
              <a:rPr lang="en-US" sz="2400" dirty="0"/>
              <a:t>, </a:t>
            </a:r>
            <a:r>
              <a:rPr lang="en-US" sz="2400" dirty="0" err="1"/>
              <a:t>Youyang</a:t>
            </a:r>
            <a:r>
              <a:rPr lang="en-US" sz="2400" dirty="0"/>
              <a:t> Zhang</a:t>
            </a:r>
            <a:r>
              <a:rPr lang="en-US" sz="2400" baseline="30000" dirty="0"/>
              <a:t>1</a:t>
            </a:r>
            <a:r>
              <a:rPr lang="en-US" sz="2400" dirty="0"/>
              <a:t>, </a:t>
            </a:r>
            <a:r>
              <a:rPr lang="en-US" sz="2400" dirty="0" err="1"/>
              <a:t>Xinfeng</a:t>
            </a:r>
            <a:r>
              <a:rPr lang="en-US" sz="2400" dirty="0"/>
              <a:t> Xie</a:t>
            </a:r>
            <a:r>
              <a:rPr lang="en-US" sz="2400" baseline="30000" dirty="0"/>
              <a:t>2</a:t>
            </a:r>
            <a:r>
              <a:rPr lang="en-US" sz="2400" dirty="0"/>
              <a:t>, </a:t>
            </a:r>
            <a:r>
              <a:rPr lang="en-US" sz="2400" dirty="0" err="1"/>
              <a:t>Shuangchen</a:t>
            </a:r>
            <a:r>
              <a:rPr lang="en-US" sz="2400" dirty="0"/>
              <a:t> Li</a:t>
            </a:r>
            <a:r>
              <a:rPr lang="en-US" sz="2400" baseline="30000" dirty="0"/>
              <a:t>2</a:t>
            </a:r>
            <a:r>
              <a:rPr lang="en-US" sz="2400" dirty="0"/>
              <a:t>, </a:t>
            </a:r>
            <a:r>
              <a:rPr lang="en-US" sz="2400" dirty="0" err="1"/>
              <a:t>Peiqi</a:t>
            </a:r>
            <a:r>
              <a:rPr lang="en-US" sz="2400" dirty="0"/>
              <a:t> Wang</a:t>
            </a:r>
            <a:r>
              <a:rPr lang="en-US" sz="2400" baseline="30000" dirty="0"/>
              <a:t>1,2</a:t>
            </a:r>
            <a:r>
              <a:rPr lang="en-US" sz="2400" dirty="0"/>
              <a:t>, Xing Hu</a:t>
            </a:r>
            <a:r>
              <a:rPr lang="en-US" sz="2400" baseline="30000" dirty="0"/>
              <a:t>2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Youhui Zhang</a:t>
            </a:r>
            <a:r>
              <a:rPr lang="en-US" sz="2400" baseline="30000" dirty="0">
                <a:solidFill>
                  <a:srgbClr val="FF0000"/>
                </a:solidFill>
              </a:rPr>
              <a:t>1,*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Yuan Xie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Affiliation: </a:t>
            </a:r>
            <a:r>
              <a:rPr lang="en-US" sz="2400" baseline="30000" dirty="0"/>
              <a:t>1</a:t>
            </a:r>
            <a:r>
              <a:rPr lang="en-US" sz="2400" dirty="0"/>
              <a:t> Tsinghua University </a:t>
            </a:r>
            <a:r>
              <a:rPr lang="en-US" sz="2400" baseline="30000" dirty="0"/>
              <a:t>2</a:t>
            </a:r>
            <a:r>
              <a:rPr lang="en-US" sz="2400" dirty="0"/>
              <a:t>University of California, Santa Barbara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Email: </a:t>
            </a:r>
            <a:r>
              <a:rPr lang="en-US" altLang="zh-CN" sz="2400" baseline="30000" dirty="0">
                <a:hlinkClick r:id="rId3"/>
              </a:rPr>
              <a:t>jiy15@mails.tsinghua.edu.cn</a:t>
            </a:r>
            <a:r>
              <a:rPr lang="en-US" altLang="zh-CN" sz="2400" baseline="30000" dirty="0"/>
              <a:t>, </a:t>
            </a:r>
            <a:r>
              <a:rPr lang="en-US" altLang="zh-CN" sz="2400" baseline="30000" dirty="0">
                <a:hlinkClick r:id="rId4"/>
              </a:rPr>
              <a:t>zyh02@tsinghua.edu.cn</a:t>
            </a:r>
            <a:r>
              <a:rPr lang="en-US" altLang="zh-CN" sz="2400" baseline="30000" dirty="0"/>
              <a:t>, </a:t>
            </a:r>
            <a:r>
              <a:rPr lang="en-US" altLang="zh-CN" sz="2400" baseline="30000" dirty="0">
                <a:hlinkClick r:id="rId5"/>
              </a:rPr>
              <a:t>yuanxie@ece.ucsb.edu</a:t>
            </a:r>
            <a:r>
              <a:rPr lang="en-US" altLang="zh-CN" sz="2400" dirty="0"/>
              <a:t> </a:t>
            </a:r>
            <a:endParaRPr lang="en-US" sz="2400" baseline="30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77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ReRAM-based NN Accelerator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575978" y="1316150"/>
            <a:ext cx="2139406" cy="2313853"/>
            <a:chOff x="8251486" y="1547094"/>
            <a:chExt cx="2139406" cy="2313853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486" y="1916426"/>
              <a:ext cx="2139406" cy="19445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文本框 5"/>
            <p:cNvSpPr txBox="1"/>
            <p:nvPr/>
          </p:nvSpPr>
          <p:spPr>
            <a:xfrm>
              <a:off x="8251486" y="1547094"/>
              <a:ext cx="2139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PRIME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, ISCA’16]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88598" y="2548887"/>
            <a:ext cx="2733974" cy="2489242"/>
            <a:chOff x="9075161" y="2801127"/>
            <a:chExt cx="2733974" cy="2489242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161" y="3170459"/>
              <a:ext cx="2733974" cy="21199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文本框 8"/>
            <p:cNvSpPr txBox="1"/>
            <p:nvPr/>
          </p:nvSpPr>
          <p:spPr>
            <a:xfrm>
              <a:off x="9075161" y="2801127"/>
              <a:ext cx="2139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ISAAC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, ISCA’16]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50349" y="3990867"/>
            <a:ext cx="2430369" cy="2478988"/>
            <a:chOff x="8251485" y="3951113"/>
            <a:chExt cx="2430369" cy="2478988"/>
          </a:xfrm>
        </p:grpSpPr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486" y="4320445"/>
              <a:ext cx="2190662" cy="21096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文本框 11"/>
            <p:cNvSpPr txBox="1"/>
            <p:nvPr/>
          </p:nvSpPr>
          <p:spPr>
            <a:xfrm>
              <a:off x="8251485" y="3951113"/>
              <a:ext cx="243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zh-CN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PipeLayer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, HPCA’17]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682747"/>
                  </p:ext>
                </p:extLst>
              </p:nvPr>
            </p:nvGraphicFramePr>
            <p:xfrm>
              <a:off x="689575" y="5227327"/>
              <a:ext cx="5816422" cy="865562"/>
            </p:xfrm>
            <a:graphic>
              <a:graphicData uri="http://schemas.openxmlformats.org/drawingml/2006/table">
                <a:tbl>
                  <a:tblPr bandRow="1">
                    <a:tableStyleId>{9D7B26C5-4107-4FEC-AEDC-1716B250A1EF}</a:tableStyleId>
                  </a:tblPr>
                  <a:tblGrid>
                    <a:gridCol w="1009752">
                      <a:extLst>
                        <a:ext uri="{9D8B030D-6E8A-4147-A177-3AD203B41FA5}">
                          <a16:colId xmlns:a16="http://schemas.microsoft.com/office/drawing/2014/main" val="1330067139"/>
                        </a:ext>
                      </a:extLst>
                    </a:gridCol>
                    <a:gridCol w="4806670">
                      <a:extLst>
                        <a:ext uri="{9D8B030D-6E8A-4147-A177-3AD203B41FA5}">
                          <a16:colId xmlns:a16="http://schemas.microsoft.com/office/drawing/2014/main" val="624956405"/>
                        </a:ext>
                      </a:extLst>
                    </a:gridCol>
                  </a:tblGrid>
                  <a:tr h="43278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𝑝𝑠</m:t>
                              </m:r>
                            </m:oMath>
                          </a14:m>
                          <a:r>
                            <a:rPr lang="en-US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100×100</m:t>
                              </m:r>
                            </m:oMath>
                          </a14:m>
                          <a:r>
                            <a:rPr lang="en-US" dirty="0"/>
                            <a:t> crossbar</a:t>
                          </a:r>
                          <a:r>
                            <a:rPr lang="en-US" baseline="0" dirty="0"/>
                            <a:t> (RC delay)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885239"/>
                      </a:ext>
                    </a:extLst>
                  </a:tr>
                  <a:tr h="43278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for each cell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42613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682747"/>
                  </p:ext>
                </p:extLst>
              </p:nvPr>
            </p:nvGraphicFramePr>
            <p:xfrm>
              <a:off x="689575" y="5227327"/>
              <a:ext cx="5816422" cy="865562"/>
            </p:xfrm>
            <a:graphic>
              <a:graphicData uri="http://schemas.openxmlformats.org/drawingml/2006/table">
                <a:tbl>
                  <a:tblPr bandRow="1">
                    <a:tableStyleId>{9D7B26C5-4107-4FEC-AEDC-1716B250A1EF}</a:tableStyleId>
                  </a:tblPr>
                  <a:tblGrid>
                    <a:gridCol w="1009752">
                      <a:extLst>
                        <a:ext uri="{9D8B030D-6E8A-4147-A177-3AD203B41FA5}">
                          <a16:colId xmlns:a16="http://schemas.microsoft.com/office/drawing/2014/main" val="1330067139"/>
                        </a:ext>
                      </a:extLst>
                    </a:gridCol>
                    <a:gridCol w="4806670">
                      <a:extLst>
                        <a:ext uri="{9D8B030D-6E8A-4147-A177-3AD203B41FA5}">
                          <a16:colId xmlns:a16="http://schemas.microsoft.com/office/drawing/2014/main" val="624956405"/>
                        </a:ext>
                      </a:extLst>
                    </a:gridCol>
                  </a:tblGrid>
                  <a:tr h="43278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Latency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1039" t="-6944" r="-127" b="-1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885239"/>
                      </a:ext>
                    </a:extLst>
                  </a:tr>
                  <a:tr h="43278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Area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1039" t="-108451" r="-127" b="-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42613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1880877" y="4448133"/>
                <a:ext cx="3132203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⇒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877" y="4448133"/>
                <a:ext cx="3132203" cy="7643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76"/>
          <p:cNvGrpSpPr/>
          <p:nvPr/>
        </p:nvGrpSpPr>
        <p:grpSpPr>
          <a:xfrm>
            <a:off x="0" y="178129"/>
            <a:ext cx="7553683" cy="4860000"/>
            <a:chOff x="1190267" y="1260000"/>
            <a:chExt cx="7553683" cy="4860000"/>
          </a:xfrm>
        </p:grpSpPr>
        <p:sp>
          <p:nvSpPr>
            <p:cNvPr id="78" name="线形标注 1(无边框) 77"/>
            <p:cNvSpPr/>
            <p:nvPr/>
          </p:nvSpPr>
          <p:spPr>
            <a:xfrm>
              <a:off x="2437269" y="2565134"/>
              <a:ext cx="1193907" cy="292502"/>
            </a:xfrm>
            <a:prstGeom prst="callout1">
              <a:avLst>
                <a:gd name="adj1" fmla="val 110767"/>
                <a:gd name="adj2" fmla="val 85666"/>
                <a:gd name="adj3" fmla="val 168538"/>
                <a:gd name="adj4" fmla="val 9616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Wordline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线形标注 1(无边框) 78"/>
            <p:cNvSpPr/>
            <p:nvPr/>
          </p:nvSpPr>
          <p:spPr>
            <a:xfrm>
              <a:off x="3072237" y="4987590"/>
              <a:ext cx="1193907" cy="292502"/>
            </a:xfrm>
            <a:prstGeom prst="callout1">
              <a:avLst>
                <a:gd name="adj1" fmla="val 9168"/>
                <a:gd name="adj2" fmla="val 76092"/>
                <a:gd name="adj3" fmla="val -99789"/>
                <a:gd name="adj4" fmla="val 1051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Bitline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线形标注 1(无边框) 79"/>
                <p:cNvSpPr/>
                <p:nvPr/>
              </p:nvSpPr>
              <p:spPr>
                <a:xfrm>
                  <a:off x="6839556" y="3118367"/>
                  <a:ext cx="1904394" cy="392825"/>
                </a:xfrm>
                <a:prstGeom prst="callout1">
                  <a:avLst>
                    <a:gd name="adj1" fmla="val 97742"/>
                    <a:gd name="adj2" fmla="val 5407"/>
                    <a:gd name="adj3" fmla="val 158513"/>
                    <a:gd name="adj4" fmla="val -2858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ReRAM cell</a:t>
                  </a:r>
                </a:p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Conductance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𝒋𝒊</m:t>
                          </m:r>
                        </m:sub>
                      </m:sSub>
                    </m:oMath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线形标注 1(无边框)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556" y="3118367"/>
                  <a:ext cx="1904394" cy="392825"/>
                </a:xfrm>
                <a:prstGeom prst="callout1">
                  <a:avLst>
                    <a:gd name="adj1" fmla="val 97742"/>
                    <a:gd name="adj2" fmla="val 5407"/>
                    <a:gd name="adj3" fmla="val 158513"/>
                    <a:gd name="adj4" fmla="val -28587"/>
                  </a:avLst>
                </a:prstGeom>
                <a:blipFill>
                  <a:blip r:embed="rId8"/>
                  <a:stretch>
                    <a:fillRect t="-209302" r="-2660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线形标注 1(无边框) 80"/>
            <p:cNvSpPr/>
            <p:nvPr/>
          </p:nvSpPr>
          <p:spPr>
            <a:xfrm>
              <a:off x="6789381" y="3825238"/>
              <a:ext cx="1447680" cy="292502"/>
            </a:xfrm>
            <a:prstGeom prst="callout1">
              <a:avLst>
                <a:gd name="adj1" fmla="val 44988"/>
                <a:gd name="adj2" fmla="val 12973"/>
                <a:gd name="adj3" fmla="val 7347"/>
                <a:gd name="adj4" fmla="val -3341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Selector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600000" y="2160000"/>
              <a:ext cx="2340000" cy="3060000"/>
              <a:chOff x="360000" y="0"/>
              <a:chExt cx="2340000" cy="3060000"/>
            </a:xfrm>
            <a:solidFill>
              <a:srgbClr val="CCCCFF"/>
            </a:solidFill>
            <a:scene3d>
              <a:camera prst="perspectiveFront" fov="2700000">
                <a:rot lat="18684549" lon="19146411" rev="2946366"/>
              </a:camera>
              <a:lightRig rig="harsh" dir="t">
                <a:rot lat="0" lon="0" rev="12000000"/>
              </a:lightRig>
            </a:scene3d>
          </p:grpSpPr>
          <p:sp>
            <p:nvSpPr>
              <p:cNvPr id="146" name="矩形 145"/>
              <p:cNvSpPr/>
              <p:nvPr/>
            </p:nvSpPr>
            <p:spPr>
              <a:xfrm>
                <a:off x="360000" y="0"/>
                <a:ext cx="180000" cy="30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2700" h="63500"/>
                <a:bevelB w="12700" h="63500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r"/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080444" y="0"/>
                <a:ext cx="180000" cy="30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2700" h="63500"/>
                <a:bevelB w="12700" h="63500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1800000" y="0"/>
                <a:ext cx="180000" cy="30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2700" h="63500"/>
                <a:bevelB w="12700" h="63500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2520000" y="0"/>
                <a:ext cx="180000" cy="30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2700" h="63500"/>
                <a:bevelB w="12700" h="63500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636000" y="2556000"/>
              <a:ext cx="2268000" cy="2267736"/>
              <a:chOff x="360000" y="360000"/>
              <a:chExt cx="2268000" cy="2267736"/>
            </a:xfrm>
            <a:solidFill>
              <a:srgbClr val="0070C0"/>
            </a:solidFill>
            <a:scene3d>
              <a:camera prst="perspectiveFront" fov="2700000">
                <a:rot lat="18684549" lon="19146411" rev="2946366"/>
              </a:camera>
              <a:lightRig rig="harsh" dir="t">
                <a:rot lat="0" lon="0" rev="12000000"/>
              </a:lightRig>
            </a:scene3d>
          </p:grpSpPr>
          <p:sp>
            <p:nvSpPr>
              <p:cNvPr id="130" name="椭圆 129"/>
              <p:cNvSpPr/>
              <p:nvPr/>
            </p:nvSpPr>
            <p:spPr>
              <a:xfrm>
                <a:off x="360000" y="360264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1080000" y="36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1800000" y="36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2520000" y="360264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360000" y="108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080000" y="108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1800000" y="108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2520000" y="108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60000" y="179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1080000" y="179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1800000" y="179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2520000" y="179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360000" y="251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1080000" y="251947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1800000" y="251947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2520000" y="251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127000" prstMaterial="plastic">
                <a:bevelT w="0" h="1270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3636000" y="2556000"/>
              <a:ext cx="2268000" cy="2267736"/>
              <a:chOff x="3240000" y="1800000"/>
              <a:chExt cx="2268000" cy="2267736"/>
            </a:xfrm>
            <a:solidFill>
              <a:schemeClr val="accent3"/>
            </a:solidFill>
            <a:scene3d>
              <a:camera prst="perspectiveFront" fov="2700000">
                <a:rot lat="18684549" lon="19146411" rev="2946366"/>
              </a:camera>
              <a:lightRig rig="harsh" dir="t">
                <a:rot lat="0" lon="0" rev="12000000"/>
              </a:lightRig>
            </a:scene3d>
          </p:grpSpPr>
          <p:sp>
            <p:nvSpPr>
              <p:cNvPr id="114" name="椭圆 113"/>
              <p:cNvSpPr/>
              <p:nvPr/>
            </p:nvSpPr>
            <p:spPr>
              <a:xfrm>
                <a:off x="3240000" y="1800264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960000" y="180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4680000" y="180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5400000" y="1800264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240000" y="252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3960000" y="252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4680000" y="252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5400000" y="2520000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3240000" y="323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960000" y="323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4680000" y="323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5400000" y="323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240000" y="395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3960000" y="395947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4680000" y="395947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5400000" y="395973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p3d z="254000" prstMaterial="plastic">
                <a:bevelT w="0" h="127000"/>
                <a:bevelB w="0" h="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3240000" y="2520000"/>
              <a:ext cx="3060000" cy="2332318"/>
              <a:chOff x="2025" y="360000"/>
              <a:chExt cx="3060000" cy="2332318"/>
            </a:xfrm>
            <a:solidFill>
              <a:schemeClr val="bg2">
                <a:lumMod val="90000"/>
              </a:schemeClr>
            </a:solidFill>
            <a:scene3d>
              <a:camera prst="perspectiveFront" fov="2700000">
                <a:rot lat="18684549" lon="19146411" rev="2946366"/>
              </a:camera>
              <a:lightRig rig="harsh" dir="t">
                <a:rot lat="0" lon="0" rev="12000000"/>
              </a:lightRig>
            </a:scene3d>
          </p:grpSpPr>
          <p:sp>
            <p:nvSpPr>
              <p:cNvPr id="110" name="矩形 109"/>
              <p:cNvSpPr/>
              <p:nvPr/>
            </p:nvSpPr>
            <p:spPr>
              <a:xfrm>
                <a:off x="2025" y="360000"/>
                <a:ext cx="3060000" cy="180000"/>
              </a:xfrm>
              <a:prstGeom prst="rect">
                <a:avLst/>
              </a:prstGeom>
              <a:grpFill/>
              <a:ln>
                <a:noFill/>
              </a:ln>
              <a:sp3d z="381000" prstMaterial="plastic">
                <a:bevelT w="12700" h="63500"/>
                <a:bevelB w="12700" h="63500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2025" y="1079736"/>
                <a:ext cx="3060000" cy="180000"/>
              </a:xfrm>
              <a:prstGeom prst="rect">
                <a:avLst/>
              </a:prstGeom>
              <a:grpFill/>
              <a:ln>
                <a:noFill/>
              </a:ln>
              <a:sp3d z="381000" prstMaterial="plastic">
                <a:bevelT w="12700" h="63500"/>
                <a:bevelB w="12700" h="63500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025" y="1798680"/>
                <a:ext cx="3060000" cy="180000"/>
              </a:xfrm>
              <a:prstGeom prst="rect">
                <a:avLst/>
              </a:prstGeom>
              <a:grpFill/>
              <a:ln>
                <a:noFill/>
              </a:ln>
              <a:sp3d z="381000" prstMaterial="plastic">
                <a:bevelT w="12700" h="63500"/>
                <a:bevelB w="12700" h="63500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025" y="2512318"/>
                <a:ext cx="3060000" cy="180000"/>
              </a:xfrm>
              <a:prstGeom prst="rect">
                <a:avLst/>
              </a:prstGeom>
              <a:grpFill/>
              <a:ln>
                <a:noFill/>
              </a:ln>
              <a:sp3d z="381000" prstMaterial="plastic">
                <a:bevelT w="12700" h="63500"/>
                <a:bevelB w="12700" h="63500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340000" y="2430000"/>
              <a:ext cx="4864629" cy="2520000"/>
              <a:chOff x="2340000" y="2430000"/>
              <a:chExt cx="4864629" cy="2520000"/>
            </a:xfrm>
            <a:scene3d>
              <a:camera prst="perspectiveFront" fov="2700000">
                <a:rot lat="18684549" lon="19146411" rev="2946366"/>
              </a:camera>
              <a:lightRig rig="harsh" dir="t">
                <a:rot lat="0" lon="0" rev="12000000"/>
              </a:lightRig>
            </a:scene3d>
          </p:grpSpPr>
          <p:grpSp>
            <p:nvGrpSpPr>
              <p:cNvPr id="100" name="组合 99"/>
              <p:cNvGrpSpPr/>
              <p:nvPr/>
            </p:nvGrpSpPr>
            <p:grpSpPr>
              <a:xfrm>
                <a:off x="2340000" y="2430000"/>
                <a:ext cx="720000" cy="2520000"/>
                <a:chOff x="2340000" y="2430000"/>
                <a:chExt cx="720000" cy="2520000"/>
              </a:xfrm>
            </p:grpSpPr>
            <p:sp>
              <p:nvSpPr>
                <p:cNvPr id="106" name="右箭头 105"/>
                <p:cNvSpPr/>
                <p:nvPr/>
              </p:nvSpPr>
              <p:spPr>
                <a:xfrm>
                  <a:off x="2340000" y="2430000"/>
                  <a:ext cx="720000" cy="360000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noFill/>
                </a:ln>
                <a:sp3d z="381000"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7" name="右箭头 106"/>
                <p:cNvSpPr/>
                <p:nvPr/>
              </p:nvSpPr>
              <p:spPr>
                <a:xfrm>
                  <a:off x="2340000" y="3149736"/>
                  <a:ext cx="720000" cy="360000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noFill/>
                </a:ln>
                <a:sp3d z="381000"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8" name="右箭头 107"/>
                <p:cNvSpPr/>
                <p:nvPr/>
              </p:nvSpPr>
              <p:spPr>
                <a:xfrm>
                  <a:off x="2340000" y="3868680"/>
                  <a:ext cx="720000" cy="360000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noFill/>
                </a:ln>
                <a:sp3d z="381000"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9" name="右箭头 108"/>
                <p:cNvSpPr/>
                <p:nvPr/>
              </p:nvSpPr>
              <p:spPr>
                <a:xfrm>
                  <a:off x="2340000" y="4590000"/>
                  <a:ext cx="720000" cy="360000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noFill/>
                </a:ln>
                <a:sp3d z="381000"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6484629" y="2430000"/>
                <a:ext cx="720000" cy="2520000"/>
                <a:chOff x="6484629" y="2430000"/>
                <a:chExt cx="720000" cy="2520000"/>
              </a:xfrm>
            </p:grpSpPr>
            <p:sp>
              <p:nvSpPr>
                <p:cNvPr id="102" name="右箭头 101"/>
                <p:cNvSpPr/>
                <p:nvPr/>
              </p:nvSpPr>
              <p:spPr>
                <a:xfrm>
                  <a:off x="6484629" y="2430000"/>
                  <a:ext cx="720000" cy="360000"/>
                </a:xfrm>
                <a:prstGeom prst="rightArrow">
                  <a:avLst/>
                </a:prstGeom>
                <a:noFill/>
                <a:ln>
                  <a:noFill/>
                </a:ln>
                <a:sp3d z="381000"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3" name="右箭头 102"/>
                <p:cNvSpPr/>
                <p:nvPr/>
              </p:nvSpPr>
              <p:spPr>
                <a:xfrm>
                  <a:off x="6484629" y="3149736"/>
                  <a:ext cx="720000" cy="360000"/>
                </a:xfrm>
                <a:prstGeom prst="rightArrow">
                  <a:avLst/>
                </a:prstGeom>
                <a:noFill/>
                <a:ln>
                  <a:noFill/>
                </a:ln>
                <a:sp3d z="381000"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4" name="右箭头 103"/>
                <p:cNvSpPr/>
                <p:nvPr/>
              </p:nvSpPr>
              <p:spPr>
                <a:xfrm>
                  <a:off x="6484629" y="3868680"/>
                  <a:ext cx="720000" cy="360000"/>
                </a:xfrm>
                <a:prstGeom prst="rightArrow">
                  <a:avLst/>
                </a:prstGeom>
                <a:noFill/>
                <a:ln>
                  <a:noFill/>
                </a:ln>
                <a:sp3d z="381000"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5" name="右箭头 104"/>
                <p:cNvSpPr/>
                <p:nvPr/>
              </p:nvSpPr>
              <p:spPr>
                <a:xfrm>
                  <a:off x="6484629" y="4590000"/>
                  <a:ext cx="720000" cy="360000"/>
                </a:xfrm>
                <a:prstGeom prst="rightArrow">
                  <a:avLst/>
                </a:prstGeom>
                <a:noFill/>
                <a:ln>
                  <a:noFill/>
                </a:ln>
                <a:sp3d z="381000"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  <p:grpSp>
          <p:nvGrpSpPr>
            <p:cNvPr id="87" name="组合 86"/>
            <p:cNvGrpSpPr/>
            <p:nvPr/>
          </p:nvGrpSpPr>
          <p:grpSpPr>
            <a:xfrm>
              <a:off x="3510000" y="1260000"/>
              <a:ext cx="2520000" cy="4860000"/>
              <a:chOff x="3510000" y="1260000"/>
              <a:chExt cx="2520000" cy="4860000"/>
            </a:xfrm>
            <a:scene3d>
              <a:camera prst="perspectiveFront" fov="2700000">
                <a:rot lat="18684549" lon="19146411" rev="2946366"/>
              </a:camera>
              <a:lightRig rig="soft" dir="t">
                <a:rot lat="0" lon="0" rev="0"/>
              </a:lightRig>
            </a:scene3d>
          </p:grpSpPr>
          <p:grpSp>
            <p:nvGrpSpPr>
              <p:cNvPr id="90" name="组合 89"/>
              <p:cNvGrpSpPr/>
              <p:nvPr/>
            </p:nvGrpSpPr>
            <p:grpSpPr>
              <a:xfrm>
                <a:off x="3510000" y="5400000"/>
                <a:ext cx="2520000" cy="720000"/>
                <a:chOff x="3510000" y="5400000"/>
                <a:chExt cx="2520000" cy="720000"/>
              </a:xfrm>
            </p:grpSpPr>
            <p:sp>
              <p:nvSpPr>
                <p:cNvPr id="96" name="下箭头 95"/>
                <p:cNvSpPr/>
                <p:nvPr/>
              </p:nvSpPr>
              <p:spPr>
                <a:xfrm>
                  <a:off x="3510000" y="5400000"/>
                  <a:ext cx="360000" cy="720000"/>
                </a:xfrm>
                <a:prstGeom prst="downArrow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>
                  <a:bevelT w="0" h="63500"/>
                </a:sp3d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7" name="下箭头 96"/>
                <p:cNvSpPr/>
                <p:nvPr/>
              </p:nvSpPr>
              <p:spPr>
                <a:xfrm>
                  <a:off x="4230000" y="5400000"/>
                  <a:ext cx="360000" cy="720000"/>
                </a:xfrm>
                <a:prstGeom prst="downArrow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>
                  <a:bevelT w="0" h="63500"/>
                </a:sp3d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8" name="下箭头 97"/>
                <p:cNvSpPr/>
                <p:nvPr/>
              </p:nvSpPr>
              <p:spPr>
                <a:xfrm>
                  <a:off x="4950000" y="5400000"/>
                  <a:ext cx="360000" cy="720000"/>
                </a:xfrm>
                <a:prstGeom prst="downArrow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>
                  <a:bevelT w="0" h="63500"/>
                </a:sp3d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9" name="下箭头 98"/>
                <p:cNvSpPr/>
                <p:nvPr/>
              </p:nvSpPr>
              <p:spPr>
                <a:xfrm>
                  <a:off x="5670000" y="5400000"/>
                  <a:ext cx="360000" cy="720000"/>
                </a:xfrm>
                <a:prstGeom prst="downArrow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>
                  <a:bevelT w="0" h="63500"/>
                </a:sp3d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3510000" y="1260000"/>
                <a:ext cx="2520000" cy="720000"/>
                <a:chOff x="3510000" y="5400000"/>
                <a:chExt cx="2520000" cy="720000"/>
              </a:xfrm>
              <a:noFill/>
            </p:grpSpPr>
            <p:sp>
              <p:nvSpPr>
                <p:cNvPr id="92" name="下箭头 91"/>
                <p:cNvSpPr/>
                <p:nvPr/>
              </p:nvSpPr>
              <p:spPr>
                <a:xfrm>
                  <a:off x="3510000" y="5400000"/>
                  <a:ext cx="360000" cy="720000"/>
                </a:xfrm>
                <a:prstGeom prst="downArrow">
                  <a:avLst/>
                </a:prstGeom>
                <a:grpFill/>
                <a:ln>
                  <a:noFill/>
                </a:ln>
                <a:sp3d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3" name="下箭头 92"/>
                <p:cNvSpPr/>
                <p:nvPr/>
              </p:nvSpPr>
              <p:spPr>
                <a:xfrm>
                  <a:off x="4230000" y="5400000"/>
                  <a:ext cx="360000" cy="720000"/>
                </a:xfrm>
                <a:prstGeom prst="downArrow">
                  <a:avLst/>
                </a:prstGeom>
                <a:grpFill/>
                <a:ln>
                  <a:noFill/>
                </a:ln>
                <a:sp3d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4" name="下箭头 93"/>
                <p:cNvSpPr/>
                <p:nvPr/>
              </p:nvSpPr>
              <p:spPr>
                <a:xfrm>
                  <a:off x="4950000" y="5400000"/>
                  <a:ext cx="360000" cy="720000"/>
                </a:xfrm>
                <a:prstGeom prst="downArrow">
                  <a:avLst/>
                </a:prstGeom>
                <a:grpFill/>
                <a:ln>
                  <a:noFill/>
                </a:ln>
                <a:sp3d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95" name="下箭头 94"/>
                <p:cNvSpPr/>
                <p:nvPr/>
              </p:nvSpPr>
              <p:spPr>
                <a:xfrm>
                  <a:off x="5670000" y="5400000"/>
                  <a:ext cx="360000" cy="720000"/>
                </a:xfrm>
                <a:prstGeom prst="downArrow">
                  <a:avLst/>
                </a:prstGeom>
                <a:grpFill/>
                <a:ln>
                  <a:noFill/>
                </a:ln>
                <a:sp3d prstMaterial="matte">
                  <a:bevelT w="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1190267" y="4327787"/>
                  <a:ext cx="159050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Input voltage</a:t>
                  </a:r>
                </a:p>
                <a:p>
                  <a:pPr algn="ctr"/>
                  <a:r>
                    <a:rPr lang="en-US" altLang="zh-CN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267" y="4327787"/>
                  <a:ext cx="1590500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3065" t="-4717" r="-3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5812166" y="5017508"/>
                  <a:ext cx="2064925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Output Current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166" y="5017508"/>
                  <a:ext cx="2064925" cy="395621"/>
                </a:xfrm>
                <a:prstGeom prst="rect">
                  <a:avLst/>
                </a:prstGeom>
                <a:blipFill>
                  <a:blip r:embed="rId10"/>
                  <a:stretch>
                    <a:fillRect l="-1180"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88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Bottlenecks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Communication Bottleneck</a:t>
            </a:r>
          </a:p>
          <a:p>
            <a:pPr lvl="1"/>
            <a:r>
              <a:rPr lang="en-US" dirty="0"/>
              <a:t>When PE’s performance is increased by ReRAM, the communication between PEs becomes a new system bottleneck.</a:t>
            </a:r>
          </a:p>
          <a:p>
            <a:pPr lvl="1"/>
            <a:r>
              <a:rPr lang="en-US" dirty="0"/>
              <a:t>Existing designs either use memory bus or NoC as the communication subsystem.</a:t>
            </a:r>
          </a:p>
          <a:p>
            <a:r>
              <a:rPr lang="en-US" dirty="0"/>
              <a:t>Peripheral Circuit Overhead</a:t>
            </a:r>
          </a:p>
          <a:p>
            <a:pPr lvl="1"/>
            <a:r>
              <a:rPr lang="en-US" dirty="0"/>
              <a:t>ADC/DACs take most area and latency of a PE.</a:t>
            </a:r>
          </a:p>
          <a:p>
            <a:pPr lvl="1"/>
            <a:r>
              <a:rPr lang="en-US" dirty="0"/>
              <a:t>Circuits for other operations also limit the throughput of PE</a:t>
            </a:r>
            <a:br>
              <a:rPr lang="en-US" dirty="0"/>
            </a:br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Tradeoffs between hardware efficiency and flexibility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7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System Perspective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725617" y="3243944"/>
            <a:ext cx="2279276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</a:t>
            </a:r>
          </a:p>
        </p:txBody>
      </p:sp>
      <p:sp>
        <p:nvSpPr>
          <p:cNvPr id="5" name="矩形 4"/>
          <p:cNvSpPr/>
          <p:nvPr/>
        </p:nvSpPr>
        <p:spPr>
          <a:xfrm>
            <a:off x="1725616" y="1665514"/>
            <a:ext cx="2279276" cy="99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Models</a:t>
            </a:r>
          </a:p>
        </p:txBody>
      </p:sp>
      <p:sp>
        <p:nvSpPr>
          <p:cNvPr id="6" name="矩形 5"/>
          <p:cNvSpPr/>
          <p:nvPr/>
        </p:nvSpPr>
        <p:spPr>
          <a:xfrm>
            <a:off x="1725615" y="4267202"/>
            <a:ext cx="227927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Accelerator</a:t>
            </a:r>
          </a:p>
        </p:txBody>
      </p:sp>
      <p:cxnSp>
        <p:nvCxnSpPr>
          <p:cNvPr id="8" name="直接箭头连接符 7"/>
          <p:cNvCxnSpPr>
            <a:stCxn id="5" idx="2"/>
            <a:endCxn id="4" idx="0"/>
          </p:cNvCxnSpPr>
          <p:nvPr/>
        </p:nvCxnSpPr>
        <p:spPr>
          <a:xfrm>
            <a:off x="2865254" y="2656114"/>
            <a:ext cx="1" cy="58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2865253" y="3679372"/>
            <a:ext cx="2" cy="58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14014" y="2732315"/>
            <a:ext cx="2279274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Software Programming Model</a:t>
            </a:r>
          </a:p>
        </p:txBody>
      </p:sp>
      <p:sp>
        <p:nvSpPr>
          <p:cNvPr id="14" name="矩形 13"/>
          <p:cNvSpPr/>
          <p:nvPr/>
        </p:nvSpPr>
        <p:spPr>
          <a:xfrm>
            <a:off x="5714012" y="1170214"/>
            <a:ext cx="2279276" cy="99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Models</a:t>
            </a:r>
          </a:p>
        </p:txBody>
      </p:sp>
      <p:sp>
        <p:nvSpPr>
          <p:cNvPr id="15" name="矩形 14"/>
          <p:cNvSpPr/>
          <p:nvPr/>
        </p:nvSpPr>
        <p:spPr>
          <a:xfrm>
            <a:off x="5714012" y="4762502"/>
            <a:ext cx="227927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Accelerator</a:t>
            </a:r>
          </a:p>
        </p:txBody>
      </p:sp>
      <p:cxnSp>
        <p:nvCxnSpPr>
          <p:cNvPr id="16" name="直接箭头连接符 15"/>
          <p:cNvCxnSpPr>
            <a:stCxn id="14" idx="2"/>
            <a:endCxn id="13" idx="0"/>
          </p:cNvCxnSpPr>
          <p:nvPr/>
        </p:nvCxnSpPr>
        <p:spPr>
          <a:xfrm>
            <a:off x="6853649" y="2160814"/>
            <a:ext cx="2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34" idx="0"/>
          </p:cNvCxnSpPr>
          <p:nvPr/>
        </p:nvCxnSpPr>
        <p:spPr>
          <a:xfrm flipH="1">
            <a:off x="6853650" y="3167743"/>
            <a:ext cx="1" cy="58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714013" y="3755573"/>
            <a:ext cx="2279274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Hardware Execution Model</a:t>
            </a:r>
          </a:p>
        </p:txBody>
      </p:sp>
      <p:cxnSp>
        <p:nvCxnSpPr>
          <p:cNvPr id="36" name="直接箭头连接符 35"/>
          <p:cNvCxnSpPr>
            <a:stCxn id="34" idx="2"/>
            <a:endCxn id="15" idx="0"/>
          </p:cNvCxnSpPr>
          <p:nvPr/>
        </p:nvCxnSpPr>
        <p:spPr>
          <a:xfrm flipH="1">
            <a:off x="6853649" y="4191001"/>
            <a:ext cx="1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4" idx="1"/>
            <a:endCxn id="5" idx="1"/>
          </p:cNvCxnSpPr>
          <p:nvPr/>
        </p:nvCxnSpPr>
        <p:spPr>
          <a:xfrm rot="10800000">
            <a:off x="1725617" y="2160814"/>
            <a:ext cx="1" cy="1300844"/>
          </a:xfrm>
          <a:prstGeom prst="curvedConnector3">
            <a:avLst>
              <a:gd name="adj1" fmla="val 228601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8772" y="2488070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programming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</a:p>
        </p:txBody>
      </p:sp>
      <p:cxnSp>
        <p:nvCxnSpPr>
          <p:cNvPr id="43" name="曲线连接符 42"/>
          <p:cNvCxnSpPr>
            <a:stCxn id="4" idx="1"/>
            <a:endCxn id="6" idx="1"/>
          </p:cNvCxnSpPr>
          <p:nvPr/>
        </p:nvCxnSpPr>
        <p:spPr>
          <a:xfrm rot="10800000" flipV="1">
            <a:off x="1725615" y="3461658"/>
            <a:ext cx="2" cy="1300844"/>
          </a:xfrm>
          <a:prstGeom prst="curvedConnector3">
            <a:avLst>
              <a:gd name="adj1" fmla="val 114301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62239" y="3788914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execution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690511" y="327699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Compiler</a:t>
            </a:r>
          </a:p>
        </p:txBody>
      </p:sp>
      <p:cxnSp>
        <p:nvCxnSpPr>
          <p:cNvPr id="48" name="曲线连接符 47"/>
          <p:cNvCxnSpPr>
            <a:stCxn id="13" idx="1"/>
            <a:endCxn id="14" idx="1"/>
          </p:cNvCxnSpPr>
          <p:nvPr/>
        </p:nvCxnSpPr>
        <p:spPr>
          <a:xfrm rot="10800000">
            <a:off x="5714012" y="1665515"/>
            <a:ext cx="2" cy="1284515"/>
          </a:xfrm>
          <a:prstGeom prst="curvedConnector3">
            <a:avLst>
              <a:gd name="adj1" fmla="val 114301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34" idx="1"/>
            <a:endCxn id="15" idx="1"/>
          </p:cNvCxnSpPr>
          <p:nvPr/>
        </p:nvCxnSpPr>
        <p:spPr>
          <a:xfrm rot="10800000" flipV="1">
            <a:off x="5714013" y="3973286"/>
            <a:ext cx="1" cy="1284515"/>
          </a:xfrm>
          <a:prstGeom prst="curvedConnector3">
            <a:avLst>
              <a:gd name="adj1" fmla="val 228601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4891" y="1917744"/>
            <a:ext cx="1709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programming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155572" y="4353934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execution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949090" y="5753102"/>
            <a:ext cx="18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Decoupling Design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349339" y="1671523"/>
            <a:ext cx="31024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MICRO’16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Decoupling concept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Yu Ji, et al. “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NEUTRAMS: Neural network transformation and co-design under neuromorphic hardware constraints”</a:t>
            </a:r>
          </a:p>
        </p:txBody>
      </p:sp>
      <p:sp>
        <p:nvSpPr>
          <p:cNvPr id="63" name="矩形 62"/>
          <p:cNvSpPr/>
          <p:nvPr/>
        </p:nvSpPr>
        <p:spPr>
          <a:xfrm>
            <a:off x="8349338" y="3046159"/>
            <a:ext cx="31024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ASPLOS’18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Compiler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Yu Ji, et al. “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Bridge the Gap between Neural Networks and Neuromorphic Hardware with a Neural Network Compiler”</a:t>
            </a:r>
          </a:p>
        </p:txBody>
      </p:sp>
      <p:sp>
        <p:nvSpPr>
          <p:cNvPr id="64" name="矩形 63"/>
          <p:cNvSpPr/>
          <p:nvPr/>
        </p:nvSpPr>
        <p:spPr>
          <a:xfrm>
            <a:off x="8349340" y="4487638"/>
            <a:ext cx="31024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ASPLOS’19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Architecture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Yu Ji, et al. “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FPSA: A Full System Stack Solution for Reconfigurable ReRAM-based NN Accelerator Architecture”</a:t>
            </a:r>
          </a:p>
        </p:txBody>
      </p:sp>
    </p:spTree>
    <p:extLst>
      <p:ext uri="{BB962C8B-B14F-4D97-AF65-F5344CB8AC3E}">
        <p14:creationId xmlns:p14="http://schemas.microsoft.com/office/powerpoint/2010/main" val="305999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 Design Principle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Execution Model &amp; Compiler Design</a:t>
            </a:r>
          </a:p>
        </p:txBody>
      </p:sp>
      <p:pic>
        <p:nvPicPr>
          <p:cNvPr id="13" name="内容占位符 8">
            <a:extLst>
              <a:ext uri="{FF2B5EF4-FFF2-40B4-BE49-F238E27FC236}">
                <a16:creationId xmlns:a16="http://schemas.microsoft.com/office/drawing/2014/main" id="{8B592379-6835-4D70-8D88-8ABEF6A7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00" y="1509795"/>
            <a:ext cx="3207475" cy="4648832"/>
          </a:xfrm>
          <a:prstGeom prst="rect">
            <a:avLst/>
          </a:prstGeom>
        </p:spPr>
      </p:pic>
      <p:pic>
        <p:nvPicPr>
          <p:cNvPr id="14" name="内容占位符 9">
            <a:extLst>
              <a:ext uri="{FF2B5EF4-FFF2-40B4-BE49-F238E27FC236}">
                <a16:creationId xmlns:a16="http://schemas.microsoft.com/office/drawing/2014/main" id="{E54480BA-FD97-4885-9420-0E8CC69E8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427" y="1509795"/>
            <a:ext cx="3884373" cy="4625973"/>
          </a:xfrm>
          <a:prstGeom prst="rect">
            <a:avLst/>
          </a:prstGeom>
        </p:spPr>
      </p:pic>
      <p:sp>
        <p:nvSpPr>
          <p:cNvPr id="15" name="箭头: 右 10">
            <a:extLst>
              <a:ext uri="{FF2B5EF4-FFF2-40B4-BE49-F238E27FC236}">
                <a16:creationId xmlns:a16="http://schemas.microsoft.com/office/drawing/2014/main" id="{7B1B8599-6E45-4BF5-B46C-0D98801B9C0A}"/>
              </a:ext>
            </a:extLst>
          </p:cNvPr>
          <p:cNvSpPr/>
          <p:nvPr/>
        </p:nvSpPr>
        <p:spPr>
          <a:xfrm>
            <a:off x="4132675" y="3308658"/>
            <a:ext cx="3249751" cy="61232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3">
            <a:extLst>
              <a:ext uri="{FF2B5EF4-FFF2-40B4-BE49-F238E27FC236}">
                <a16:creationId xmlns:a16="http://schemas.microsoft.com/office/drawing/2014/main" id="{4C8483E4-80D9-487A-9222-7A3BA0F0EBBC}"/>
              </a:ext>
            </a:extLst>
          </p:cNvPr>
          <p:cNvSpPr/>
          <p:nvPr/>
        </p:nvSpPr>
        <p:spPr>
          <a:xfrm>
            <a:off x="4588329" y="3043319"/>
            <a:ext cx="2065564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Neural Network</a:t>
            </a:r>
          </a:p>
          <a:p>
            <a:pPr algn="ctr"/>
            <a:r>
              <a:rPr lang="en-US" dirty="0"/>
              <a:t>Compiler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3775C05-2EFD-44B5-A764-9090FC9E6EC6}"/>
                  </a:ext>
                </a:extLst>
              </p:cNvPr>
              <p:cNvSpPr/>
              <p:nvPr/>
            </p:nvSpPr>
            <p:spPr>
              <a:xfrm>
                <a:off x="5271335" y="5001219"/>
                <a:ext cx="2019720" cy="1434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Core-Op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i="1">
                          <a:latin typeface="Cambria Math" panose="02040503050406030204" pitchFamily="18" charset="0"/>
                        </a:rPr>
                        <m:t>ReLU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3775C05-2EFD-44B5-A764-9090FC9E6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35" y="5001219"/>
                <a:ext cx="2019720" cy="1434560"/>
              </a:xfrm>
              <a:prstGeom prst="rect">
                <a:avLst/>
              </a:prstGeom>
              <a:blipFill>
                <a:blip r:embed="rId5"/>
                <a:stretch>
                  <a:fillRect l="-2719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CAD92E-057F-4708-B483-7355C42838E2}"/>
              </a:ext>
            </a:extLst>
          </p:cNvPr>
          <p:cNvCxnSpPr>
            <a:cxnSpLocks/>
          </p:cNvCxnSpPr>
          <p:nvPr/>
        </p:nvCxnSpPr>
        <p:spPr>
          <a:xfrm flipH="1">
            <a:off x="7045119" y="4549658"/>
            <a:ext cx="650785" cy="7868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B9F16CF4-0512-44A3-9904-ACFABA90B539}"/>
              </a:ext>
            </a:extLst>
          </p:cNvPr>
          <p:cNvSpPr txBox="1">
            <a:spLocks/>
          </p:cNvSpPr>
          <p:nvPr/>
        </p:nvSpPr>
        <p:spPr>
          <a:xfrm>
            <a:off x="925200" y="6173176"/>
            <a:ext cx="5072375" cy="357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Software Programming Model</a:t>
            </a:r>
            <a:endParaRPr lang="en-US" b="1" dirty="0"/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6F355DC5-FB8B-4F58-AB35-8449D0B42929}"/>
              </a:ext>
            </a:extLst>
          </p:cNvPr>
          <p:cNvSpPr txBox="1">
            <a:spLocks/>
          </p:cNvSpPr>
          <p:nvPr/>
        </p:nvSpPr>
        <p:spPr>
          <a:xfrm>
            <a:off x="6172200" y="6076949"/>
            <a:ext cx="5094600" cy="3571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Hardware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53384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 Design Principle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scale rather than functionality of single PE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77D1AC-11A7-4C5F-91E5-1B0B24884036}"/>
              </a:ext>
            </a:extLst>
          </p:cNvPr>
          <p:cNvSpPr/>
          <p:nvPr/>
        </p:nvSpPr>
        <p:spPr>
          <a:xfrm>
            <a:off x="1696741" y="2194558"/>
            <a:ext cx="3434715" cy="3434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scene3d>
            <a:camera prst="perspectiveFront">
              <a:rot lat="19332000" lon="3048000" rev="17796000"/>
            </a:camera>
            <a:lightRig rig="threePt" dir="t">
              <a:rot lat="0" lon="0" rev="9000000"/>
            </a:lightRig>
          </a:scene3d>
          <a:sp3d>
            <a:bevelT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D7BB44-167C-4A1B-9106-37F56F52975E}"/>
              </a:ext>
            </a:extLst>
          </p:cNvPr>
          <p:cNvGrpSpPr/>
          <p:nvPr/>
        </p:nvGrpSpPr>
        <p:grpSpPr>
          <a:xfrm>
            <a:off x="1868477" y="2366294"/>
            <a:ext cx="3091244" cy="3091244"/>
            <a:chOff x="1371600" y="2286000"/>
            <a:chExt cx="1645920" cy="1645920"/>
          </a:xfrm>
          <a:scene3d>
            <a:camera prst="perspectiveFront">
              <a:rot lat="19332000" lon="3048000" rev="17796000"/>
            </a:camera>
            <a:lightRig rig="threePt" dir="t">
              <a:rot lat="0" lon="0" rev="9000000"/>
            </a:lightRig>
          </a:scene3d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16BE7B-F12F-48D3-B68F-141417EAB6C3}"/>
                </a:ext>
              </a:extLst>
            </p:cNvPr>
            <p:cNvSpPr/>
            <p:nvPr/>
          </p:nvSpPr>
          <p:spPr>
            <a:xfrm>
              <a:off x="1371600" y="2286000"/>
              <a:ext cx="731520" cy="7315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BEC80C5-0CE8-4FE8-9E06-E74FBED64D3A}"/>
                </a:ext>
              </a:extLst>
            </p:cNvPr>
            <p:cNvSpPr/>
            <p:nvPr/>
          </p:nvSpPr>
          <p:spPr>
            <a:xfrm>
              <a:off x="2286000" y="2286000"/>
              <a:ext cx="731520" cy="7315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9CCAD3-2875-4024-8DAB-30E61B7761AD}"/>
                </a:ext>
              </a:extLst>
            </p:cNvPr>
            <p:cNvSpPr/>
            <p:nvPr/>
          </p:nvSpPr>
          <p:spPr>
            <a:xfrm>
              <a:off x="1371600" y="3200400"/>
              <a:ext cx="731520" cy="7315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3627A1-CD41-43EC-9254-17336F8F59A2}"/>
                </a:ext>
              </a:extLst>
            </p:cNvPr>
            <p:cNvSpPr/>
            <p:nvPr/>
          </p:nvSpPr>
          <p:spPr>
            <a:xfrm>
              <a:off x="2286000" y="3200400"/>
              <a:ext cx="731520" cy="7315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2" name="矩形 331">
            <a:extLst>
              <a:ext uri="{FF2B5EF4-FFF2-40B4-BE49-F238E27FC236}">
                <a16:creationId xmlns:a16="http://schemas.microsoft.com/office/drawing/2014/main" id="{5DB18E93-EEA4-4E5D-A8EE-3DDD4B9B555C}"/>
              </a:ext>
            </a:extLst>
          </p:cNvPr>
          <p:cNvSpPr/>
          <p:nvPr/>
        </p:nvSpPr>
        <p:spPr>
          <a:xfrm>
            <a:off x="6806242" y="2194559"/>
            <a:ext cx="3434715" cy="3434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scene3d>
            <a:camera prst="perspectiveFront">
              <a:rot lat="19332000" lon="3048000" rev="17796000"/>
            </a:camera>
            <a:lightRig rig="threePt" dir="t">
              <a:rot lat="0" lon="0" rev="9000000"/>
            </a:lightRig>
          </a:scene3d>
          <a:sp3d>
            <a:bevelT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0723C708-3044-4F88-97AA-EC3B242A3905}"/>
              </a:ext>
            </a:extLst>
          </p:cNvPr>
          <p:cNvGrpSpPr/>
          <p:nvPr/>
        </p:nvGrpSpPr>
        <p:grpSpPr>
          <a:xfrm>
            <a:off x="6891384" y="2279701"/>
            <a:ext cx="3266894" cy="3238075"/>
            <a:chOff x="6891384" y="2279701"/>
            <a:chExt cx="3266894" cy="3238075"/>
          </a:xfrm>
          <a:scene3d>
            <a:camera prst="perspectiveFront">
              <a:rot lat="19334306" lon="3046096" rev="17793910"/>
            </a:camera>
            <a:lightRig rig="threePt" dir="t">
              <a:rot lat="0" lon="0" rev="9000000"/>
            </a:lightRig>
          </a:scene3d>
        </p:grpSpPr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EFE5F550-F805-4FCB-AE26-BB9CADE2552F}"/>
                </a:ext>
              </a:extLst>
            </p:cNvPr>
            <p:cNvCxnSpPr>
              <a:cxnSpLocks/>
              <a:stCxn id="412" idx="2"/>
              <a:endCxn id="454" idx="0"/>
            </p:cNvCxnSpPr>
            <p:nvPr/>
          </p:nvCxnSpPr>
          <p:spPr>
            <a:xfrm>
              <a:off x="7244161" y="2672380"/>
              <a:ext cx="0" cy="2447421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1E6DC94C-B4D9-465A-BB27-C6DC416D8C9E}"/>
                </a:ext>
              </a:extLst>
            </p:cNvPr>
            <p:cNvCxnSpPr>
              <a:cxnSpLocks/>
              <a:stCxn id="413" idx="2"/>
              <a:endCxn id="455" idx="0"/>
            </p:cNvCxnSpPr>
            <p:nvPr/>
          </p:nvCxnSpPr>
          <p:spPr>
            <a:xfrm>
              <a:off x="7669869" y="2672380"/>
              <a:ext cx="0" cy="2447421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2E3889B6-6702-4BBE-8E8E-276C0E0DC799}"/>
                </a:ext>
              </a:extLst>
            </p:cNvPr>
            <p:cNvCxnSpPr>
              <a:cxnSpLocks/>
              <a:stCxn id="414" idx="2"/>
              <a:endCxn id="456" idx="0"/>
            </p:cNvCxnSpPr>
            <p:nvPr/>
          </p:nvCxnSpPr>
          <p:spPr>
            <a:xfrm>
              <a:off x="8097892" y="2672380"/>
              <a:ext cx="0" cy="2447421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1A9932A8-6EC1-4989-9F1F-1E14D896065D}"/>
                </a:ext>
              </a:extLst>
            </p:cNvPr>
            <p:cNvCxnSpPr>
              <a:cxnSpLocks/>
              <a:stCxn id="415" idx="2"/>
              <a:endCxn id="457" idx="0"/>
            </p:cNvCxnSpPr>
            <p:nvPr/>
          </p:nvCxnSpPr>
          <p:spPr>
            <a:xfrm>
              <a:off x="8523600" y="2672380"/>
              <a:ext cx="0" cy="2447421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504E0DBF-24C3-47C4-87CA-63E36B7AC607}"/>
                </a:ext>
              </a:extLst>
            </p:cNvPr>
            <p:cNvCxnSpPr>
              <a:cxnSpLocks/>
              <a:stCxn id="416" idx="2"/>
              <a:endCxn id="458" idx="0"/>
            </p:cNvCxnSpPr>
            <p:nvPr/>
          </p:nvCxnSpPr>
          <p:spPr>
            <a:xfrm>
              <a:off x="8955980" y="2672380"/>
              <a:ext cx="0" cy="2447421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B49A9C47-36A0-48F4-9686-A6C26286F632}"/>
                </a:ext>
              </a:extLst>
            </p:cNvPr>
            <p:cNvCxnSpPr>
              <a:cxnSpLocks/>
              <a:stCxn id="417" idx="2"/>
              <a:endCxn id="459" idx="0"/>
            </p:cNvCxnSpPr>
            <p:nvPr/>
          </p:nvCxnSpPr>
          <p:spPr>
            <a:xfrm>
              <a:off x="9381688" y="2672380"/>
              <a:ext cx="0" cy="2447421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CB4E269C-9DB1-4912-8750-D0EB2D3F7D92}"/>
                </a:ext>
              </a:extLst>
            </p:cNvPr>
            <p:cNvCxnSpPr>
              <a:cxnSpLocks/>
              <a:stCxn id="418" idx="2"/>
              <a:endCxn id="460" idx="0"/>
            </p:cNvCxnSpPr>
            <p:nvPr/>
          </p:nvCxnSpPr>
          <p:spPr>
            <a:xfrm>
              <a:off x="9809711" y="2672380"/>
              <a:ext cx="0" cy="2447421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0875183B-3B58-4A8F-85CD-F99EAC26485D}"/>
                </a:ext>
              </a:extLst>
            </p:cNvPr>
            <p:cNvCxnSpPr>
              <a:cxnSpLocks/>
              <a:stCxn id="412" idx="3"/>
              <a:endCxn id="418" idx="1"/>
            </p:cNvCxnSpPr>
            <p:nvPr/>
          </p:nvCxnSpPr>
          <p:spPr>
            <a:xfrm>
              <a:off x="7289881" y="2626660"/>
              <a:ext cx="2474110" cy="0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CB6462AF-13FE-43C0-9A50-8C7E4F94337A}"/>
                </a:ext>
              </a:extLst>
            </p:cNvPr>
            <p:cNvCxnSpPr>
              <a:cxnSpLocks/>
              <a:stCxn id="419" idx="3"/>
              <a:endCxn id="425" idx="1"/>
            </p:cNvCxnSpPr>
            <p:nvPr/>
          </p:nvCxnSpPr>
          <p:spPr>
            <a:xfrm>
              <a:off x="7289881" y="3055082"/>
              <a:ext cx="2474110" cy="0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2C686966-73AD-4552-AC9C-906EA0F73D96}"/>
                </a:ext>
              </a:extLst>
            </p:cNvPr>
            <p:cNvCxnSpPr>
              <a:cxnSpLocks/>
              <a:stCxn id="426" idx="3"/>
              <a:endCxn id="432" idx="1"/>
            </p:cNvCxnSpPr>
            <p:nvPr/>
          </p:nvCxnSpPr>
          <p:spPr>
            <a:xfrm>
              <a:off x="7289881" y="3483791"/>
              <a:ext cx="2474110" cy="0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6AE07667-2943-4454-90B8-D1E74BD143B3}"/>
                </a:ext>
              </a:extLst>
            </p:cNvPr>
            <p:cNvCxnSpPr>
              <a:cxnSpLocks/>
              <a:stCxn id="433" idx="3"/>
              <a:endCxn id="439" idx="1"/>
            </p:cNvCxnSpPr>
            <p:nvPr/>
          </p:nvCxnSpPr>
          <p:spPr>
            <a:xfrm>
              <a:off x="7289881" y="3912213"/>
              <a:ext cx="2474110" cy="0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CA774495-AD6E-481C-BE3D-B0E92F1942B9}"/>
                </a:ext>
              </a:extLst>
            </p:cNvPr>
            <p:cNvCxnSpPr>
              <a:cxnSpLocks/>
              <a:stCxn id="440" idx="3"/>
              <a:endCxn id="446" idx="1"/>
            </p:cNvCxnSpPr>
            <p:nvPr/>
          </p:nvCxnSpPr>
          <p:spPr>
            <a:xfrm>
              <a:off x="7289881" y="4308390"/>
              <a:ext cx="2474110" cy="0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A86D3C14-214E-4BDA-8D5A-D6462C486F4E}"/>
                </a:ext>
              </a:extLst>
            </p:cNvPr>
            <p:cNvCxnSpPr>
              <a:cxnSpLocks/>
              <a:stCxn id="447" idx="3"/>
              <a:endCxn id="453" idx="1"/>
            </p:cNvCxnSpPr>
            <p:nvPr/>
          </p:nvCxnSpPr>
          <p:spPr>
            <a:xfrm>
              <a:off x="7289881" y="4737099"/>
              <a:ext cx="2474110" cy="0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BC208AD9-5B1E-4640-9F92-7530AFBC6A93}"/>
                </a:ext>
              </a:extLst>
            </p:cNvPr>
            <p:cNvCxnSpPr>
              <a:cxnSpLocks/>
              <a:stCxn id="454" idx="3"/>
              <a:endCxn id="460" idx="1"/>
            </p:cNvCxnSpPr>
            <p:nvPr/>
          </p:nvCxnSpPr>
          <p:spPr>
            <a:xfrm>
              <a:off x="7289881" y="5165521"/>
              <a:ext cx="2474110" cy="0"/>
            </a:xfrm>
            <a:prstGeom prst="line">
              <a:avLst/>
            </a:prstGeom>
            <a:ln>
              <a:solidFill>
                <a:srgbClr val="00B0F0"/>
              </a:solidFill>
            </a:ln>
            <a:sp3d z="50800">
              <a:bevelT w="6350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C902526F-A24F-4C17-BC5D-89465F603DC6}"/>
                </a:ext>
              </a:extLst>
            </p:cNvPr>
            <p:cNvSpPr/>
            <p:nvPr/>
          </p:nvSpPr>
          <p:spPr>
            <a:xfrm>
              <a:off x="6891384" y="2279701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554EDF72-CE3B-40A6-B970-4BDA9AD45010}"/>
                </a:ext>
              </a:extLst>
            </p:cNvPr>
            <p:cNvSpPr/>
            <p:nvPr/>
          </p:nvSpPr>
          <p:spPr>
            <a:xfrm>
              <a:off x="7317092" y="2279701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E3D19BFC-1626-4488-AA47-8CDCDA68C9F1}"/>
                </a:ext>
              </a:extLst>
            </p:cNvPr>
            <p:cNvSpPr/>
            <p:nvPr/>
          </p:nvSpPr>
          <p:spPr>
            <a:xfrm>
              <a:off x="6891384" y="2705409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C709ED6A-9AC9-4D16-B2D8-2B7A86631971}"/>
                </a:ext>
              </a:extLst>
            </p:cNvPr>
            <p:cNvSpPr/>
            <p:nvPr/>
          </p:nvSpPr>
          <p:spPr>
            <a:xfrm>
              <a:off x="7317092" y="2705409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C9B76654-AD5B-4FF2-9CE3-24D761B1DFE9}"/>
                </a:ext>
              </a:extLst>
            </p:cNvPr>
            <p:cNvSpPr/>
            <p:nvPr/>
          </p:nvSpPr>
          <p:spPr>
            <a:xfrm>
              <a:off x="7742800" y="2279701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075574C8-E4D6-443C-9826-DA4C3CC4CE2D}"/>
                </a:ext>
              </a:extLst>
            </p:cNvPr>
            <p:cNvSpPr/>
            <p:nvPr/>
          </p:nvSpPr>
          <p:spPr>
            <a:xfrm>
              <a:off x="8168508" y="2279701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377F57EB-F720-4996-9A00-60AD48DFE3A5}"/>
                </a:ext>
              </a:extLst>
            </p:cNvPr>
            <p:cNvSpPr/>
            <p:nvPr/>
          </p:nvSpPr>
          <p:spPr>
            <a:xfrm>
              <a:off x="7742800" y="2705409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A474A3F7-2749-455C-8D1F-BBBE753E858F}"/>
                </a:ext>
              </a:extLst>
            </p:cNvPr>
            <p:cNvSpPr/>
            <p:nvPr/>
          </p:nvSpPr>
          <p:spPr>
            <a:xfrm>
              <a:off x="8168508" y="2705409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33A95890-7479-498A-989A-6C4E6EDE480E}"/>
                </a:ext>
              </a:extLst>
            </p:cNvPr>
            <p:cNvSpPr/>
            <p:nvPr/>
          </p:nvSpPr>
          <p:spPr>
            <a:xfrm>
              <a:off x="6891384" y="312624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E6F87950-1784-497A-92BC-69F890CA7349}"/>
                </a:ext>
              </a:extLst>
            </p:cNvPr>
            <p:cNvSpPr/>
            <p:nvPr/>
          </p:nvSpPr>
          <p:spPr>
            <a:xfrm>
              <a:off x="7317092" y="312624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01F7436-0922-4958-BE9D-E714EC94E9DD}"/>
                </a:ext>
              </a:extLst>
            </p:cNvPr>
            <p:cNvSpPr/>
            <p:nvPr/>
          </p:nvSpPr>
          <p:spPr>
            <a:xfrm>
              <a:off x="6891384" y="354707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A463734-D544-4C45-921D-4F62F3326592}"/>
                </a:ext>
              </a:extLst>
            </p:cNvPr>
            <p:cNvSpPr/>
            <p:nvPr/>
          </p:nvSpPr>
          <p:spPr>
            <a:xfrm>
              <a:off x="7317092" y="354707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7121CE00-7018-498B-A654-3B1BE03D21E6}"/>
                </a:ext>
              </a:extLst>
            </p:cNvPr>
            <p:cNvSpPr/>
            <p:nvPr/>
          </p:nvSpPr>
          <p:spPr>
            <a:xfrm>
              <a:off x="7742800" y="312624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7F6E5839-63A9-4259-9934-88E0EB77D8A9}"/>
                </a:ext>
              </a:extLst>
            </p:cNvPr>
            <p:cNvSpPr/>
            <p:nvPr/>
          </p:nvSpPr>
          <p:spPr>
            <a:xfrm>
              <a:off x="8168508" y="312624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0F3493B1-4360-45D2-B443-D839536ED629}"/>
                </a:ext>
              </a:extLst>
            </p:cNvPr>
            <p:cNvSpPr/>
            <p:nvPr/>
          </p:nvSpPr>
          <p:spPr>
            <a:xfrm>
              <a:off x="7742800" y="354707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A0D2E77C-E832-410F-B92F-A63161647CA9}"/>
                </a:ext>
              </a:extLst>
            </p:cNvPr>
            <p:cNvSpPr/>
            <p:nvPr/>
          </p:nvSpPr>
          <p:spPr>
            <a:xfrm>
              <a:off x="8168508" y="354707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00C3ADB1-22D2-4A65-BF30-AA9A9AF2C385}"/>
                </a:ext>
              </a:extLst>
            </p:cNvPr>
            <p:cNvSpPr/>
            <p:nvPr/>
          </p:nvSpPr>
          <p:spPr>
            <a:xfrm>
              <a:off x="6891384" y="3967015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A6E6B1C0-F066-4116-8A56-69709FD2C602}"/>
                </a:ext>
              </a:extLst>
            </p:cNvPr>
            <p:cNvSpPr/>
            <p:nvPr/>
          </p:nvSpPr>
          <p:spPr>
            <a:xfrm>
              <a:off x="7317092" y="3967015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81B33D2C-7218-42DF-A3C0-24A06ECA7BB9}"/>
                </a:ext>
              </a:extLst>
            </p:cNvPr>
            <p:cNvSpPr/>
            <p:nvPr/>
          </p:nvSpPr>
          <p:spPr>
            <a:xfrm>
              <a:off x="6891384" y="439272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50656044-5E34-4AE4-8A2A-D014F14FBF51}"/>
                </a:ext>
              </a:extLst>
            </p:cNvPr>
            <p:cNvSpPr/>
            <p:nvPr/>
          </p:nvSpPr>
          <p:spPr>
            <a:xfrm>
              <a:off x="7317092" y="439272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39915512-530B-4998-8406-2A9E8BE43E5F}"/>
                </a:ext>
              </a:extLst>
            </p:cNvPr>
            <p:cNvSpPr/>
            <p:nvPr/>
          </p:nvSpPr>
          <p:spPr>
            <a:xfrm>
              <a:off x="7742800" y="3967015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F378D420-3DED-4FB2-BFBE-175E2335E4D4}"/>
                </a:ext>
              </a:extLst>
            </p:cNvPr>
            <p:cNvSpPr/>
            <p:nvPr/>
          </p:nvSpPr>
          <p:spPr>
            <a:xfrm>
              <a:off x="8168508" y="3967015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4C6CD376-DF75-4E3E-A96C-543E8B1E750B}"/>
                </a:ext>
              </a:extLst>
            </p:cNvPr>
            <p:cNvSpPr/>
            <p:nvPr/>
          </p:nvSpPr>
          <p:spPr>
            <a:xfrm>
              <a:off x="7742800" y="439272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73CBE021-F51C-4214-8295-61CFD19E0053}"/>
                </a:ext>
              </a:extLst>
            </p:cNvPr>
            <p:cNvSpPr/>
            <p:nvPr/>
          </p:nvSpPr>
          <p:spPr>
            <a:xfrm>
              <a:off x="8168508" y="439272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550E6304-4403-4595-9D97-0F9CCB03E7A5}"/>
                </a:ext>
              </a:extLst>
            </p:cNvPr>
            <p:cNvSpPr/>
            <p:nvPr/>
          </p:nvSpPr>
          <p:spPr>
            <a:xfrm>
              <a:off x="6891384" y="481355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03AA52B8-081E-4BA7-A096-23C16D7E0794}"/>
                </a:ext>
              </a:extLst>
            </p:cNvPr>
            <p:cNvSpPr/>
            <p:nvPr/>
          </p:nvSpPr>
          <p:spPr>
            <a:xfrm>
              <a:off x="7317092" y="481355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3F20E678-A66C-457F-97BB-C2518319A940}"/>
                </a:ext>
              </a:extLst>
            </p:cNvPr>
            <p:cNvSpPr/>
            <p:nvPr/>
          </p:nvSpPr>
          <p:spPr>
            <a:xfrm>
              <a:off x="6891384" y="5234384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48972268-4B42-417F-AA3E-3DFC0971357C}"/>
                </a:ext>
              </a:extLst>
            </p:cNvPr>
            <p:cNvSpPr/>
            <p:nvPr/>
          </p:nvSpPr>
          <p:spPr>
            <a:xfrm>
              <a:off x="7317092" y="5234384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750DD9B7-30C2-4DC8-BB88-D1D2BFB4AEA1}"/>
                </a:ext>
              </a:extLst>
            </p:cNvPr>
            <p:cNvSpPr/>
            <p:nvPr/>
          </p:nvSpPr>
          <p:spPr>
            <a:xfrm>
              <a:off x="7742800" y="481355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D8BB0080-2472-47B2-8935-C473745DEC39}"/>
                </a:ext>
              </a:extLst>
            </p:cNvPr>
            <p:cNvSpPr/>
            <p:nvPr/>
          </p:nvSpPr>
          <p:spPr>
            <a:xfrm>
              <a:off x="8168508" y="481355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C37E648F-06CA-4A3D-A00A-03504FD8FC17}"/>
                </a:ext>
              </a:extLst>
            </p:cNvPr>
            <p:cNvSpPr/>
            <p:nvPr/>
          </p:nvSpPr>
          <p:spPr>
            <a:xfrm>
              <a:off x="7742800" y="5234384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677B96E3-78A3-4CC5-9297-5E1EA5732D29}"/>
                </a:ext>
              </a:extLst>
            </p:cNvPr>
            <p:cNvSpPr/>
            <p:nvPr/>
          </p:nvSpPr>
          <p:spPr>
            <a:xfrm>
              <a:off x="8168508" y="5234384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E0EB97FF-C2BC-4DA9-8757-7325DAB4914F}"/>
                </a:ext>
              </a:extLst>
            </p:cNvPr>
            <p:cNvSpPr/>
            <p:nvPr/>
          </p:nvSpPr>
          <p:spPr>
            <a:xfrm>
              <a:off x="8597763" y="2279701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56F50C5A-A7FE-48E6-822A-20AC955D17D0}"/>
                </a:ext>
              </a:extLst>
            </p:cNvPr>
            <p:cNvSpPr/>
            <p:nvPr/>
          </p:nvSpPr>
          <p:spPr>
            <a:xfrm>
              <a:off x="9023470" y="2279701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A5895E99-3011-4C0A-873C-C39FD0890B70}"/>
                </a:ext>
              </a:extLst>
            </p:cNvPr>
            <p:cNvSpPr/>
            <p:nvPr/>
          </p:nvSpPr>
          <p:spPr>
            <a:xfrm>
              <a:off x="8597763" y="2705409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444471D-03CC-4F11-8BC7-4F57530EA6C3}"/>
                </a:ext>
              </a:extLst>
            </p:cNvPr>
            <p:cNvSpPr/>
            <p:nvPr/>
          </p:nvSpPr>
          <p:spPr>
            <a:xfrm>
              <a:off x="9023470" y="2705409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45F0DFB2-C64D-4A9B-9316-974180BE5672}"/>
                </a:ext>
              </a:extLst>
            </p:cNvPr>
            <p:cNvSpPr/>
            <p:nvPr/>
          </p:nvSpPr>
          <p:spPr>
            <a:xfrm>
              <a:off x="9449179" y="2279701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69F16DA5-94B1-46FD-B82F-843F2C504B3C}"/>
                </a:ext>
              </a:extLst>
            </p:cNvPr>
            <p:cNvSpPr/>
            <p:nvPr/>
          </p:nvSpPr>
          <p:spPr>
            <a:xfrm>
              <a:off x="9874886" y="2279701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98F77154-C345-4583-9239-36C918965D71}"/>
                </a:ext>
              </a:extLst>
            </p:cNvPr>
            <p:cNvSpPr/>
            <p:nvPr/>
          </p:nvSpPr>
          <p:spPr>
            <a:xfrm>
              <a:off x="9449179" y="2705409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60346348-17CD-48A1-963C-F8AC3A14CC17}"/>
                </a:ext>
              </a:extLst>
            </p:cNvPr>
            <p:cNvSpPr/>
            <p:nvPr/>
          </p:nvSpPr>
          <p:spPr>
            <a:xfrm>
              <a:off x="9874886" y="2705409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465997EC-7DCA-4437-8AED-BD63ECD5A3F9}"/>
                </a:ext>
              </a:extLst>
            </p:cNvPr>
            <p:cNvSpPr/>
            <p:nvPr/>
          </p:nvSpPr>
          <p:spPr>
            <a:xfrm>
              <a:off x="8597763" y="312624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23DB6118-8EF8-4DDE-9817-06A87176940F}"/>
                </a:ext>
              </a:extLst>
            </p:cNvPr>
            <p:cNvSpPr/>
            <p:nvPr/>
          </p:nvSpPr>
          <p:spPr>
            <a:xfrm>
              <a:off x="9023470" y="312624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704ED97A-4393-4708-B86E-C227AD72040B}"/>
                </a:ext>
              </a:extLst>
            </p:cNvPr>
            <p:cNvSpPr/>
            <p:nvPr/>
          </p:nvSpPr>
          <p:spPr>
            <a:xfrm>
              <a:off x="8597763" y="354707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E57E776E-B7C0-461D-944C-29241A86404E}"/>
                </a:ext>
              </a:extLst>
            </p:cNvPr>
            <p:cNvSpPr/>
            <p:nvPr/>
          </p:nvSpPr>
          <p:spPr>
            <a:xfrm>
              <a:off x="9023470" y="354707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F7DC0FC2-D2BD-4481-93AD-7AC7F6DC7614}"/>
                </a:ext>
              </a:extLst>
            </p:cNvPr>
            <p:cNvSpPr/>
            <p:nvPr/>
          </p:nvSpPr>
          <p:spPr>
            <a:xfrm>
              <a:off x="9449179" y="312624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FA1C0CD2-713F-4999-BEB4-1CADFB33BFC5}"/>
                </a:ext>
              </a:extLst>
            </p:cNvPr>
            <p:cNvSpPr/>
            <p:nvPr/>
          </p:nvSpPr>
          <p:spPr>
            <a:xfrm>
              <a:off x="9874886" y="312624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BE6EADBE-C1B5-4E0F-83B8-F3EDBCE633CE}"/>
                </a:ext>
              </a:extLst>
            </p:cNvPr>
            <p:cNvSpPr/>
            <p:nvPr/>
          </p:nvSpPr>
          <p:spPr>
            <a:xfrm>
              <a:off x="9449179" y="354707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A9335CB-DC97-4BA6-A666-A8069C77DFB4}"/>
                </a:ext>
              </a:extLst>
            </p:cNvPr>
            <p:cNvSpPr/>
            <p:nvPr/>
          </p:nvSpPr>
          <p:spPr>
            <a:xfrm>
              <a:off x="9874886" y="3547070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C9BAC956-BA7E-43D8-B149-1A52EC950136}"/>
                </a:ext>
              </a:extLst>
            </p:cNvPr>
            <p:cNvSpPr/>
            <p:nvPr/>
          </p:nvSpPr>
          <p:spPr>
            <a:xfrm>
              <a:off x="8597763" y="3967015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B658E488-36E5-478C-9236-A3D508B3A734}"/>
                </a:ext>
              </a:extLst>
            </p:cNvPr>
            <p:cNvSpPr/>
            <p:nvPr/>
          </p:nvSpPr>
          <p:spPr>
            <a:xfrm>
              <a:off x="9023470" y="3967015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9ACA2B22-F92A-4E37-A07B-2A52D7473C89}"/>
                </a:ext>
              </a:extLst>
            </p:cNvPr>
            <p:cNvSpPr/>
            <p:nvPr/>
          </p:nvSpPr>
          <p:spPr>
            <a:xfrm>
              <a:off x="8597763" y="439272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3ADFE1F4-0699-415A-835A-B57139A262BE}"/>
                </a:ext>
              </a:extLst>
            </p:cNvPr>
            <p:cNvSpPr/>
            <p:nvPr/>
          </p:nvSpPr>
          <p:spPr>
            <a:xfrm>
              <a:off x="9023470" y="439272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BD17C3EF-F77F-4AD4-95C4-3CF89BA5B918}"/>
                </a:ext>
              </a:extLst>
            </p:cNvPr>
            <p:cNvSpPr/>
            <p:nvPr/>
          </p:nvSpPr>
          <p:spPr>
            <a:xfrm>
              <a:off x="9449179" y="3967015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E5157C9E-A922-4461-BC00-0DCB00B35C15}"/>
                </a:ext>
              </a:extLst>
            </p:cNvPr>
            <p:cNvSpPr/>
            <p:nvPr/>
          </p:nvSpPr>
          <p:spPr>
            <a:xfrm>
              <a:off x="9874886" y="3967015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993C175C-C58A-4F90-A9EA-D9B64770004C}"/>
                </a:ext>
              </a:extLst>
            </p:cNvPr>
            <p:cNvSpPr/>
            <p:nvPr/>
          </p:nvSpPr>
          <p:spPr>
            <a:xfrm>
              <a:off x="9449179" y="439272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308949FF-B4E2-4B6D-B7BF-46C70E951558}"/>
                </a:ext>
              </a:extLst>
            </p:cNvPr>
            <p:cNvSpPr/>
            <p:nvPr/>
          </p:nvSpPr>
          <p:spPr>
            <a:xfrm>
              <a:off x="9874886" y="439272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A550B150-697A-4DBC-9EE8-14D898659AD4}"/>
                </a:ext>
              </a:extLst>
            </p:cNvPr>
            <p:cNvSpPr/>
            <p:nvPr/>
          </p:nvSpPr>
          <p:spPr>
            <a:xfrm>
              <a:off x="8597763" y="481355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4B77225C-CA94-4E24-A235-422BCCF70656}"/>
                </a:ext>
              </a:extLst>
            </p:cNvPr>
            <p:cNvSpPr/>
            <p:nvPr/>
          </p:nvSpPr>
          <p:spPr>
            <a:xfrm>
              <a:off x="9023470" y="481355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737F8327-6EB7-4BDF-90DD-EE3C1D801A04}"/>
                </a:ext>
              </a:extLst>
            </p:cNvPr>
            <p:cNvSpPr/>
            <p:nvPr/>
          </p:nvSpPr>
          <p:spPr>
            <a:xfrm>
              <a:off x="8597763" y="5234384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2C64FCA3-30BA-4D4B-80D0-2EB4BCFC22BE}"/>
                </a:ext>
              </a:extLst>
            </p:cNvPr>
            <p:cNvSpPr/>
            <p:nvPr/>
          </p:nvSpPr>
          <p:spPr>
            <a:xfrm>
              <a:off x="9023470" y="5234384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3D4BCAEA-29CA-4D60-9EFB-CC4A6F6E6DAF}"/>
                </a:ext>
              </a:extLst>
            </p:cNvPr>
            <p:cNvSpPr/>
            <p:nvPr/>
          </p:nvSpPr>
          <p:spPr>
            <a:xfrm>
              <a:off x="9449179" y="481355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F74B77A2-262C-4DD3-ACE4-1BADA02C5845}"/>
                </a:ext>
              </a:extLst>
            </p:cNvPr>
            <p:cNvSpPr/>
            <p:nvPr/>
          </p:nvSpPr>
          <p:spPr>
            <a:xfrm>
              <a:off x="9874886" y="4813553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323A41CA-F947-497B-8F4E-F63D1F4948E3}"/>
                </a:ext>
              </a:extLst>
            </p:cNvPr>
            <p:cNvSpPr/>
            <p:nvPr/>
          </p:nvSpPr>
          <p:spPr>
            <a:xfrm>
              <a:off x="9449179" y="5234384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53BCABC0-4B24-4385-9E08-6EDE2814DEED}"/>
                </a:ext>
              </a:extLst>
            </p:cNvPr>
            <p:cNvSpPr/>
            <p:nvPr/>
          </p:nvSpPr>
          <p:spPr>
            <a:xfrm>
              <a:off x="9874886" y="5234384"/>
              <a:ext cx="283392" cy="283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p3d z="50800"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8B67FEAA-5BC1-48FB-A034-4DD2D4E76376}"/>
                </a:ext>
              </a:extLst>
            </p:cNvPr>
            <p:cNvSpPr/>
            <p:nvPr/>
          </p:nvSpPr>
          <p:spPr>
            <a:xfrm>
              <a:off x="7198441" y="258094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4078F2D4-4189-4845-B960-D0A9145936A7}"/>
                </a:ext>
              </a:extLst>
            </p:cNvPr>
            <p:cNvSpPr/>
            <p:nvPr/>
          </p:nvSpPr>
          <p:spPr>
            <a:xfrm>
              <a:off x="7624149" y="258094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309CDE45-385A-4550-8437-D44B1C7101CC}"/>
                </a:ext>
              </a:extLst>
            </p:cNvPr>
            <p:cNvSpPr/>
            <p:nvPr/>
          </p:nvSpPr>
          <p:spPr>
            <a:xfrm>
              <a:off x="8052172" y="258094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1F33766E-4D6B-466B-ABB0-259B8504013B}"/>
                </a:ext>
              </a:extLst>
            </p:cNvPr>
            <p:cNvSpPr/>
            <p:nvPr/>
          </p:nvSpPr>
          <p:spPr>
            <a:xfrm>
              <a:off x="8477880" y="258094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DEBC9229-F563-4EE2-A4E7-6A019D5A655B}"/>
                </a:ext>
              </a:extLst>
            </p:cNvPr>
            <p:cNvSpPr/>
            <p:nvPr/>
          </p:nvSpPr>
          <p:spPr>
            <a:xfrm>
              <a:off x="8910260" y="258094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5A4F5894-9616-40D9-8509-2F35EB63BD33}"/>
                </a:ext>
              </a:extLst>
            </p:cNvPr>
            <p:cNvSpPr/>
            <p:nvPr/>
          </p:nvSpPr>
          <p:spPr>
            <a:xfrm>
              <a:off x="9335968" y="258094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88C3C68B-C6F2-4ECE-BC27-4835ECDE076C}"/>
                </a:ext>
              </a:extLst>
            </p:cNvPr>
            <p:cNvSpPr/>
            <p:nvPr/>
          </p:nvSpPr>
          <p:spPr>
            <a:xfrm>
              <a:off x="9763991" y="258094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2BE8A8DC-F47C-402E-8963-B760CC581587}"/>
                </a:ext>
              </a:extLst>
            </p:cNvPr>
            <p:cNvSpPr/>
            <p:nvPr/>
          </p:nvSpPr>
          <p:spPr>
            <a:xfrm>
              <a:off x="7198441" y="3009362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68B0FEE3-A809-4A13-B34E-5B924AF6CA46}"/>
                </a:ext>
              </a:extLst>
            </p:cNvPr>
            <p:cNvSpPr/>
            <p:nvPr/>
          </p:nvSpPr>
          <p:spPr>
            <a:xfrm>
              <a:off x="7624149" y="3009362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4C5B6E6B-50A9-4930-AE55-E21DA6E7FA0B}"/>
                </a:ext>
              </a:extLst>
            </p:cNvPr>
            <p:cNvSpPr/>
            <p:nvPr/>
          </p:nvSpPr>
          <p:spPr>
            <a:xfrm>
              <a:off x="8052172" y="3009362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F02F5D9-8B07-479C-A542-B53718E7FBF7}"/>
                </a:ext>
              </a:extLst>
            </p:cNvPr>
            <p:cNvSpPr/>
            <p:nvPr/>
          </p:nvSpPr>
          <p:spPr>
            <a:xfrm>
              <a:off x="8477880" y="3009362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5E787772-4D28-476F-BC6C-D2E18D8D15C6}"/>
                </a:ext>
              </a:extLst>
            </p:cNvPr>
            <p:cNvSpPr/>
            <p:nvPr/>
          </p:nvSpPr>
          <p:spPr>
            <a:xfrm>
              <a:off x="8910260" y="3009362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16523FEA-0E2E-4B3E-9A1A-AFF70365EB16}"/>
                </a:ext>
              </a:extLst>
            </p:cNvPr>
            <p:cNvSpPr/>
            <p:nvPr/>
          </p:nvSpPr>
          <p:spPr>
            <a:xfrm>
              <a:off x="9335968" y="3009362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79BC7FD2-6771-444F-8F9F-A9D398E2C61C}"/>
                </a:ext>
              </a:extLst>
            </p:cNvPr>
            <p:cNvSpPr/>
            <p:nvPr/>
          </p:nvSpPr>
          <p:spPr>
            <a:xfrm>
              <a:off x="9763991" y="3009362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54FF00B0-B464-494A-856A-3C74F69235EE}"/>
                </a:ext>
              </a:extLst>
            </p:cNvPr>
            <p:cNvSpPr/>
            <p:nvPr/>
          </p:nvSpPr>
          <p:spPr>
            <a:xfrm>
              <a:off x="7198441" y="343807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4BD5ECC0-2BAD-489F-B2D2-A6494B071EAA}"/>
                </a:ext>
              </a:extLst>
            </p:cNvPr>
            <p:cNvSpPr/>
            <p:nvPr/>
          </p:nvSpPr>
          <p:spPr>
            <a:xfrm>
              <a:off x="7624149" y="343807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C29FED2A-A3A6-4FAF-8E3E-9F46AE28F424}"/>
                </a:ext>
              </a:extLst>
            </p:cNvPr>
            <p:cNvSpPr/>
            <p:nvPr/>
          </p:nvSpPr>
          <p:spPr>
            <a:xfrm>
              <a:off x="8052172" y="343807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9DF2F9A6-11C3-47BC-AF93-62456AD4B577}"/>
                </a:ext>
              </a:extLst>
            </p:cNvPr>
            <p:cNvSpPr/>
            <p:nvPr/>
          </p:nvSpPr>
          <p:spPr>
            <a:xfrm>
              <a:off x="8477880" y="343807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BA1397C0-E869-4AF4-ABF7-8A0ABC61531D}"/>
                </a:ext>
              </a:extLst>
            </p:cNvPr>
            <p:cNvSpPr/>
            <p:nvPr/>
          </p:nvSpPr>
          <p:spPr>
            <a:xfrm>
              <a:off x="8910260" y="343807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3D2114A4-4E21-4312-A148-484518FD8233}"/>
                </a:ext>
              </a:extLst>
            </p:cNvPr>
            <p:cNvSpPr/>
            <p:nvPr/>
          </p:nvSpPr>
          <p:spPr>
            <a:xfrm>
              <a:off x="9335968" y="343807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29AACD2E-F6A1-462E-8C92-0D97EE5E6C2D}"/>
                </a:ext>
              </a:extLst>
            </p:cNvPr>
            <p:cNvSpPr/>
            <p:nvPr/>
          </p:nvSpPr>
          <p:spPr>
            <a:xfrm>
              <a:off x="9763991" y="343807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0C3E209D-1810-48A3-8ED7-B6EC99D4CDCF}"/>
                </a:ext>
              </a:extLst>
            </p:cNvPr>
            <p:cNvSpPr/>
            <p:nvPr/>
          </p:nvSpPr>
          <p:spPr>
            <a:xfrm>
              <a:off x="7198441" y="3866493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318ABBB4-E968-48EE-BE03-71F4A200C4C4}"/>
                </a:ext>
              </a:extLst>
            </p:cNvPr>
            <p:cNvSpPr/>
            <p:nvPr/>
          </p:nvSpPr>
          <p:spPr>
            <a:xfrm>
              <a:off x="7624149" y="3866493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BD3EAB8F-992B-431C-95E8-C0612C632D4C}"/>
                </a:ext>
              </a:extLst>
            </p:cNvPr>
            <p:cNvSpPr/>
            <p:nvPr/>
          </p:nvSpPr>
          <p:spPr>
            <a:xfrm>
              <a:off x="8052172" y="3866493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163D52C8-A363-42E3-9497-78C916297D54}"/>
                </a:ext>
              </a:extLst>
            </p:cNvPr>
            <p:cNvSpPr/>
            <p:nvPr/>
          </p:nvSpPr>
          <p:spPr>
            <a:xfrm>
              <a:off x="8477880" y="3866493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877072C-5F1D-4329-9DD4-1192C5E2847F}"/>
                </a:ext>
              </a:extLst>
            </p:cNvPr>
            <p:cNvSpPr/>
            <p:nvPr/>
          </p:nvSpPr>
          <p:spPr>
            <a:xfrm>
              <a:off x="8910260" y="3866493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720B684F-4DD3-42B8-9804-62F11765B59C}"/>
                </a:ext>
              </a:extLst>
            </p:cNvPr>
            <p:cNvSpPr/>
            <p:nvPr/>
          </p:nvSpPr>
          <p:spPr>
            <a:xfrm>
              <a:off x="9335968" y="3866493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28B27174-8765-4801-B126-56C07656E84E}"/>
                </a:ext>
              </a:extLst>
            </p:cNvPr>
            <p:cNvSpPr/>
            <p:nvPr/>
          </p:nvSpPr>
          <p:spPr>
            <a:xfrm>
              <a:off x="9763991" y="3866493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0C2E23F6-F470-4FE8-A84B-4A0FD4A4A1E3}"/>
                </a:ext>
              </a:extLst>
            </p:cNvPr>
            <p:cNvSpPr/>
            <p:nvPr/>
          </p:nvSpPr>
          <p:spPr>
            <a:xfrm>
              <a:off x="7198441" y="426267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DE38CAB7-50E0-4D12-86F3-AC23B8867289}"/>
                </a:ext>
              </a:extLst>
            </p:cNvPr>
            <p:cNvSpPr/>
            <p:nvPr/>
          </p:nvSpPr>
          <p:spPr>
            <a:xfrm>
              <a:off x="7624149" y="426267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BDCDB4BF-EB04-49A4-A284-EE83BB4D49E7}"/>
                </a:ext>
              </a:extLst>
            </p:cNvPr>
            <p:cNvSpPr/>
            <p:nvPr/>
          </p:nvSpPr>
          <p:spPr>
            <a:xfrm>
              <a:off x="8052172" y="426267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BCDC9F-BC21-4A58-810F-0C5B24FF98B2}"/>
                </a:ext>
              </a:extLst>
            </p:cNvPr>
            <p:cNvSpPr/>
            <p:nvPr/>
          </p:nvSpPr>
          <p:spPr>
            <a:xfrm>
              <a:off x="8477880" y="426267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BA44C3D1-EA98-4498-ABDC-1D94166F575C}"/>
                </a:ext>
              </a:extLst>
            </p:cNvPr>
            <p:cNvSpPr/>
            <p:nvPr/>
          </p:nvSpPr>
          <p:spPr>
            <a:xfrm>
              <a:off x="8910260" y="426267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508D150C-B80B-4794-A84B-957FED74BCAA}"/>
                </a:ext>
              </a:extLst>
            </p:cNvPr>
            <p:cNvSpPr/>
            <p:nvPr/>
          </p:nvSpPr>
          <p:spPr>
            <a:xfrm>
              <a:off x="9335968" y="426267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9C7DD774-38F6-487B-A135-6322BDF86DBD}"/>
                </a:ext>
              </a:extLst>
            </p:cNvPr>
            <p:cNvSpPr/>
            <p:nvPr/>
          </p:nvSpPr>
          <p:spPr>
            <a:xfrm>
              <a:off x="9763991" y="4262670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EFB6B427-9C4D-4C7C-94A3-51F4BE8E941C}"/>
                </a:ext>
              </a:extLst>
            </p:cNvPr>
            <p:cNvSpPr/>
            <p:nvPr/>
          </p:nvSpPr>
          <p:spPr>
            <a:xfrm>
              <a:off x="7198441" y="4691379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647432E6-233A-495E-BC1C-D777CC944956}"/>
                </a:ext>
              </a:extLst>
            </p:cNvPr>
            <p:cNvSpPr/>
            <p:nvPr/>
          </p:nvSpPr>
          <p:spPr>
            <a:xfrm>
              <a:off x="7624149" y="4691379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7DFE4FC7-1FF7-4E95-BF80-3C23AB096082}"/>
                </a:ext>
              </a:extLst>
            </p:cNvPr>
            <p:cNvSpPr/>
            <p:nvPr/>
          </p:nvSpPr>
          <p:spPr>
            <a:xfrm>
              <a:off x="8052172" y="4691379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B8F930D4-0BA6-434A-8F76-2A7127CF7D8D}"/>
                </a:ext>
              </a:extLst>
            </p:cNvPr>
            <p:cNvSpPr/>
            <p:nvPr/>
          </p:nvSpPr>
          <p:spPr>
            <a:xfrm>
              <a:off x="8477880" y="4691379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594A0897-9392-4646-9066-491FE2A54382}"/>
                </a:ext>
              </a:extLst>
            </p:cNvPr>
            <p:cNvSpPr/>
            <p:nvPr/>
          </p:nvSpPr>
          <p:spPr>
            <a:xfrm>
              <a:off x="8910260" y="4691379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CFDE1B60-7C58-46EB-85EF-B0DBFB7EDDBC}"/>
                </a:ext>
              </a:extLst>
            </p:cNvPr>
            <p:cNvSpPr/>
            <p:nvPr/>
          </p:nvSpPr>
          <p:spPr>
            <a:xfrm>
              <a:off x="9335968" y="4691379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F84A4A7-CFFF-43CE-BF87-F22987C18749}"/>
                </a:ext>
              </a:extLst>
            </p:cNvPr>
            <p:cNvSpPr/>
            <p:nvPr/>
          </p:nvSpPr>
          <p:spPr>
            <a:xfrm>
              <a:off x="9763991" y="4691379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B2B0AEEB-B586-4615-8F29-E8A9C9D75430}"/>
                </a:ext>
              </a:extLst>
            </p:cNvPr>
            <p:cNvSpPr/>
            <p:nvPr/>
          </p:nvSpPr>
          <p:spPr>
            <a:xfrm>
              <a:off x="7198441" y="511980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FFDBF2A7-29BA-4207-9089-53046AFC2A59}"/>
                </a:ext>
              </a:extLst>
            </p:cNvPr>
            <p:cNvSpPr/>
            <p:nvPr/>
          </p:nvSpPr>
          <p:spPr>
            <a:xfrm>
              <a:off x="7624149" y="511980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92BFF806-3A92-4520-A894-055B2FFE8BBF}"/>
                </a:ext>
              </a:extLst>
            </p:cNvPr>
            <p:cNvSpPr/>
            <p:nvPr/>
          </p:nvSpPr>
          <p:spPr>
            <a:xfrm>
              <a:off x="8052172" y="511980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9F9229F7-E77F-4D51-83EB-71539F1795D3}"/>
                </a:ext>
              </a:extLst>
            </p:cNvPr>
            <p:cNvSpPr/>
            <p:nvPr/>
          </p:nvSpPr>
          <p:spPr>
            <a:xfrm>
              <a:off x="8477880" y="511980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2BFDA70C-2402-4DC9-8B45-E4A6760F17CF}"/>
                </a:ext>
              </a:extLst>
            </p:cNvPr>
            <p:cNvSpPr/>
            <p:nvPr/>
          </p:nvSpPr>
          <p:spPr>
            <a:xfrm>
              <a:off x="8910260" y="511980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73C1788E-EBD5-420A-8063-C08116FF1B9D}"/>
                </a:ext>
              </a:extLst>
            </p:cNvPr>
            <p:cNvSpPr/>
            <p:nvPr/>
          </p:nvSpPr>
          <p:spPr>
            <a:xfrm>
              <a:off x="9335968" y="511980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3AA2116E-A4D6-4E1F-A17B-D4EE6B6D028A}"/>
                </a:ext>
              </a:extLst>
            </p:cNvPr>
            <p:cNvSpPr/>
            <p:nvPr/>
          </p:nvSpPr>
          <p:spPr>
            <a:xfrm>
              <a:off x="9763991" y="5119801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p3d z="50800">
              <a:bevelT w="635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18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Model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Computation Bound</a:t>
            </a:r>
          </a:p>
          <a:p>
            <a:pPr marL="457200" lvl="1" indent="0">
              <a:buNone/>
            </a:pPr>
            <a:r>
              <a:rPr lang="en-US" altLang="zh-CN" dirty="0"/>
              <a:t>Peak performance</a:t>
            </a:r>
          </a:p>
          <a:p>
            <a:r>
              <a:rPr lang="en-US" dirty="0"/>
              <a:t>Utilization Bound</a:t>
            </a:r>
          </a:p>
          <a:p>
            <a:pPr lvl="1"/>
            <a:r>
              <a:rPr lang="en-US" altLang="zh-CN" dirty="0"/>
              <a:t>Temporal Utilization</a:t>
            </a:r>
          </a:p>
          <a:p>
            <a:pPr marL="914400" lvl="2" indent="0">
              <a:buNone/>
            </a:pPr>
            <a:r>
              <a:rPr lang="en-US" altLang="zh-CN" dirty="0"/>
              <a:t>Load balance</a:t>
            </a:r>
          </a:p>
          <a:p>
            <a:pPr lvl="1"/>
            <a:r>
              <a:rPr lang="en-US" dirty="0"/>
              <a:t>Spatial Utilization</a:t>
            </a:r>
          </a:p>
          <a:p>
            <a:pPr marL="914400" lvl="2" indent="0">
              <a:buNone/>
            </a:pPr>
            <a:r>
              <a:rPr lang="en-US" dirty="0"/>
              <a:t>Crossbar mapping</a:t>
            </a:r>
          </a:p>
          <a:p>
            <a:r>
              <a:rPr lang="en-US" dirty="0"/>
              <a:t>Communication Bound</a:t>
            </a:r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02" y="1069119"/>
            <a:ext cx="5544598" cy="39274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70171" y="4982465"/>
            <a:ext cx="5312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vs. Area for the peak performance, the ideal case with infinite bandwidth, and the real case for running VGG16 on PRIME (45nm process).</a:t>
            </a:r>
          </a:p>
        </p:txBody>
      </p:sp>
    </p:spTree>
    <p:extLst>
      <p:ext uri="{BB962C8B-B14F-4D97-AF65-F5344CB8AC3E}">
        <p14:creationId xmlns:p14="http://schemas.microsoft.com/office/powerpoint/2010/main" val="218071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FPSA Architecture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FPGA-like reconfigurable routing</a:t>
            </a:r>
          </a:p>
          <a:p>
            <a:pPr lvl="1"/>
            <a:r>
              <a:rPr lang="en-US" dirty="0"/>
              <a:t>ReRAM </a:t>
            </a:r>
            <a:r>
              <a:rPr lang="en-US" dirty="0" err="1"/>
              <a:t>enchanced</a:t>
            </a:r>
            <a:r>
              <a:rPr lang="en-US" dirty="0"/>
              <a:t> FPGA: </a:t>
            </a:r>
            <a:r>
              <a:rPr lang="en-US" dirty="0" err="1"/>
              <a:t>mrFPGA</a:t>
            </a:r>
            <a:r>
              <a:rPr lang="en-US" dirty="0"/>
              <a:t> [1]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7" y="2336812"/>
            <a:ext cx="9097645" cy="30770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25200" y="5973882"/>
            <a:ext cx="10472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[1] Jason Cong and Bingjun Xiao.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mrfpga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 novel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architecture with memristor-based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In Proceedings of the 2011 IEEE/ACM International Symposium on Nanoscale Architectures,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pages 1–8. IEEE Computer Society, 2011.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7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FPSA Architecture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ReRAM-based Processing Element</a:t>
            </a:r>
            <a:endParaRPr lang="en-US" dirty="0"/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1" y="2235268"/>
            <a:ext cx="10341599" cy="346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66844"/>
      </p:ext>
    </p:extLst>
  </p:cSld>
  <p:clrMapOvr>
    <a:masterClrMapping/>
  </p:clrMapOvr>
</p:sld>
</file>

<file path=ppt/theme/theme1.xml><?xml version="1.0" encoding="utf-8"?>
<a:theme xmlns:a="http://schemas.openxmlformats.org/drawingml/2006/main" name="cbicr2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icr2" id="{C7198E9B-982B-4300-87A2-58B8CE030A2D}" vid="{C70366F9-204A-4448-A8F9-87B9732B6A6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cbicr2</Template>
  <TotalTime>762</TotalTime>
  <Words>4306</Words>
  <Application>Microsoft Office PowerPoint</Application>
  <PresentationFormat>宽屏</PresentationFormat>
  <Paragraphs>252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Microsoft YaHei UI</vt:lpstr>
      <vt:lpstr>等线</vt:lpstr>
      <vt:lpstr>Microsoft YaHei</vt:lpstr>
      <vt:lpstr>Arial</vt:lpstr>
      <vt:lpstr>Calibri</vt:lpstr>
      <vt:lpstr>Cambria Math</vt:lpstr>
      <vt:lpstr>cbicr2</vt:lpstr>
      <vt:lpstr>FPSA: A Full System Stack Solution for Reconfigurable ReRAM-based NN Accelerator Architecture</vt:lpstr>
      <vt:lpstr>ReRAM-based NN Accelerator</vt:lpstr>
      <vt:lpstr>Bottlenecks</vt:lpstr>
      <vt:lpstr>A System Perspective</vt:lpstr>
      <vt:lpstr>RISC Design Principle</vt:lpstr>
      <vt:lpstr>RISC Design Principle</vt:lpstr>
      <vt:lpstr>Performance Model</vt:lpstr>
      <vt:lpstr>FPSA Architecture</vt:lpstr>
      <vt:lpstr>FPSA Architecture</vt:lpstr>
      <vt:lpstr>FPSA Architecture</vt:lpstr>
      <vt:lpstr>FPSA Architecture</vt:lpstr>
      <vt:lpstr>System Design</vt:lpstr>
      <vt:lpstr>Evaluation</vt:lpstr>
      <vt:lpstr>Evaluation</vt:lpstr>
      <vt:lpstr>Evaluation</vt:lpstr>
      <vt:lpstr>Evaluation</vt:lpstr>
      <vt:lpstr>Evaluation</vt:lpstr>
      <vt:lpstr>Evaluation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FPSA: A Full System Stack Solution for Reconfigurable ReRAM-based NN Accelerator Architecture</dc:title>
  <dc:creator>季 宇</dc:creator>
  <cp:lastModifiedBy>季 宇</cp:lastModifiedBy>
  <cp:revision>56</cp:revision>
  <dcterms:created xsi:type="dcterms:W3CDTF">2018-11-29T09:04:05Z</dcterms:created>
  <dcterms:modified xsi:type="dcterms:W3CDTF">2019-03-28T13:24:08Z</dcterms:modified>
</cp:coreProperties>
</file>