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7c67a6d90304cc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黑体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黑体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黑体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黑体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黑体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黑体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黑体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黑体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黑体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tableStyles" Target="/ppt/tableStyles.xml" Id="rId21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15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_rels/notesSlide17.xml.rels>&#65279;<?xml version="1.0" encoding="utf-8"?><Relationships xmlns="http://schemas.openxmlformats.org/package/2006/relationships"><Relationship Type="http://schemas.openxmlformats.org/officeDocument/2006/relationships/slide" Target="/ppt/slides/slide17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9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sz="2800"/>
              <a:t>选这个题目是因为我本科生科研和毕设都是程序自动综合相关</a:t>
            </a:r>
            <a:endParaRPr lang="zh-CN" sz="2800"/>
          </a:p>
          <a:p xmlns:a="http://schemas.openxmlformats.org/drawingml/2006/main">
            <a:r>
              <a:rPr lang="zh-CN" sz="2800"/>
              <a:t>标题起大了</a:t>
            </a:r>
            <a:endParaRPr lang="zh-CN" sz="2800"/>
          </a:p>
          <a:p xmlns:a="http://schemas.openxmlformats.org/drawingml/2006/main">
            <a:r>
              <a:rPr lang="zh-CN" sz="2800"/>
              <a:t>只会提到自己比较熟悉的一小部分工作</a:t>
            </a:r>
            <a:endParaRPr lang="zh-CN" sz="2800"/>
          </a:p>
          <a:p xmlns:a="http://schemas.openxmlformats.org/drawingml/2006/main">
            <a:endParaRPr lang="zh-CN" sz="2800"/>
          </a:p>
          <a:p xmlns:a="http://schemas.openxmlformats.org/drawingml/2006/main">
            <a:r>
              <a:rPr lang="zh-CN" sz="2800"/>
              <a:t>我们会先从自动综合的一些应用出发，然后给大家介绍一些标准化的程序综合问题与解决思路，然后最后讲一些标准化定义的不足之处以及新的挑战。</a:t>
            </a:r>
            <a:endParaRPr lang="zh-CN" sz="2800"/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/>
              <a:t>作为 </a:t>
            </a:r>
            <a:r>
              <a:rPr lang="en-US"/>
              <a:t>PBE </a:t>
            </a:r>
            <a:r>
              <a:rPr lang="zh-CN"/>
              <a:t>问题，例子我们已经有了，还需要一个文法</a:t>
            </a:r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/>
              <a:t>作为 </a:t>
            </a:r>
            <a:r>
              <a:rPr lang="en-US"/>
              <a:t>PBE </a:t>
            </a:r>
            <a:r>
              <a:rPr lang="zh-CN"/>
              <a:t>问题，例子我们已经有了，还需要一个文法</a:t>
            </a:r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/>
              <a:t>作为 </a:t>
            </a:r>
            <a:r>
              <a:rPr lang="en-US"/>
              <a:t>PBE </a:t>
            </a:r>
            <a:r>
              <a:rPr lang="zh-CN"/>
              <a:t>问题，例子我们已经有了，还需要一个文法</a:t>
            </a:r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/>
              <a:t>受限于目前生成工具的能力，生成的都是相对简单的问题。如果还需要用户回答非常多的问题，显然就没有价值了。</a:t>
            </a:r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/>
              <a:t>程序自动综合的范围很广，相关研究的历史也很长。</a:t>
            </a:r>
            <a:r>
              <a:rPr lang="zh-CN"/>
              <a:t>根据维基百科，对程序综合的研究可以追溯到</a:t>
            </a:r>
            <a:r>
              <a:rPr lang="en-US"/>
              <a:t>1957</a:t>
            </a:r>
            <a:r>
              <a:rPr lang="zh-CN"/>
              <a:t>年</a:t>
            </a:r>
            <a:endParaRPr lang="zh-CN"/>
          </a:p>
          <a:p xmlns:a="http://schemas.openxmlformats.org/drawingml/2006/main">
            <a:endParaRPr lang="zh-CN"/>
          </a:p>
          <a:p xmlns:a="http://schemas.openxmlformats.org/drawingml/2006/main">
            <a:r>
              <a:rPr lang="zh-CN"/>
              <a:t>能自动帮我写雷课堂吗？</a:t>
            </a:r>
            <a:endParaRPr lang="zh-CN"/>
          </a:p>
          <a:p xmlns:a="http://schemas.openxmlformats.org/drawingml/2006/main">
            <a:r>
              <a:rPr lang="zh-CN"/>
              <a:t>能自动帮我写魔兽世界吗？</a:t>
            </a:r>
            <a:endParaRPr lang="zh-CN"/>
          </a:p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  <a:p xmlns:a="http://schemas.openxmlformats.org/drawingml/2006/main">
            <a:r>
              <a:rPr lang="zh-CN"/>
              <a:t>对于程序员，</a:t>
            </a:r>
            <a:r>
              <a:rPr lang="en-US"/>
              <a:t>Excel </a:t>
            </a:r>
            <a:r>
              <a:rPr lang="zh-CN"/>
              <a:t>提供了 </a:t>
            </a:r>
            <a:r>
              <a:rPr lang="en-US"/>
              <a:t>VBS</a:t>
            </a:r>
            <a:r>
              <a:rPr lang="zh-CN"/>
              <a:t>，我们也可以用 </a:t>
            </a:r>
            <a:r>
              <a:rPr lang="en-US"/>
              <a:t>Python </a:t>
            </a:r>
            <a:r>
              <a:rPr lang="zh-CN"/>
              <a:t>库</a:t>
            </a:r>
            <a:endParaRPr lang="zh-CN"/>
          </a:p>
          <a:p xmlns:a="http://schemas.openxmlformats.org/drawingml/2006/main">
            <a:r>
              <a:rPr lang="en-US"/>
              <a:t>2011 </a:t>
            </a:r>
            <a:r>
              <a:rPr lang="zh-CN"/>
              <a:t>年的时候，</a:t>
            </a:r>
            <a:r>
              <a:rPr lang="en-US"/>
              <a:t>Excel </a:t>
            </a:r>
            <a:r>
              <a:rPr lang="zh-CN"/>
              <a:t>的用户数就超过了</a:t>
            </a:r>
            <a:r>
              <a:rPr lang="en-US"/>
              <a:t>5</a:t>
            </a:r>
            <a:r>
              <a:rPr lang="zh-CN"/>
              <a:t>亿</a:t>
            </a:r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/>
              <a:t>被视为一种机器翻译问题</a:t>
            </a:r>
            <a:r>
              <a:rPr lang="en-US"/>
              <a:t>: </a:t>
            </a:r>
            <a:r>
              <a:rPr lang="zh-CN"/>
              <a:t>描述</a:t>
            </a:r>
            <a:r>
              <a:rPr lang="en-US"/>
              <a:t>-&gt;</a:t>
            </a:r>
            <a:r>
              <a:rPr lang="zh-CN"/>
              <a:t>卡牌代码，用 </a:t>
            </a:r>
            <a:r>
              <a:rPr lang="en-US"/>
              <a:t>Sequence to Sequence </a:t>
            </a:r>
            <a:r>
              <a:rPr lang="zh-CN"/>
              <a:t>等模型来解决</a:t>
            </a:r>
            <a:endParaRPr lang="zh-CN"/>
          </a:p>
          <a:p xmlns:a="http://schemas.openxmlformats.org/drawingml/2006/main">
            <a:r>
              <a:rPr lang="zh-CN"/>
              <a:t>目前正确率只做到 </a:t>
            </a:r>
            <a:r>
              <a:rPr lang="en-US"/>
              <a:t>32%</a:t>
            </a:r>
            <a:endParaRPr lang="en-US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0" y="3049131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Relationship Type="http://schemas.openxmlformats.org/officeDocument/2006/relationships/image" Target="/ppt/media/image.png" Id="rId14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 l="-4000" t="5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黑体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黑体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黑体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黑体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黑体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黑体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黑体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黑体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黑体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黑体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黑体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黑体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黑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0.xml" Id="rId2" /><Relationship Type="http://schemas.openxmlformats.org/officeDocument/2006/relationships/image" Target="/ppt/media/image12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1.xml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2.xml" Id="rId2" /><Relationship Type="http://schemas.openxmlformats.org/officeDocument/2006/relationships/image" Target="/ppt/media/image13.png" Id="rId3" /><Relationship Type="http://schemas.openxmlformats.org/officeDocument/2006/relationships/image" Target="/ppt/media/image12.png" Id="rId4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3.xml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4.xml" Id="rId2" /><Relationship Type="http://schemas.openxmlformats.org/officeDocument/2006/relationships/image" Target="/ppt/media/image14.png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5.xml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6.xml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7.xml" Id="rId2" /><Relationship Type="http://schemas.openxmlformats.org/officeDocument/2006/relationships/image" Target="/ppt/media/image15.png" Id="rId3" /><Relationship Type="http://schemas.openxmlformats.org/officeDocument/2006/relationships/image" Target="/ppt/media/image16.png" Id="rI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2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4.png" Id="rId3" /><Relationship Type="http://schemas.openxmlformats.org/officeDocument/2006/relationships/image" Target="/ppt/media/image5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6.png" Id="rId3" /><Relationship Type="http://schemas.openxmlformats.org/officeDocument/2006/relationships/image" Target="/ppt/media/image7.pn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8.png" Id="rId3" /><Relationship Type="http://schemas.openxmlformats.org/officeDocument/2006/relationships/image" Target="/ppt/media/image9.png" Id="rId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8.png" Id="rId3" /><Relationship Type="http://schemas.openxmlformats.org/officeDocument/2006/relationships/image" Target="/ppt/media/image10.png" Id="rId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8.xml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9.xml" Id="rId2" /><Relationship Type="http://schemas.openxmlformats.org/officeDocument/2006/relationships/image" Target="/ppt/media/image9.png" Id="rId3" /><Relationship Type="http://schemas.openxmlformats.org/officeDocument/2006/relationships/image" Target="/ppt/media/image11.png" Id="rId4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>
          <a:xfrm>
            <a:off x="95250" y="468446"/>
            <a:ext cx="11944349" cy="2387600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ea typeface="黑体"/>
              </a:rPr>
              <a:t>Introduction to Program Synthesis</a:t>
            </a:r>
            <a:endParaRPr lang="zh-CN" b="1">
              <a:latin typeface="Arial"/>
              <a:ea typeface="黑体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3049131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graphicFrame>
        <p:nvGraphicFramePr>
          <p:cNvPr id="2" name="表格 1"/>
          <p:cNvGraphicFramePr/>
          <p:nvPr/>
        </p:nvGraphicFramePr>
        <p:xfrm>
          <a:off x="2515841" y="3638150"/>
          <a:ext cx="710316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583"/>
                <a:gridCol w="3551583"/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"/>
                          <a:ea typeface="楷体"/>
                        </a:rPr>
                        <a:t>Reporter:</a:t>
                      </a:r>
                      <a:endParaRPr lang="zh-CN" sz="2400" b="1" i="0">
                        <a:solidFill>
                          <a:schemeClr val="tx1"/>
                        </a:solidFill>
                        <a:latin typeface="Arial"/>
                        <a:ea typeface="楷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1">
                          <a:solidFill>
                            <a:schemeClr val="tx1"/>
                          </a:solidFill>
                          <a:latin typeface="Arial"/>
                          <a:ea typeface="楷体"/>
                        </a:rPr>
                        <a:t>Ruyi Ji </a:t>
                      </a:r>
                      <a:endParaRPr lang="en-US" sz="2400" b="1" i="1">
                        <a:solidFill>
                          <a:schemeClr val="tx1"/>
                        </a:solidFill>
                        <a:latin typeface="Arial"/>
                        <a:ea typeface="楷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sz="2400" b="1" i="0" kern="1200">
                        <a:solidFill>
                          <a:schemeClr val="tx1"/>
                        </a:solidFill>
                        <a:latin typeface="Arial"/>
                        <a:ea typeface="Adobe 楷体 Std R"/>
                      </a:endParaRPr>
                    </a:p>
                    <a:p>
                      <a:pPr mar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sz="2400" b="1" i="0" kern="1200">
                        <a:solidFill>
                          <a:schemeClr val="tx1"/>
                        </a:solidFill>
                        <a:latin typeface="Arial"/>
                        <a:ea typeface="Adobe 楷体 Std R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1" i="1" kern="1200">
                        <a:solidFill>
                          <a:schemeClr val="tx1"/>
                        </a:solidFill>
                        <a:latin typeface="Arial"/>
                        <a:ea typeface="楷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sz="2400" b="1" i="0" kern="1200">
                        <a:solidFill>
                          <a:schemeClr val="tx1"/>
                        </a:solidFill>
                        <a:latin typeface="Arial"/>
                        <a:ea typeface="Adobe 楷体 Std R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1" i="1" kern="1200">
                        <a:solidFill>
                          <a:schemeClr val="tx1"/>
                        </a:solidFill>
                        <a:latin typeface="Arial"/>
                        <a:ea typeface="楷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sz="2400" b="1" i="0" kern="1200">
                        <a:solidFill>
                          <a:schemeClr val="tx1"/>
                        </a:solidFill>
                        <a:latin typeface="Arial"/>
                        <a:ea typeface="Adobe 楷体 Std R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1" i="1" kern="1200">
                        <a:solidFill>
                          <a:schemeClr val="tx1"/>
                        </a:solidFill>
                        <a:latin typeface="Arial"/>
                        <a:ea typeface="楷体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32622" y="5182778"/>
            <a:ext cx="17267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kern="1200" spc="0" baseline="0">
                <a:solidFill>
                  <a:srgbClr val="000000"/>
                </a:solidFill>
                <a:latin typeface="Arial"/>
                <a:ea typeface="楷体"/>
              </a:rPr>
              <a:t>2020.04.22</a:t>
            </a:r>
            <a:endParaRPr lang="zh-CN" sz="2400" b="1" i="0" u="none" strike="noStrike" kern="1200" spc="0" baseline="0">
              <a:solidFill>
                <a:srgbClr val="000000"/>
              </a:solidFill>
              <a:latin typeface="Arial"/>
              <a:ea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Arial"/>
                <a:ea typeface="黑体"/>
              </a:rPr>
              <a:t>Excel </a:t>
            </a:r>
            <a:r>
              <a:rPr lang="zh-CN" sz="3000" b="1">
                <a:solidFill>
                  <a:srgbClr val="000000"/>
                </a:solidFill>
                <a:latin typeface="Arial"/>
                <a:ea typeface="黑体"/>
              </a:rPr>
              <a:t>内部发生了什么</a:t>
            </a:r>
            <a:endParaRPr lang="zh-CN" sz="3000" b="1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900" y="1174165"/>
            <a:ext cx="11510009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需要有一个文法来框定程序空间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设计文法是一件非常困难的事情：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适用范围和生成难度之间的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tradeoff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/>
          <a:stretch/>
        </p:blipFill>
        <p:spPr>
          <a:xfrm>
            <a:off x="1132205" y="3344545"/>
            <a:ext cx="10720705" cy="229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Arial"/>
                <a:ea typeface="黑体"/>
              </a:rPr>
              <a:t>Excel </a:t>
            </a:r>
            <a:r>
              <a:rPr lang="zh-CN" sz="3000" b="1">
                <a:solidFill>
                  <a:srgbClr val="000000"/>
                </a:solidFill>
                <a:latin typeface="Arial"/>
                <a:ea typeface="黑体"/>
              </a:rPr>
              <a:t>内部发生了什么</a:t>
            </a:r>
            <a:endParaRPr lang="zh-CN" sz="3000" b="1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900" y="1174165"/>
            <a:ext cx="1151000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生成算法：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FlashFill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→ FlashMeta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PROSE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库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(C#, https://microsoft.github.io/prose/)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利用程序的子结构性，记忆化搜索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Witness Function: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把对程序的约束给下传到对子程序的约束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Concat(p1, p2) </a:t>
            </a: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→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 “aa”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1257300" lvl="2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p1 </a:t>
            </a: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→ “” , p2 → “aa” | p1 </a:t>
            </a: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→ “a” , p2 → “a” | </a:t>
            </a: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p1 </a:t>
            </a: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→ “aa” , p2 → “”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1257300" lvl="2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一共只诞生了三个子问题：生成输出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“”, “a”, “aa”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的程序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用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VSA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来维护整个程序空间，在上面做了一些复杂的优化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62255" y="5984875"/>
            <a:ext cx="11590020" cy="508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sz="120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Polozov O, Gulwani S. FlashMeta: a framework for inductive program synthesis[C]//Proceedings of the 2015 ACM SIGPLAN International Conference on Object-Oriented Programming, Systems, Languages, and Applications. 2015: 107-126.</a:t>
            </a:r>
            <a:endParaRPr sz="120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Arial"/>
                <a:ea typeface="黑体"/>
              </a:rPr>
              <a:t>Excel </a:t>
            </a:r>
            <a:r>
              <a:rPr lang="zh-CN" sz="3000" b="1">
                <a:solidFill>
                  <a:srgbClr val="000000"/>
                </a:solidFill>
                <a:latin typeface="Arial"/>
                <a:ea typeface="黑体"/>
              </a:rPr>
              <a:t>内部发生了什么</a:t>
            </a:r>
            <a:endParaRPr lang="zh-CN" sz="3000" b="1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2" name="图片 1"/>
          <p:cNvPicPr/>
          <p:nvPr/>
        </p:nvPicPr>
        <p:blipFill>
          <a:blip r:embed="rId3"/>
          <a:stretch/>
        </p:blipFill>
        <p:spPr>
          <a:xfrm>
            <a:off x="1787525" y="3782060"/>
            <a:ext cx="8621395" cy="222885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/>
          <a:stretch/>
        </p:blipFill>
        <p:spPr>
          <a:xfrm>
            <a:off x="1003935" y="1174115"/>
            <a:ext cx="10720705" cy="2294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标准化的不足之处</a:t>
            </a:r>
            <a:endParaRPr lang="zh-CN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42900" y="6097270"/>
            <a:ext cx="11251565" cy="508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sz="120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Kalyan A, Mohta A, Polozov O, et al. Neural-guided deductive search for real-time program synthesis from examples[J]. arXiv preprint arXiv:1804.01186, 2018.</a:t>
            </a:r>
            <a:endParaRPr sz="120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2900" y="1174165"/>
            <a:ext cx="11510009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不完备约束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: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要求无法完全转化成约束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Excel: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希望在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Example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以外的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Input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上正确，而不是在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Example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上正确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程序优化：希望能在所有等价的程序中找到耗时最小的那一个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炉石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: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需求本身就是自然语言描述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转化为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SyGuS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问题后，会有很多满足约束的程序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我们最终希望找到满足原来约束的那一个程序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 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两个延伸出的解决方案：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程序近似（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Program Estimation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）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交互式程序综合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(Interactive Program Synthesis)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程序近似</a:t>
            </a:r>
            <a:endParaRPr lang="zh-CN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62255" y="5984875"/>
            <a:ext cx="11590020" cy="508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sz="120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Gulwani S, Jain P. Programming by Examples: PL meets ML[C]//Asian Symposium on Programming Languages and Systems. Springer, Cham, 2017: 3-20.</a:t>
            </a:r>
            <a:endParaRPr sz="120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输入：文法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G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，约束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C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，一些上下文信息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输出：一个程序满足文法与约束，同时根据上下文是最可能出现的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常用做法：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根据上下文信息训练一个预测模型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变成一个最优化问题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精度与时间、模型与生成算法之间的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trade-off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/>
        </p:blipFill>
        <p:spPr>
          <a:xfrm>
            <a:off x="7708900" y="3103880"/>
            <a:ext cx="38862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交互式程序综合</a:t>
            </a:r>
            <a:endParaRPr lang="zh-CN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62255" y="5984875"/>
            <a:ext cx="11812905" cy="508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sz="120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Ruyi Ji, Jingjing Liang, Yingfei Xiong, Lu Zhang, Zhenjiang Hu. Question Selection for Interactive Program Synthesis. PLDI'20: 41st ACM-SIGPLAN Symposium on Programming Language Design and Implementation, June 2020</a:t>
            </a:r>
            <a:endParaRPr sz="120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2900" y="1174165"/>
            <a:ext cx="1151000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输入：文法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G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，约束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C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，一个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On Call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的用户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交互：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在交互式的过程中，生成算法可以不断地向程序员提问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输出：一个程序满足文法与约束，并一定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/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以高概率保证是用户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的目标程序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挑战：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响应时间：作为交互式系统来说，反馈时间必须在秒级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额外负担：应当尽量减少询问的次数，从而减少用户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的额外负担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目前的研究还很初步：提问策略、交互模型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一些材料</a:t>
            </a:r>
            <a:endParaRPr lang="zh-CN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2900" y="1174165"/>
            <a:ext cx="11510009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综述：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Bodík R, Jobstmann B. Algorithmic program synthesis: introduction[J]. 2013.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Polozov O, Gulwani S. Program synthesis in the industrial world: Inductive, incremental, interactive[C]//5th Workshop on Synthesis (SYNT). 2016.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软件分析技术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课：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https://xiongyingfei.github.io/SA/2019/main.htm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熊老师的主页：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https://xiongyingfei.github.io/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38200" y="365125"/>
            <a:ext cx="10515600" cy="50826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62500" lnSpcReduction="20000"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r>
              <a:rPr lang="zh-CN" b="1"/>
              <a:t>谢谢！</a:t>
            </a:r>
            <a:endParaRPr lang="zh-CN" b="1"/>
          </a:p>
        </p:txBody>
      </p:sp>
      <p:cxnSp>
        <p:nvCxnSpPr>
          <p:cNvPr id="7" name="直接连接符 6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13" name="矩形 12"/>
          <p:cNvSpPr/>
          <p:nvPr/>
        </p:nvSpPr>
        <p:spPr>
          <a:xfrm>
            <a:off x="342900" y="1174165"/>
            <a:ext cx="11510009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欢迎大家在秋季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学期选修熊老师的 《软件分析技术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》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欢迎大家加入程序设计语言研究室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~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/>
        </p:blipFill>
        <p:spPr>
          <a:xfrm>
            <a:off x="7223125" y="2131060"/>
            <a:ext cx="3831590" cy="413385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/>
        </p:blipFill>
        <p:spPr>
          <a:xfrm>
            <a:off x="1598930" y="2391410"/>
            <a:ext cx="447167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程序自动综合</a:t>
            </a:r>
            <a:endParaRPr lang="zh-CN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根据用户需求，自动生成程序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“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程序语言理论中最核心的问题之一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”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—— Amir Pnueli</a:t>
            </a:r>
            <a:r>
              <a:rPr lang="zh-CN" sz="2400">
                <a:solidFill>
                  <a:srgbClr val="000000"/>
                </a:solidFill>
                <a:latin typeface="Arial"/>
                <a:ea typeface="黑体"/>
              </a:rPr>
              <a:t>，</a:t>
            </a: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1996 </a:t>
            </a:r>
            <a:r>
              <a:rPr lang="zh-CN" sz="2400">
                <a:solidFill>
                  <a:srgbClr val="000000"/>
                </a:solidFill>
                <a:latin typeface="Arial"/>
                <a:ea typeface="黑体"/>
              </a:rPr>
              <a:t>年图灵奖获得者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目前能做到什么水平？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能够达到大一学生的水平吗？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能让代替三个月培训上岗的程序员吗？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小规模的程序，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loop free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/>
        </p:blipFill>
        <p:spPr>
          <a:xfrm>
            <a:off x="5106035" y="3225800"/>
            <a:ext cx="7085965" cy="1198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应用</a:t>
            </a:r>
            <a:r>
              <a:rPr lang="en-US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: Excel</a:t>
            </a:r>
            <a:endParaRPr lang="zh-CN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pic>
        <p:nvPicPr>
          <p:cNvPr id="5" name="图片 4"/>
          <p:cNvPicPr/>
          <p:nvPr/>
        </p:nvPicPr>
        <p:blipFill>
          <a:blip r:embed="rId3"/>
          <a:stretch/>
        </p:blipFill>
        <p:spPr>
          <a:xfrm>
            <a:off x="3042285" y="1184275"/>
            <a:ext cx="5809615" cy="448945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262255" y="5984875"/>
            <a:ext cx="9837420" cy="508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sz="120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Gulwani S. Automating string processing in spreadsheets using input-output examples[J]. ACM Sigplan Notices, 2011, 46(1): 317-330.</a:t>
            </a:r>
            <a:endParaRPr sz="120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应用</a:t>
            </a:r>
            <a:r>
              <a:rPr lang="en-US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: </a:t>
            </a: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程序优化</a:t>
            </a:r>
            <a:endParaRPr lang="zh-CN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>
                <a:solidFill>
                  <a:srgbClr val="000000"/>
                </a:solidFill>
                <a:latin typeface="Arial"/>
                <a:ea typeface="黑体"/>
              </a:rPr>
              <a:t>将用户写的低效率的程序自动优化成高效的程序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a = a * 32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→ a = a &lt;&lt; 5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ICS DataLab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/>
        </p:blipFill>
        <p:spPr>
          <a:xfrm>
            <a:off x="3194685" y="2434590"/>
            <a:ext cx="3746500" cy="29210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/>
        </p:blipFill>
        <p:spPr>
          <a:xfrm>
            <a:off x="7275830" y="1801495"/>
            <a:ext cx="3937000" cy="344170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262255" y="5984875"/>
            <a:ext cx="9837420" cy="508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sz="120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Gulwani S, Jha S, Tiwari A, et al. Synthesis of loop-free programs[J]. ACM SIGPLAN Notices, 2011, 46(6): 62-73.</a:t>
            </a:r>
            <a:endParaRPr sz="120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应用</a:t>
            </a:r>
            <a:r>
              <a:rPr lang="en-US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: </a:t>
            </a: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自动生成重复代码</a:t>
            </a:r>
            <a:endParaRPr lang="zh-CN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7" name="标题 1"/>
          <p:cNvSpPr txBox="1"/>
          <p:nvPr/>
        </p:nvSpPr>
        <p:spPr>
          <a:xfrm>
            <a:off x="262255" y="5984875"/>
            <a:ext cx="9837420" cy="508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sz="120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Zeyu Sun, Qihao Zhu, Yingfei Xiong, Yican Sun, Lili Mou, Lu Zhang. TreeGen: A Tree-Based Transformer Architecture for Code Generation. AAAI'20: Thirty-Fourth AAAI Conference on Artificial Intelligence, January 2020. [Paper] Oral Paper</a:t>
            </a:r>
            <a:endParaRPr sz="120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/>
        </p:blipFill>
        <p:spPr>
          <a:xfrm>
            <a:off x="262255" y="996315"/>
            <a:ext cx="6224270" cy="486537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/>
        </p:blipFill>
        <p:spPr>
          <a:xfrm>
            <a:off x="6486525" y="1169035"/>
            <a:ext cx="5471795" cy="4519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程序综合问题的标准化：</a:t>
            </a:r>
            <a:r>
              <a:rPr lang="en-US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SyGuS</a:t>
            </a:r>
            <a:endParaRPr lang="en-US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62255" y="5984875"/>
            <a:ext cx="9837420" cy="508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sz="120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Alur R, Bodik R, Juniwal G, et al. Syntax-guided synthesis[M]. IEEE, 2013.</a:t>
            </a:r>
            <a:endParaRPr sz="120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2900" y="1174165"/>
            <a:ext cx="1151000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程序综合的研究是相对混乱的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>
                <a:solidFill>
                  <a:srgbClr val="000000"/>
                </a:solidFill>
                <a:latin typeface="Arial"/>
                <a:ea typeface="黑体"/>
              </a:rPr>
              <a:t>某些特例化的问题本身已经足够重要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>
                <a:solidFill>
                  <a:srgbClr val="000000"/>
                </a:solidFill>
                <a:latin typeface="Arial"/>
                <a:ea typeface="黑体"/>
              </a:rPr>
              <a:t>在不同的应用场景中问题本身的变化也非常大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Syntax-Guided Synthsis (SyGuS)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问题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>
                <a:solidFill>
                  <a:srgbClr val="000000"/>
                </a:solidFill>
                <a:latin typeface="Arial"/>
                <a:ea typeface="黑体"/>
              </a:rPr>
              <a:t>输入：文法 </a:t>
            </a: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G</a:t>
            </a:r>
            <a:r>
              <a:rPr lang="zh-CN" sz="2400">
                <a:solidFill>
                  <a:srgbClr val="000000"/>
                </a:solidFill>
                <a:latin typeface="Arial"/>
                <a:ea typeface="黑体"/>
              </a:rPr>
              <a:t>，约束 </a:t>
            </a:r>
            <a:r>
              <a:rPr lang="en-US" sz="2400">
                <a:solidFill>
                  <a:srgbClr val="000000"/>
                </a:solidFill>
                <a:latin typeface="Arial"/>
                <a:ea typeface="黑体"/>
              </a:rPr>
              <a:t>C</a:t>
            </a:r>
            <a:r>
              <a:rPr lang="zh-CN" sz="2400">
                <a:solidFill>
                  <a:srgbClr val="000000"/>
                </a:solidFill>
                <a:latin typeface="Arial"/>
                <a:ea typeface="黑体"/>
              </a:rPr>
              <a:t> 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>
                <a:solidFill>
                  <a:srgbClr val="000000"/>
                </a:solidFill>
                <a:latin typeface="Arial"/>
                <a:ea typeface="黑体"/>
              </a:rPr>
              <a:t>输出：任意一个满足文法和约束的程序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SyGuS-Comp (https://sygus.org/)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/>
        </p:blipFill>
        <p:spPr>
          <a:xfrm>
            <a:off x="4271645" y="4125595"/>
            <a:ext cx="1371600" cy="4064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/>
        </p:blipFill>
        <p:spPr>
          <a:xfrm>
            <a:off x="6628130" y="3284220"/>
            <a:ext cx="4813300" cy="241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程序综合问题的标准化</a:t>
            </a:r>
            <a:r>
              <a:rPr lang="en-US" sz="3000" b="1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: PBE</a:t>
            </a:r>
            <a:endParaRPr lang="en-US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2900" y="1174165"/>
            <a:ext cx="1151000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               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太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g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eneral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了，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并不是一个理想的约束形式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写约束本身可能非常困难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给出程序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，如何判断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是否合法？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1257300" lvl="2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SMT Solver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Programming By Example (PBE)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问题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输入：文法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G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，若干个例子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(I</a:t>
            </a:r>
            <a:r>
              <a:rPr lang="en-US" sz="2400" b="0" i="0" u="none" strike="noStrike" kern="1200" spc="0" baseline="-25000">
                <a:solidFill>
                  <a:srgbClr val="000000"/>
                </a:solidFill>
                <a:latin typeface="Arial"/>
                <a:ea typeface="黑体"/>
              </a:rPr>
              <a:t>i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, O</a:t>
            </a:r>
            <a:r>
              <a:rPr lang="en-US" sz="2400" b="0" i="0" u="none" strike="noStrike" kern="1200" spc="0" baseline="-25000">
                <a:solidFill>
                  <a:srgbClr val="000000"/>
                </a:solidFill>
                <a:latin typeface="Arial"/>
                <a:ea typeface="黑体"/>
              </a:rPr>
              <a:t>i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)</a:t>
            </a: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输出：任意一个满足文法和所有例子的程序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/>
        </p:blipFill>
        <p:spPr>
          <a:xfrm>
            <a:off x="690245" y="1298575"/>
            <a:ext cx="1371600" cy="4064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/>
        </p:blipFill>
        <p:spPr>
          <a:xfrm>
            <a:off x="6730365" y="4175760"/>
            <a:ext cx="4673600" cy="85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000000"/>
                </a:solidFill>
                <a:latin typeface="Arial"/>
                <a:ea typeface="黑体"/>
              </a:rPr>
              <a:t>程序综合问题的标准化</a:t>
            </a:r>
            <a:r>
              <a:rPr lang="en-US" sz="3000" b="1">
                <a:solidFill>
                  <a:srgbClr val="000000"/>
                </a:solidFill>
                <a:latin typeface="Arial"/>
                <a:ea typeface="黑体"/>
              </a:rPr>
              <a:t>: CEGIS</a:t>
            </a:r>
            <a:endParaRPr lang="en-US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62255" y="5984875"/>
            <a:ext cx="9837420" cy="508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sz="120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Solar-Lezama A, Tancau L, Bodik R, et al. Combinatorial sketching for finite programs[C]//Proceedings of the 12th international conference on Architectural support for programming languages and operating systems. 2006: 404-415.</a:t>
            </a:r>
            <a:endParaRPr sz="120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PBE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的优点：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对于很多问题，让用户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提供一些例子通常是简单的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在一些情况下，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SyGuS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问题可以转化成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PBE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问题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Counter-Example Guided Inductive Syntehsis (CEGIS)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框架：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维护一个例子集合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E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，初始为空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每次生成一个不合法的程序都得到了一个反例，加入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E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中重新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进行生成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38200" y="365125"/>
            <a:ext cx="8968740" cy="50826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000000"/>
                </a:solidFill>
                <a:latin typeface="Arial"/>
                <a:ea typeface="黑体"/>
              </a:rPr>
              <a:t>程序综合问题的标准化</a:t>
            </a:r>
            <a:r>
              <a:rPr lang="en-US" sz="3000" b="1">
                <a:solidFill>
                  <a:srgbClr val="000000"/>
                </a:solidFill>
                <a:latin typeface="Arial"/>
                <a:ea typeface="黑体"/>
              </a:rPr>
              <a:t>: CEGIS</a:t>
            </a:r>
            <a:endParaRPr lang="en-US" sz="3000" b="1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58505"/>
            <a:ext cx="12192000" cy="0"/>
          </a:xfrm>
          <a:prstGeom prst="line">
            <a:avLst/>
          </a:prstGeom>
          <a:ln w="76200">
            <a:solidFill>
              <a:srgbClr val="8A0000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342900" y="1174165"/>
            <a:ext cx="11510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lvl="1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900" y="4643805"/>
            <a:ext cx="1151000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CEGIS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给 </a:t>
            </a:r>
            <a:r>
              <a:rPr lang="en-US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Programming By Example 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提出了一个隐性</a:t>
            </a: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的要求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  <a:p>
            <a:pPr marL="800100" lvl="1" indent="-34290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sz="2400" b="0" i="0" u="none" strike="noStrike" kern="1200" spc="0" baseline="0">
                <a:solidFill>
                  <a:srgbClr val="000000"/>
                </a:solidFill>
                <a:latin typeface="Arial"/>
                <a:ea typeface="黑体"/>
              </a:rPr>
              <a:t>需要有一定的泛化能力</a:t>
            </a:r>
            <a:endParaRPr lang="zh-CN" sz="2400" b="0" i="0" u="none" strike="noStrike" kern="1200" spc="0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/>
        </p:blipFill>
        <p:spPr>
          <a:xfrm>
            <a:off x="172720" y="1594485"/>
            <a:ext cx="4813300" cy="24130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/>
        </p:blipFill>
        <p:spPr>
          <a:xfrm>
            <a:off x="5350510" y="1740535"/>
            <a:ext cx="65024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