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  <p:sldMasterId id="2147483674" r:id="rId5"/>
    <p:sldMasterId id="2147483687" r:id="rId6"/>
    <p:sldMasterId id="2147483701" r:id="rId7"/>
    <p:sldMasterId id="2147483714" r:id="rId8"/>
    <p:sldMasterId id="2147483728" r:id="rId9"/>
    <p:sldMasterId id="2147483741" r:id="rId10"/>
    <p:sldMasterId id="2147483755" r:id="rId11"/>
  </p:sldMasterIdLst>
  <p:notesMasterIdLst>
    <p:notesMasterId r:id="rId73"/>
  </p:notesMasterIdLst>
  <p:sldIdLst>
    <p:sldId id="257" r:id="rId12"/>
    <p:sldId id="299" r:id="rId13"/>
    <p:sldId id="259" r:id="rId14"/>
    <p:sldId id="318" r:id="rId15"/>
    <p:sldId id="298" r:id="rId16"/>
    <p:sldId id="370" r:id="rId17"/>
    <p:sldId id="372" r:id="rId18"/>
    <p:sldId id="369" r:id="rId19"/>
    <p:sldId id="371" r:id="rId20"/>
    <p:sldId id="373" r:id="rId21"/>
    <p:sldId id="374" r:id="rId22"/>
    <p:sldId id="375" r:id="rId23"/>
    <p:sldId id="376" r:id="rId24"/>
    <p:sldId id="377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4" r:id="rId41"/>
    <p:sldId id="395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8" r:id="rId63"/>
    <p:sldId id="420" r:id="rId64"/>
    <p:sldId id="419" r:id="rId65"/>
    <p:sldId id="421" r:id="rId66"/>
    <p:sldId id="422" r:id="rId67"/>
    <p:sldId id="423" r:id="rId68"/>
    <p:sldId id="424" r:id="rId69"/>
    <p:sldId id="425" r:id="rId70"/>
    <p:sldId id="368" r:id="rId71"/>
    <p:sldId id="294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920" autoAdjust="0"/>
  </p:normalViewPr>
  <p:slideViewPr>
    <p:cSldViewPr snapToGrid="0">
      <p:cViewPr varScale="1">
        <p:scale>
          <a:sx n="90" d="100"/>
          <a:sy n="90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0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03F9-210F-4FC7-929C-43C391C69B0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65899-58EB-40C6-93A8-D78AC745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3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DEC470E-8039-41A1-8246-43C175E4C861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50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DEC470E-8039-41A1-8246-43C175E4C86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152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DEC470E-8039-41A1-8246-43C175E4C861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14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2" y="1097945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rgbClr val="F3821E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7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5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876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71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71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7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3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8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2" y="67754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8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20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11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5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74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71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71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2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rgbClr val="F3821E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2" y="1090522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3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21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9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8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7"/>
            <a:ext cx="4038600" cy="4203367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61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1"/>
            <a:ext cx="4040188" cy="375681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260601"/>
            <a:ext cx="4041775" cy="375681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77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0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0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70039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48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7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67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6988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6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87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594102" y="1090522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21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36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1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468966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7"/>
            <a:ext cx="82296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2" y="67754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66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68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6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541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9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54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6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40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7"/>
            <a:ext cx="4038600" cy="4203367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435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71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71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5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rgbClr val="F3821E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2" y="1090522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3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21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9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846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7"/>
            <a:ext cx="4038600" cy="4203367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95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1"/>
            <a:ext cx="4040188" cy="375681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260601"/>
            <a:ext cx="4041775" cy="375681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70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006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343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700391"/>
          </a:xfr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1"/>
            <a:ext cx="4040188" cy="375681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260601"/>
            <a:ext cx="4041775" cy="375681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977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7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25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7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6988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10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725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594102" y="1090522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2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468966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7"/>
            <a:ext cx="82296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2" y="67754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25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08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578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437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802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58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336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38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71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71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7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2" y="1097945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rgbClr val="F3821E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7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8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21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267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7"/>
            <a:ext cx="4038600" cy="4203367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45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1"/>
            <a:ext cx="4040188" cy="375681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260601"/>
            <a:ext cx="4041775" cy="375681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459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232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08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70039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227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7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5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586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5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043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E626-9AAE-48A9-866D-797E5926F3C1}" type="datetime1">
              <a:rPr lang="en-US" altLang="ja-JP"/>
              <a:pPr>
                <a:defRPr/>
              </a:pPr>
              <a:t>11/27/2019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72F52-6837-47D9-84F7-3C508255356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06222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4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70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7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3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70039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2971" indent="-228594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/>
          <a:lstStyle/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/>
          <a:lstStyle/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18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9"/>
            <a:ext cx="28813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2" y="67754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8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08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22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017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019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1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298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401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4" y="6361226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5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71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1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800" kern="1200" spc="-151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1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4" y="6361226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0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5"/>
            <a:ext cx="77301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1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1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1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Calibri Bold"/>
        <a:buChar char="•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4" y="6361226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5"/>
            <a:ext cx="77301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1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1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1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Calibri Bold"/>
        <a:buChar char="•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13EF167-EC7A-4325-A839-927E01D4401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1EA40FF-6348-42DC-945F-95D4D33902E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4" y="6361226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7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68" r:id="rId13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5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2" y="62786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5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2" y="627380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5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71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 spc="-15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1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800" kern="1200" spc="-151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1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1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anonlibc_malloc/" TargetMode="External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8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library/2ch70h3t.aspx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mbjswglx817:8010/alps-mp-p0.mp1/xref/device/mediatek/sepolicy/basic/non_plat/init.te#45" TargetMode="External"/><Relationship Id="rId7" Type="http://schemas.openxmlformats.org/officeDocument/2006/relationships/hyperlink" Target="http://mbjswglx817:8010/alps-mp-p0.mp1/xref/device/mediatek/sepolicy/bsp/non_plat/installd.te#43" TargetMode="External"/><Relationship Id="rId2" Type="http://schemas.openxmlformats.org/officeDocument/2006/relationships/hyperlink" Target="http://mbjswglx817:8010/alps-mp-p0.mp1/xref/device/mediatek/sepolicy/basic/non_plat/init.te#44" TargetMode="External"/><Relationship Id="rId1" Type="http://schemas.openxmlformats.org/officeDocument/2006/relationships/slideLayout" Target="../slideLayouts/slideLayout88.xml"/><Relationship Id="rId6" Type="http://schemas.openxmlformats.org/officeDocument/2006/relationships/hyperlink" Target="http://mbjswglx817:8010/alps-mp-p0.mp1/xref/device/mediatek/sepolicy/bsp/non_plat/installd.te#42" TargetMode="External"/><Relationship Id="rId5" Type="http://schemas.openxmlformats.org/officeDocument/2006/relationships/hyperlink" Target="http://mbjswglx817:8010/alps-mp-p0.mp1/xref/device/mediatek/sepolicy/bsp/non_plat/installd.te#41" TargetMode="External"/><Relationship Id="rId4" Type="http://schemas.openxmlformats.org/officeDocument/2006/relationships/hyperlink" Target="http://mbjswglx817:8010/alps-mp-p0.mp1/xref/device/mediatek/sepolicy/basic/non_plat/init.te#46" TargetMode="External"/><Relationship Id="rId9" Type="http://schemas.openxmlformats.org/officeDocument/2006/relationships/image" Target="cid:image005.png@01D4785E.81A944C0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7097" y="2277262"/>
            <a:ext cx="6288935" cy="9795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Native Memory Leak Report</a:t>
            </a:r>
            <a:endParaRPr lang="zh-CN" alt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148213" y="39230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Tita Wang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WSD2/SE5/SS6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335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Case2. </a:t>
            </a:r>
            <a:r>
              <a:rPr lang="en-US" dirty="0"/>
              <a:t>Leaked data </a:t>
            </a:r>
            <a:r>
              <a:rPr lang="en-US" dirty="0" smtClean="0"/>
              <a:t>member(1/2) </a:t>
            </a:r>
            <a:endParaRPr lang="en-US" altLang="zh-CN" b="1" dirty="0" smtClean="0">
              <a:solidFill>
                <a:srgbClr val="353630"/>
              </a:solidFill>
              <a:ea typeface="华文细黑" panose="0201060004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948" y="1176253"/>
            <a:ext cx="4715112" cy="512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335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Case2. </a:t>
            </a:r>
            <a:r>
              <a:rPr lang="en-US" dirty="0"/>
              <a:t>Leaked data </a:t>
            </a:r>
            <a:r>
              <a:rPr lang="en-US" dirty="0" smtClean="0"/>
              <a:t>member(2/2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altLang="zh-CN" b="1" dirty="0" smtClean="0">
              <a:solidFill>
                <a:srgbClr val="353630"/>
              </a:solidFill>
              <a:ea typeface="华文细黑" panose="020106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05" y="1496672"/>
            <a:ext cx="4886193" cy="50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08268" y="1431860"/>
            <a:ext cx="3663950" cy="4289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Leak 1:</a:t>
            </a:r>
          </a:p>
          <a:p>
            <a:pPr marL="457188" lvl="1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he destructor does not deallocate the memory allocated in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().</a:t>
            </a:r>
          </a:p>
          <a:p>
            <a:pPr marL="457188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b="1" dirty="0" smtClean="0"/>
              <a:t>Leak 2:</a:t>
            </a:r>
          </a:p>
          <a:p>
            <a:pPr marL="457188" lvl="1" indent="0">
              <a:buNone/>
            </a:pPr>
            <a:r>
              <a:rPr lang="en-US" sz="1600" dirty="0" smtClean="0"/>
              <a:t>Function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() does not deallocate the memory allocated in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() prior to allocating a new value for name.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8072" y="1116881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</p:spTree>
    <p:extLst>
      <p:ext uri="{BB962C8B-B14F-4D97-AF65-F5344CB8AC3E}">
        <p14:creationId xmlns:p14="http://schemas.microsoft.com/office/powerpoint/2010/main" val="17483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303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Case3. </a:t>
            </a:r>
            <a:r>
              <a:rPr lang="en-US" dirty="0"/>
              <a:t>Leaked global memory </a:t>
            </a:r>
            <a:endParaRPr lang="en-US" altLang="zh-CN" b="1" dirty="0" smtClean="0">
              <a:solidFill>
                <a:srgbClr val="353630"/>
              </a:solidFill>
              <a:ea typeface="华文细黑" panose="020106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2" y="1294866"/>
            <a:ext cx="4170796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06" y="1342514"/>
            <a:ext cx="3803979" cy="489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971906" y="1027516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072" y="42933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memory is allocated for use by many functions and is not part of a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With the below solution </a:t>
            </a:r>
            <a:r>
              <a:rPr lang="en-US" b="1" dirty="0" err="1"/>
              <a:t>flushName</a:t>
            </a:r>
            <a:r>
              <a:rPr lang="en-US" dirty="0"/>
              <a:t>() needs to be called during program shutdown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303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Case4. </a:t>
            </a:r>
            <a:r>
              <a:rPr lang="en-US" dirty="0"/>
              <a:t>Leaked static memory </a:t>
            </a:r>
            <a:endParaRPr lang="en-US" altLang="zh-CN" b="1" dirty="0" smtClean="0">
              <a:solidFill>
                <a:srgbClr val="353630"/>
              </a:solidFill>
              <a:ea typeface="华文细黑" panose="0201060004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2009" y="1050966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49" y="3521471"/>
            <a:ext cx="4424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The </a:t>
            </a:r>
            <a:r>
              <a:rPr lang="en-US" dirty="0"/>
              <a:t>main problem with this allocation style is that </a:t>
            </a:r>
            <a:r>
              <a:rPr lang="en-US" b="1" dirty="0">
                <a:solidFill>
                  <a:srgbClr val="00B050"/>
                </a:solidFill>
              </a:rPr>
              <a:t>there is no easy way to deallocate the memory</a:t>
            </a:r>
            <a:r>
              <a:rPr lang="en-US" dirty="0"/>
              <a:t> if the memory is intended to be allocated only on the first call to the function (detected by the </a:t>
            </a:r>
            <a:r>
              <a:rPr lang="en-US" b="1" dirty="0"/>
              <a:t>if (workspace == NULL</a:t>
            </a:r>
            <a:r>
              <a:rPr lang="en-US" b="1" dirty="0" smtClean="0"/>
              <a:t>) </a:t>
            </a:r>
            <a:r>
              <a:rPr lang="en-US" dirty="0" smtClean="0"/>
              <a:t>comparison).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68" y="1235632"/>
            <a:ext cx="4324644" cy="203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009" y="1479973"/>
            <a:ext cx="4616366" cy="445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81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415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Case5. </a:t>
            </a:r>
            <a:r>
              <a:rPr lang="en-US" dirty="0"/>
              <a:t>Incorrect array delete memory leak</a:t>
            </a:r>
            <a:endParaRPr lang="en-US" altLang="zh-CN" b="1" dirty="0" smtClean="0">
              <a:solidFill>
                <a:srgbClr val="353630"/>
              </a:solidFill>
              <a:ea typeface="华文细黑" panose="0201060004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260" y="1377508"/>
            <a:ext cx="4343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798" y="1394717"/>
            <a:ext cx="4343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563260" y="1008176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551" y="3240388"/>
            <a:ext cx="84492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The </a:t>
            </a:r>
            <a:r>
              <a:rPr lang="en-US" sz="1600" dirty="0"/>
              <a:t>other nine do not have their destructors called which means that each of the nine </a:t>
            </a:r>
            <a:r>
              <a:rPr lang="en-US" sz="1600" dirty="0" err="1"/>
              <a:t>memObj</a:t>
            </a:r>
            <a:r>
              <a:rPr lang="en-US" sz="1600" dirty="0"/>
              <a:t> objects leaks the memory it holds</a:t>
            </a:r>
            <a:r>
              <a:rPr lang="en-US" sz="1600" dirty="0" smtClean="0"/>
              <a:t>.</a:t>
            </a:r>
          </a:p>
          <a:p>
            <a:endParaRPr lang="en-US" b="1" dirty="0" smtClean="0"/>
          </a:p>
          <a:p>
            <a:r>
              <a:rPr lang="en-US" b="1" dirty="0"/>
              <a:t>Heap </a:t>
            </a:r>
            <a:r>
              <a:rPr lang="en-US" b="1" dirty="0" smtClean="0"/>
              <a:t>memory </a:t>
            </a:r>
            <a:r>
              <a:rPr lang="en-US" altLang="zh-CN" b="1" dirty="0" smtClean="0"/>
              <a:t>Allocate Way</a:t>
            </a:r>
            <a:r>
              <a:rPr lang="en-US" altLang="zh-CN" b="1" dirty="0"/>
              <a:t>:</a:t>
            </a:r>
            <a:endParaRPr lang="en-US" dirty="0"/>
          </a:p>
          <a:p>
            <a:r>
              <a:rPr lang="en-US" sz="1600" dirty="0" err="1"/>
              <a:t>malloc</a:t>
            </a:r>
            <a:r>
              <a:rPr lang="en-US" sz="1600" dirty="0"/>
              <a:t>\</a:t>
            </a:r>
            <a:r>
              <a:rPr lang="en-US" sz="1600" dirty="0" err="1"/>
              <a:t>realloc</a:t>
            </a:r>
            <a:r>
              <a:rPr lang="en-US" sz="1600" dirty="0"/>
              <a:t> </a:t>
            </a:r>
            <a:r>
              <a:rPr lang="en-US" sz="1600" dirty="0" smtClean="0"/>
              <a:t> ------     free</a:t>
            </a:r>
            <a:endParaRPr lang="en-US" sz="1600" dirty="0"/>
          </a:p>
          <a:p>
            <a:r>
              <a:rPr lang="en-US" sz="1600" dirty="0"/>
              <a:t>new \new[] </a:t>
            </a:r>
            <a:r>
              <a:rPr lang="en-US" sz="1600" dirty="0" smtClean="0"/>
              <a:t>      ------    </a:t>
            </a:r>
            <a:r>
              <a:rPr lang="en-US" sz="1600" dirty="0"/>
              <a:t>delete \delete[]</a:t>
            </a:r>
          </a:p>
          <a:p>
            <a:r>
              <a:rPr lang="en-US" sz="1600" dirty="0" err="1" smtClean="0"/>
              <a:t>GlobalAlloc</a:t>
            </a:r>
            <a:r>
              <a:rPr lang="en-US" sz="1600" dirty="0" smtClean="0"/>
              <a:t>       ------    </a:t>
            </a:r>
            <a:r>
              <a:rPr lang="en-US" sz="1600" dirty="0" err="1" smtClean="0"/>
              <a:t>GlobalFree</a:t>
            </a:r>
            <a:endParaRPr lang="en-US" sz="1600" dirty="0" smtClean="0"/>
          </a:p>
          <a:p>
            <a:r>
              <a:rPr lang="en-US" dirty="0" smtClean="0"/>
              <a:t> </a:t>
            </a:r>
          </a:p>
          <a:p>
            <a:r>
              <a:rPr lang="zh-CN" altLang="en-US" sz="1600" b="1" dirty="0"/>
              <a:t>数组对象的内存泄漏</a:t>
            </a:r>
            <a:r>
              <a:rPr lang="en-US" altLang="zh-CN" sz="1600" b="1" dirty="0"/>
              <a:t>: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</a:t>
            </a:r>
            <a:r>
              <a:rPr lang="en-US" sz="1600" dirty="0" err="1" smtClean="0"/>
              <a:t>MyPointEX</a:t>
            </a:r>
            <a:r>
              <a:rPr lang="en-US" sz="1600" dirty="0" smtClean="0"/>
              <a:t> </a:t>
            </a:r>
            <a:r>
              <a:rPr lang="en-US" sz="1600" dirty="0"/>
              <a:t>*</a:t>
            </a:r>
            <a:r>
              <a:rPr lang="en-US" sz="1600" dirty="0" err="1"/>
              <a:t>pointArray</a:t>
            </a:r>
            <a:r>
              <a:rPr lang="en-US" sz="1600" dirty="0"/>
              <a:t> =new </a:t>
            </a:r>
            <a:r>
              <a:rPr lang="en-US" sz="1600" dirty="0" err="1"/>
              <a:t>MyPointEX</a:t>
            </a:r>
            <a:r>
              <a:rPr lang="en-US" sz="1600" dirty="0"/>
              <a:t> [100];</a:t>
            </a:r>
          </a:p>
          <a:p>
            <a:r>
              <a:rPr lang="en-US" sz="1600" dirty="0"/>
              <a:t>      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形式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r>
              <a:rPr lang="zh-CN" altLang="en-US" sz="1600" dirty="0"/>
              <a:t>     </a:t>
            </a:r>
            <a:r>
              <a:rPr lang="zh-CN" altLang="en-US" sz="1600" dirty="0" smtClean="0"/>
              <a:t>  </a:t>
            </a:r>
            <a:r>
              <a:rPr lang="en-US" sz="1600" dirty="0" smtClean="0"/>
              <a:t>delete [] </a:t>
            </a:r>
            <a:r>
              <a:rPr lang="en-US" sz="1600" dirty="0" err="1" smtClean="0"/>
              <a:t>pointArray</a:t>
            </a:r>
            <a:r>
              <a:rPr lang="en-US" sz="1600" dirty="0"/>
              <a:t>;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Fd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 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5416" y="753485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98" y="997526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netdClientConnect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sockfd</a:t>
            </a:r>
            <a:r>
              <a:rPr lang="en-US" sz="1400" b="1" dirty="0"/>
              <a:t>, </a:t>
            </a:r>
            <a:r>
              <a:rPr lang="en-US" sz="1400" b="1" dirty="0" err="1"/>
              <a:t>const</a:t>
            </a:r>
            <a:r>
              <a:rPr lang="en-US" sz="1400" b="1" dirty="0"/>
              <a:t> </a:t>
            </a:r>
            <a:r>
              <a:rPr lang="en-US" sz="1400" b="1" dirty="0" err="1"/>
              <a:t>sockaddr</a:t>
            </a:r>
            <a:r>
              <a:rPr lang="en-US" sz="1400" b="1" dirty="0"/>
              <a:t>* </a:t>
            </a:r>
            <a:r>
              <a:rPr lang="en-US" sz="1400" b="1" dirty="0" err="1"/>
              <a:t>addr</a:t>
            </a:r>
            <a:r>
              <a:rPr lang="en-US" sz="1400" b="1" dirty="0"/>
              <a:t>, </a:t>
            </a:r>
            <a:r>
              <a:rPr lang="en-US" sz="1400" b="1" dirty="0" err="1"/>
              <a:t>socklen_t</a:t>
            </a:r>
            <a:r>
              <a:rPr lang="en-US" sz="1400" b="1" dirty="0"/>
              <a:t> </a:t>
            </a:r>
            <a:r>
              <a:rPr lang="en-US" sz="1400" b="1" dirty="0" err="1"/>
              <a:t>addrlen</a:t>
            </a:r>
            <a:r>
              <a:rPr lang="en-US" sz="1400" b="1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char path[32];</a:t>
            </a:r>
          </a:p>
          <a:p>
            <a:r>
              <a:rPr lang="en-US" sz="1400" dirty="0"/>
              <a:t>    char line[32];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snprintf</a:t>
            </a:r>
            <a:r>
              <a:rPr lang="en-US" sz="1400" dirty="0"/>
              <a:t>(path, </a:t>
            </a:r>
            <a:r>
              <a:rPr lang="en-US" sz="1400" dirty="0" err="1"/>
              <a:t>sizeof</a:t>
            </a:r>
            <a:r>
              <a:rPr lang="en-US" sz="1400" dirty="0"/>
              <a:t>(path), </a:t>
            </a:r>
            <a:r>
              <a:rPr lang="en-US" sz="1400" dirty="0">
                <a:solidFill>
                  <a:srgbClr val="00B050"/>
                </a:solidFill>
              </a:rPr>
              <a:t>"/proc/self/status"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fd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dirty="0"/>
              <a:t>open(path, O_RDONLY);</a:t>
            </a:r>
          </a:p>
          <a:p>
            <a:r>
              <a:rPr lang="en-US" sz="1400" dirty="0"/>
              <a:t>    if (</a:t>
            </a:r>
            <a:r>
              <a:rPr lang="en-US" sz="1400" b="1" dirty="0" err="1">
                <a:solidFill>
                  <a:srgbClr val="00B050"/>
                </a:solidFill>
              </a:rPr>
              <a:t>fd</a:t>
            </a:r>
            <a:r>
              <a:rPr lang="en-US" sz="1400" b="1" dirty="0">
                <a:solidFill>
                  <a:srgbClr val="00B050"/>
                </a:solidFill>
              </a:rPr>
              <a:t> &gt; 0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read(</a:t>
            </a:r>
            <a:r>
              <a:rPr lang="en-US" sz="1400" dirty="0" err="1"/>
              <a:t>fd,line,sizeof</a:t>
            </a:r>
            <a:r>
              <a:rPr lang="en-US" sz="1400" dirty="0"/>
              <a:t>(line));</a:t>
            </a:r>
          </a:p>
          <a:p>
            <a:r>
              <a:rPr lang="en-US" sz="1400" dirty="0"/>
              <a:t>        line[31] = '\0';</a:t>
            </a:r>
          </a:p>
          <a:p>
            <a:r>
              <a:rPr lang="en-US" sz="1400" dirty="0"/>
              <a:t>        //format: Name: </a:t>
            </a:r>
            <a:r>
              <a:rPr lang="en-US" sz="1400" dirty="0" err="1"/>
              <a:t>process_name</a:t>
            </a:r>
            <a:endParaRPr lang="en-US" sz="1400" dirty="0"/>
          </a:p>
          <a:p>
            <a:r>
              <a:rPr lang="en-US" sz="1400" dirty="0"/>
              <a:t>        if (</a:t>
            </a:r>
            <a:r>
              <a:rPr lang="en-US" sz="1400" dirty="0" err="1"/>
              <a:t>strstr</a:t>
            </a:r>
            <a:r>
              <a:rPr lang="en-US" sz="1400" dirty="0"/>
              <a:t>(&amp;(line[6]),"</a:t>
            </a:r>
            <a:r>
              <a:rPr lang="en-US" sz="1400" dirty="0" err="1">
                <a:solidFill>
                  <a:srgbClr val="00B0F0"/>
                </a:solidFill>
              </a:rPr>
              <a:t>ABenchMark</a:t>
            </a:r>
            <a:r>
              <a:rPr lang="en-US" sz="1400" dirty="0"/>
              <a:t>") != NULL){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close(</a:t>
            </a:r>
            <a:r>
              <a:rPr lang="en-US" sz="1400" dirty="0" err="1">
                <a:solidFill>
                  <a:srgbClr val="FF0000"/>
                </a:solidFill>
              </a:rPr>
              <a:t>fd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/>
              <a:t>            return -1;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6681" y="1087192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netdClientConnect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sockfd</a:t>
            </a:r>
            <a:r>
              <a:rPr lang="en-US" sz="1400" b="1" dirty="0"/>
              <a:t>, </a:t>
            </a:r>
            <a:r>
              <a:rPr lang="en-US" sz="1400" b="1" dirty="0" err="1"/>
              <a:t>const</a:t>
            </a:r>
            <a:r>
              <a:rPr lang="en-US" sz="1400" b="1" dirty="0"/>
              <a:t> </a:t>
            </a:r>
            <a:r>
              <a:rPr lang="en-US" sz="1400" b="1" dirty="0" err="1"/>
              <a:t>sockaddr</a:t>
            </a:r>
            <a:r>
              <a:rPr lang="en-US" sz="1400" b="1" dirty="0"/>
              <a:t>* </a:t>
            </a:r>
            <a:r>
              <a:rPr lang="en-US" sz="1400" b="1" dirty="0" err="1"/>
              <a:t>addr</a:t>
            </a:r>
            <a:r>
              <a:rPr lang="en-US" sz="1400" b="1" dirty="0"/>
              <a:t>, </a:t>
            </a:r>
            <a:r>
              <a:rPr lang="en-US" sz="1400" b="1" dirty="0" err="1"/>
              <a:t>socklen_t</a:t>
            </a:r>
            <a:r>
              <a:rPr lang="en-US" sz="1400" b="1" dirty="0"/>
              <a:t> </a:t>
            </a:r>
            <a:r>
              <a:rPr lang="en-US" sz="1400" b="1" dirty="0" err="1"/>
              <a:t>addrlen</a:t>
            </a:r>
            <a:r>
              <a:rPr lang="en-US" sz="1400" b="1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char path[32];</a:t>
            </a:r>
          </a:p>
          <a:p>
            <a:r>
              <a:rPr lang="en-US" sz="1400" dirty="0"/>
              <a:t>    char line[32];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snprintf</a:t>
            </a:r>
            <a:r>
              <a:rPr lang="en-US" sz="1400" dirty="0"/>
              <a:t>(path, </a:t>
            </a:r>
            <a:r>
              <a:rPr lang="en-US" sz="1400" dirty="0" err="1"/>
              <a:t>sizeof</a:t>
            </a:r>
            <a:r>
              <a:rPr lang="en-US" sz="1400" dirty="0"/>
              <a:t>(path), "/proc/self/status");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fd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dirty="0"/>
              <a:t>open(path, O_RDONLY);</a:t>
            </a:r>
          </a:p>
          <a:p>
            <a:r>
              <a:rPr lang="en-US" sz="1400" dirty="0"/>
              <a:t>    if (</a:t>
            </a:r>
            <a:r>
              <a:rPr lang="en-US" sz="1400" dirty="0" err="1">
                <a:solidFill>
                  <a:srgbClr val="00B050"/>
                </a:solidFill>
              </a:rPr>
              <a:t>fd</a:t>
            </a:r>
            <a:r>
              <a:rPr lang="en-US" sz="1400" dirty="0">
                <a:solidFill>
                  <a:srgbClr val="00B050"/>
                </a:solidFill>
              </a:rPr>
              <a:t> &gt;= 0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read(</a:t>
            </a:r>
            <a:r>
              <a:rPr lang="en-US" sz="1400" dirty="0" err="1"/>
              <a:t>fd,line,sizeof</a:t>
            </a:r>
            <a:r>
              <a:rPr lang="en-US" sz="1400" dirty="0"/>
              <a:t>(line));</a:t>
            </a:r>
          </a:p>
          <a:p>
            <a:r>
              <a:rPr lang="en-US" sz="1400" dirty="0"/>
              <a:t>        line[31] = '\0';</a:t>
            </a:r>
          </a:p>
          <a:p>
            <a:r>
              <a:rPr lang="en-US" sz="1400" dirty="0"/>
              <a:t>        //format: Name: </a:t>
            </a:r>
            <a:r>
              <a:rPr lang="en-US" sz="1400" dirty="0" err="1"/>
              <a:t>process_name</a:t>
            </a:r>
            <a:endParaRPr lang="en-US" sz="1400" dirty="0"/>
          </a:p>
          <a:p>
            <a:r>
              <a:rPr lang="en-US" sz="1400" dirty="0"/>
              <a:t>        if (</a:t>
            </a:r>
            <a:r>
              <a:rPr lang="en-US" sz="1400" dirty="0" err="1"/>
              <a:t>strstr</a:t>
            </a:r>
            <a:r>
              <a:rPr lang="en-US" sz="1400" dirty="0"/>
              <a:t>(&amp;(line[6]),"</a:t>
            </a:r>
            <a:r>
              <a:rPr lang="en-US" sz="1400" dirty="0" err="1">
                <a:solidFill>
                  <a:srgbClr val="00B0F0"/>
                </a:solidFill>
              </a:rPr>
              <a:t>ABenchMark</a:t>
            </a:r>
            <a:r>
              <a:rPr lang="en-US" sz="1400" dirty="0"/>
              <a:t>") != NULL){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close(</a:t>
            </a:r>
            <a:r>
              <a:rPr lang="en-US" sz="1400" dirty="0" err="1">
                <a:solidFill>
                  <a:srgbClr val="FF0000"/>
                </a:solidFill>
              </a:rPr>
              <a:t>fd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/>
              <a:t>            return -1;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FF0000"/>
                </a:solidFill>
              </a:rPr>
              <a:t>close(</a:t>
            </a:r>
            <a:r>
              <a:rPr lang="en-US" sz="1400" dirty="0" err="1">
                <a:solidFill>
                  <a:srgbClr val="FF0000"/>
                </a:solidFill>
              </a:rPr>
              <a:t>fd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798" y="5673549"/>
            <a:ext cx="8573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53630"/>
                </a:solidFill>
                <a:ea typeface="微软雅黑" panose="020B0503020204020204" pitchFamily="34" charset="-122"/>
              </a:rPr>
              <a:t>        只有</a:t>
            </a:r>
            <a:r>
              <a:rPr lang="zh-CN" alt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匹配的才会</a:t>
            </a:r>
            <a:r>
              <a:rPr 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close(</a:t>
            </a:r>
            <a:r>
              <a:rPr lang="en-US" sz="1600" dirty="0" err="1">
                <a:solidFill>
                  <a:srgbClr val="353630"/>
                </a:solidFill>
                <a:ea typeface="微软雅黑" panose="020B0503020204020204" pitchFamily="34" charset="-122"/>
              </a:rPr>
              <a:t>fd</a:t>
            </a:r>
            <a:r>
              <a:rPr 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)，</a:t>
            </a:r>
            <a:r>
              <a:rPr lang="zh-CN" alt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不匹配的没有</a:t>
            </a:r>
            <a:r>
              <a:rPr 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close(</a:t>
            </a:r>
            <a:r>
              <a:rPr lang="en-US" sz="1600" dirty="0" err="1">
                <a:solidFill>
                  <a:srgbClr val="353630"/>
                </a:solidFill>
                <a:ea typeface="微软雅黑" panose="020B0503020204020204" pitchFamily="34" charset="-122"/>
              </a:rPr>
              <a:t>fd</a:t>
            </a:r>
            <a:r>
              <a:rPr 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)，</a:t>
            </a:r>
            <a:r>
              <a:rPr lang="zh-CN" alt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存在</a:t>
            </a:r>
            <a:r>
              <a:rPr lang="en-US" sz="1600" dirty="0" err="1">
                <a:solidFill>
                  <a:srgbClr val="353630"/>
                </a:solidFill>
                <a:ea typeface="微软雅黑" panose="020B0503020204020204" pitchFamily="34" charset="-122"/>
              </a:rPr>
              <a:t>fd</a:t>
            </a:r>
            <a:r>
              <a:rPr lang="zh-CN" altLang="en-US" sz="1600" dirty="0">
                <a:solidFill>
                  <a:srgbClr val="353630"/>
                </a:solidFill>
                <a:ea typeface="微软雅黑" panose="020B0503020204020204" pitchFamily="34" charset="-122"/>
              </a:rPr>
              <a:t>泄漏了</a:t>
            </a:r>
            <a:r>
              <a:rPr lang="zh-CN" altLang="en-US" sz="1600" dirty="0" smtClean="0">
                <a:solidFill>
                  <a:srgbClr val="353630"/>
                </a:solidFill>
                <a:ea typeface="微软雅黑" panose="020B0503020204020204" pitchFamily="34" charset="-122"/>
              </a:rPr>
              <a:t>。考虑不同情况都需要对</a:t>
            </a:r>
            <a:r>
              <a:rPr lang="en-US" altLang="zh-CN" sz="1600" dirty="0" err="1" smtClean="0">
                <a:solidFill>
                  <a:srgbClr val="353630"/>
                </a:solidFill>
                <a:ea typeface="微软雅黑" panose="020B0503020204020204" pitchFamily="34" charset="-122"/>
              </a:rPr>
              <a:t>fd</a:t>
            </a:r>
            <a:r>
              <a:rPr lang="zh-CN" altLang="en-US" sz="1600" dirty="0" smtClean="0">
                <a:solidFill>
                  <a:srgbClr val="353630"/>
                </a:solidFill>
                <a:ea typeface="微软雅黑" panose="020B0503020204020204" pitchFamily="34" charset="-122"/>
              </a:rPr>
              <a:t>进行关闭，防止覆盖不全的情况。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17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290944" y="938151"/>
            <a:ext cx="876992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Analysis Step &lt;Example camera&gt;:</a:t>
            </a:r>
          </a:p>
          <a:p>
            <a:r>
              <a:rPr lang="en-US" altLang="zh-CN" dirty="0" smtClean="0"/>
              <a:t>Step1.  </a:t>
            </a:r>
            <a:r>
              <a:rPr lang="zh-CN" altLang="en-US" dirty="0" smtClean="0"/>
              <a:t>先</a:t>
            </a:r>
            <a:r>
              <a:rPr lang="zh-CN" altLang="en-US" dirty="0"/>
              <a:t>查 </a:t>
            </a:r>
            <a:r>
              <a:rPr lang="en-US" altLang="zh-CN" dirty="0"/>
              <a:t>I</a:t>
            </a:r>
            <a:r>
              <a:rPr lang="en-US" dirty="0" smtClean="0"/>
              <a:t>ON, 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ION</a:t>
            </a:r>
            <a:r>
              <a:rPr lang="en-US" dirty="0" smtClean="0"/>
              <a:t> </a:t>
            </a:r>
            <a:r>
              <a:rPr lang="en-US" altLang="zh-CN" dirty="0" smtClean="0"/>
              <a:t>M</a:t>
            </a:r>
            <a:r>
              <a:rPr lang="en-US" dirty="0" smtClean="0"/>
              <a:t>emory </a:t>
            </a:r>
            <a:r>
              <a:rPr lang="en-US" altLang="zh-CN" dirty="0" smtClean="0"/>
              <a:t>U</a:t>
            </a:r>
            <a:r>
              <a:rPr lang="en-US" dirty="0" smtClean="0"/>
              <a:t>sage </a:t>
            </a:r>
            <a:r>
              <a:rPr lang="zh-CN" altLang="en-US" dirty="0"/>
              <a:t>是否</a:t>
            </a:r>
            <a:r>
              <a:rPr lang="zh-CN" altLang="en-US" dirty="0" smtClean="0"/>
              <a:t>合理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Step2.  </a:t>
            </a:r>
            <a:r>
              <a:rPr lang="zh-CN" altLang="en-US" dirty="0" smtClean="0"/>
              <a:t>再查</a:t>
            </a:r>
            <a:r>
              <a:rPr lang="en-US" altLang="zh-CN" dirty="0" err="1" smtClean="0"/>
              <a:t>malloc,DB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PROCESS_MAPS </a:t>
            </a:r>
            <a:r>
              <a:rPr lang="zh-CN" altLang="en-US" dirty="0" smtClean="0"/>
              <a:t>看看有没有在</a:t>
            </a:r>
            <a:r>
              <a:rPr lang="en-US" altLang="zh-CN" dirty="0" smtClean="0"/>
              <a:t>VA</a:t>
            </a:r>
            <a:r>
              <a:rPr lang="zh-CN" altLang="en-US" dirty="0" smtClean="0"/>
              <a:t>大量分配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的情况</a:t>
            </a:r>
            <a:r>
              <a:rPr lang="zh-CN" altLang="en-US" dirty="0"/>
              <a:t>。</a:t>
            </a:r>
            <a:r>
              <a:rPr lang="en-US" altLang="zh-CN" dirty="0" smtClean="0"/>
              <a:t>(</a:t>
            </a:r>
            <a:r>
              <a:rPr lang="en-US" b="1" dirty="0"/>
              <a:t> </a:t>
            </a:r>
            <a:r>
              <a:rPr lang="en-US" b="1" dirty="0" smtClean="0"/>
              <a:t>Example: </a:t>
            </a:r>
            <a:r>
              <a:rPr lang="en-US" b="1" dirty="0" err="1" smtClean="0">
                <a:hlinkClick r:id="rId2"/>
              </a:rPr>
              <a:t>anon:libc_malloc</a:t>
            </a:r>
            <a:r>
              <a:rPr lang="en-US" altLang="zh-CN" dirty="0" smtClean="0"/>
              <a:t>)</a:t>
            </a:r>
          </a:p>
          <a:p>
            <a:endParaRPr lang="en-US" dirty="0"/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5940" y="3198069"/>
            <a:ext cx="87105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ION </a:t>
            </a:r>
            <a:r>
              <a:rPr lang="en-US" altLang="zh-CN" b="1" dirty="0" smtClean="0"/>
              <a:t>Analysis :</a:t>
            </a:r>
            <a:endParaRPr lang="en-US" altLang="zh-CN" b="1" dirty="0"/>
          </a:p>
          <a:p>
            <a:endParaRPr lang="en-US" sz="1400" b="1" dirty="0"/>
          </a:p>
          <a:p>
            <a:r>
              <a:rPr lang="en-US" sz="1400" b="1" dirty="0"/>
              <a:t>Main Log</a:t>
            </a:r>
            <a:r>
              <a:rPr lang="zh-CN" altLang="en-US" sz="1400" b="1" dirty="0"/>
              <a:t>：</a:t>
            </a:r>
            <a:endParaRPr lang="en-US" sz="1400" b="1" dirty="0"/>
          </a:p>
          <a:p>
            <a:r>
              <a:rPr lang="en-US" sz="1400" dirty="0"/>
              <a:t>01-22 21:21:58.780420 563 16405 D </a:t>
            </a:r>
            <a:r>
              <a:rPr lang="en-US" sz="1400" dirty="0" err="1"/>
              <a:t>MtkCam</a:t>
            </a:r>
            <a:r>
              <a:rPr lang="en-US" sz="1400" dirty="0"/>
              <a:t>/</a:t>
            </a:r>
            <a:r>
              <a:rPr lang="en-US" sz="1400" dirty="0" err="1"/>
              <a:t>ImgBuf</a:t>
            </a:r>
            <a:r>
              <a:rPr lang="en-US" sz="1400" dirty="0"/>
              <a:t>: </a:t>
            </a:r>
            <a:r>
              <a:rPr lang="en-US" sz="1400" b="1" dirty="0"/>
              <a:t>[</a:t>
            </a:r>
            <a:r>
              <a:rPr lang="en-US" sz="1400" b="1" dirty="0" err="1"/>
              <a:t>IonHeap</a:t>
            </a:r>
            <a:r>
              <a:rPr lang="en-US" sz="1400" b="1" dirty="0"/>
              <a:t>::</a:t>
            </a:r>
            <a:r>
              <a:rPr lang="en-US" sz="1400" b="1" dirty="0" err="1"/>
              <a:t>onCreate</a:t>
            </a:r>
            <a:r>
              <a:rPr lang="en-US" sz="1400" b="1" dirty="0"/>
              <a:t>] </a:t>
            </a:r>
            <a:r>
              <a:rPr lang="en-US" sz="1400" b="1" dirty="0" err="1"/>
              <a:t>IonHeap</a:t>
            </a:r>
            <a:r>
              <a:rPr lang="en-US" sz="1400" dirty="0"/>
              <a:t>@ this:0xb0d91200 32192256x1, </a:t>
            </a:r>
            <a:r>
              <a:rPr lang="en-US" sz="1400" dirty="0" err="1"/>
              <a:t>fmt</a:t>
            </a:r>
            <a:r>
              <a:rPr lang="en-US" sz="1400" dirty="0"/>
              <a:t>(0x21),plane(0) bit(8), </a:t>
            </a:r>
            <a:r>
              <a:rPr lang="en-US" sz="1400" dirty="0" err="1"/>
              <a:t>buf</a:t>
            </a:r>
            <a:r>
              <a:rPr lang="en-US" sz="1400" dirty="0"/>
              <a:t> offset(0), stride(32192256), </a:t>
            </a:r>
            <a:r>
              <a:rPr lang="en-US" sz="1400" dirty="0" err="1"/>
              <a:t>bufSize</a:t>
            </a:r>
            <a:r>
              <a:rPr lang="en-US" sz="1400" dirty="0"/>
              <a:t>(32192256); </a:t>
            </a:r>
          </a:p>
          <a:p>
            <a:r>
              <a:rPr lang="en-US" sz="1400" dirty="0"/>
              <a:t>01-22 21:21:58.780480 563 16405 E ion : </a:t>
            </a:r>
            <a:r>
              <a:rPr lang="en-US" sz="1400" b="1" dirty="0" err="1">
                <a:solidFill>
                  <a:srgbClr val="7030A0"/>
                </a:solidFill>
              </a:rPr>
              <a:t>ion_mmap</a:t>
            </a:r>
            <a:r>
              <a:rPr lang="en-US" sz="1400" b="1" dirty="0">
                <a:solidFill>
                  <a:srgbClr val="7030A0"/>
                </a:solidFill>
              </a:rPr>
              <a:t> failed </a:t>
            </a:r>
            <a:r>
              <a:rPr lang="en-US" sz="1400" dirty="0" err="1"/>
              <a:t>fd</a:t>
            </a:r>
            <a:r>
              <a:rPr lang="en-US" sz="1400" dirty="0"/>
              <a:t> = 27, </a:t>
            </a:r>
            <a:r>
              <a:rPr lang="en-US" sz="1400" dirty="0" err="1"/>
              <a:t>addr</a:t>
            </a:r>
            <a:r>
              <a:rPr lang="en-US" sz="1400" dirty="0"/>
              <a:t> = 0x0x0, </a:t>
            </a:r>
            <a:r>
              <a:rPr lang="en-US" sz="1400" dirty="0" err="1"/>
              <a:t>len</a:t>
            </a:r>
            <a:r>
              <a:rPr lang="en-US" sz="1400" dirty="0"/>
              <a:t> = 32192256, </a:t>
            </a:r>
            <a:r>
              <a:rPr lang="en-US" sz="1400" dirty="0" err="1"/>
              <a:t>prot</a:t>
            </a:r>
            <a:r>
              <a:rPr lang="en-US" sz="1400" dirty="0"/>
              <a:t> = 3, flags = 1, </a:t>
            </a:r>
            <a:r>
              <a:rPr lang="en-US" sz="1400" dirty="0" err="1"/>
              <a:t>share_fd</a:t>
            </a:r>
            <a:r>
              <a:rPr lang="en-US" sz="1400" dirty="0"/>
              <a:t> = 313, 0x0xffffffff: </a:t>
            </a:r>
            <a:r>
              <a:rPr lang="en-US" sz="1400" b="1" dirty="0">
                <a:solidFill>
                  <a:srgbClr val="FF0000"/>
                </a:solidFill>
              </a:rPr>
              <a:t>Out of memory</a:t>
            </a:r>
          </a:p>
          <a:p>
            <a:r>
              <a:rPr lang="en-US" sz="1400" dirty="0"/>
              <a:t>01-22 21:21:58.780510 563 16405 E </a:t>
            </a:r>
            <a:r>
              <a:rPr lang="en-US" sz="1400" b="1" dirty="0" err="1"/>
              <a:t>MtkCam</a:t>
            </a:r>
            <a:r>
              <a:rPr lang="en-US" sz="1400" b="1" dirty="0"/>
              <a:t>/</a:t>
            </a:r>
            <a:r>
              <a:rPr lang="en-US" sz="1400" b="1" dirty="0" err="1"/>
              <a:t>IonHeap</a:t>
            </a:r>
            <a:r>
              <a:rPr lang="en-US" sz="1400" dirty="0"/>
              <a:t>: [</a:t>
            </a:r>
            <a:r>
              <a:rPr lang="en-US" sz="1400" dirty="0" err="1"/>
              <a:t>mapVA</a:t>
            </a:r>
            <a:r>
              <a:rPr lang="en-US" sz="1400" dirty="0"/>
              <a:t>] {</a:t>
            </a:r>
            <a:r>
              <a:rPr lang="en-US" sz="1400" dirty="0" err="1"/>
              <a:t>Mfll</a:t>
            </a:r>
            <a:r>
              <a:rPr lang="en-US" sz="1400" dirty="0"/>
              <a:t>}@ </a:t>
            </a:r>
            <a:r>
              <a:rPr lang="en-US" sz="1400" dirty="0" err="1"/>
              <a:t>ion_mmap</a:t>
            </a:r>
            <a:r>
              <a:rPr lang="en-US" sz="1400" dirty="0"/>
              <a:t> returns 0xffffffff - DevFD:27 IonFD:313 sizeInBytes:32192256 </a:t>
            </a:r>
            <a:r>
              <a:rPr lang="en-US" sz="1400" dirty="0" err="1"/>
              <a:t>prot</a:t>
            </a:r>
            <a:r>
              <a:rPr lang="en-US" sz="1400" dirty="0"/>
              <a:t>:(3 3) (operator()){#806:vendor/</a:t>
            </a:r>
            <a:r>
              <a:rPr lang="en-US" sz="1400" dirty="0" err="1"/>
              <a:t>mediatek</a:t>
            </a:r>
            <a:r>
              <a:rPr lang="en-US" sz="1400" dirty="0"/>
              <a:t>/proprietary/hardware/</a:t>
            </a:r>
            <a:r>
              <a:rPr lang="en-US" sz="1400" dirty="0" err="1"/>
              <a:t>mtkcam</a:t>
            </a:r>
            <a:r>
              <a:rPr lang="en-US" sz="1400" dirty="0"/>
              <a:t>/</a:t>
            </a:r>
            <a:r>
              <a:rPr lang="en-US" sz="1400" dirty="0" err="1"/>
              <a:t>utils</a:t>
            </a:r>
            <a:r>
              <a:rPr lang="en-US" sz="1400" dirty="0"/>
              <a:t>/</a:t>
            </a:r>
            <a:r>
              <a:rPr lang="en-US" sz="1400" dirty="0" err="1"/>
              <a:t>imgbuf</a:t>
            </a:r>
            <a:r>
              <a:rPr lang="en-US" sz="1400" dirty="0"/>
              <a:t>/IonImageBufferHeap.cpp}</a:t>
            </a:r>
          </a:p>
          <a:p>
            <a:r>
              <a:rPr lang="en-US" sz="1400" dirty="0"/>
              <a:t>01-22 21:21:58.780534 563 16405 W </a:t>
            </a:r>
            <a:r>
              <a:rPr lang="en-US" sz="1400" b="1" dirty="0" err="1"/>
              <a:t>MtkCam</a:t>
            </a:r>
            <a:r>
              <a:rPr lang="en-US" sz="1400" b="1" dirty="0"/>
              <a:t>/</a:t>
            </a:r>
            <a:r>
              <a:rPr lang="en-US" sz="1400" b="1" dirty="0" err="1"/>
              <a:t>IonHeap</a:t>
            </a:r>
            <a:r>
              <a:rPr lang="en-US" sz="1400" dirty="0"/>
              <a:t>: [</a:t>
            </a:r>
            <a:r>
              <a:rPr lang="en-US" sz="1400" dirty="0" err="1"/>
              <a:t>IonHeap</a:t>
            </a:r>
            <a:r>
              <a:rPr lang="en-US" sz="1400" dirty="0"/>
              <a:t>::</a:t>
            </a:r>
            <a:r>
              <a:rPr lang="en-US" sz="1400" dirty="0" err="1"/>
              <a:t>impUnlockBuf</a:t>
            </a:r>
            <a:r>
              <a:rPr lang="en-US" sz="1400" dirty="0"/>
              <a:t>] {</a:t>
            </a:r>
            <a:r>
              <a:rPr lang="en-US" sz="1400" dirty="0" err="1"/>
              <a:t>Mfll</a:t>
            </a:r>
            <a:r>
              <a:rPr lang="en-US" sz="1400" dirty="0"/>
              <a:t>}@ skip PA=0 at 0-th plane</a:t>
            </a:r>
          </a:p>
          <a:p>
            <a:r>
              <a:rPr lang="en-US" sz="1400" dirty="0"/>
              <a:t>01-22 21:21:58.780545 563 16405 W </a:t>
            </a:r>
            <a:r>
              <a:rPr lang="en-US" sz="1400" b="1" dirty="0" err="1"/>
              <a:t>MtkCam</a:t>
            </a:r>
            <a:r>
              <a:rPr lang="en-US" sz="1400" b="1" dirty="0"/>
              <a:t>/</a:t>
            </a:r>
            <a:r>
              <a:rPr lang="en-US" sz="1400" b="1" dirty="0" err="1"/>
              <a:t>IonHeap</a:t>
            </a:r>
            <a:r>
              <a:rPr lang="en-US" sz="1400" dirty="0"/>
              <a:t>: [</a:t>
            </a:r>
            <a:r>
              <a:rPr lang="en-US" sz="1400" dirty="0" err="1"/>
              <a:t>IonHeap</a:t>
            </a:r>
            <a:r>
              <a:rPr lang="en-US" sz="1400" dirty="0"/>
              <a:t>::</a:t>
            </a:r>
            <a:r>
              <a:rPr lang="en-US" sz="1400" dirty="0" err="1"/>
              <a:t>impUnlockBuf</a:t>
            </a:r>
            <a:r>
              <a:rPr lang="en-US" sz="1400" dirty="0"/>
              <a:t>] {</a:t>
            </a:r>
            <a:r>
              <a:rPr lang="en-US" sz="1400" dirty="0" err="1"/>
              <a:t>Mfll</a:t>
            </a:r>
            <a:r>
              <a:rPr lang="en-US" sz="1400" dirty="0"/>
              <a:t>}@ skip VA=0 at 0-th plane</a:t>
            </a:r>
          </a:p>
          <a:p>
            <a:endParaRPr lang="en-US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此題 </a:t>
            </a:r>
            <a:r>
              <a:rPr lang="en-US" sz="1400" dirty="0">
                <a:solidFill>
                  <a:srgbClr val="00B050"/>
                </a:solidFill>
              </a:rPr>
              <a:t>out of memory --&gt; </a:t>
            </a:r>
            <a:r>
              <a:rPr lang="zh-CN" altLang="en-US" sz="1400" dirty="0">
                <a:solidFill>
                  <a:srgbClr val="00B050"/>
                </a:solidFill>
              </a:rPr>
              <a:t>配不到 </a:t>
            </a:r>
            <a:r>
              <a:rPr lang="en-US" sz="1400" dirty="0">
                <a:solidFill>
                  <a:srgbClr val="00B050"/>
                </a:solidFill>
              </a:rPr>
              <a:t>buffer --&gt; </a:t>
            </a:r>
            <a:r>
              <a:rPr lang="en-US" sz="1400" dirty="0" err="1">
                <a:solidFill>
                  <a:srgbClr val="00B050"/>
                </a:solidFill>
              </a:rPr>
              <a:t>getBufVA</a:t>
            </a:r>
            <a:r>
              <a:rPr lang="en-US" sz="1400" dirty="0">
                <a:solidFill>
                  <a:srgbClr val="00B050"/>
                </a:solidFill>
              </a:rPr>
              <a:t>() = 0 </a:t>
            </a:r>
            <a:r>
              <a:rPr lang="en-US" sz="1400" dirty="0"/>
              <a:t>--&gt; MFB timeout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24" y="2217109"/>
            <a:ext cx="4010025" cy="1571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0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16" y="1348410"/>
            <a:ext cx="5086350" cy="2295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90945" y="745595"/>
            <a:ext cx="8651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From </a:t>
            </a:r>
            <a:r>
              <a:rPr lang="en-US" sz="1600" b="1" dirty="0" smtClean="0">
                <a:solidFill>
                  <a:srgbClr val="00B050"/>
                </a:solidFill>
              </a:rPr>
              <a:t>SYS_ION_HISTORY/SYS_ION_MM_HEAP</a:t>
            </a:r>
            <a:r>
              <a:rPr lang="en-US" sz="1600" b="1" dirty="0" smtClean="0"/>
              <a:t>, </a:t>
            </a:r>
            <a:r>
              <a:rPr lang="en-US" sz="1600" dirty="0" smtClean="0"/>
              <a:t>you </a:t>
            </a:r>
            <a:r>
              <a:rPr lang="en-US" sz="1600" dirty="0"/>
              <a:t>will see </a:t>
            </a:r>
            <a:r>
              <a:rPr lang="en-US" sz="1600" dirty="0" smtClean="0"/>
              <a:t>camera related information when </a:t>
            </a:r>
            <a:r>
              <a:rPr lang="en-US" sz="1600" dirty="0"/>
              <a:t>ION dump memory, so you cannot know detail by ION dump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570" y="3762982"/>
            <a:ext cx="7439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Search </a:t>
            </a:r>
            <a:r>
              <a:rPr lang="en-US" sz="1600" b="1" dirty="0" err="1">
                <a:solidFill>
                  <a:srgbClr val="7030A0"/>
                </a:solidFill>
              </a:rPr>
              <a:t>camerahalserver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in kernel log which are close to issue time, like as follows.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5" y="4182873"/>
            <a:ext cx="8591798" cy="18991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23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548" y="878776"/>
            <a:ext cx="821590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malloc</a:t>
            </a:r>
            <a:r>
              <a:rPr lang="en-US" altLang="zh-CN" b="1" dirty="0" smtClean="0"/>
              <a:t> </a:t>
            </a:r>
            <a:r>
              <a:rPr lang="en-US" altLang="zh-CN" b="1" dirty="0"/>
              <a:t>Analysis </a:t>
            </a:r>
            <a:r>
              <a:rPr lang="en-US" altLang="zh-CN" b="1" dirty="0" smtClean="0"/>
              <a:t>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客户一般使用</a:t>
            </a:r>
            <a:r>
              <a:rPr lang="en-US" altLang="zh-CN" sz="1600" dirty="0" smtClean="0"/>
              <a:t>monkey</a:t>
            </a:r>
            <a:r>
              <a:rPr lang="zh-CN" altLang="en-US" sz="1600" dirty="0" smtClean="0"/>
              <a:t>进行压测获取对应</a:t>
            </a:r>
            <a:r>
              <a:rPr lang="en-US" altLang="zh-CN" sz="1600" dirty="0" smtClean="0"/>
              <a:t>Process</a:t>
            </a:r>
            <a:r>
              <a:rPr lang="zh-CN" altLang="en-US" sz="1600" dirty="0" smtClean="0"/>
              <a:t>的</a:t>
            </a:r>
            <a:r>
              <a:rPr lang="en-US" sz="1600" b="1" dirty="0" err="1"/>
              <a:t>dumpsys</a:t>
            </a:r>
            <a:r>
              <a:rPr lang="en-US" sz="1600" b="1" dirty="0"/>
              <a:t> </a:t>
            </a:r>
            <a:r>
              <a:rPr lang="en-US" sz="1600" b="1" dirty="0" err="1" smtClean="0"/>
              <a:t>meminfo</a:t>
            </a:r>
            <a:r>
              <a:rPr lang="zh-CN" altLang="en-US" sz="1600" dirty="0" smtClean="0"/>
              <a:t>信息，看是否有持续</a:t>
            </a:r>
            <a:endParaRPr lang="en-US" altLang="zh-CN" sz="1600" dirty="0" smtClean="0"/>
          </a:p>
          <a:p>
            <a:r>
              <a:rPr lang="zh-CN" altLang="en-US" sz="1600" dirty="0" smtClean="0"/>
              <a:t>增长无法回落的情况来判定是否有内存泄漏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5" y="2111248"/>
            <a:ext cx="5763994" cy="3472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938609" y="3491345"/>
            <a:ext cx="4927801" cy="141316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524" y="2816554"/>
            <a:ext cx="330975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左边的图片有明显的</a:t>
            </a:r>
            <a:r>
              <a:rPr lang="en-US" altLang="zh-CN" sz="1600" dirty="0" smtClean="0"/>
              <a:t>memory</a:t>
            </a:r>
          </a:p>
          <a:p>
            <a:r>
              <a:rPr lang="zh-CN" altLang="en-US" sz="1600" dirty="0" smtClean="0"/>
              <a:t>上涨的情况</a:t>
            </a:r>
            <a:r>
              <a:rPr lang="zh-CN" altLang="en-US" sz="1600" dirty="0"/>
              <a:t>。</a:t>
            </a:r>
            <a:r>
              <a:rPr lang="zh-CN" altLang="en-US" sz="1600" dirty="0" smtClean="0"/>
              <a:t>且一直无法回落。</a:t>
            </a:r>
            <a:endParaRPr lang="en-US" altLang="zh-CN" sz="1600" dirty="0" smtClean="0"/>
          </a:p>
          <a:p>
            <a:r>
              <a:rPr lang="zh-CN" altLang="en-US" sz="1600" dirty="0" smtClean="0"/>
              <a:t>客户每隔</a:t>
            </a:r>
            <a:r>
              <a:rPr lang="en-US" altLang="zh-CN" sz="1600" dirty="0" smtClean="0"/>
              <a:t>10s</a:t>
            </a:r>
            <a:r>
              <a:rPr lang="zh-CN" altLang="en-US" sz="1600" dirty="0" smtClean="0"/>
              <a:t>左右就记录一次。</a:t>
            </a:r>
            <a:endParaRPr lang="en-US" altLang="zh-CN" sz="1600" dirty="0" smtClean="0"/>
          </a:p>
          <a:p>
            <a:endParaRPr lang="en-US" sz="1600" dirty="0"/>
          </a:p>
          <a:p>
            <a:r>
              <a:rPr lang="en-US" sz="1600" b="1" dirty="0" smtClean="0"/>
              <a:t>Memory Information from Customer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alps-mp-p0.mp2:X5515F</a:t>
            </a:r>
          </a:p>
          <a:p>
            <a:endParaRPr lang="en-US" sz="1600" dirty="0"/>
          </a:p>
          <a:p>
            <a:r>
              <a:rPr lang="zh-CN" altLang="en-US" sz="1600" b="1" dirty="0" smtClean="0"/>
              <a:t>内存泄漏</a:t>
            </a:r>
            <a:r>
              <a:rPr lang="en-US" altLang="zh-CN" sz="1600" b="1" dirty="0" smtClean="0"/>
              <a:t>memory info</a:t>
            </a:r>
            <a:r>
              <a:rPr lang="zh-CN" altLang="en-US" sz="1600" b="1" dirty="0" smtClean="0"/>
              <a:t>曲线图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5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7" y="3669476"/>
            <a:ext cx="5682945" cy="25947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24449" y="5427024"/>
            <a:ext cx="3716976" cy="23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8002" y="4597523"/>
            <a:ext cx="2577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正常内存</a:t>
            </a:r>
            <a:r>
              <a:rPr lang="en-US" altLang="zh-CN" b="1" dirty="0" smtClean="0"/>
              <a:t>memory </a:t>
            </a:r>
            <a:r>
              <a:rPr lang="en-US" altLang="zh-CN" b="1" dirty="0"/>
              <a:t>info</a:t>
            </a:r>
            <a:r>
              <a:rPr lang="zh-CN" altLang="en-US" b="1" dirty="0"/>
              <a:t>图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27" y="938151"/>
            <a:ext cx="4532167" cy="2577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115794" y="2002765"/>
            <a:ext cx="3042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内存泄漏</a:t>
            </a:r>
            <a:r>
              <a:rPr lang="en-US" altLang="zh-CN" b="1" dirty="0"/>
              <a:t>memory </a:t>
            </a:r>
            <a:r>
              <a:rPr lang="en-US" altLang="zh-CN" b="1" dirty="0" smtClean="0"/>
              <a:t>info</a:t>
            </a:r>
            <a:r>
              <a:rPr lang="zh-CN" altLang="en-US" b="1" dirty="0"/>
              <a:t>数据</a:t>
            </a:r>
            <a:r>
              <a:rPr lang="zh-CN" altLang="en-US" b="1" dirty="0" smtClean="0"/>
              <a:t>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095229"/>
            <a:ext cx="8054975" cy="458811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Document Information: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smtClean="0"/>
              <a:t>Version: V1.01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smtClean="0"/>
              <a:t>Release </a:t>
            </a:r>
            <a:r>
              <a:rPr lang="en-US" sz="1600" dirty="0"/>
              <a:t>date</a:t>
            </a:r>
            <a:r>
              <a:rPr lang="en-US" sz="1600" dirty="0" smtClean="0"/>
              <a:t>:  2018/12/5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smtClean="0"/>
              <a:t>Classification:  Internal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smtClean="0"/>
              <a:t>Sw Version : Android O/P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smtClean="0"/>
              <a:t>Author:  Tita Wang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 smtClean="0"/>
          </a:p>
        </p:txBody>
      </p:sp>
      <p:sp>
        <p:nvSpPr>
          <p:cNvPr id="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E3D1EA-1180-4F09-96A4-D99A56995C1D}" type="datetime1">
              <a:rPr lang="en-US" altLang="ja-JP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11/27/2019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zh-TW" sz="1000" dirty="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F5D93D-C02F-49AA-A7BD-8038426A15D3}" type="slidenum">
              <a:rPr lang="ja-JP" altLang="en-US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7" y="462160"/>
            <a:ext cx="7410553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Method (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dumpsys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meminfo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798" y="858910"/>
            <a:ext cx="48917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Applications Memory Usage (in Kilobytes):</a:t>
            </a:r>
          </a:p>
          <a:p>
            <a:r>
              <a:rPr lang="en-US" sz="1200" dirty="0"/>
              <a:t>Uptime: 3862585 </a:t>
            </a:r>
            <a:r>
              <a:rPr lang="en-US" sz="1200" dirty="0" err="1"/>
              <a:t>Realtime</a:t>
            </a:r>
            <a:r>
              <a:rPr lang="en-US" sz="1200" dirty="0"/>
              <a:t>: 4297595</a:t>
            </a:r>
          </a:p>
          <a:p>
            <a:r>
              <a:rPr lang="en-US" sz="1200" dirty="0" err="1"/>
              <a:t>Pss</a:t>
            </a:r>
            <a:r>
              <a:rPr lang="en-US" sz="1200" dirty="0"/>
              <a:t>  Private  </a:t>
            </a:r>
            <a:r>
              <a:rPr lang="en-US" sz="1200" dirty="0" err="1"/>
              <a:t>Private</a:t>
            </a:r>
            <a:r>
              <a:rPr lang="en-US" sz="1200" dirty="0"/>
              <a:t>  </a:t>
            </a:r>
            <a:r>
              <a:rPr lang="en-US" sz="1200" dirty="0" err="1"/>
              <a:t>SwapPss</a:t>
            </a:r>
            <a:r>
              <a:rPr lang="en-US" sz="1200" dirty="0"/>
              <a:t>     Heap     </a:t>
            </a:r>
            <a:r>
              <a:rPr lang="en-US" sz="1200" dirty="0" err="1"/>
              <a:t>Heap</a:t>
            </a:r>
            <a:r>
              <a:rPr lang="en-US" sz="1200" dirty="0"/>
              <a:t>     </a:t>
            </a:r>
            <a:r>
              <a:rPr lang="en-US" sz="1200" dirty="0" err="1"/>
              <a:t>Heap</a:t>
            </a:r>
            <a:endParaRPr lang="en-US" sz="1200" dirty="0"/>
          </a:p>
          <a:p>
            <a:r>
              <a:rPr lang="en-US" sz="1200" dirty="0"/>
              <a:t>Total    Dirty    Clean    Dirty     Size    </a:t>
            </a:r>
            <a:r>
              <a:rPr lang="en-US" sz="1200" dirty="0" err="1"/>
              <a:t>Alloc</a:t>
            </a:r>
            <a:r>
              <a:rPr lang="en-US" sz="1200" dirty="0"/>
              <a:t>     Free</a:t>
            </a:r>
          </a:p>
          <a:p>
            <a:r>
              <a:rPr lang="en-US" sz="1200" dirty="0"/>
              <a:t>------   ------   ------   ------   ------   ------   ------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Native Heap     2532     2532        0        0        0        0        0</a:t>
            </a:r>
          </a:p>
          <a:p>
            <a:r>
              <a:rPr lang="en-US" sz="1200" dirty="0" err="1"/>
              <a:t>Dalvik</a:t>
            </a:r>
            <a:r>
              <a:rPr lang="en-US" sz="1200" dirty="0"/>
              <a:t> Heap        0        0        0        0        0        0        0</a:t>
            </a:r>
          </a:p>
          <a:p>
            <a:r>
              <a:rPr lang="en-US" sz="1200" dirty="0"/>
              <a:t>Stack       36       36        0        0</a:t>
            </a:r>
          </a:p>
          <a:p>
            <a:r>
              <a:rPr lang="en-US" sz="1200" dirty="0" err="1"/>
              <a:t>Ashmem</a:t>
            </a:r>
            <a:r>
              <a:rPr lang="en-US" sz="1200" dirty="0"/>
              <a:t>       74        0        0        0</a:t>
            </a:r>
          </a:p>
          <a:p>
            <a:r>
              <a:rPr lang="en-US" sz="1200" dirty="0"/>
              <a:t>Other dev        4        0        0        0</a:t>
            </a:r>
          </a:p>
          <a:p>
            <a:r>
              <a:rPr lang="en-US" sz="1200" dirty="0"/>
              <a:t>.so </a:t>
            </a:r>
            <a:r>
              <a:rPr lang="en-US" sz="1200" dirty="0" err="1"/>
              <a:t>mmap</a:t>
            </a:r>
            <a:r>
              <a:rPr lang="en-US" sz="1200" dirty="0"/>
              <a:t>    22894     3184    14048        0</a:t>
            </a:r>
          </a:p>
          <a:p>
            <a:r>
              <a:rPr lang="en-US" sz="1200" dirty="0"/>
              <a:t>Other </a:t>
            </a:r>
            <a:r>
              <a:rPr lang="en-US" sz="1200" dirty="0" err="1"/>
              <a:t>mmap</a:t>
            </a:r>
            <a:r>
              <a:rPr lang="en-US" sz="1200" dirty="0"/>
              <a:t>       45       16       12        0</a:t>
            </a:r>
          </a:p>
          <a:p>
            <a:r>
              <a:rPr lang="en-US" sz="1200" dirty="0"/>
              <a:t>EGL </a:t>
            </a:r>
            <a:r>
              <a:rPr lang="en-US" sz="1200" dirty="0" err="1"/>
              <a:t>mtrack</a:t>
            </a:r>
            <a:r>
              <a:rPr lang="en-US" sz="1200" dirty="0"/>
              <a:t>   142628   142628        0        0</a:t>
            </a:r>
          </a:p>
          <a:p>
            <a:r>
              <a:rPr lang="en-US" sz="1200" dirty="0"/>
              <a:t>GL </a:t>
            </a:r>
            <a:r>
              <a:rPr lang="en-US" sz="1200" dirty="0" err="1"/>
              <a:t>mtrack</a:t>
            </a:r>
            <a:r>
              <a:rPr lang="en-US" sz="1200" dirty="0"/>
              <a:t>       91       91        0        0</a:t>
            </a:r>
          </a:p>
          <a:p>
            <a:r>
              <a:rPr lang="en-US" sz="1200" dirty="0"/>
              <a:t>Unknown    20648    20648        0        0</a:t>
            </a:r>
          </a:p>
          <a:p>
            <a:r>
              <a:rPr lang="en-US" sz="1200" dirty="0">
                <a:solidFill>
                  <a:srgbClr val="7030A0"/>
                </a:solidFill>
              </a:rPr>
              <a:t>TOTAL   188952   169135    14060        0        0        0        0</a:t>
            </a:r>
          </a:p>
          <a:p>
            <a:endParaRPr lang="en-US" sz="1200" dirty="0"/>
          </a:p>
          <a:p>
            <a:r>
              <a:rPr lang="en-US" sz="1200" dirty="0"/>
              <a:t>App Summary</a:t>
            </a:r>
          </a:p>
          <a:p>
            <a:r>
              <a:rPr lang="en-US" sz="1200" b="1" dirty="0" err="1">
                <a:solidFill>
                  <a:srgbClr val="7030A0"/>
                </a:solidFill>
              </a:rPr>
              <a:t>Pss</a:t>
            </a:r>
            <a:r>
              <a:rPr lang="en-US" sz="1200" b="1" dirty="0">
                <a:solidFill>
                  <a:srgbClr val="7030A0"/>
                </a:solidFill>
              </a:rPr>
              <a:t>(KB)</a:t>
            </a:r>
          </a:p>
          <a:p>
            <a:r>
              <a:rPr lang="en-US" sz="1200" dirty="0"/>
              <a:t>------</a:t>
            </a:r>
          </a:p>
          <a:p>
            <a:r>
              <a:rPr lang="en-US" sz="1200" dirty="0"/>
              <a:t>Java Heap:       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Native Heap:     2532</a:t>
            </a:r>
          </a:p>
          <a:p>
            <a:r>
              <a:rPr lang="en-US" sz="1200" dirty="0"/>
              <a:t>Code:    17232</a:t>
            </a:r>
          </a:p>
          <a:p>
            <a:r>
              <a:rPr lang="en-US" sz="1200" dirty="0"/>
              <a:t>Stack:       36</a:t>
            </a:r>
          </a:p>
          <a:p>
            <a:r>
              <a:rPr lang="en-US" sz="1200" dirty="0"/>
              <a:t>Graphics:   142719</a:t>
            </a:r>
          </a:p>
          <a:p>
            <a:r>
              <a:rPr lang="en-US" sz="1200" dirty="0"/>
              <a:t>Private Other:    20676</a:t>
            </a:r>
          </a:p>
          <a:p>
            <a:r>
              <a:rPr lang="en-US" sz="1200" dirty="0"/>
              <a:t>System:     5757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7030A0"/>
                </a:solidFill>
              </a:rPr>
              <a:t>TOTAL:   188952</a:t>
            </a:r>
            <a:r>
              <a:rPr lang="en-US" sz="1200" dirty="0"/>
              <a:t>       TOTAL SWAP PSS:        0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4889" y="4111949"/>
            <a:ext cx="4512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一般而言，</a:t>
            </a:r>
            <a:r>
              <a:rPr lang="en-US" altLang="zh-CN" dirty="0" smtClean="0">
                <a:solidFill>
                  <a:srgbClr val="FF0000"/>
                </a:solidFill>
              </a:rPr>
              <a:t>Native heap </a:t>
            </a:r>
            <a:r>
              <a:rPr lang="zh-CN" altLang="en-US" dirty="0" smtClean="0"/>
              <a:t>是衡量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泄露的主要方式。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目前，客户一般关注的是</a:t>
            </a:r>
            <a:r>
              <a:rPr lang="en-US" altLang="zh-CN" dirty="0" smtClean="0">
                <a:solidFill>
                  <a:srgbClr val="7030A0"/>
                </a:solidFill>
              </a:rPr>
              <a:t>TOTAL</a:t>
            </a:r>
            <a:r>
              <a:rPr lang="zh-CN" altLang="en-US" dirty="0" smtClean="0"/>
              <a:t>的数据，这个就同时包含</a:t>
            </a:r>
            <a:r>
              <a:rPr lang="en-US" altLang="zh-CN" b="1" dirty="0" smtClean="0"/>
              <a:t>ION</a:t>
            </a:r>
            <a:r>
              <a:rPr lang="zh-CN" altLang="en-US" dirty="0" smtClean="0"/>
              <a:t>申请的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15" y="938151"/>
            <a:ext cx="5076825" cy="213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44715" y="3162022"/>
            <a:ext cx="2273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dumpsys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meminfo</a:t>
            </a:r>
            <a:r>
              <a:rPr lang="en-US" altLang="zh-CN" sz="1600" dirty="0" smtClean="0"/>
              <a:t> Result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16977" y="2064326"/>
            <a:ext cx="323539" cy="20326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55023" y="3871356"/>
            <a:ext cx="3063835" cy="4512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procrank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&amp;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showmap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450" y="866901"/>
            <a:ext cx="608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除此之外，我们还使用</a:t>
            </a:r>
            <a:r>
              <a:rPr lang="en-US" altLang="zh-CN" dirty="0" err="1" smtClean="0"/>
              <a:t>procrank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showmap</a:t>
            </a:r>
            <a:r>
              <a:rPr lang="zh-CN" altLang="en-US" dirty="0" smtClean="0"/>
              <a:t>来定位泄露点。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2" y="1247892"/>
            <a:ext cx="8458200" cy="1390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4002" y="2728481"/>
            <a:ext cx="5101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adb</a:t>
            </a:r>
            <a:r>
              <a:rPr lang="en-US" sz="1600" b="1" dirty="0"/>
              <a:t> shell </a:t>
            </a:r>
            <a:r>
              <a:rPr lang="en-US" sz="1600" b="1" dirty="0" err="1"/>
              <a:t>procrank</a:t>
            </a:r>
            <a:r>
              <a:rPr lang="en-US" sz="1600" b="1" dirty="0"/>
              <a:t> </a:t>
            </a:r>
            <a:r>
              <a:rPr lang="en-US" sz="1600" b="1" dirty="0" smtClean="0"/>
              <a:t>–u  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USS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信息进行排序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79547"/>
            <a:ext cx="9144000" cy="1012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747991"/>
            <a:ext cx="9143999" cy="826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8532" y="3105861"/>
            <a:ext cx="676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DB </a:t>
            </a:r>
            <a:r>
              <a:rPr lang="zh-CN" altLang="en-US" dirty="0" smtClean="0"/>
              <a:t>中的</a:t>
            </a:r>
            <a:r>
              <a:rPr lang="en-US" dirty="0" smtClean="0"/>
              <a:t>PROCESS_SHOWMAP</a:t>
            </a:r>
            <a:r>
              <a:rPr lang="zh-CN" altLang="en-US" dirty="0" smtClean="0"/>
              <a:t>文件也包含有效的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分布信息。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3449" y="5652369"/>
            <a:ext cx="7950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我们一般通过</a:t>
            </a:r>
            <a:r>
              <a:rPr lang="en-US" altLang="zh-CN" dirty="0" smtClean="0"/>
              <a:t>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的数量信息来初步判定那一块发生了泄露。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" y="6060634"/>
            <a:ext cx="9030918" cy="1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6791766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 PSS &amp; USS)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99" y="888476"/>
            <a:ext cx="6943500" cy="44939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17387" y="5516374"/>
            <a:ext cx="6943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Android</a:t>
            </a:r>
            <a:r>
              <a:rPr lang="zh-CN" altLang="en-US" sz="1600" b="1" dirty="0"/>
              <a:t>内存主要有四种</a:t>
            </a:r>
            <a:r>
              <a:rPr lang="zh-CN" altLang="en-US" sz="1600" b="1" dirty="0" smtClean="0"/>
              <a:t>形式</a:t>
            </a:r>
            <a:r>
              <a:rPr lang="en-US" altLang="zh-CN" sz="1600" b="1" dirty="0" smtClean="0"/>
              <a:t>:           </a:t>
            </a:r>
            <a:r>
              <a:rPr lang="en-US" sz="1600" dirty="0" smtClean="0"/>
              <a:t>VSS </a:t>
            </a:r>
            <a:r>
              <a:rPr lang="en-US" sz="1600" dirty="0"/>
              <a:t>、RSS 、PSS 、 USS</a:t>
            </a:r>
          </a:p>
          <a:p>
            <a:r>
              <a:rPr lang="zh-CN" altLang="en-US" sz="1600" b="1" dirty="0"/>
              <a:t>一般来说内存占用大小有如下</a:t>
            </a:r>
            <a:r>
              <a:rPr lang="zh-CN" altLang="en-US" sz="1600" b="1" dirty="0" smtClean="0"/>
              <a:t>规律</a:t>
            </a:r>
            <a:r>
              <a:rPr lang="en-US" altLang="zh-CN" sz="1600" b="1" dirty="0"/>
              <a:t>: </a:t>
            </a:r>
            <a:r>
              <a:rPr lang="en-US" altLang="zh-CN" sz="1600" b="1" dirty="0" smtClean="0"/>
              <a:t>  </a:t>
            </a:r>
            <a:r>
              <a:rPr lang="en-US" sz="1600" dirty="0" smtClean="0"/>
              <a:t>VSS </a:t>
            </a:r>
            <a:r>
              <a:rPr lang="en-US" sz="1600" dirty="0"/>
              <a:t>&gt;= RSS &gt;= PSS &gt;= USS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4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6791766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1.3 Memory Leak Basics –  Analysis Method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 PSS &amp; USS)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147" y="938151"/>
            <a:ext cx="877972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VSS</a:t>
            </a:r>
            <a:r>
              <a:rPr lang="en-US" altLang="zh-CN" sz="1600" b="1" dirty="0"/>
              <a:t>:</a:t>
            </a:r>
            <a:endParaRPr lang="en-US" altLang="zh-CN" sz="1600" b="1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b="1" dirty="0" smtClean="0"/>
              <a:t>Virtual </a:t>
            </a:r>
            <a:r>
              <a:rPr lang="en-US" altLang="zh-CN" sz="1400" b="1" dirty="0"/>
              <a:t>Set Size</a:t>
            </a:r>
            <a:r>
              <a:rPr lang="zh-CN" altLang="en-US" sz="1400" b="1" dirty="0"/>
              <a:t>，虚拟耗用内存。</a:t>
            </a:r>
            <a:r>
              <a:rPr lang="zh-CN" altLang="en-US" sz="1400" dirty="0"/>
              <a:t>它是一个进程能访问的所有内存空间地址的大小。这个大小包含了 </a:t>
            </a:r>
            <a:br>
              <a:rPr lang="zh-CN" altLang="en-US" sz="1400" dirty="0"/>
            </a:br>
            <a:r>
              <a:rPr lang="zh-CN" altLang="en-US" sz="1400" dirty="0"/>
              <a:t>一些没有驻留在</a:t>
            </a:r>
            <a:r>
              <a:rPr lang="en-US" altLang="zh-CN" sz="1400" dirty="0"/>
              <a:t>RAM</a:t>
            </a:r>
            <a:r>
              <a:rPr lang="zh-CN" altLang="en-US" sz="1400" dirty="0"/>
              <a:t>中的内存，就像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已经</a:t>
            </a:r>
            <a:r>
              <a:rPr lang="zh-CN" altLang="en-US" sz="1400" dirty="0"/>
              <a:t>被分配，但还没有写入。</a:t>
            </a:r>
            <a:r>
              <a:rPr lang="en-US" altLang="zh-CN" sz="1400" dirty="0"/>
              <a:t>VSS</a:t>
            </a:r>
            <a:r>
              <a:rPr lang="zh-CN" altLang="en-US" sz="1400" dirty="0"/>
              <a:t>很少用来测量程序的实际使 </a:t>
            </a:r>
            <a:br>
              <a:rPr lang="zh-CN" altLang="en-US" sz="1400" dirty="0"/>
            </a:br>
            <a:r>
              <a:rPr lang="zh-CN" altLang="en-US" sz="1400" dirty="0"/>
              <a:t>用内存。</a:t>
            </a: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600" b="1" dirty="0" smtClean="0"/>
              <a:t>RSS: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b="1" dirty="0" smtClean="0"/>
              <a:t>Resident </a:t>
            </a:r>
            <a:r>
              <a:rPr lang="en-US" altLang="zh-CN" sz="1400" b="1" dirty="0"/>
              <a:t>Set Size</a:t>
            </a:r>
            <a:r>
              <a:rPr lang="zh-CN" altLang="en-US" sz="1400" b="1" dirty="0"/>
              <a:t>，实际使用物理内存。</a:t>
            </a:r>
            <a:r>
              <a:rPr lang="en-US" altLang="zh-CN" sz="1400" dirty="0"/>
              <a:t>RSS</a:t>
            </a:r>
            <a:r>
              <a:rPr lang="zh-CN" altLang="en-US" sz="1400" dirty="0"/>
              <a:t>是一个进程在</a:t>
            </a:r>
            <a:r>
              <a:rPr lang="en-US" altLang="zh-CN" sz="1400" dirty="0"/>
              <a:t>RAM</a:t>
            </a:r>
            <a:r>
              <a:rPr lang="zh-CN" altLang="en-US" sz="1400" dirty="0"/>
              <a:t>中实际持有的内存大小。</a:t>
            </a:r>
            <a:r>
              <a:rPr lang="en-US" altLang="zh-CN" sz="1400" dirty="0"/>
              <a:t>RSS</a:t>
            </a:r>
            <a:r>
              <a:rPr lang="zh-CN" altLang="en-US" sz="1400" dirty="0"/>
              <a:t>可能会 </a:t>
            </a:r>
            <a:br>
              <a:rPr lang="zh-CN" altLang="en-US" sz="1400" dirty="0"/>
            </a:br>
            <a:r>
              <a:rPr lang="zh-CN" altLang="en-US" sz="1400" dirty="0"/>
              <a:t>产生误导，因为它包含了所有该进程使用的共享库所占用的内存，</a:t>
            </a:r>
            <a:r>
              <a:rPr lang="zh-CN" altLang="en-US" sz="1400" b="1" dirty="0"/>
              <a:t>一个被加载到内存中的共享库可能有很 </a:t>
            </a:r>
            <a:br>
              <a:rPr lang="zh-CN" altLang="en-US" sz="1400" b="1" dirty="0"/>
            </a:br>
            <a:r>
              <a:rPr lang="zh-CN" altLang="en-US" sz="1400" b="1" dirty="0"/>
              <a:t>多进程会使用它。</a:t>
            </a:r>
            <a:r>
              <a:rPr lang="en-US" altLang="zh-CN" sz="1400" dirty="0"/>
              <a:t>RSS</a:t>
            </a:r>
            <a:r>
              <a:rPr lang="zh-CN" altLang="en-US" sz="1400" dirty="0"/>
              <a:t>不是单个进程使用内存量的精确表示。</a:t>
            </a: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600" b="1" dirty="0" smtClean="0"/>
              <a:t>PSS: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b="1" dirty="0" smtClean="0"/>
              <a:t>Proportional </a:t>
            </a:r>
            <a:r>
              <a:rPr lang="en-US" altLang="zh-CN" sz="1400" b="1" dirty="0"/>
              <a:t>Set Size</a:t>
            </a:r>
            <a:r>
              <a:rPr lang="zh-CN" altLang="en-US" sz="1400" b="1" dirty="0"/>
              <a:t>，实际使用的物理内存</a:t>
            </a:r>
            <a:r>
              <a:rPr lang="zh-CN" altLang="en-US" sz="1400" dirty="0"/>
              <a:t>，它与</a:t>
            </a:r>
            <a:r>
              <a:rPr lang="en-US" altLang="zh-CN" sz="1400" dirty="0"/>
              <a:t>RSS</a:t>
            </a:r>
            <a:r>
              <a:rPr lang="zh-CN" altLang="en-US" sz="1400" dirty="0"/>
              <a:t>不同，它会</a:t>
            </a:r>
            <a:r>
              <a:rPr lang="zh-CN" altLang="en-US" sz="1400" b="1" dirty="0">
                <a:solidFill>
                  <a:srgbClr val="00B050"/>
                </a:solidFill>
              </a:rPr>
              <a:t>按比例分配共享库所占用的内存。</a:t>
            </a:r>
            <a:r>
              <a:rPr lang="zh-CN" altLang="en-US" sz="1400" dirty="0"/>
              <a:t> </a:t>
            </a:r>
            <a:br>
              <a:rPr lang="zh-CN" altLang="en-US" sz="1400" dirty="0"/>
            </a:br>
            <a:r>
              <a:rPr lang="zh-CN" altLang="en-US" sz="1400" dirty="0"/>
              <a:t>例如，</a:t>
            </a:r>
            <a:r>
              <a:rPr lang="zh-CN" altLang="en-US" sz="1400" b="1" dirty="0"/>
              <a:t>如果有三个进程共享一个占</a:t>
            </a:r>
            <a:r>
              <a:rPr lang="en-US" altLang="zh-CN" sz="1400" b="1" dirty="0"/>
              <a:t>30</a:t>
            </a:r>
            <a:r>
              <a:rPr lang="zh-CN" altLang="en-US" sz="1400" b="1" dirty="0"/>
              <a:t>页内存控件的共享库，每个进程在计算</a:t>
            </a:r>
            <a:r>
              <a:rPr lang="en-US" altLang="zh-CN" sz="1400" b="1" dirty="0"/>
              <a:t>PSS</a:t>
            </a:r>
            <a:r>
              <a:rPr lang="zh-CN" altLang="en-US" sz="1400" b="1" dirty="0"/>
              <a:t>的时候，只会计算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页。 </a:t>
            </a:r>
            <a:br>
              <a:rPr lang="zh-CN" altLang="en-US" sz="1400" b="1" dirty="0"/>
            </a:br>
            <a:r>
              <a:rPr lang="en-US" altLang="zh-CN" sz="1400" dirty="0"/>
              <a:t>PSS</a:t>
            </a:r>
            <a:r>
              <a:rPr lang="zh-CN" altLang="en-US" sz="1400" dirty="0"/>
              <a:t>是一个非常有用的数值，如果系统中所有的进程的</a:t>
            </a:r>
            <a:r>
              <a:rPr lang="en-US" altLang="zh-CN" sz="1400" dirty="0"/>
              <a:t>PSS</a:t>
            </a:r>
            <a:r>
              <a:rPr lang="zh-CN" altLang="en-US" sz="1400" dirty="0"/>
              <a:t>相加，所得和即为系统占用内存的总和。当一个 </a:t>
            </a:r>
            <a:br>
              <a:rPr lang="zh-CN" altLang="en-US" sz="1400" dirty="0"/>
            </a:br>
            <a:r>
              <a:rPr lang="zh-CN" altLang="en-US" sz="1400" dirty="0"/>
              <a:t>进程被杀死后，它所占用的共享库内存将会被其他仍然使用该共享库的进程所分担。在这种方式下，</a:t>
            </a:r>
            <a:r>
              <a:rPr lang="en-US" altLang="zh-CN" sz="1400" dirty="0"/>
              <a:t>PSS </a:t>
            </a:r>
            <a:br>
              <a:rPr lang="en-US" altLang="zh-CN" sz="1400" dirty="0"/>
            </a:br>
            <a:r>
              <a:rPr lang="zh-CN" altLang="en-US" sz="1400" dirty="0"/>
              <a:t>也会带来误导，因为当一个进程被杀后，</a:t>
            </a:r>
            <a:r>
              <a:rPr lang="en-US" altLang="zh-CN" sz="1400" dirty="0"/>
              <a:t>PSS</a:t>
            </a:r>
            <a:r>
              <a:rPr lang="zh-CN" altLang="en-US" sz="1400" dirty="0"/>
              <a:t>并不代表系统回收的内存大小。</a:t>
            </a: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600" b="1" dirty="0" smtClean="0"/>
              <a:t>USS:</a:t>
            </a:r>
            <a:endParaRPr lang="en-US" altLang="zh-CN" sz="1600" b="1" dirty="0"/>
          </a:p>
          <a:p>
            <a:r>
              <a:rPr lang="en-US" altLang="zh-CN" sz="1400" dirty="0" smtClean="0"/>
              <a:t>        </a:t>
            </a:r>
            <a:r>
              <a:rPr lang="en-US" altLang="zh-CN" sz="1400" b="1" dirty="0" smtClean="0"/>
              <a:t>Unique </a:t>
            </a:r>
            <a:r>
              <a:rPr lang="en-US" altLang="zh-CN" sz="1400" b="1" dirty="0"/>
              <a:t>Set Size</a:t>
            </a:r>
            <a:r>
              <a:rPr lang="zh-CN" altLang="en-US" sz="1400" b="1" dirty="0"/>
              <a:t>，进程独自占用的物理内存。</a:t>
            </a:r>
            <a:r>
              <a:rPr lang="zh-CN" altLang="en-US" sz="1400" dirty="0"/>
              <a:t>这部分内存完全是该进程独享的。</a:t>
            </a:r>
            <a:r>
              <a:rPr lang="en-US" altLang="zh-CN" sz="1400" dirty="0"/>
              <a:t>USS</a:t>
            </a:r>
            <a:r>
              <a:rPr lang="zh-CN" altLang="en-US" sz="1400" dirty="0"/>
              <a:t>是一个非常有用 </a:t>
            </a:r>
            <a:br>
              <a:rPr lang="zh-CN" altLang="en-US" sz="1400" dirty="0"/>
            </a:br>
            <a:r>
              <a:rPr lang="zh-CN" altLang="en-US" sz="1400" dirty="0"/>
              <a:t>的数值，因为它</a:t>
            </a:r>
            <a:r>
              <a:rPr lang="zh-CN" altLang="en-US" sz="1400" b="1" dirty="0">
                <a:solidFill>
                  <a:srgbClr val="00B050"/>
                </a:solidFill>
              </a:rPr>
              <a:t>表明了运行一个特定进程所需的真正内存成本。</a:t>
            </a:r>
            <a:r>
              <a:rPr lang="zh-CN" altLang="en-US" sz="1400" dirty="0"/>
              <a:t>当一个进程被杀死，</a:t>
            </a:r>
            <a:r>
              <a:rPr lang="en-US" altLang="zh-CN" sz="1400" dirty="0"/>
              <a:t>USS</a:t>
            </a:r>
            <a:r>
              <a:rPr lang="zh-CN" altLang="en-US" sz="1400" dirty="0"/>
              <a:t>就是所有系统回 </a:t>
            </a:r>
            <a:br>
              <a:rPr lang="zh-CN" altLang="en-US" sz="1400" dirty="0"/>
            </a:br>
            <a:r>
              <a:rPr lang="zh-CN" altLang="en-US" sz="1400" dirty="0"/>
              <a:t>收的内存。</a:t>
            </a:r>
            <a:r>
              <a:rPr lang="en-US" altLang="zh-CN" sz="1400" dirty="0"/>
              <a:t>USS</a:t>
            </a:r>
            <a:r>
              <a:rPr lang="zh-CN" altLang="en-US" sz="1400" dirty="0"/>
              <a:t>是用来检查进程中是否有内存泄露的最好选择。</a:t>
            </a:r>
            <a:endParaRPr lang="zh-CN" alt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9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0FD753-345D-41C9-9F29-9D0FDCAAB370}" type="datetime1">
              <a:rPr lang="ja-JP" altLang="en-US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2019/11/27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DD21A-CF1F-461D-A0D6-AD1B7CC97BAF}" type="slidenum">
              <a:rPr lang="en-US" altLang="ja-JP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198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71488" y="363538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0" dirty="0" smtClean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819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353636"/>
            <a:ext cx="6765925" cy="36576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2.1 Memory Leak </a:t>
            </a:r>
            <a:r>
              <a:rPr lang="en-US" altLang="zh-CN" sz="2000" dirty="0" smtClean="0"/>
              <a:t>Tools - 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 debug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2.2 Memory Leak </a:t>
            </a:r>
            <a:r>
              <a:rPr lang="en-US" altLang="zh-CN" sz="2000" dirty="0" smtClean="0"/>
              <a:t>Cases </a:t>
            </a:r>
            <a:r>
              <a:rPr lang="en-US" altLang="zh-CN" sz="2000" dirty="0"/>
              <a:t>- 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 debug Cases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2.3 </a:t>
            </a:r>
            <a:r>
              <a:rPr lang="en-US" altLang="zh-CN" sz="2000" dirty="0"/>
              <a:t>Memory Leak Tools -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Fd</a:t>
            </a:r>
            <a:r>
              <a:rPr lang="en-US" altLang="zh-CN" sz="2000" dirty="0" smtClean="0"/>
              <a:t> leak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2.4 </a:t>
            </a:r>
            <a:r>
              <a:rPr lang="en-US" altLang="zh-CN" sz="2000" dirty="0"/>
              <a:t>Memory Leak </a:t>
            </a:r>
            <a:r>
              <a:rPr lang="en-US" altLang="zh-CN" sz="2000" dirty="0" smtClean="0"/>
              <a:t>Cases </a:t>
            </a:r>
            <a:r>
              <a:rPr lang="en-US" altLang="zh-CN" sz="2000" dirty="0"/>
              <a:t>-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leak Cases</a:t>
            </a:r>
            <a:endParaRPr lang="en-US" altLang="zh-CN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3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2.1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debug (How to Enable)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798" y="938151"/>
            <a:ext cx="9022470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     从</a:t>
            </a:r>
            <a:r>
              <a:rPr lang="en-US" altLang="zh-CN" dirty="0" smtClean="0"/>
              <a:t>Android O1</a:t>
            </a:r>
            <a:r>
              <a:rPr lang="zh-CN" altLang="en-US" dirty="0" smtClean="0"/>
              <a:t>开始使用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debug</a:t>
            </a:r>
            <a:r>
              <a:rPr lang="zh-CN" altLang="en-US" dirty="0" smtClean="0"/>
              <a:t>机制来进行</a:t>
            </a:r>
            <a:r>
              <a:rPr lang="en-US" altLang="zh-CN" dirty="0" smtClean="0"/>
              <a:t>memory Leak</a:t>
            </a:r>
            <a:r>
              <a:rPr lang="zh-CN" altLang="en-US" dirty="0" smtClean="0"/>
              <a:t>的分析。</a:t>
            </a:r>
            <a:endParaRPr lang="en-US" altLang="zh-CN" dirty="0" smtClean="0"/>
          </a:p>
          <a:p>
            <a:r>
              <a:rPr lang="en-US" altLang="zh-CN" b="1" dirty="0" err="1" smtClean="0"/>
              <a:t>Malloc</a:t>
            </a:r>
            <a:r>
              <a:rPr lang="en-US" altLang="zh-CN" b="1" dirty="0" smtClean="0"/>
              <a:t> debug</a:t>
            </a:r>
            <a:r>
              <a:rPr lang="zh-CN" altLang="en-US" b="1" dirty="0" smtClean="0"/>
              <a:t>机制的主要功能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b="1" dirty="0" smtClean="0"/>
              <a:t>1. memory corruption (</a:t>
            </a:r>
            <a:r>
              <a:rPr lang="en-US" dirty="0">
                <a:solidFill>
                  <a:srgbClr val="00B050"/>
                </a:solidFill>
              </a:rPr>
              <a:t>Use After </a:t>
            </a:r>
            <a:r>
              <a:rPr lang="en-US" dirty="0" smtClean="0">
                <a:solidFill>
                  <a:srgbClr val="00B050"/>
                </a:solidFill>
              </a:rPr>
              <a:t>Free / CORRUPTED </a:t>
            </a:r>
            <a:r>
              <a:rPr lang="en-US" dirty="0">
                <a:solidFill>
                  <a:srgbClr val="00B050"/>
                </a:solidFill>
              </a:rPr>
              <a:t>FRONT/REAR  GUARD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b="1" dirty="0" smtClean="0"/>
              <a:t>2. memory leaks (</a:t>
            </a:r>
            <a:r>
              <a:rPr lang="en-US" dirty="0" err="1" smtClean="0">
                <a:solidFill>
                  <a:srgbClr val="00B050"/>
                </a:solidFill>
              </a:rPr>
              <a:t>leak_track</a:t>
            </a:r>
            <a:r>
              <a:rPr lang="en-US" b="1" dirty="0" smtClean="0"/>
              <a:t>)</a:t>
            </a:r>
          </a:p>
          <a:p>
            <a:pPr lvl="1"/>
            <a:endParaRPr lang="en-US" b="1" dirty="0"/>
          </a:p>
          <a:p>
            <a:pPr marL="0" lvl="1"/>
            <a:r>
              <a:rPr lang="zh-CN" altLang="en-US" b="1" dirty="0"/>
              <a:t>分析工具</a:t>
            </a:r>
            <a:r>
              <a:rPr lang="en-US" altLang="zh-CN" b="1" dirty="0"/>
              <a:t>:</a:t>
            </a:r>
          </a:p>
          <a:p>
            <a:pPr marL="0" lvl="1"/>
            <a:r>
              <a:rPr lang="en-US" dirty="0" smtClean="0"/>
              <a:t>         1. GAT</a:t>
            </a:r>
          </a:p>
          <a:p>
            <a:pPr marL="0" lvl="1"/>
            <a:r>
              <a:rPr lang="en-US" dirty="0"/>
              <a:t> </a:t>
            </a:r>
            <a:r>
              <a:rPr lang="en-US" dirty="0" smtClean="0"/>
              <a:t>        2. NE/KE Analyzer (</a:t>
            </a:r>
            <a:r>
              <a:rPr lang="en-US" dirty="0" err="1"/>
              <a:t>SP_OfflineDebugSuite</a:t>
            </a:r>
            <a:r>
              <a:rPr lang="en-US" dirty="0" smtClean="0"/>
              <a:t>)</a:t>
            </a:r>
          </a:p>
          <a:p>
            <a:pPr marL="0" lvl="1"/>
            <a:endParaRPr lang="en-US" dirty="0"/>
          </a:p>
          <a:p>
            <a:pPr marL="0" lvl="1"/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0" lvl="1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/>
              <a:t>原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一般都是在</a:t>
            </a:r>
            <a:r>
              <a:rPr lang="en-US" altLang="zh-CN" dirty="0" err="1" smtClean="0"/>
              <a:t>eng</a:t>
            </a:r>
            <a:r>
              <a:rPr lang="zh-CN" altLang="en-US" dirty="0" smtClean="0"/>
              <a:t>版本上默认打开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debug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 smtClean="0"/>
              <a:t>为了保证手机的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，客户一般使用</a:t>
            </a:r>
            <a:r>
              <a:rPr lang="en-US" altLang="zh-CN" dirty="0" err="1"/>
              <a:t>userdebug</a:t>
            </a:r>
            <a:r>
              <a:rPr lang="zh-CN" altLang="en-US" dirty="0" smtClean="0"/>
              <a:t>版本进行</a:t>
            </a:r>
            <a:r>
              <a:rPr lang="en-US" altLang="zh-CN" dirty="0" smtClean="0"/>
              <a:t>memory leak</a:t>
            </a:r>
            <a:r>
              <a:rPr lang="zh-CN" altLang="en-US" dirty="0" smtClean="0"/>
              <a:t>的分析。</a:t>
            </a:r>
            <a:endParaRPr lang="en-US" altLang="zh-CN" dirty="0" smtClean="0"/>
          </a:p>
          <a:p>
            <a:pPr marL="0" lvl="1"/>
            <a:endParaRPr lang="en-US" dirty="0" smtClean="0"/>
          </a:p>
          <a:p>
            <a:pPr marL="0" lvl="1"/>
            <a:r>
              <a:rPr lang="en-US" altLang="zh-CN" b="1" dirty="0" smtClean="0"/>
              <a:t>Google Android</a:t>
            </a:r>
            <a:r>
              <a:rPr lang="zh-CN" altLang="en-US" b="1" dirty="0" smtClean="0"/>
              <a:t>官网</a:t>
            </a:r>
            <a:r>
              <a:rPr lang="en-US" altLang="zh-CN" b="1" dirty="0" smtClean="0"/>
              <a:t>: </a:t>
            </a:r>
            <a:endParaRPr lang="en-US" b="1" dirty="0" smtClean="0"/>
          </a:p>
          <a:p>
            <a:pPr marL="0" lvl="1"/>
            <a:r>
              <a:rPr lang="en-US" dirty="0"/>
              <a:t>https://android.googlesource.com/platform/bionic/+/</a:t>
            </a:r>
            <a:r>
              <a:rPr lang="en-US" dirty="0" smtClean="0"/>
              <a:t>master/libc/malloc_debug/README.md</a:t>
            </a:r>
          </a:p>
          <a:p>
            <a:pPr marL="0" lvl="1"/>
            <a:endParaRPr lang="en-US" dirty="0" smtClean="0"/>
          </a:p>
          <a:p>
            <a:pPr marL="0" lvl="1"/>
            <a:r>
              <a:rPr lang="zh-CN" altLang="en-US" b="1" dirty="0" smtClean="0"/>
              <a:t>源代码路径</a:t>
            </a:r>
            <a:r>
              <a:rPr lang="en-US" altLang="zh-CN" b="1" dirty="0" smtClean="0"/>
              <a:t>:</a:t>
            </a:r>
          </a:p>
          <a:p>
            <a:pPr marL="0" lvl="1"/>
            <a:r>
              <a:rPr lang="en-US" dirty="0"/>
              <a:t>bionic/</a:t>
            </a:r>
            <a:r>
              <a:rPr lang="en-US" dirty="0" err="1"/>
              <a:t>libc</a:t>
            </a:r>
            <a:r>
              <a:rPr lang="en-US" dirty="0"/>
              <a:t>/</a:t>
            </a:r>
            <a:r>
              <a:rPr lang="en-US" dirty="0" err="1"/>
              <a:t>malloc_debug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2.1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(How to Enable)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571" y="938151"/>
            <a:ext cx="824075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0000FF"/>
                </a:solidFill>
              </a:rPr>
              <a:t>nable </a:t>
            </a:r>
            <a:r>
              <a:rPr lang="en-US" b="1" dirty="0" err="1" smtClean="0">
                <a:solidFill>
                  <a:srgbClr val="0000FF"/>
                </a:solidFill>
              </a:rPr>
              <a:t>Malloc</a:t>
            </a:r>
            <a:r>
              <a:rPr lang="en-US" b="1" dirty="0" smtClean="0">
                <a:solidFill>
                  <a:srgbClr val="0000FF"/>
                </a:solidFill>
              </a:rPr>
              <a:t> debug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endParaRPr lang="en-US" dirty="0" smtClean="0">
              <a:solidFill>
                <a:srgbClr val="353630"/>
              </a:solidFill>
            </a:endParaRPr>
          </a:p>
          <a:p>
            <a:r>
              <a:rPr lang="en-US" sz="1600" dirty="0" err="1" smtClean="0">
                <a:solidFill>
                  <a:srgbClr val="353630"/>
                </a:solidFill>
              </a:rPr>
              <a:t>adb</a:t>
            </a:r>
            <a:r>
              <a:rPr lang="en-US" sz="1600" dirty="0" smtClean="0">
                <a:solidFill>
                  <a:srgbClr val="353630"/>
                </a:solidFill>
              </a:rPr>
              <a:t> </a:t>
            </a:r>
            <a:r>
              <a:rPr lang="en-US" sz="1600" dirty="0">
                <a:solidFill>
                  <a:srgbClr val="353630"/>
                </a:solidFill>
              </a:rPr>
              <a:t>shell "echo </a:t>
            </a:r>
            <a:r>
              <a:rPr lang="en-US" sz="1600" dirty="0" err="1">
                <a:solidFill>
                  <a:srgbClr val="353630"/>
                </a:solidFill>
              </a:rPr>
              <a:t>libc.debug.malloc.options</a:t>
            </a:r>
            <a:r>
              <a:rPr lang="en-US" sz="1600" dirty="0">
                <a:solidFill>
                  <a:srgbClr val="353630"/>
                </a:solidFill>
              </a:rPr>
              <a:t>="</a:t>
            </a:r>
            <a:r>
              <a:rPr lang="en-US" sz="1600" dirty="0">
                <a:solidFill>
                  <a:srgbClr val="00B050"/>
                </a:solidFill>
              </a:rPr>
              <a:t>$DEBUG_OPTIONS</a:t>
            </a:r>
            <a:r>
              <a:rPr lang="en-US" sz="1600" dirty="0">
                <a:solidFill>
                  <a:srgbClr val="353630"/>
                </a:solidFill>
              </a:rPr>
              <a:t>" &gt;&gt; /data/</a:t>
            </a:r>
            <a:r>
              <a:rPr lang="en-US" sz="1600" dirty="0" err="1">
                <a:solidFill>
                  <a:srgbClr val="353630"/>
                </a:solidFill>
              </a:rPr>
              <a:t>local.prop</a:t>
            </a:r>
            <a:r>
              <a:rPr lang="en-US" sz="1600" dirty="0">
                <a:solidFill>
                  <a:srgbClr val="353630"/>
                </a:solidFill>
              </a:rPr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53630"/>
                </a:solidFill>
              </a:rPr>
              <a:t>adb</a:t>
            </a:r>
            <a:r>
              <a:rPr lang="en-US" sz="1600" dirty="0">
                <a:solidFill>
                  <a:srgbClr val="353630"/>
                </a:solidFill>
              </a:rPr>
              <a:t> shell "echo </a:t>
            </a:r>
            <a:r>
              <a:rPr lang="en-US" sz="1600" dirty="0" err="1">
                <a:solidFill>
                  <a:srgbClr val="353630"/>
                </a:solidFill>
              </a:rPr>
              <a:t>libc.debug.malloc.program</a:t>
            </a:r>
            <a:r>
              <a:rPr lang="en-US" sz="1600" dirty="0">
                <a:solidFill>
                  <a:srgbClr val="353630"/>
                </a:solidFill>
              </a:rPr>
              <a:t>= </a:t>
            </a:r>
            <a:r>
              <a:rPr lang="en-US" sz="1600" dirty="0">
                <a:solidFill>
                  <a:srgbClr val="00B050"/>
                </a:solidFill>
              </a:rPr>
              <a:t>$PROGRAM_NAME </a:t>
            </a:r>
            <a:r>
              <a:rPr lang="en-US" sz="1600" dirty="0">
                <a:solidFill>
                  <a:srgbClr val="353630"/>
                </a:solidFill>
              </a:rPr>
              <a:t>&gt;&gt; /data/</a:t>
            </a:r>
            <a:r>
              <a:rPr lang="en-US" sz="1600" dirty="0" err="1">
                <a:solidFill>
                  <a:srgbClr val="353630"/>
                </a:solidFill>
              </a:rPr>
              <a:t>local.prop</a:t>
            </a:r>
            <a:r>
              <a:rPr lang="en-US" sz="1600" dirty="0">
                <a:solidFill>
                  <a:srgbClr val="353630"/>
                </a:solidFill>
              </a:rPr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53630"/>
                </a:solidFill>
              </a:rPr>
              <a:t>adb</a:t>
            </a:r>
            <a:r>
              <a:rPr lang="en-US" sz="1600" dirty="0">
                <a:solidFill>
                  <a:srgbClr val="353630"/>
                </a:solidFill>
              </a:rPr>
              <a:t> shell "</a:t>
            </a:r>
            <a:r>
              <a:rPr lang="en-US" sz="1600" dirty="0" err="1">
                <a:solidFill>
                  <a:srgbClr val="353630"/>
                </a:solidFill>
              </a:rPr>
              <a:t>chmod</a:t>
            </a:r>
            <a:r>
              <a:rPr lang="en-US" sz="1600" dirty="0">
                <a:solidFill>
                  <a:srgbClr val="353630"/>
                </a:solidFill>
              </a:rPr>
              <a:t> 644 /data/</a:t>
            </a:r>
            <a:r>
              <a:rPr lang="en-US" sz="1600" dirty="0" err="1">
                <a:solidFill>
                  <a:srgbClr val="353630"/>
                </a:solidFill>
              </a:rPr>
              <a:t>local.prop</a:t>
            </a:r>
            <a:r>
              <a:rPr lang="en-US" sz="1600" dirty="0">
                <a:solidFill>
                  <a:srgbClr val="353630"/>
                </a:solidFill>
              </a:rPr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53630"/>
                </a:solidFill>
              </a:rPr>
              <a:t>adb</a:t>
            </a:r>
            <a:r>
              <a:rPr lang="en-US" sz="1600" dirty="0">
                <a:solidFill>
                  <a:srgbClr val="353630"/>
                </a:solidFill>
              </a:rPr>
              <a:t> </a:t>
            </a:r>
            <a:r>
              <a:rPr lang="en-US" sz="1600" dirty="0" smtClean="0">
                <a:solidFill>
                  <a:srgbClr val="353630"/>
                </a:solidFill>
              </a:rPr>
              <a:t>reboot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571" y="2812963"/>
            <a:ext cx="85083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Example:</a:t>
            </a:r>
          </a:p>
          <a:p>
            <a:r>
              <a:rPr lang="en-US" sz="1600" dirty="0" err="1" smtClean="0">
                <a:solidFill>
                  <a:srgbClr val="353630"/>
                </a:solidFill>
              </a:rPr>
              <a:t>adb</a:t>
            </a:r>
            <a:r>
              <a:rPr lang="en-US" sz="1600" dirty="0" smtClean="0">
                <a:solidFill>
                  <a:srgbClr val="353630"/>
                </a:solidFill>
              </a:rPr>
              <a:t> shell "echo </a:t>
            </a:r>
            <a:r>
              <a:rPr lang="en-US" sz="1600" dirty="0" err="1" smtClean="0">
                <a:solidFill>
                  <a:srgbClr val="353630"/>
                </a:solidFill>
              </a:rPr>
              <a:t>libc.debug.malloc.options</a:t>
            </a:r>
            <a:r>
              <a:rPr lang="en-US" sz="1600" dirty="0" smtClean="0">
                <a:solidFill>
                  <a:srgbClr val="353630"/>
                </a:solidFill>
              </a:rPr>
              <a:t>="</a:t>
            </a:r>
            <a:r>
              <a:rPr lang="en-US" sz="1600" dirty="0" err="1" smtClean="0">
                <a:solidFill>
                  <a:srgbClr val="00B050"/>
                </a:solidFill>
              </a:rPr>
              <a:t>backtrace</a:t>
            </a:r>
            <a:r>
              <a:rPr lang="en-US" sz="1600" dirty="0" smtClean="0">
                <a:solidFill>
                  <a:srgbClr val="00B050"/>
                </a:solidFill>
              </a:rPr>
              <a:t>=16 guard=8 </a:t>
            </a:r>
            <a:r>
              <a:rPr lang="en-US" sz="1600" dirty="0" err="1" smtClean="0">
                <a:solidFill>
                  <a:srgbClr val="00B050"/>
                </a:solidFill>
              </a:rPr>
              <a:t>free_track</a:t>
            </a:r>
            <a:r>
              <a:rPr lang="en-US" sz="1600" dirty="0" smtClean="0">
                <a:solidFill>
                  <a:srgbClr val="353630"/>
                </a:solidFill>
              </a:rPr>
              <a:t>" &gt;&gt; /data/</a:t>
            </a:r>
            <a:r>
              <a:rPr lang="en-US" sz="1600" dirty="0" err="1" smtClean="0">
                <a:solidFill>
                  <a:srgbClr val="353630"/>
                </a:solidFill>
              </a:rPr>
              <a:t>local.prop</a:t>
            </a:r>
            <a:r>
              <a:rPr lang="en-US" sz="1600" dirty="0" smtClean="0">
                <a:solidFill>
                  <a:srgbClr val="353630"/>
                </a:solidFill>
              </a:rPr>
              <a:t>"</a:t>
            </a:r>
            <a:br>
              <a:rPr lang="en-US" sz="1600" dirty="0" smtClean="0">
                <a:solidFill>
                  <a:srgbClr val="353630"/>
                </a:solidFill>
              </a:rPr>
            </a:br>
            <a:r>
              <a:rPr lang="en-US" sz="1600" dirty="0" err="1" smtClean="0">
                <a:solidFill>
                  <a:srgbClr val="353630"/>
                </a:solidFill>
              </a:rPr>
              <a:t>adb</a:t>
            </a:r>
            <a:r>
              <a:rPr lang="en-US" sz="1600" dirty="0" smtClean="0">
                <a:solidFill>
                  <a:srgbClr val="353630"/>
                </a:solidFill>
              </a:rPr>
              <a:t> shell "echo </a:t>
            </a:r>
            <a:r>
              <a:rPr lang="en-US" sz="1600" dirty="0" err="1" smtClean="0">
                <a:solidFill>
                  <a:srgbClr val="353630"/>
                </a:solidFill>
              </a:rPr>
              <a:t>libc.debug.malloc.program</a:t>
            </a:r>
            <a:r>
              <a:rPr lang="en-US" sz="1600" dirty="0" smtClean="0">
                <a:solidFill>
                  <a:srgbClr val="353630"/>
                </a:solidFill>
              </a:rPr>
              <a:t>=</a:t>
            </a:r>
            <a:r>
              <a:rPr lang="en-US" sz="1600" dirty="0" smtClean="0">
                <a:solidFill>
                  <a:srgbClr val="00B050"/>
                </a:solidFill>
              </a:rPr>
              <a:t>/vendor/bin/</a:t>
            </a:r>
            <a:r>
              <a:rPr lang="en-US" sz="1600" dirty="0" err="1" smtClean="0">
                <a:solidFill>
                  <a:srgbClr val="00B050"/>
                </a:solidFill>
              </a:rPr>
              <a:t>hw</a:t>
            </a:r>
            <a:r>
              <a:rPr lang="en-US" sz="1600" dirty="0" smtClean="0">
                <a:solidFill>
                  <a:srgbClr val="00B050"/>
                </a:solidFill>
              </a:rPr>
              <a:t>/</a:t>
            </a:r>
            <a:r>
              <a:rPr lang="en-US" sz="1600" dirty="0" err="1" smtClean="0">
                <a:solidFill>
                  <a:srgbClr val="00B050"/>
                </a:solidFill>
              </a:rPr>
              <a:t>camerahalserver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353630"/>
                </a:solidFill>
              </a:rPr>
              <a:t>&gt;&gt; /data/</a:t>
            </a:r>
            <a:r>
              <a:rPr lang="en-US" sz="1600" dirty="0" err="1" smtClean="0">
                <a:solidFill>
                  <a:srgbClr val="353630"/>
                </a:solidFill>
              </a:rPr>
              <a:t>local.prop</a:t>
            </a:r>
            <a:r>
              <a:rPr lang="en-US" sz="1600" dirty="0" smtClean="0">
                <a:solidFill>
                  <a:srgbClr val="353630"/>
                </a:solidFill>
              </a:rPr>
              <a:t>“</a:t>
            </a:r>
          </a:p>
          <a:p>
            <a:r>
              <a:rPr lang="zh-CN" altLang="en-US" sz="1600" dirty="0" smtClean="0">
                <a:solidFill>
                  <a:srgbClr val="353630"/>
                </a:solidFill>
              </a:rPr>
              <a:t>    一般来说</a:t>
            </a:r>
            <a:r>
              <a:rPr lang="en-US" altLang="zh-CN" sz="1600" dirty="0" smtClean="0">
                <a:solidFill>
                  <a:srgbClr val="353630"/>
                </a:solidFill>
              </a:rPr>
              <a:t>mem leak</a:t>
            </a:r>
            <a:r>
              <a:rPr lang="zh-CN" altLang="en-US" sz="1600" dirty="0" smtClean="0">
                <a:solidFill>
                  <a:srgbClr val="353630"/>
                </a:solidFill>
              </a:rPr>
              <a:t>问题只需要保证</a:t>
            </a:r>
            <a:r>
              <a:rPr lang="en-US" altLang="zh-CN" sz="1600" dirty="0" err="1" smtClean="0">
                <a:solidFill>
                  <a:srgbClr val="353630"/>
                </a:solidFill>
              </a:rPr>
              <a:t>backtrace</a:t>
            </a:r>
            <a:r>
              <a:rPr lang="zh-CN" altLang="en-US" sz="1600" dirty="0" smtClean="0">
                <a:solidFill>
                  <a:srgbClr val="353630"/>
                </a:solidFill>
              </a:rPr>
              <a:t>有写入</a:t>
            </a:r>
            <a:r>
              <a:rPr lang="en-US" altLang="zh-CN" sz="1600" dirty="0" smtClean="0">
                <a:solidFill>
                  <a:srgbClr val="353630"/>
                </a:solidFill>
              </a:rPr>
              <a:t>options</a:t>
            </a:r>
            <a:r>
              <a:rPr lang="zh-CN" altLang="en-US" sz="1600" dirty="0" smtClean="0">
                <a:solidFill>
                  <a:srgbClr val="353630"/>
                </a:solidFill>
              </a:rPr>
              <a:t>即可。随着</a:t>
            </a:r>
            <a:r>
              <a:rPr lang="en-US" altLang="zh-CN" sz="1600" dirty="0" err="1" smtClean="0">
                <a:solidFill>
                  <a:srgbClr val="353630"/>
                </a:solidFill>
              </a:rPr>
              <a:t>backtrace</a:t>
            </a:r>
            <a:r>
              <a:rPr lang="zh-CN" altLang="en-US" sz="1600" dirty="0" smtClean="0">
                <a:solidFill>
                  <a:srgbClr val="353630"/>
                </a:solidFill>
              </a:rPr>
              <a:t>的增加会导致系统</a:t>
            </a:r>
            <a:r>
              <a:rPr lang="en-US" altLang="zh-CN" sz="1600" dirty="0" err="1" smtClean="0">
                <a:solidFill>
                  <a:srgbClr val="353630"/>
                </a:solidFill>
              </a:rPr>
              <a:t>Loding</a:t>
            </a:r>
            <a:r>
              <a:rPr lang="zh-CN" altLang="en-US" sz="1600" dirty="0" smtClean="0">
                <a:solidFill>
                  <a:srgbClr val="353630"/>
                </a:solidFill>
              </a:rPr>
              <a:t>增加。</a:t>
            </a:r>
            <a:endParaRPr lang="en-US" sz="1600" dirty="0">
              <a:solidFill>
                <a:srgbClr val="353630"/>
              </a:solidFill>
            </a:endParaRPr>
          </a:p>
          <a:p>
            <a:endParaRPr lang="en-US" sz="1600" dirty="0">
              <a:solidFill>
                <a:srgbClr val="35363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9571" y="4772532"/>
            <a:ext cx="82407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Dis</a:t>
            </a:r>
            <a:r>
              <a:rPr lang="en-US" b="1" dirty="0" smtClean="0">
                <a:solidFill>
                  <a:srgbClr val="FF0000"/>
                </a:solidFill>
              </a:rPr>
              <a:t>able </a:t>
            </a:r>
            <a:r>
              <a:rPr lang="en-US" b="1" dirty="0" err="1" smtClean="0">
                <a:solidFill>
                  <a:srgbClr val="FF0000"/>
                </a:solidFill>
              </a:rPr>
              <a:t>Malloc</a:t>
            </a:r>
            <a:r>
              <a:rPr lang="en-US" b="1" dirty="0" smtClean="0">
                <a:solidFill>
                  <a:srgbClr val="FF0000"/>
                </a:solidFill>
              </a:rPr>
              <a:t> debug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600" dirty="0" err="1"/>
              <a:t>adb</a:t>
            </a:r>
            <a:r>
              <a:rPr lang="en-US" sz="1600" dirty="0"/>
              <a:t> shell "echo </a:t>
            </a:r>
            <a:r>
              <a:rPr lang="en-US" sz="1600" dirty="0" err="1"/>
              <a:t>libc.debug.malloc.program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disable_malloc_debug</a:t>
            </a:r>
            <a:r>
              <a:rPr lang="en-US" sz="1600" dirty="0"/>
              <a:t> &gt;&gt; /data/</a:t>
            </a:r>
            <a:r>
              <a:rPr lang="en-US" sz="1600" dirty="0" err="1"/>
              <a:t>local.prop</a:t>
            </a:r>
            <a:r>
              <a:rPr lang="en-US" sz="1600" dirty="0"/>
              <a:t>"</a:t>
            </a:r>
          </a:p>
          <a:p>
            <a:r>
              <a:rPr lang="en-US" sz="1600" dirty="0" err="1"/>
              <a:t>adb</a:t>
            </a:r>
            <a:r>
              <a:rPr lang="en-US" sz="1600" dirty="0"/>
              <a:t> shell "</a:t>
            </a:r>
            <a:r>
              <a:rPr lang="en-US" sz="1600" dirty="0" err="1"/>
              <a:t>chmod</a:t>
            </a:r>
            <a:r>
              <a:rPr lang="en-US" sz="1600" dirty="0"/>
              <a:t> 644 /data/</a:t>
            </a:r>
            <a:r>
              <a:rPr lang="en-US" sz="1600" dirty="0" err="1"/>
              <a:t>local.prop</a:t>
            </a:r>
            <a:r>
              <a:rPr lang="en-US" sz="1600" dirty="0"/>
              <a:t>"</a:t>
            </a:r>
          </a:p>
          <a:p>
            <a:r>
              <a:rPr lang="en-US" sz="1600" dirty="0" err="1"/>
              <a:t>adb</a:t>
            </a:r>
            <a:r>
              <a:rPr lang="en-US" sz="1600" dirty="0"/>
              <a:t> reboot</a:t>
            </a:r>
          </a:p>
        </p:txBody>
      </p:sp>
    </p:spTree>
    <p:extLst>
      <p:ext uri="{BB962C8B-B14F-4D97-AF65-F5344CB8AC3E}">
        <p14:creationId xmlns:p14="http://schemas.microsoft.com/office/powerpoint/2010/main" val="27092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2.1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(How to Enable)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571" y="860094"/>
            <a:ext cx="89544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How to check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if </a:t>
            </a:r>
            <a:r>
              <a:rPr lang="en-US" altLang="zh-CN" b="1" dirty="0" smtClean="0">
                <a:solidFill>
                  <a:srgbClr val="0000FF"/>
                </a:solidFill>
              </a:rPr>
              <a:t>enabled :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sz="1600" b="1" dirty="0" smtClean="0"/>
              <a:t>1. cat </a:t>
            </a:r>
            <a:r>
              <a:rPr lang="en-US" sz="1600" b="1" dirty="0"/>
              <a:t>/proc/$</a:t>
            </a:r>
            <a:r>
              <a:rPr lang="en-US" sz="1600" b="1" dirty="0" err="1"/>
              <a:t>pid</a:t>
            </a:r>
            <a:r>
              <a:rPr lang="en-US" sz="1600" b="1" dirty="0"/>
              <a:t>/maps | grep </a:t>
            </a:r>
            <a:r>
              <a:rPr lang="en-US" sz="1600" b="1" dirty="0" err="1"/>
              <a:t>malloc_debug</a:t>
            </a:r>
            <a:r>
              <a:rPr lang="en-US" sz="1600" b="1" dirty="0"/>
              <a:t>      </a:t>
            </a:r>
            <a:r>
              <a:rPr lang="en-US" sz="1600" dirty="0"/>
              <a:t>-- </a:t>
            </a:r>
            <a:r>
              <a:rPr lang="zh-CN" altLang="en-US" sz="1600" dirty="0"/>
              <a:t>可以看到如下类似信息</a:t>
            </a:r>
            <a:endParaRPr lang="en-US" sz="1600" dirty="0"/>
          </a:p>
          <a:p>
            <a:r>
              <a:rPr lang="en-US" sz="1600" dirty="0"/>
              <a:t>aa688000-aa6bb000 r-</a:t>
            </a:r>
            <a:r>
              <a:rPr lang="en-US" sz="1600" dirty="0" err="1"/>
              <a:t>xp</a:t>
            </a:r>
            <a:r>
              <a:rPr lang="en-US" sz="1600" dirty="0"/>
              <a:t> 00000000 fc:00 1624       /system/lib/</a:t>
            </a:r>
            <a:r>
              <a:rPr lang="en-US" sz="1600" dirty="0">
                <a:solidFill>
                  <a:srgbClr val="FF0000"/>
                </a:solidFill>
              </a:rPr>
              <a:t>libc_malloc_debug.so</a:t>
            </a:r>
          </a:p>
          <a:p>
            <a:r>
              <a:rPr lang="en-US" sz="1600" dirty="0"/>
              <a:t>aa6bb000-aa6bd000 r--p 00032000 fc:00 1624       /system/lib/libc_malloc_debug.so</a:t>
            </a:r>
          </a:p>
          <a:p>
            <a:r>
              <a:rPr lang="en-US" sz="1600" dirty="0"/>
              <a:t>aa6bd000-aa6be000 </a:t>
            </a:r>
            <a:r>
              <a:rPr lang="en-US" sz="1600" dirty="0" err="1"/>
              <a:t>rw</a:t>
            </a:r>
            <a:r>
              <a:rPr lang="en-US" sz="1600" dirty="0"/>
              <a:t>-p 00034000 fc:00 1624       /system/lib/libc_malloc_debug.so</a:t>
            </a:r>
          </a:p>
          <a:p>
            <a:r>
              <a:rPr lang="en-US" sz="1600" b="1" dirty="0" smtClean="0"/>
              <a:t>2. </a:t>
            </a:r>
            <a:r>
              <a:rPr lang="en-US" sz="1600" b="1" dirty="0" err="1" smtClean="0"/>
              <a:t>adb</a:t>
            </a:r>
            <a:r>
              <a:rPr lang="en-US" sz="1600" b="1" dirty="0" smtClean="0"/>
              <a:t> </a:t>
            </a:r>
            <a:r>
              <a:rPr lang="en-US" sz="1600" b="1" dirty="0"/>
              <a:t>shell </a:t>
            </a:r>
            <a:r>
              <a:rPr lang="en-US" sz="1600" b="1" dirty="0" err="1"/>
              <a:t>getprop</a:t>
            </a:r>
            <a:r>
              <a:rPr lang="en-US" sz="1600" b="1" dirty="0"/>
              <a:t> | find "</a:t>
            </a:r>
            <a:r>
              <a:rPr lang="en-US" sz="1600" b="1" dirty="0" err="1"/>
              <a:t>malloc</a:t>
            </a:r>
            <a:r>
              <a:rPr lang="en-US" sz="1600" b="1" dirty="0"/>
              <a:t>"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libc.debug.malloc.options</a:t>
            </a:r>
            <a:r>
              <a:rPr lang="en-US" sz="1600" dirty="0"/>
              <a:t>]: </a:t>
            </a:r>
            <a:r>
              <a:rPr lang="en-US" sz="1600" dirty="0" smtClean="0"/>
              <a:t>[</a:t>
            </a:r>
            <a:r>
              <a:rPr lang="en-US" sz="1600" dirty="0" err="1">
                <a:solidFill>
                  <a:srgbClr val="00B050"/>
                </a:solidFill>
              </a:rPr>
              <a:t>backtrace</a:t>
            </a:r>
            <a:r>
              <a:rPr lang="en-US" sz="1600" dirty="0">
                <a:solidFill>
                  <a:srgbClr val="00B050"/>
                </a:solidFill>
              </a:rPr>
              <a:t>=16 guard=8 </a:t>
            </a:r>
            <a:r>
              <a:rPr lang="en-US" sz="1600" dirty="0" err="1">
                <a:solidFill>
                  <a:srgbClr val="00B050"/>
                </a:solidFill>
              </a:rPr>
              <a:t>free_track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libc.debug.malloc.program</a:t>
            </a:r>
            <a:r>
              <a:rPr lang="en-US" sz="1600" dirty="0"/>
              <a:t>]: </a:t>
            </a:r>
            <a:r>
              <a:rPr lang="en-US" sz="1600" dirty="0" smtClean="0">
                <a:solidFill>
                  <a:srgbClr val="353630"/>
                </a:solidFill>
              </a:rPr>
              <a:t>=</a:t>
            </a:r>
            <a:r>
              <a:rPr lang="en-US" sz="1600" dirty="0"/>
              <a:t> [ </a:t>
            </a:r>
            <a:r>
              <a:rPr lang="en-US" sz="1600" dirty="0" smtClean="0">
                <a:solidFill>
                  <a:srgbClr val="00B050"/>
                </a:solidFill>
              </a:rPr>
              <a:t>/</a:t>
            </a:r>
            <a:r>
              <a:rPr lang="en-US" sz="1600" dirty="0">
                <a:solidFill>
                  <a:srgbClr val="00B050"/>
                </a:solidFill>
              </a:rPr>
              <a:t>vendor/bin/</a:t>
            </a:r>
            <a:r>
              <a:rPr lang="en-US" sz="1600" dirty="0" err="1">
                <a:solidFill>
                  <a:srgbClr val="00B050"/>
                </a:solidFill>
              </a:rPr>
              <a:t>hw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camerahalserver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]</a:t>
            </a:r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How </a:t>
            </a:r>
            <a:r>
              <a:rPr lang="en-US" altLang="zh-CN" b="1" dirty="0">
                <a:solidFill>
                  <a:srgbClr val="0000FF"/>
                </a:solidFill>
              </a:rPr>
              <a:t>to Enable </a:t>
            </a:r>
            <a:r>
              <a:rPr lang="en-US" altLang="zh-CN" b="1" dirty="0" err="1">
                <a:solidFill>
                  <a:srgbClr val="0000FF"/>
                </a:solidFill>
              </a:rPr>
              <a:t>Malloc</a:t>
            </a:r>
            <a:r>
              <a:rPr lang="en-US" altLang="zh-CN" b="1" dirty="0">
                <a:solidFill>
                  <a:srgbClr val="0000FF"/>
                </a:solidFill>
              </a:rPr>
              <a:t> debug on </a:t>
            </a:r>
            <a:r>
              <a:rPr lang="en-US" altLang="zh-CN" b="1" dirty="0" err="1">
                <a:solidFill>
                  <a:srgbClr val="0000FF"/>
                </a:solidFill>
              </a:rPr>
              <a:t>eng</a:t>
            </a:r>
            <a:r>
              <a:rPr lang="en-US" altLang="zh-CN" b="1" dirty="0">
                <a:solidFill>
                  <a:srgbClr val="0000FF"/>
                </a:solidFill>
              </a:rPr>
              <a:t> &amp; </a:t>
            </a:r>
            <a:r>
              <a:rPr lang="en-US" altLang="zh-CN" b="1" dirty="0" err="1">
                <a:solidFill>
                  <a:srgbClr val="0000FF"/>
                </a:solidFill>
              </a:rPr>
              <a:t>Userdebug</a:t>
            </a:r>
            <a:r>
              <a:rPr lang="en-US" altLang="zh-CN" b="1" dirty="0">
                <a:solidFill>
                  <a:srgbClr val="0000FF"/>
                </a:solidFill>
              </a:rPr>
              <a:t>:</a:t>
            </a:r>
          </a:p>
          <a:p>
            <a:r>
              <a:rPr lang="en-US" altLang="zh-CN" sz="1600" b="1" dirty="0" smtClean="0"/>
              <a:t>1. </a:t>
            </a:r>
            <a:r>
              <a:rPr lang="en-US" altLang="zh-CN" sz="1600" b="1" dirty="0" err="1" smtClean="0"/>
              <a:t>Eng</a:t>
            </a:r>
            <a:r>
              <a:rPr lang="en-US" altLang="zh-CN" sz="1600" b="1" dirty="0" smtClean="0"/>
              <a:t>:  </a:t>
            </a:r>
            <a:r>
              <a:rPr lang="zh-CN" altLang="en-US" sz="1600" b="1" dirty="0" smtClean="0"/>
              <a:t>参照上述的的方法设置属性即可</a:t>
            </a:r>
            <a:endParaRPr lang="en-US" altLang="zh-CN" sz="1600" b="1" dirty="0" smtClean="0"/>
          </a:p>
          <a:p>
            <a:endParaRPr lang="en-US" sz="1600" dirty="0" smtClean="0"/>
          </a:p>
          <a:p>
            <a:r>
              <a:rPr lang="en-US" altLang="zh-CN" sz="1600" b="1" dirty="0" smtClean="0"/>
              <a:t>2. </a:t>
            </a:r>
            <a:r>
              <a:rPr lang="en-US" altLang="zh-CN" sz="1600" b="1" dirty="0" err="1" smtClean="0"/>
              <a:t>Userdebug</a:t>
            </a:r>
            <a:r>
              <a:rPr lang="en-US" altLang="zh-CN" sz="1600" b="1" dirty="0" smtClean="0"/>
              <a:t>:</a:t>
            </a:r>
          </a:p>
          <a:p>
            <a:r>
              <a:rPr lang="en-US" sz="1600" b="1" dirty="0" smtClean="0"/>
              <a:t>     </a:t>
            </a:r>
            <a:r>
              <a:rPr lang="en-US" altLang="zh-CN" sz="1600" b="1" dirty="0" err="1" smtClean="0"/>
              <a:t>Userbug</a:t>
            </a:r>
            <a:r>
              <a:rPr lang="zh-CN" altLang="en-US" sz="1600" b="1" dirty="0" smtClean="0"/>
              <a:t>版本需要设置额外的</a:t>
            </a:r>
            <a:r>
              <a:rPr lang="zh-CN" altLang="en-US" sz="1600" b="1" dirty="0"/>
              <a:t>编译</a:t>
            </a:r>
            <a:r>
              <a:rPr lang="zh-CN" altLang="en-US" sz="1600" b="1" dirty="0" smtClean="0"/>
              <a:t>属性</a:t>
            </a:r>
            <a:endParaRPr lang="en-US" altLang="zh-CN" sz="1600" b="1" dirty="0" smtClean="0"/>
          </a:p>
          <a:p>
            <a:endParaRPr lang="en-US" sz="1600" b="1" dirty="0" smtClean="0"/>
          </a:p>
          <a:p>
            <a:r>
              <a:rPr lang="en-US" altLang="zh-CN" sz="1600" b="1" dirty="0" smtClean="0"/>
              <a:t>2.1 </a:t>
            </a:r>
            <a:r>
              <a:rPr lang="en-US" altLang="zh-CN" sz="1600" b="1" dirty="0" err="1" smtClean="0"/>
              <a:t>Userdebug</a:t>
            </a:r>
            <a:r>
              <a:rPr lang="en-US" altLang="zh-CN" sz="1600" b="1" dirty="0" smtClean="0"/>
              <a:t>(Android O)</a:t>
            </a:r>
            <a:r>
              <a:rPr lang="zh-CN" altLang="en-US" sz="1600" b="1" dirty="0" smtClean="0"/>
              <a:t>编译属性</a:t>
            </a:r>
            <a:r>
              <a:rPr lang="en-US" altLang="zh-CN" sz="1600" b="1" dirty="0" smtClean="0"/>
              <a:t>: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368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2.1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(How to Enable)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571" y="782037"/>
            <a:ext cx="895442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A.  </a:t>
            </a:r>
            <a:r>
              <a:rPr lang="en-US" sz="1600" b="1" dirty="0">
                <a:solidFill>
                  <a:srgbClr val="00B050"/>
                </a:solidFill>
              </a:rPr>
              <a:t>/bionic/</a:t>
            </a:r>
            <a:r>
              <a:rPr lang="en-US" sz="1600" b="1" dirty="0" err="1">
                <a:solidFill>
                  <a:srgbClr val="00B050"/>
                </a:solidFill>
              </a:rPr>
              <a:t>libc</a:t>
            </a:r>
            <a:r>
              <a:rPr lang="en-US" sz="1600" b="1" dirty="0">
                <a:solidFill>
                  <a:srgbClr val="00B050"/>
                </a:solidFill>
              </a:rPr>
              <a:t>/</a:t>
            </a:r>
            <a:r>
              <a:rPr lang="en-US" sz="1600" b="1" dirty="0" err="1">
                <a:solidFill>
                  <a:srgbClr val="00B050"/>
                </a:solidFill>
              </a:rPr>
              <a:t>soong</a:t>
            </a:r>
            <a:r>
              <a:rPr lang="en-US" sz="1600" b="1" dirty="0">
                <a:solidFill>
                  <a:srgbClr val="00B050"/>
                </a:solidFill>
              </a:rPr>
              <a:t>/</a:t>
            </a:r>
            <a:r>
              <a:rPr lang="en-US" sz="1600" b="1" dirty="0" err="1">
                <a:solidFill>
                  <a:srgbClr val="00B050"/>
                </a:solidFill>
              </a:rPr>
              <a:t>debugfw.go</a:t>
            </a:r>
            <a:endParaRPr lang="en-US" sz="1600" dirty="0"/>
          </a:p>
          <a:p>
            <a:r>
              <a:rPr lang="en-US" sz="1200" dirty="0"/>
              <a:t>22      p := &amp;props{}</a:t>
            </a:r>
          </a:p>
          <a:p>
            <a:r>
              <a:rPr lang="en-US" sz="1200" dirty="0"/>
              <a:t>23      if (</a:t>
            </a:r>
            <a:r>
              <a:rPr lang="en-US" sz="1200" dirty="0" err="1"/>
              <a:t>mediatek.GetFeature</a:t>
            </a:r>
            <a:r>
              <a:rPr lang="en-US" sz="1200" dirty="0"/>
              <a:t>("MTK_USER_SPACE_DEBUG_FW") == "yes") </a:t>
            </a:r>
            <a:r>
              <a:rPr lang="en-US" sz="1200" dirty="0">
                <a:solidFill>
                  <a:srgbClr val="FF0000"/>
                </a:solidFill>
              </a:rPr>
              <a:t>&amp;&amp;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24             </a:t>
            </a:r>
            <a:r>
              <a:rPr lang="en-US" sz="1200" dirty="0" err="1">
                <a:solidFill>
                  <a:srgbClr val="FF0000"/>
                </a:solidFill>
              </a:rPr>
              <a:t>proptools.Bool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ctx.AConfig</a:t>
            </a:r>
            <a:r>
              <a:rPr lang="en-US" sz="1200" dirty="0">
                <a:solidFill>
                  <a:srgbClr val="FF0000"/>
                </a:solidFill>
              </a:rPr>
              <a:t>().</a:t>
            </a:r>
            <a:r>
              <a:rPr lang="en-US" sz="1200" dirty="0" err="1">
                <a:solidFill>
                  <a:srgbClr val="FF0000"/>
                </a:solidFill>
              </a:rPr>
              <a:t>ProductVariables.Eng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dirty="0"/>
              <a:t> {</a:t>
            </a:r>
          </a:p>
          <a:p>
            <a:r>
              <a:rPr lang="en-US" sz="1200" dirty="0"/>
              <a:t>25             </a:t>
            </a:r>
            <a:r>
              <a:rPr lang="en-US" sz="1200" dirty="0" err="1"/>
              <a:t>p.Target.Android_arm.Cflags</a:t>
            </a:r>
            <a:r>
              <a:rPr lang="en-US" sz="1200" dirty="0"/>
              <a:t> = append(</a:t>
            </a:r>
            <a:r>
              <a:rPr lang="en-US" sz="1200" dirty="0" err="1"/>
              <a:t>p.Target.Android_arm.Cflags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B050"/>
                </a:solidFill>
              </a:rPr>
              <a:t>"-</a:t>
            </a:r>
            <a:r>
              <a:rPr lang="en-US" sz="1200" dirty="0" err="1">
                <a:solidFill>
                  <a:srgbClr val="00B050"/>
                </a:solidFill>
              </a:rPr>
              <a:t>marm</a:t>
            </a:r>
            <a:r>
              <a:rPr lang="en-US" sz="1200" dirty="0">
                <a:solidFill>
                  <a:srgbClr val="00B050"/>
                </a:solidFill>
              </a:rPr>
              <a:t>"</a:t>
            </a:r>
            <a:r>
              <a:rPr lang="en-US" sz="1200" dirty="0"/>
              <a:t>)</a:t>
            </a:r>
          </a:p>
          <a:p>
            <a:r>
              <a:rPr lang="en-US" sz="1200" dirty="0"/>
              <a:t>26             </a:t>
            </a:r>
            <a:r>
              <a:rPr lang="en-US" sz="1200" dirty="0" err="1"/>
              <a:t>p.Target.Android_arm.Cflags</a:t>
            </a:r>
            <a:r>
              <a:rPr lang="en-US" sz="1200" dirty="0"/>
              <a:t> = append(</a:t>
            </a:r>
            <a:r>
              <a:rPr lang="en-US" sz="1200" dirty="0" err="1"/>
              <a:t>p.Target.Android_arm.Cflags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B050"/>
                </a:solidFill>
              </a:rPr>
              <a:t>"-</a:t>
            </a:r>
            <a:r>
              <a:rPr lang="en-US" sz="1200" dirty="0" err="1">
                <a:solidFill>
                  <a:srgbClr val="00B050"/>
                </a:solidFill>
              </a:rPr>
              <a:t>fno</a:t>
            </a:r>
            <a:r>
              <a:rPr lang="en-US" sz="1200" dirty="0">
                <a:solidFill>
                  <a:srgbClr val="00B050"/>
                </a:solidFill>
              </a:rPr>
              <a:t>-omit-frame-pointer"</a:t>
            </a:r>
            <a:r>
              <a:rPr lang="en-US" sz="1200" dirty="0"/>
              <a:t>)</a:t>
            </a:r>
          </a:p>
          <a:p>
            <a:r>
              <a:rPr lang="en-US" sz="1200" dirty="0"/>
              <a:t>27      }</a:t>
            </a:r>
          </a:p>
          <a:p>
            <a:r>
              <a:rPr lang="en-US" altLang="zh-CN" sz="1600" b="1" dirty="0"/>
              <a:t>    </a:t>
            </a:r>
            <a:r>
              <a:rPr lang="zh-CN" altLang="en-US" sz="1600" dirty="0"/>
              <a:t>拿掉上述红色代码</a:t>
            </a:r>
            <a:r>
              <a:rPr lang="en-US" altLang="zh-CN" sz="1600" dirty="0"/>
              <a:t>,</a:t>
            </a:r>
            <a:r>
              <a:rPr lang="zh-CN" altLang="en-US" sz="1600" dirty="0"/>
              <a:t>原因是让部分库吃上</a:t>
            </a:r>
            <a:r>
              <a:rPr lang="en-US" sz="1600" dirty="0">
                <a:solidFill>
                  <a:srgbClr val="00B050"/>
                </a:solidFill>
              </a:rPr>
              <a:t>“-</a:t>
            </a:r>
            <a:r>
              <a:rPr lang="en-US" sz="1600" dirty="0" err="1">
                <a:solidFill>
                  <a:srgbClr val="00B050"/>
                </a:solidFill>
              </a:rPr>
              <a:t>marm</a:t>
            </a:r>
            <a:r>
              <a:rPr lang="en-US" sz="1600" dirty="0">
                <a:solidFill>
                  <a:srgbClr val="00B050"/>
                </a:solidFill>
              </a:rPr>
              <a:t>“ </a:t>
            </a:r>
            <a:r>
              <a:rPr lang="zh-CN" altLang="en-US" sz="1600" dirty="0">
                <a:solidFill>
                  <a:srgbClr val="00B050"/>
                </a:solidFill>
              </a:rPr>
              <a:t>和</a:t>
            </a:r>
            <a:r>
              <a:rPr lang="en-US" sz="1600" dirty="0">
                <a:solidFill>
                  <a:srgbClr val="00B050"/>
                </a:solidFill>
              </a:rPr>
              <a:t>”-</a:t>
            </a:r>
            <a:r>
              <a:rPr lang="en-US" sz="1600" dirty="0" err="1">
                <a:solidFill>
                  <a:srgbClr val="00B050"/>
                </a:solidFill>
              </a:rPr>
              <a:t>fno</a:t>
            </a:r>
            <a:r>
              <a:rPr lang="en-US" sz="1600" dirty="0">
                <a:solidFill>
                  <a:srgbClr val="00B050"/>
                </a:solidFill>
              </a:rPr>
              <a:t>-omit-frame-pointer”</a:t>
            </a:r>
            <a:r>
              <a:rPr lang="zh-CN" altLang="en-US" sz="1600" dirty="0"/>
              <a:t>两个编译相关的属性。</a:t>
            </a:r>
            <a:endParaRPr lang="en-US" altLang="zh-CN" sz="1600" b="1" dirty="0"/>
          </a:p>
          <a:p>
            <a:r>
              <a:rPr lang="en-US" sz="1200" b="1" dirty="0" smtClean="0"/>
              <a:t>-</a:t>
            </a:r>
            <a:r>
              <a:rPr lang="en-US" sz="1200" b="1" dirty="0" err="1" smtClean="0"/>
              <a:t>marm</a:t>
            </a:r>
            <a:endParaRPr lang="en-US" sz="1200" b="1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Requests </a:t>
            </a:r>
            <a:r>
              <a:rPr lang="en-US" sz="1200" dirty="0"/>
              <a:t>that the compiler targets the A32 instruction set</a:t>
            </a:r>
            <a:r>
              <a:rPr lang="en-US" sz="1200" dirty="0" smtClean="0"/>
              <a:t>. </a:t>
            </a:r>
            <a:r>
              <a:rPr lang="zh-CN" altLang="en-US" sz="1200" dirty="0" smtClean="0">
                <a:solidFill>
                  <a:srgbClr val="7030A0"/>
                </a:solidFill>
              </a:rPr>
              <a:t>缺省</a:t>
            </a:r>
            <a:r>
              <a:rPr lang="zh-CN" altLang="en-US" sz="1200" dirty="0">
                <a:solidFill>
                  <a:srgbClr val="7030A0"/>
                </a:solidFill>
              </a:rPr>
              <a:t>模式下，</a:t>
            </a:r>
            <a:r>
              <a:rPr lang="en-US" sz="1200" dirty="0">
                <a:solidFill>
                  <a:srgbClr val="7030A0"/>
                </a:solidFill>
              </a:rPr>
              <a:t>ARM</a:t>
            </a:r>
            <a:r>
              <a:rPr lang="zh-CN" altLang="en-US" sz="1200" dirty="0">
                <a:solidFill>
                  <a:srgbClr val="7030A0"/>
                </a:solidFill>
              </a:rPr>
              <a:t>目标代码被编译为</a:t>
            </a:r>
            <a:r>
              <a:rPr lang="en-US" sz="1200" dirty="0">
                <a:solidFill>
                  <a:srgbClr val="7030A0"/>
                </a:solidFill>
              </a:rPr>
              <a:t>thumb</a:t>
            </a:r>
            <a:r>
              <a:rPr lang="zh-CN" altLang="en-US" sz="1200" dirty="0">
                <a:solidFill>
                  <a:srgbClr val="7030A0"/>
                </a:solidFill>
              </a:rPr>
              <a:t>模式。每个指令</a:t>
            </a:r>
            <a:r>
              <a:rPr lang="en-US" sz="1200" dirty="0">
                <a:solidFill>
                  <a:srgbClr val="7030A0"/>
                </a:solidFill>
              </a:rPr>
              <a:t>16</a:t>
            </a:r>
            <a:r>
              <a:rPr lang="zh-CN" altLang="en-US" sz="1200" dirty="0">
                <a:solidFill>
                  <a:srgbClr val="7030A0"/>
                </a:solidFill>
              </a:rPr>
              <a:t>位</a:t>
            </a:r>
            <a:r>
              <a:rPr lang="zh-CN" altLang="en-US" sz="1200" dirty="0" smtClean="0">
                <a:solidFill>
                  <a:srgbClr val="7030A0"/>
                </a:solidFill>
              </a:rPr>
              <a:t>。不用</a:t>
            </a:r>
            <a:r>
              <a:rPr lang="en-US" altLang="zh-CN" sz="1200" dirty="0">
                <a:solidFill>
                  <a:srgbClr val="7030A0"/>
                </a:solidFill>
              </a:rPr>
              <a:t>thumb</a:t>
            </a:r>
            <a:r>
              <a:rPr lang="zh-CN" altLang="en-US" sz="1200" dirty="0">
                <a:solidFill>
                  <a:srgbClr val="7030A0"/>
                </a:solidFill>
              </a:rPr>
              <a:t>指令，而是使用</a:t>
            </a:r>
            <a:r>
              <a:rPr lang="en-US" altLang="zh-CN" sz="1200" dirty="0">
                <a:solidFill>
                  <a:srgbClr val="7030A0"/>
                </a:solidFill>
              </a:rPr>
              <a:t>32</a:t>
            </a:r>
            <a:r>
              <a:rPr lang="zh-CN" altLang="en-US" sz="1200" dirty="0">
                <a:solidFill>
                  <a:srgbClr val="7030A0"/>
                </a:solidFill>
              </a:rPr>
              <a:t>位的</a:t>
            </a:r>
            <a:r>
              <a:rPr lang="en-US" altLang="zh-CN" sz="1200" dirty="0">
                <a:solidFill>
                  <a:srgbClr val="7030A0"/>
                </a:solidFill>
              </a:rPr>
              <a:t>arm</a:t>
            </a:r>
            <a:r>
              <a:rPr lang="zh-CN" altLang="en-US" sz="1200" dirty="0" smtClean="0">
                <a:solidFill>
                  <a:srgbClr val="7030A0"/>
                </a:solidFill>
              </a:rPr>
              <a:t>指令。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en-US" sz="1200" b="1" dirty="0" smtClean="0"/>
              <a:t>-</a:t>
            </a:r>
            <a:r>
              <a:rPr lang="en-US" sz="1200" b="1" dirty="0" err="1"/>
              <a:t>fno</a:t>
            </a:r>
            <a:r>
              <a:rPr lang="en-US" sz="1200" b="1" dirty="0"/>
              <a:t>-omit-frame-pointer</a:t>
            </a:r>
          </a:p>
          <a:p>
            <a:r>
              <a:rPr lang="en-US" altLang="zh-CN" sz="1200" dirty="0"/>
              <a:t>    If you specify -</a:t>
            </a:r>
            <a:r>
              <a:rPr lang="en-US" altLang="zh-CN" sz="1200" dirty="0" err="1"/>
              <a:t>fno</a:t>
            </a:r>
            <a:r>
              <a:rPr lang="en-US" altLang="zh-CN" sz="1200" dirty="0"/>
              <a:t>-omit-frame-pointer, then any function which uses space on the stack creates a frame record, and changes the frame pointer to point to it</a:t>
            </a:r>
            <a:r>
              <a:rPr lang="en-US" altLang="zh-CN" sz="1200" dirty="0" smtClean="0"/>
              <a:t>. </a:t>
            </a:r>
            <a:r>
              <a:rPr lang="zh-CN" altLang="en-US" sz="1200" dirty="0">
                <a:solidFill>
                  <a:srgbClr val="7030A0"/>
                </a:solidFill>
              </a:rPr>
              <a:t>有</a:t>
            </a:r>
            <a:r>
              <a:rPr lang="en-US" sz="1200" dirty="0">
                <a:solidFill>
                  <a:srgbClr val="7030A0"/>
                </a:solidFill>
              </a:rPr>
              <a:t>FP</a:t>
            </a:r>
            <a:r>
              <a:rPr lang="zh-CN" altLang="en-US" sz="1200" dirty="0">
                <a:solidFill>
                  <a:srgbClr val="7030A0"/>
                </a:solidFill>
              </a:rPr>
              <a:t>时，栈布局比较规则，栈回溯也非常</a:t>
            </a:r>
            <a:r>
              <a:rPr lang="zh-CN" altLang="en-US" sz="1200" dirty="0" smtClean="0">
                <a:solidFill>
                  <a:srgbClr val="7030A0"/>
                </a:solidFill>
              </a:rPr>
              <a:t>简单</a:t>
            </a:r>
            <a:r>
              <a:rPr lang="en-US" altLang="zh-CN" sz="1200" dirty="0" smtClean="0">
                <a:solidFill>
                  <a:srgbClr val="7030A0"/>
                </a:solidFill>
              </a:rPr>
              <a:t>,</a:t>
            </a:r>
            <a:r>
              <a:rPr lang="zh-CN" altLang="en-US" sz="1200" dirty="0" smtClean="0">
                <a:solidFill>
                  <a:srgbClr val="7030A0"/>
                </a:solidFill>
              </a:rPr>
              <a:t>提高</a:t>
            </a:r>
            <a:r>
              <a:rPr lang="en-US" altLang="zh-CN" sz="1200" dirty="0" smtClean="0">
                <a:solidFill>
                  <a:srgbClr val="7030A0"/>
                </a:solidFill>
              </a:rPr>
              <a:t>unwind</a:t>
            </a:r>
            <a:r>
              <a:rPr lang="zh-CN" altLang="en-US" sz="1200" dirty="0" smtClean="0">
                <a:solidFill>
                  <a:srgbClr val="7030A0"/>
                </a:solidFill>
              </a:rPr>
              <a:t>效率。</a:t>
            </a:r>
            <a:endParaRPr lang="en-US" altLang="zh-CN" sz="1200" dirty="0">
              <a:solidFill>
                <a:srgbClr val="7030A0"/>
              </a:solidFill>
            </a:endParaRPr>
          </a:p>
          <a:p>
            <a:endParaRPr lang="en-US" altLang="zh-CN" sz="1200" b="1" dirty="0" smtClean="0">
              <a:solidFill>
                <a:srgbClr val="00B050"/>
              </a:solidFill>
            </a:endParaRPr>
          </a:p>
          <a:p>
            <a:r>
              <a:rPr lang="en-US" altLang="zh-CN" sz="1600" b="1" dirty="0" smtClean="0">
                <a:solidFill>
                  <a:srgbClr val="00B050"/>
                </a:solidFill>
              </a:rPr>
              <a:t>B. </a:t>
            </a:r>
            <a:r>
              <a:rPr lang="en-US" sz="1600" b="1" dirty="0">
                <a:solidFill>
                  <a:srgbClr val="00B050"/>
                </a:solidFill>
              </a:rPr>
              <a:t>/bionic/</a:t>
            </a:r>
            <a:r>
              <a:rPr lang="en-US" sz="1600" b="1" dirty="0" err="1">
                <a:solidFill>
                  <a:srgbClr val="00B050"/>
                </a:solidFill>
              </a:rPr>
              <a:t>libc</a:t>
            </a:r>
            <a:r>
              <a:rPr lang="en-US" sz="1600" b="1" dirty="0">
                <a:solidFill>
                  <a:srgbClr val="00B050"/>
                </a:solidFill>
              </a:rPr>
              <a:t>/</a:t>
            </a:r>
            <a:r>
              <a:rPr lang="en-US" sz="1600" b="1" dirty="0" err="1">
                <a:solidFill>
                  <a:srgbClr val="00B050"/>
                </a:solidFill>
              </a:rPr>
              <a:t>malloc_debug</a:t>
            </a:r>
            <a:r>
              <a:rPr lang="en-US" sz="1600" b="1" dirty="0">
                <a:solidFill>
                  <a:srgbClr val="00B050"/>
                </a:solidFill>
              </a:rPr>
              <a:t>/</a:t>
            </a:r>
            <a:r>
              <a:rPr lang="en-US" sz="1600" b="1" dirty="0" err="1">
                <a:solidFill>
                  <a:srgbClr val="00B050"/>
                </a:solidFill>
              </a:rPr>
              <a:t>Android.bp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--        </a:t>
            </a:r>
            <a:r>
              <a:rPr lang="en-US" sz="1200" dirty="0" err="1">
                <a:solidFill>
                  <a:srgbClr val="FF0000"/>
                </a:solidFill>
              </a:rPr>
              <a:t>eng</a:t>
            </a:r>
            <a:r>
              <a:rPr lang="en-US" sz="1200" dirty="0">
                <a:solidFill>
                  <a:srgbClr val="FF0000"/>
                </a:solidFill>
              </a:rPr>
              <a:t>: {</a:t>
            </a:r>
          </a:p>
          <a:p>
            <a:r>
              <a:rPr lang="en-US" sz="1200" dirty="0">
                <a:solidFill>
                  <a:srgbClr val="00B050"/>
                </a:solidFill>
              </a:rPr>
              <a:t>++        </a:t>
            </a:r>
            <a:r>
              <a:rPr lang="en-US" sz="1200" dirty="0" err="1">
                <a:solidFill>
                  <a:srgbClr val="00B050"/>
                </a:solidFill>
              </a:rPr>
              <a:t>debuggable</a:t>
            </a:r>
            <a:r>
              <a:rPr lang="en-US" sz="1200" dirty="0">
                <a:solidFill>
                  <a:srgbClr val="00B050"/>
                </a:solidFill>
              </a:rPr>
              <a:t>: {</a:t>
            </a:r>
          </a:p>
          <a:p>
            <a:r>
              <a:rPr lang="en-US" sz="1200" dirty="0"/>
              <a:t>36            </a:t>
            </a:r>
            <a:r>
              <a:rPr lang="en-US" sz="1200" dirty="0" err="1"/>
              <a:t>cflags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7030A0"/>
                </a:solidFill>
              </a:rPr>
              <a:t>["-DMTK_MALLOC_DEBUG_ENHANCE"],</a:t>
            </a:r>
          </a:p>
          <a:p>
            <a:r>
              <a:rPr lang="en-US" sz="1200" dirty="0"/>
              <a:t>37        },</a:t>
            </a:r>
          </a:p>
          <a:p>
            <a:endParaRPr lang="en-US" sz="1200" dirty="0"/>
          </a:p>
          <a:p>
            <a:r>
              <a:rPr lang="en-US" sz="1200" dirty="0"/>
              <a:t>42// libc_malloc_debug.so</a:t>
            </a:r>
          </a:p>
          <a:p>
            <a:r>
              <a:rPr lang="en-US" sz="1200" dirty="0" smtClean="0"/>
              <a:t>99    </a:t>
            </a:r>
            <a:r>
              <a:rPr lang="en-US" sz="1200" dirty="0" err="1"/>
              <a:t>product_variables</a:t>
            </a:r>
            <a:r>
              <a:rPr lang="en-US" sz="1200" dirty="0"/>
              <a:t>: {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--        </a:t>
            </a:r>
            <a:r>
              <a:rPr lang="en-US" sz="1200" dirty="0" err="1">
                <a:solidFill>
                  <a:srgbClr val="FF0000"/>
                </a:solidFill>
              </a:rPr>
              <a:t>eng</a:t>
            </a:r>
            <a:r>
              <a:rPr lang="en-US" sz="1200" dirty="0">
                <a:solidFill>
                  <a:srgbClr val="FF0000"/>
                </a:solidFill>
              </a:rPr>
              <a:t>: {</a:t>
            </a:r>
          </a:p>
          <a:p>
            <a:r>
              <a:rPr lang="en-US" sz="1200" dirty="0">
                <a:solidFill>
                  <a:srgbClr val="00B050"/>
                </a:solidFill>
              </a:rPr>
              <a:t>++        </a:t>
            </a:r>
            <a:r>
              <a:rPr lang="en-US" sz="1200" dirty="0" err="1">
                <a:solidFill>
                  <a:srgbClr val="00B050"/>
                </a:solidFill>
              </a:rPr>
              <a:t>debuggable</a:t>
            </a:r>
            <a:r>
              <a:rPr lang="en-US" sz="1200" dirty="0">
                <a:solidFill>
                  <a:srgbClr val="00B050"/>
                </a:solidFill>
              </a:rPr>
              <a:t>: {</a:t>
            </a:r>
          </a:p>
          <a:p>
            <a:r>
              <a:rPr lang="en-US" sz="1200" dirty="0"/>
              <a:t>101            </a:t>
            </a:r>
            <a:r>
              <a:rPr lang="en-US" sz="1200" dirty="0" err="1"/>
              <a:t>cflags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7030A0"/>
                </a:solidFill>
              </a:rPr>
              <a:t>["-DMTK_MALLOC_DEBUG_ENHANCE"],</a:t>
            </a:r>
          </a:p>
          <a:p>
            <a:r>
              <a:rPr lang="en-US" sz="1200" dirty="0"/>
              <a:t>102        },</a:t>
            </a:r>
          </a:p>
          <a:p>
            <a:r>
              <a:rPr lang="en-US" sz="1200" dirty="0"/>
              <a:t>103    </a:t>
            </a:r>
            <a:r>
              <a:rPr lang="en-US" sz="1200" dirty="0" smtClean="0"/>
              <a:t>},</a:t>
            </a:r>
            <a:endParaRPr lang="en-US" altLang="zh-CN" sz="1200" dirty="0" smtClean="0"/>
          </a:p>
          <a:p>
            <a:r>
              <a:rPr lang="en-US" sz="1600" b="1" dirty="0" smtClean="0"/>
              <a:t>     </a:t>
            </a:r>
            <a:r>
              <a:rPr lang="zh-CN" altLang="en-US" sz="1600" dirty="0"/>
              <a:t>将上述两处</a:t>
            </a:r>
            <a:r>
              <a:rPr lang="en-US" altLang="zh-CN" sz="1600" dirty="0" err="1">
                <a:solidFill>
                  <a:srgbClr val="FF0000"/>
                </a:solidFill>
              </a:rPr>
              <a:t>eng</a:t>
            </a:r>
            <a:r>
              <a:rPr lang="zh-CN" altLang="en-US" sz="1600" dirty="0"/>
              <a:t>替换</a:t>
            </a:r>
            <a:r>
              <a:rPr lang="zh-CN" altLang="en-US" sz="1600" dirty="0" smtClean="0"/>
              <a:t>为</a:t>
            </a:r>
            <a:r>
              <a:rPr lang="en-US" sz="1600" dirty="0" err="1" smtClean="0">
                <a:solidFill>
                  <a:srgbClr val="00B050"/>
                </a:solidFill>
              </a:rPr>
              <a:t>debuggable</a:t>
            </a:r>
            <a:r>
              <a:rPr lang="zh-CN" altLang="en-US" sz="1600" dirty="0" smtClean="0"/>
              <a:t>。</a:t>
            </a:r>
            <a:r>
              <a:rPr lang="en-US" sz="1600" dirty="0" err="1" smtClean="0"/>
              <a:t>debuggable</a:t>
            </a:r>
            <a:r>
              <a:rPr lang="en-US" sz="1600" dirty="0" smtClean="0"/>
              <a:t> </a:t>
            </a:r>
            <a:r>
              <a:rPr lang="en-US" altLang="zh-CN" sz="1600" dirty="0" smtClean="0"/>
              <a:t>= </a:t>
            </a:r>
            <a:r>
              <a:rPr lang="en-US" sz="1600" dirty="0" err="1" smtClean="0"/>
              <a:t>eng</a:t>
            </a:r>
            <a:r>
              <a:rPr lang="en-US" altLang="zh-CN" sz="1600" dirty="0" err="1" smtClean="0"/>
              <a:t>+</a:t>
            </a:r>
            <a:r>
              <a:rPr lang="en-US" sz="1600" dirty="0" err="1" smtClean="0"/>
              <a:t>userdebug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403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2.1 Memory Leak Tools -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Malloc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debug (How to Enable)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689" y="4386107"/>
            <a:ext cx="80556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2.2 </a:t>
            </a:r>
            <a:r>
              <a:rPr lang="en-US" altLang="zh-CN" sz="1600" b="1" dirty="0" err="1"/>
              <a:t>Userdebug</a:t>
            </a:r>
            <a:r>
              <a:rPr lang="en-US" altLang="zh-CN" sz="1600" b="1" dirty="0"/>
              <a:t>(Android </a:t>
            </a:r>
            <a:r>
              <a:rPr lang="en-US" altLang="zh-CN" sz="1600" b="1" dirty="0" smtClean="0"/>
              <a:t>P)</a:t>
            </a:r>
            <a:r>
              <a:rPr lang="zh-CN" altLang="en-US" sz="1600" b="1" dirty="0"/>
              <a:t>编译属性</a:t>
            </a:r>
            <a:r>
              <a:rPr lang="en-US" altLang="zh-CN" sz="1600" b="1" dirty="0" smtClean="0"/>
              <a:t>:</a:t>
            </a:r>
          </a:p>
          <a:p>
            <a:endParaRPr lang="en-US" altLang="zh-CN" sz="1400" b="1" dirty="0"/>
          </a:p>
          <a:p>
            <a:r>
              <a:rPr lang="en-US" altLang="zh-CN" sz="1600" b="1" dirty="0" smtClean="0"/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A. </a:t>
            </a:r>
            <a:r>
              <a:rPr lang="zh-CN" altLang="en-US" sz="1600" dirty="0" smtClean="0">
                <a:solidFill>
                  <a:srgbClr val="00B050"/>
                </a:solidFill>
              </a:rPr>
              <a:t>参考上述修改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     B. </a:t>
            </a:r>
            <a:r>
              <a:rPr lang="zh-CN" altLang="en-US" sz="1600" dirty="0" smtClean="0">
                <a:solidFill>
                  <a:srgbClr val="00B050"/>
                </a:solidFill>
              </a:rPr>
              <a:t>省略</a:t>
            </a:r>
            <a:r>
              <a:rPr lang="en-US" altLang="zh-CN" sz="1600" dirty="0" smtClean="0">
                <a:solidFill>
                  <a:srgbClr val="00B050"/>
                </a:solidFill>
              </a:rPr>
              <a:t>. </a:t>
            </a:r>
            <a:r>
              <a:rPr lang="zh-CN" altLang="en-US" sz="1600" dirty="0" smtClean="0">
                <a:solidFill>
                  <a:srgbClr val="00B050"/>
                </a:solidFill>
              </a:rPr>
              <a:t>因为</a:t>
            </a:r>
            <a:r>
              <a:rPr lang="en-US" sz="1600" dirty="0" smtClean="0">
                <a:solidFill>
                  <a:srgbClr val="7030A0"/>
                </a:solidFill>
              </a:rPr>
              <a:t>“-DMTK_MALLOC_DEBUG_ENHANCE”</a:t>
            </a:r>
            <a:r>
              <a:rPr lang="zh-CN" altLang="en-US" sz="1600" dirty="0" smtClean="0">
                <a:solidFill>
                  <a:srgbClr val="00B050"/>
                </a:solidFill>
              </a:rPr>
              <a:t>这个编译选项在</a:t>
            </a:r>
            <a:r>
              <a:rPr lang="en-US" altLang="zh-CN" sz="1600" dirty="0" smtClean="0">
                <a:solidFill>
                  <a:srgbClr val="00B050"/>
                </a:solidFill>
              </a:rPr>
              <a:t>Android P</a:t>
            </a:r>
            <a:r>
              <a:rPr lang="zh-CN" altLang="en-US" sz="1600" dirty="0" smtClean="0">
                <a:solidFill>
                  <a:srgbClr val="00B050"/>
                </a:solidFill>
              </a:rPr>
              <a:t>上默认变成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d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ebuggable</a:t>
            </a:r>
            <a:r>
              <a:rPr lang="en-US" altLang="zh-CN" sz="1600" dirty="0" smtClean="0">
                <a:solidFill>
                  <a:srgbClr val="00B050"/>
                </a:solidFill>
              </a:rPr>
              <a:t>.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userdebug</a:t>
            </a:r>
            <a:r>
              <a:rPr lang="zh-CN" altLang="en-US" sz="1600" dirty="0" smtClean="0">
                <a:solidFill>
                  <a:srgbClr val="00B050"/>
                </a:solidFill>
              </a:rPr>
              <a:t>版本也可以吃到我司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malloc</a:t>
            </a:r>
            <a:r>
              <a:rPr lang="en-US" altLang="zh-CN" sz="1600" dirty="0" smtClean="0">
                <a:solidFill>
                  <a:srgbClr val="00B050"/>
                </a:solidFill>
              </a:rPr>
              <a:t> debug</a:t>
            </a:r>
            <a:r>
              <a:rPr lang="zh-CN" altLang="en-US" sz="1600" dirty="0" smtClean="0">
                <a:solidFill>
                  <a:srgbClr val="00B050"/>
                </a:solidFill>
              </a:rPr>
              <a:t>的客制化部分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9" y="1163431"/>
            <a:ext cx="4803619" cy="30609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447415" y="1661923"/>
            <a:ext cx="3365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 debug</a:t>
            </a:r>
            <a:r>
              <a:rPr lang="zh-CN" altLang="en-US" sz="1600" dirty="0" smtClean="0"/>
              <a:t>中我司有部分客制化，</a:t>
            </a:r>
            <a:endParaRPr lang="en-US" altLang="zh-CN" sz="1600" dirty="0" smtClean="0"/>
          </a:p>
          <a:p>
            <a:r>
              <a:rPr lang="zh-CN" altLang="en-US" sz="1600" dirty="0" smtClean="0"/>
              <a:t>比如</a:t>
            </a:r>
            <a:r>
              <a:rPr lang="en-US" altLang="zh-CN" sz="1600" dirty="0" err="1" smtClean="0"/>
              <a:t>backtrace</a:t>
            </a:r>
            <a:r>
              <a:rPr lang="en-US" altLang="zh-CN" sz="1600" dirty="0" smtClean="0"/>
              <a:t> unwind</a:t>
            </a:r>
            <a:r>
              <a:rPr lang="zh-CN" altLang="en-US" sz="1600" dirty="0" smtClean="0"/>
              <a:t>这边用的是</a:t>
            </a:r>
            <a:r>
              <a:rPr lang="en-US" altLang="zh-CN" sz="1600" dirty="0" err="1" smtClean="0"/>
              <a:t>fp</a:t>
            </a:r>
            <a:endParaRPr lang="en-US" altLang="zh-CN" sz="1600" dirty="0" smtClean="0"/>
          </a:p>
          <a:p>
            <a:r>
              <a:rPr lang="en-US" altLang="zh-CN" sz="1600" dirty="0" smtClean="0"/>
              <a:t>Unwind</a:t>
            </a:r>
            <a:r>
              <a:rPr lang="zh-CN" altLang="en-US" sz="1600" dirty="0" smtClean="0"/>
              <a:t>机制，如果是原生的</a:t>
            </a:r>
            <a:r>
              <a:rPr lang="en-US" altLang="zh-CN" sz="1600" dirty="0" err="1" smtClean="0"/>
              <a:t>gcc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en-US" altLang="zh-CN" sz="1600" dirty="0" smtClean="0"/>
              <a:t>Unwind</a:t>
            </a:r>
            <a:r>
              <a:rPr lang="zh-CN" altLang="en-US" sz="1600" dirty="0" smtClean="0"/>
              <a:t>机制会更慢，所以必须吃到</a:t>
            </a:r>
            <a:endParaRPr lang="en-US" altLang="zh-CN" sz="1600" dirty="0" smtClean="0"/>
          </a:p>
          <a:p>
            <a:r>
              <a:rPr lang="zh-CN" altLang="en-US" sz="1600" dirty="0" smtClean="0"/>
              <a:t>这个编译选项。</a:t>
            </a:r>
            <a:endParaRPr lang="en-US" altLang="zh-CN" sz="16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31416" y="1332962"/>
            <a:ext cx="3315999" cy="4846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1606" y="767172"/>
            <a:ext cx="3743845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00B050"/>
                </a:solidFill>
              </a:rPr>
              <a:t>/bionic/</a:t>
            </a:r>
            <a:r>
              <a:rPr lang="en-US" sz="1600" b="1" dirty="0" err="1">
                <a:solidFill>
                  <a:srgbClr val="00B050"/>
                </a:solidFill>
              </a:rPr>
              <a:t>libc</a:t>
            </a:r>
            <a:r>
              <a:rPr lang="en-US" sz="1600" b="1" dirty="0">
                <a:solidFill>
                  <a:srgbClr val="00B050"/>
                </a:solidFill>
              </a:rPr>
              <a:t>/</a:t>
            </a:r>
            <a:r>
              <a:rPr lang="en-US" sz="1600" b="1" dirty="0" err="1">
                <a:solidFill>
                  <a:srgbClr val="00B050"/>
                </a:solidFill>
              </a:rPr>
              <a:t>malloc_debug</a:t>
            </a:r>
            <a:r>
              <a:rPr lang="en-US" sz="1600" b="1" dirty="0">
                <a:solidFill>
                  <a:srgbClr val="00B050"/>
                </a:solidFill>
              </a:rPr>
              <a:t>/backtrace.cpp</a:t>
            </a:r>
          </a:p>
        </p:txBody>
      </p:sp>
    </p:spTree>
    <p:extLst>
      <p:ext uri="{BB962C8B-B14F-4D97-AF65-F5344CB8AC3E}">
        <p14:creationId xmlns:p14="http://schemas.microsoft.com/office/powerpoint/2010/main" val="28128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0FD753-345D-41C9-9F29-9D0FDCAAB370}" type="datetime1">
              <a:rPr lang="ja-JP" altLang="en-US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2019/11/27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000" smtClean="0">
                <a:solidFill>
                  <a:schemeClr val="bg1"/>
                </a:solidFill>
                <a:ea typeface="標楷體" panose="03000509000000000000" pitchFamily="65" charset="-120"/>
              </a:rPr>
              <a:t>Copyright © MediaTek Inc. All rights reserved.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DD21A-CF1F-461D-A0D6-AD1B7CC97BAF}" type="slidenum">
              <a:rPr lang="en-US" altLang="ja-JP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198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71488" y="363538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0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819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6765925" cy="36576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Memory Leak Basics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2800" dirty="0"/>
              <a:t>Memory </a:t>
            </a:r>
            <a:r>
              <a:rPr lang="en-US" altLang="zh-CN" sz="2800" dirty="0" smtClean="0"/>
              <a:t>Leak</a:t>
            </a:r>
            <a:r>
              <a:rPr lang="en-US" altLang="zh-TW" sz="2800" dirty="0" smtClean="0"/>
              <a:t> Tools &amp; Case(O/P)</a:t>
            </a:r>
          </a:p>
        </p:txBody>
      </p:sp>
    </p:spTree>
    <p:extLst>
      <p:ext uri="{BB962C8B-B14F-4D97-AF65-F5344CB8AC3E}">
        <p14:creationId xmlns:p14="http://schemas.microsoft.com/office/powerpoint/2010/main" val="2703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Android O Case &amp; Tools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798" y="882396"/>
            <a:ext cx="600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camerahalserver</a:t>
            </a:r>
            <a:r>
              <a:rPr lang="en-US" dirty="0"/>
              <a:t> (</a:t>
            </a:r>
            <a:r>
              <a:rPr lang="en-US" sz="1600" dirty="0"/>
              <a:t>k39tv1_bsp- alps-mp-o1.mp1-V1.215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66" y="122942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CPU Loading(</a:t>
            </a:r>
            <a:r>
              <a:rPr lang="en-US" sz="1600" dirty="0" smtClean="0"/>
              <a:t>Normal</a:t>
            </a:r>
            <a:r>
              <a:rPr lang="en-US" b="1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=110~140%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4" y="1576456"/>
            <a:ext cx="6315075" cy="514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798" y="2068504"/>
            <a:ext cx="374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CPU </a:t>
            </a:r>
            <a:r>
              <a:rPr lang="en-US" b="1" dirty="0" smtClean="0"/>
              <a:t>Loading(</a:t>
            </a:r>
            <a:r>
              <a:rPr lang="en-US" sz="1600" dirty="0" err="1" smtClean="0"/>
              <a:t>backtrace</a:t>
            </a:r>
            <a:r>
              <a:rPr lang="en-US" sz="1600" dirty="0" smtClean="0"/>
              <a:t>=9</a:t>
            </a:r>
            <a:r>
              <a:rPr lang="en-US" b="1" dirty="0" smtClean="0"/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140~160%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2" y="2415534"/>
            <a:ext cx="6124575" cy="685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798" y="3112485"/>
            <a:ext cx="3847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CPU </a:t>
            </a:r>
            <a:r>
              <a:rPr lang="en-US" b="1" dirty="0" smtClean="0"/>
              <a:t>Loading(</a:t>
            </a:r>
            <a:r>
              <a:rPr lang="en-US" sz="1600" dirty="0" err="1" smtClean="0"/>
              <a:t>backtrace</a:t>
            </a:r>
            <a:r>
              <a:rPr lang="en-US" sz="1600" dirty="0" smtClean="0"/>
              <a:t>=12</a:t>
            </a:r>
            <a:r>
              <a:rPr lang="en-US" b="1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150~170</a:t>
            </a:r>
            <a:r>
              <a:rPr lang="en-US" dirty="0">
                <a:solidFill>
                  <a:srgbClr val="00B050"/>
                </a:solidFill>
              </a:rPr>
              <a:t>%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94" y="3467052"/>
            <a:ext cx="6051781" cy="45817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798" y="3955961"/>
            <a:ext cx="651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Tips1. </a:t>
            </a:r>
            <a:r>
              <a:rPr lang="en-US" sz="1600" dirty="0"/>
              <a:t>/bionic/</a:t>
            </a:r>
            <a:r>
              <a:rPr lang="en-US" sz="1600" dirty="0" err="1"/>
              <a:t>libc</a:t>
            </a:r>
            <a:r>
              <a:rPr lang="en-US" sz="1600" dirty="0"/>
              <a:t>/</a:t>
            </a:r>
            <a:r>
              <a:rPr lang="en-US" sz="1600" dirty="0" err="1"/>
              <a:t>malloc_debug</a:t>
            </a:r>
            <a:r>
              <a:rPr lang="en-US" sz="1600" dirty="0"/>
              <a:t>/backtrace.cpp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92" y="4356023"/>
            <a:ext cx="5707360" cy="246199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64954" y="4140627"/>
            <a:ext cx="37790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针对</a:t>
            </a:r>
            <a:r>
              <a:rPr lang="en-US" altLang="zh-CN" sz="1600" dirty="0" smtClean="0"/>
              <a:t>32 bit</a:t>
            </a:r>
            <a:r>
              <a:rPr lang="zh-CN" altLang="en-US" sz="1600" dirty="0" smtClean="0"/>
              <a:t>的系统，监控</a:t>
            </a:r>
            <a:r>
              <a:rPr lang="en-US" altLang="zh-CN" sz="1600" dirty="0" err="1" smtClean="0"/>
              <a:t>camerahalserver</a:t>
            </a:r>
            <a:endParaRPr lang="en-US" altLang="zh-CN" sz="1600" dirty="0" smtClean="0"/>
          </a:p>
          <a:p>
            <a:r>
              <a:rPr lang="zh-CN" altLang="en-US" sz="1600" dirty="0" smtClean="0"/>
              <a:t>建议客户拿掉</a:t>
            </a:r>
            <a:r>
              <a:rPr lang="en-US" altLang="zh-CN" sz="1600" dirty="0">
                <a:solidFill>
                  <a:srgbClr val="FF0000"/>
                </a:solidFill>
              </a:rPr>
              <a:t>|| </a:t>
            </a:r>
            <a:r>
              <a:rPr lang="en-US" altLang="zh-CN" sz="1600" dirty="0" err="1">
                <a:solidFill>
                  <a:srgbClr val="FF0000"/>
                </a:solidFill>
              </a:rPr>
              <a:t>strstr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progname</a:t>
            </a:r>
            <a:r>
              <a:rPr lang="en-US" altLang="zh-CN" sz="1600" dirty="0">
                <a:solidFill>
                  <a:srgbClr val="FF0000"/>
                </a:solidFill>
              </a:rPr>
              <a:t>, "camera</a:t>
            </a:r>
            <a:r>
              <a:rPr lang="en-US" altLang="zh-CN" sz="1600" dirty="0" smtClean="0">
                <a:solidFill>
                  <a:srgbClr val="FF0000"/>
                </a:solidFill>
              </a:rPr>
              <a:t>")</a:t>
            </a:r>
          </a:p>
          <a:p>
            <a:r>
              <a:rPr lang="zh-CN" altLang="en-US" sz="1600" dirty="0" smtClean="0"/>
              <a:t>让</a:t>
            </a:r>
            <a:r>
              <a:rPr lang="en-US" altLang="zh-CN" sz="1600" dirty="0" smtClean="0"/>
              <a:t>unwind</a:t>
            </a:r>
            <a:r>
              <a:rPr lang="zh-CN" altLang="en-US" sz="1600" dirty="0" smtClean="0"/>
              <a:t>走入</a:t>
            </a:r>
            <a:r>
              <a:rPr lang="en-US" sz="1600" dirty="0">
                <a:solidFill>
                  <a:srgbClr val="00B050"/>
                </a:solidFill>
              </a:rPr>
              <a:t>corkscrew unwind</a:t>
            </a:r>
            <a:r>
              <a:rPr lang="zh-CN" altLang="en-US" sz="1600" dirty="0" smtClean="0"/>
              <a:t>流程。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如果不修改的话由于</a:t>
            </a:r>
            <a:r>
              <a:rPr lang="en-US" altLang="zh-CN" sz="1600" dirty="0" smtClean="0"/>
              <a:t>camera</a:t>
            </a:r>
            <a:r>
              <a:rPr lang="zh-CN" altLang="en-US" sz="1600" dirty="0" smtClean="0"/>
              <a:t>的库没有吃到指定的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 unwind</a:t>
            </a:r>
            <a:r>
              <a:rPr lang="zh-CN" altLang="en-US" sz="1600" dirty="0" smtClean="0"/>
              <a:t>规则，导致无法反推出有效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0592" y="6556917"/>
            <a:ext cx="4778179" cy="2722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Android O Case &amp; Tools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257" y="893547"/>
            <a:ext cx="88476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Tool1: </a:t>
            </a:r>
            <a:r>
              <a:rPr lang="en-US" dirty="0" err="1" smtClean="0"/>
              <a:t>SP_OfflineDebugSuite</a:t>
            </a:r>
            <a:endParaRPr lang="en-US" dirty="0" smtClean="0"/>
          </a:p>
          <a:p>
            <a:endParaRPr lang="en-US" sz="1600" dirty="0"/>
          </a:p>
          <a:p>
            <a:r>
              <a:rPr lang="en-US" sz="1600" b="1" dirty="0" smtClean="0"/>
              <a:t>Step1. </a:t>
            </a:r>
            <a:r>
              <a:rPr lang="zh-CN" altLang="en-US" sz="1600" dirty="0"/>
              <a:t>解开</a:t>
            </a:r>
            <a:r>
              <a:rPr lang="en-US" sz="1600" dirty="0"/>
              <a:t>DB</a:t>
            </a:r>
            <a:r>
              <a:rPr lang="zh-CN" altLang="en-US" sz="1600" dirty="0"/>
              <a:t>文件，使用右键菜单，因此只要在</a:t>
            </a:r>
            <a:r>
              <a:rPr lang="en-US" sz="1600" dirty="0"/>
              <a:t>NE/KE </a:t>
            </a:r>
            <a:r>
              <a:rPr lang="en-US" sz="1600" dirty="0" err="1"/>
              <a:t>db</a:t>
            </a:r>
            <a:r>
              <a:rPr lang="zh-CN" altLang="en-US" sz="1600" dirty="0"/>
              <a:t>解开（需要用</a:t>
            </a:r>
            <a:r>
              <a:rPr lang="en-US" sz="1600" dirty="0"/>
              <a:t>GAT</a:t>
            </a:r>
            <a:r>
              <a:rPr lang="zh-CN" altLang="en-US" sz="1600" dirty="0"/>
              <a:t>的</a:t>
            </a:r>
            <a:r>
              <a:rPr lang="en-US" sz="1600" dirty="0" err="1"/>
              <a:t>logviewer</a:t>
            </a:r>
            <a:r>
              <a:rPr lang="zh-CN" altLang="en-US" sz="1600" dirty="0"/>
              <a:t>或</a:t>
            </a:r>
            <a:r>
              <a:rPr lang="en-US" sz="1600" dirty="0"/>
              <a:t>QAAT</a:t>
            </a:r>
            <a:r>
              <a:rPr lang="zh-CN" altLang="en-US" sz="1600" dirty="0"/>
              <a:t>解开</a:t>
            </a:r>
            <a:r>
              <a:rPr lang="en-US" sz="1600" dirty="0" err="1"/>
              <a:t>db</a:t>
            </a:r>
            <a:r>
              <a:rPr lang="en-US" sz="1600" dirty="0"/>
              <a:t>）</a:t>
            </a:r>
            <a:r>
              <a:rPr lang="zh-CN" altLang="en-US" sz="1600" dirty="0"/>
              <a:t>所在目录上右键选择</a:t>
            </a:r>
            <a:r>
              <a:rPr lang="en-US" sz="1600" dirty="0"/>
              <a:t>NE/KE Analyze</a:t>
            </a:r>
            <a:r>
              <a:rPr lang="zh-CN" altLang="en-US" sz="1600" dirty="0"/>
              <a:t>即可。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15" y="1963895"/>
            <a:ext cx="4391025" cy="1190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30" y="3481232"/>
            <a:ext cx="4420648" cy="15372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8257" y="3154520"/>
            <a:ext cx="3520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Step</a:t>
            </a:r>
            <a:r>
              <a:rPr lang="en-US" altLang="zh-CN" sz="1600" b="1" dirty="0"/>
              <a:t>2</a:t>
            </a:r>
            <a:r>
              <a:rPr lang="en-US" sz="1600" b="1" dirty="0"/>
              <a:t>. </a:t>
            </a:r>
            <a:r>
              <a:rPr lang="zh-CN" altLang="en-US" sz="1600" dirty="0"/>
              <a:t>解析完成后</a:t>
            </a:r>
            <a:r>
              <a:rPr lang="en-US" altLang="zh-CN" sz="1600" dirty="0"/>
              <a:t>Enter</a:t>
            </a:r>
            <a:r>
              <a:rPr lang="zh-CN" altLang="en-US" sz="1600" dirty="0"/>
              <a:t>进入</a:t>
            </a:r>
            <a:r>
              <a:rPr lang="zh-CN" altLang="en-US" sz="1600" dirty="0" smtClean="0"/>
              <a:t>命令行。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430" y="5146666"/>
            <a:ext cx="4324350" cy="6572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2754" y="5211052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命令行界面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418976" y="5831745"/>
            <a:ext cx="8535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命令</a:t>
            </a:r>
            <a:r>
              <a:rPr lang="en-US" altLang="zh-CN" sz="1600" b="1" dirty="0" smtClean="0"/>
              <a:t>: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l+${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Num</a:t>
            </a:r>
            <a:r>
              <a:rPr lang="en-US" altLang="zh-CN" sz="1600" dirty="0" smtClean="0">
                <a:solidFill>
                  <a:srgbClr val="00B050"/>
                </a:solidFill>
              </a:rPr>
              <a:t>}   </a:t>
            </a:r>
            <a:r>
              <a:rPr lang="en-US" sz="1600" dirty="0" err="1" smtClean="0"/>
              <a:t>输出</a:t>
            </a:r>
            <a:r>
              <a:rPr lang="en-US" sz="1600" dirty="0" err="1"/>
              <a:t>c堆泄漏排行，可以带一个数字参数，</a:t>
            </a:r>
            <a:r>
              <a:rPr lang="en-US" sz="1600" dirty="0" err="1" smtClean="0"/>
              <a:t>表示显示前几个泄漏排行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altLang="zh-CN" sz="1600" dirty="0" smtClean="0">
                <a:solidFill>
                  <a:srgbClr val="00B050"/>
                </a:solidFill>
              </a:rPr>
              <a:t>l                  </a:t>
            </a:r>
            <a:r>
              <a:rPr lang="zh-CN" altLang="en-US" sz="1600" dirty="0" smtClean="0"/>
              <a:t>显示默认固定数量排行。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83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Android O Case &amp; Tools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4" y="860094"/>
            <a:ext cx="6384428" cy="2552181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691376" y="1248937"/>
            <a:ext cx="2999678" cy="22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691376" y="1494265"/>
            <a:ext cx="6388726" cy="1906859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282" y="3438203"/>
            <a:ext cx="6098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按照</a:t>
            </a:r>
            <a:r>
              <a:rPr lang="en-US" altLang="zh-CN" sz="1600" dirty="0" smtClean="0"/>
              <a:t>allocate </a:t>
            </a:r>
            <a:r>
              <a:rPr lang="zh-CN" altLang="en-US" sz="1600" dirty="0" smtClean="0"/>
              <a:t>次数和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进行排序，按照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让客户进行排查。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7798" y="3810209"/>
            <a:ext cx="306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Tool2: </a:t>
            </a:r>
            <a:r>
              <a:rPr lang="en-US" altLang="zh-CN" dirty="0"/>
              <a:t>GAT(</a:t>
            </a:r>
            <a:r>
              <a:rPr lang="en-US" altLang="zh-CN" dirty="0" err="1"/>
              <a:t>MediatekLogView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7798" y="4232506"/>
            <a:ext cx="3830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Step1. </a:t>
            </a:r>
            <a:r>
              <a:rPr lang="zh-CN" altLang="en-US" sz="1600" dirty="0" smtClean="0"/>
              <a:t>使用</a:t>
            </a:r>
            <a:r>
              <a:rPr lang="en-US" sz="1600" dirty="0" err="1"/>
              <a:t>MediatekLogView</a:t>
            </a:r>
            <a:r>
              <a:rPr lang="en-US" sz="1600" dirty="0"/>
              <a:t> </a:t>
            </a:r>
            <a:r>
              <a:rPr lang="zh-CN" altLang="en-US" sz="1600" dirty="0" smtClean="0"/>
              <a:t>打开</a:t>
            </a:r>
            <a:r>
              <a:rPr lang="en-US" sz="1600" dirty="0" smtClean="0"/>
              <a:t>DB</a:t>
            </a:r>
            <a:r>
              <a:rPr lang="zh-CN" altLang="en-US" sz="1600" dirty="0" smtClean="0"/>
              <a:t>文件</a:t>
            </a:r>
            <a:endParaRPr lang="en-US" sz="1600" dirty="0"/>
          </a:p>
        </p:txBody>
      </p:sp>
      <p:pic>
        <p:nvPicPr>
          <p:cNvPr id="19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83" y="3807238"/>
            <a:ext cx="3746537" cy="29755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0" y="5026809"/>
            <a:ext cx="1962150" cy="809625"/>
          </a:xfrm>
          <a:prstGeom prst="rect">
            <a:avLst/>
          </a:prstGeom>
        </p:spPr>
      </p:pic>
      <p:sp>
        <p:nvSpPr>
          <p:cNvPr id="12" name="向右箭號 4"/>
          <p:cNvSpPr/>
          <p:nvPr/>
        </p:nvSpPr>
        <p:spPr>
          <a:xfrm>
            <a:off x="2554533" y="5334845"/>
            <a:ext cx="3496737" cy="417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Android O Case &amp; Tools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02327"/>
            <a:ext cx="675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Step2. </a:t>
            </a:r>
            <a:r>
              <a:rPr lang="zh-CN" altLang="en-US" sz="1600" dirty="0" smtClean="0"/>
              <a:t>加载</a:t>
            </a:r>
            <a:r>
              <a:rPr lang="en-US" sz="1600" dirty="0"/>
              <a:t>symbol </a:t>
            </a:r>
            <a:r>
              <a:rPr lang="en-US" sz="1600" dirty="0" smtClean="0"/>
              <a:t>file</a:t>
            </a:r>
            <a:r>
              <a:rPr lang="zh-CN" altLang="en-US" sz="1600" dirty="0" smtClean="0"/>
              <a:t>并启动</a:t>
            </a:r>
            <a:r>
              <a:rPr lang="en-US" altLang="zh-CN" sz="1600" dirty="0" smtClean="0"/>
              <a:t>GDB</a:t>
            </a:r>
            <a:r>
              <a:rPr lang="zh-CN" altLang="en-US" sz="1600" dirty="0" smtClean="0"/>
              <a:t>，如果没有加载</a:t>
            </a:r>
            <a:r>
              <a:rPr lang="en-US" altLang="zh-CN" sz="1600" dirty="0" smtClean="0"/>
              <a:t>symbols</a:t>
            </a:r>
            <a:r>
              <a:rPr lang="zh-CN" altLang="en-US" sz="1600" dirty="0" smtClean="0"/>
              <a:t>，无法使用</a:t>
            </a:r>
            <a:r>
              <a:rPr lang="en-US" altLang="zh-CN" sz="1600" dirty="0" smtClean="0"/>
              <a:t>Tool</a:t>
            </a:r>
            <a:r>
              <a:rPr lang="zh-CN" altLang="en-US" sz="1600" dirty="0"/>
              <a:t>。</a:t>
            </a:r>
            <a:endParaRPr lang="en-US" altLang="zh-CN" sz="1600" dirty="0" smtClean="0"/>
          </a:p>
        </p:txBody>
      </p:sp>
      <p:pic>
        <p:nvPicPr>
          <p:cNvPr id="16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1" y="1140881"/>
            <a:ext cx="5166792" cy="1891634"/>
          </a:xfrm>
          <a:prstGeom prst="rect">
            <a:avLst/>
          </a:prstGeom>
        </p:spPr>
      </p:pic>
      <p:pic>
        <p:nvPicPr>
          <p:cNvPr id="1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9" y="3584144"/>
            <a:ext cx="268605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48" y="3735658"/>
            <a:ext cx="4849686" cy="2776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直線單箭頭接點 13"/>
          <p:cNvCxnSpPr/>
          <p:nvPr/>
        </p:nvCxnSpPr>
        <p:spPr>
          <a:xfrm>
            <a:off x="2555253" y="4106466"/>
            <a:ext cx="3042659" cy="15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5670579" y="5542156"/>
            <a:ext cx="1477352" cy="310168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593" y="3139052"/>
            <a:ext cx="2472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预先设置好</a:t>
            </a:r>
            <a:r>
              <a:rPr lang="en-US" altLang="zh-CN" sz="1600" b="1" dirty="0" smtClean="0"/>
              <a:t>auto start GDB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1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Android O Case &amp; Tools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02327"/>
            <a:ext cx="6297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Step</a:t>
            </a:r>
            <a:r>
              <a:rPr lang="en-US" altLang="zh-CN" sz="1600" b="1" dirty="0" smtClean="0"/>
              <a:t>3</a:t>
            </a:r>
            <a:r>
              <a:rPr lang="en-US" sz="1600" b="1" dirty="0" smtClean="0"/>
              <a:t>. </a:t>
            </a:r>
            <a:r>
              <a:rPr lang="zh-CN" altLang="en-US" sz="1600" dirty="0" smtClean="0"/>
              <a:t>命令</a:t>
            </a:r>
            <a:r>
              <a:rPr lang="en-US" altLang="zh-CN" sz="1600" dirty="0" smtClean="0"/>
              <a:t>Command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DB</a:t>
            </a:r>
            <a:r>
              <a:rPr lang="zh-CN" altLang="en-US" sz="1600" dirty="0" smtClean="0"/>
              <a:t>，得出报告</a:t>
            </a:r>
            <a:r>
              <a:rPr lang="en-US" sz="1600" dirty="0"/>
              <a:t>DB/parser/MemoryLeakage.txt</a:t>
            </a:r>
            <a:endParaRPr lang="en-US" altLang="zh-CN" sz="1600" dirty="0" smtClean="0"/>
          </a:p>
        </p:txBody>
      </p:sp>
      <p:pic>
        <p:nvPicPr>
          <p:cNvPr id="10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" y="1140881"/>
            <a:ext cx="7712610" cy="2689103"/>
          </a:xfrm>
          <a:prstGeom prst="rect">
            <a:avLst/>
          </a:prstGeom>
        </p:spPr>
      </p:pic>
      <p:cxnSp>
        <p:nvCxnSpPr>
          <p:cNvPr id="11" name="直線接點 4"/>
          <p:cNvCxnSpPr/>
          <p:nvPr/>
        </p:nvCxnSpPr>
        <p:spPr>
          <a:xfrm>
            <a:off x="633640" y="1313997"/>
            <a:ext cx="1529699" cy="1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7"/>
          <p:cNvCxnSpPr/>
          <p:nvPr/>
        </p:nvCxnSpPr>
        <p:spPr>
          <a:xfrm flipV="1">
            <a:off x="372026" y="1962615"/>
            <a:ext cx="7589945" cy="11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9"/>
          <p:cNvCxnSpPr/>
          <p:nvPr/>
        </p:nvCxnSpPr>
        <p:spPr>
          <a:xfrm flipV="1">
            <a:off x="372026" y="3534936"/>
            <a:ext cx="1880521" cy="4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"/>
          <p:cNvSpPr txBox="1"/>
          <p:nvPr/>
        </p:nvSpPr>
        <p:spPr>
          <a:xfrm>
            <a:off x="311808" y="3916958"/>
            <a:ext cx="77412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Tool</a:t>
            </a:r>
            <a:r>
              <a:rPr lang="en-US" sz="1200" b="1" dirty="0">
                <a:hlinkClick r:id="rId3"/>
              </a:rPr>
              <a:t> </a:t>
            </a:r>
            <a:r>
              <a:rPr lang="en-US" sz="1200" b="1" dirty="0" smtClean="0">
                <a:hlinkClick r:id="rId3"/>
              </a:rPr>
              <a:t>Arguments</a:t>
            </a:r>
            <a:r>
              <a:rPr lang="en-US" sz="1200" b="1" dirty="0" smtClean="0"/>
              <a:t>:</a:t>
            </a:r>
            <a:endParaRPr lang="en-US" sz="1200" b="1" dirty="0"/>
          </a:p>
          <a:p>
            <a:r>
              <a:rPr lang="en-US" sz="1200" dirty="0"/>
              <a:t>use the </a:t>
            </a:r>
            <a:r>
              <a:rPr lang="en-US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</a:rPr>
              <a:t>mtkCheckMemoryLeak</a:t>
            </a:r>
            <a:r>
              <a:rPr lang="en-US" sz="1200" b="1" dirty="0" smtClean="0">
                <a:solidFill>
                  <a:srgbClr val="FF0000"/>
                </a:solidFill>
              </a:rPr>
              <a:t>'</a:t>
            </a:r>
            <a:r>
              <a:rPr lang="en-US" sz="1200" dirty="0"/>
              <a:t> to produce the </a:t>
            </a:r>
            <a:r>
              <a:rPr lang="en-US" sz="1200" dirty="0">
                <a:solidFill>
                  <a:srgbClr val="00B050"/>
                </a:solidFill>
              </a:rPr>
              <a:t>un-reference leakage report</a:t>
            </a:r>
            <a:r>
              <a:rPr lang="en-US" sz="1200" dirty="0"/>
              <a:t>, it will be at DB/parser/MemoryLeakage.txt</a:t>
            </a:r>
          </a:p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err="1">
                <a:solidFill>
                  <a:srgbClr val="FF0000"/>
                </a:solidFill>
              </a:rPr>
              <a:t>mtkCheckMemoryLeak</a:t>
            </a:r>
            <a:r>
              <a:rPr lang="en-US" sz="1200" dirty="0">
                <a:solidFill>
                  <a:srgbClr val="FF0000"/>
                </a:solidFill>
              </a:rPr>
              <a:t>  </a:t>
            </a:r>
            <a:r>
              <a:rPr lang="en-US" sz="1200" b="1" dirty="0">
                <a:solidFill>
                  <a:srgbClr val="FF0000"/>
                </a:solidFill>
              </a:rPr>
              <a:t>-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  <a:r>
              <a:rPr lang="en-US" sz="1200" b="1" dirty="0">
                <a:solidFill>
                  <a:srgbClr val="FF0000"/>
                </a:solidFill>
              </a:rPr>
              <a:t> ' </a:t>
            </a:r>
            <a:r>
              <a:rPr lang="en-US" sz="1200" dirty="0"/>
              <a:t> to </a:t>
            </a:r>
            <a:r>
              <a:rPr lang="en-US" sz="1200" dirty="0">
                <a:solidFill>
                  <a:srgbClr val="00B050"/>
                </a:solidFill>
              </a:rPr>
              <a:t>show all in-use chunk</a:t>
            </a:r>
            <a:r>
              <a:rPr lang="en-US" sz="1200" dirty="0"/>
              <a:t>, the report is at DB/parser/MemoryLeakage.txt</a:t>
            </a:r>
          </a:p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err="1">
                <a:solidFill>
                  <a:srgbClr val="FF0000"/>
                </a:solidFill>
              </a:rPr>
              <a:t>mtkCheckMemoryLeak</a:t>
            </a:r>
            <a:r>
              <a:rPr lang="en-US" sz="1200" dirty="0">
                <a:solidFill>
                  <a:srgbClr val="FF0000"/>
                </a:solidFill>
              </a:rPr>
              <a:t>  </a:t>
            </a:r>
            <a:r>
              <a:rPr lang="en-US" sz="1200" b="1" dirty="0">
                <a:solidFill>
                  <a:srgbClr val="FF0000"/>
                </a:solidFill>
              </a:rPr>
              <a:t>-c'</a:t>
            </a:r>
            <a:r>
              <a:rPr lang="en-US" sz="1200" b="1" dirty="0"/>
              <a:t> </a:t>
            </a:r>
            <a:r>
              <a:rPr lang="en-US" sz="1200" dirty="0"/>
              <a:t>to </a:t>
            </a:r>
            <a:r>
              <a:rPr lang="en-US" sz="1200" dirty="0">
                <a:solidFill>
                  <a:srgbClr val="00B050"/>
                </a:solidFill>
              </a:rPr>
              <a:t>show chunk address</a:t>
            </a:r>
            <a:r>
              <a:rPr lang="en-US" sz="1200" dirty="0"/>
              <a:t>, the report is at DB/parser/MemoryLeakage.txt</a:t>
            </a:r>
          </a:p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err="1">
                <a:solidFill>
                  <a:srgbClr val="FF0000"/>
                </a:solidFill>
              </a:rPr>
              <a:t>mtkCheckMemoryLeak</a:t>
            </a:r>
            <a:r>
              <a:rPr lang="en-US" sz="1200" dirty="0">
                <a:solidFill>
                  <a:srgbClr val="FF0000"/>
                </a:solidFill>
              </a:rPr>
              <a:t>  </a:t>
            </a:r>
            <a:r>
              <a:rPr lang="en-US" sz="1200" b="1" dirty="0">
                <a:solidFill>
                  <a:srgbClr val="FF0000"/>
                </a:solidFill>
              </a:rPr>
              <a:t>-mm'</a:t>
            </a:r>
            <a:r>
              <a:rPr lang="en-US" sz="1200" b="1" dirty="0"/>
              <a:t> </a:t>
            </a:r>
            <a:r>
              <a:rPr lang="en-US" sz="1200" dirty="0"/>
              <a:t>to </a:t>
            </a:r>
            <a:r>
              <a:rPr lang="en-US" sz="1200" dirty="0">
                <a:solidFill>
                  <a:srgbClr val="00B050"/>
                </a:solidFill>
              </a:rPr>
              <a:t>more fast generate report</a:t>
            </a:r>
            <a:r>
              <a:rPr lang="en-US" sz="1200" dirty="0"/>
              <a:t>, the report is at DB/parser/MemoryLeakage.txt</a:t>
            </a:r>
          </a:p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err="1">
                <a:solidFill>
                  <a:srgbClr val="FF0000"/>
                </a:solidFill>
              </a:rPr>
              <a:t>mtkCheckMemoryLeak</a:t>
            </a:r>
            <a:r>
              <a:rPr lang="en-US" sz="1200" dirty="0">
                <a:solidFill>
                  <a:srgbClr val="FF0000"/>
                </a:solidFill>
              </a:rPr>
              <a:t>  </a:t>
            </a:r>
            <a:r>
              <a:rPr lang="en-US" sz="1200" b="1" dirty="0">
                <a:solidFill>
                  <a:srgbClr val="FF0000"/>
                </a:solidFill>
              </a:rPr>
              <a:t>-p'</a:t>
            </a:r>
            <a:r>
              <a:rPr lang="en-US" sz="1200" b="1" dirty="0"/>
              <a:t> </a:t>
            </a:r>
            <a:r>
              <a:rPr lang="en-US" sz="1200" dirty="0"/>
              <a:t>to </a:t>
            </a:r>
            <a:r>
              <a:rPr lang="en-US" sz="1200" dirty="0">
                <a:solidFill>
                  <a:srgbClr val="00B050"/>
                </a:solidFill>
              </a:rPr>
              <a:t>show parent chunk and root chunk</a:t>
            </a:r>
            <a:r>
              <a:rPr lang="en-US" sz="1200" dirty="0"/>
              <a:t>, the report is at </a:t>
            </a:r>
            <a:r>
              <a:rPr lang="en-US" sz="1200" dirty="0" smtClean="0"/>
              <a:t>DB/parser/MemoryLeakage.txt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047" y="5369058"/>
            <a:ext cx="3362325" cy="809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5614817" y="6214949"/>
            <a:ext cx="2431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/>
              <a:t>c</a:t>
            </a:r>
            <a:r>
              <a:rPr lang="en-US" altLang="zh-CN" sz="1600" b="1" dirty="0" err="1" smtClean="0"/>
              <a:t>amerahalserver</a:t>
            </a:r>
            <a:r>
              <a:rPr lang="zh-CN" altLang="en-US" sz="1600" b="1" dirty="0" smtClean="0"/>
              <a:t>解析结果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282818" y="5426756"/>
            <a:ext cx="4273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工具劣势</a:t>
            </a:r>
            <a:r>
              <a:rPr lang="en-US" altLang="zh-CN" sz="1400" b="1" dirty="0" smtClean="0"/>
              <a:t>: </a:t>
            </a:r>
            <a:r>
              <a:rPr lang="en-US" altLang="zh-CN" sz="1400" dirty="0" err="1" smtClean="0"/>
              <a:t>Coredump</a:t>
            </a:r>
            <a:r>
              <a:rPr lang="zh-CN" altLang="en-US" sz="1400" dirty="0" smtClean="0"/>
              <a:t>解析时间长，工具更新不及时。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30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ALPS04143932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798" y="826641"/>
            <a:ext cx="908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CR</a:t>
            </a:r>
            <a:r>
              <a:rPr lang="en-US" b="1" dirty="0" smtClean="0"/>
              <a:t>: </a:t>
            </a:r>
            <a:r>
              <a:rPr lang="en-US" sz="1200" dirty="0"/>
              <a:t>ALPS04143932 [MT6739]  </a:t>
            </a:r>
            <a:r>
              <a:rPr lang="en-US" sz="1200" dirty="0" err="1"/>
              <a:t>malloc</a:t>
            </a:r>
            <a:r>
              <a:rPr lang="en-US" sz="1200" dirty="0"/>
              <a:t> debug </a:t>
            </a:r>
            <a:r>
              <a:rPr lang="zh-CN" altLang="en-US" sz="1200" dirty="0"/>
              <a:t>工具无法使用（监控</a:t>
            </a:r>
            <a:r>
              <a:rPr lang="en-US" sz="1200" dirty="0" err="1" smtClean="0"/>
              <a:t>camerahal）</a:t>
            </a:r>
            <a:r>
              <a:rPr lang="en-US" sz="1200" b="1" dirty="0" err="1" smtClean="0"/>
              <a:t>camerahalserver</a:t>
            </a:r>
            <a:r>
              <a:rPr lang="en-US" sz="1200" dirty="0" smtClean="0"/>
              <a:t> </a:t>
            </a:r>
            <a:r>
              <a:rPr lang="en-US" sz="1200" dirty="0"/>
              <a:t>(k39tv1_bsp- </a:t>
            </a:r>
            <a:r>
              <a:rPr lang="en-US" altLang="zh-CN" sz="1200" b="1" dirty="0" smtClean="0"/>
              <a:t>32 bit </a:t>
            </a:r>
            <a:r>
              <a:rPr lang="en-US" sz="1200" dirty="0" smtClean="0"/>
              <a:t>alps-mp-p0.mp2-V1.27 )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3" y="1302632"/>
            <a:ext cx="5761280" cy="35544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084847" y="1683831"/>
            <a:ext cx="3059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强制让</a:t>
            </a:r>
            <a:r>
              <a:rPr lang="en-US" sz="1400" dirty="0" smtClean="0">
                <a:solidFill>
                  <a:srgbClr val="FF0000"/>
                </a:solidFill>
              </a:rPr>
              <a:t>camera</a:t>
            </a:r>
            <a:r>
              <a:rPr lang="en-US" sz="1400" dirty="0" smtClean="0"/>
              <a:t>/</a:t>
            </a:r>
            <a:r>
              <a:rPr lang="en-US" sz="1400" dirty="0" err="1" smtClean="0">
                <a:solidFill>
                  <a:srgbClr val="FF0000"/>
                </a:solidFill>
              </a:rPr>
              <a:t>app_process</a:t>
            </a:r>
            <a:r>
              <a:rPr lang="en-US" sz="1400" dirty="0" smtClean="0"/>
              <a:t> </a:t>
            </a:r>
            <a:r>
              <a:rPr lang="en-US" sz="1400" dirty="0" err="1"/>
              <a:t>backtrace</a:t>
            </a:r>
            <a:r>
              <a:rPr lang="en-US" sz="1400" dirty="0"/>
              <a:t> </a:t>
            </a:r>
            <a:r>
              <a:rPr lang="zh-CN" altLang="en-US" sz="1400" dirty="0" smtClean="0"/>
              <a:t>走</a:t>
            </a:r>
            <a:r>
              <a:rPr lang="en-US" altLang="zh-CN" sz="1400" dirty="0" err="1" smtClean="0"/>
              <a:t>fp</a:t>
            </a:r>
            <a:r>
              <a:rPr lang="en-US" altLang="zh-CN" sz="1400" dirty="0" smtClean="0"/>
              <a:t> unwind</a:t>
            </a:r>
            <a:r>
              <a:rPr lang="zh-CN" altLang="en-US" sz="1400" dirty="0" smtClean="0"/>
              <a:t>流程为了</a:t>
            </a:r>
            <a:r>
              <a:rPr lang="en-US" sz="1400" dirty="0" smtClean="0"/>
              <a:t>performance </a:t>
            </a:r>
            <a:r>
              <a:rPr lang="en-US" sz="1400" dirty="0"/>
              <a:t>up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04228" y="1694983"/>
            <a:ext cx="4825336" cy="735981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4059" y="1806496"/>
            <a:ext cx="3645694" cy="400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47854" y="4036740"/>
            <a:ext cx="5061899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47853" y="3368998"/>
            <a:ext cx="5061899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47853" y="3725171"/>
            <a:ext cx="4181711" cy="2319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9427" y="4682180"/>
            <a:ext cx="2991334" cy="2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59906" y="2437265"/>
            <a:ext cx="30171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get_backtrace_fp</a:t>
            </a:r>
            <a:r>
              <a:rPr lang="en-US" sz="1400" b="1" dirty="0" smtClean="0"/>
              <a:t>()</a:t>
            </a:r>
            <a:r>
              <a:rPr lang="zh-CN" altLang="en-US" sz="1400" dirty="0" smtClean="0"/>
              <a:t>是</a:t>
            </a:r>
            <a:r>
              <a:rPr lang="en-US" altLang="zh-CN" sz="1400" dirty="0" err="1" smtClean="0"/>
              <a:t>fp</a:t>
            </a:r>
            <a:r>
              <a:rPr lang="en-US" altLang="zh-CN" sz="1400" dirty="0" smtClean="0"/>
              <a:t> unwind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接口</a:t>
            </a:r>
            <a:endParaRPr lang="en-US" altLang="zh-CN" sz="1400" dirty="0" smtClean="0"/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libudf_unwind_backtrace</a:t>
            </a:r>
            <a:r>
              <a:rPr lang="en-US" altLang="zh-CN" sz="1400" b="1" dirty="0">
                <a:solidFill>
                  <a:srgbClr val="00B050"/>
                </a:solidFill>
              </a:rPr>
              <a:t>()</a:t>
            </a:r>
            <a:r>
              <a:rPr lang="zh-CN" altLang="en-US" sz="1400" dirty="0" smtClean="0"/>
              <a:t>就是</a:t>
            </a:r>
            <a:r>
              <a:rPr lang="en-US" sz="1400" dirty="0" smtClean="0"/>
              <a:t>corkscrew unwind</a:t>
            </a:r>
            <a:r>
              <a:rPr lang="zh-CN" altLang="en-US" sz="1400" dirty="0" smtClean="0"/>
              <a:t>流程。</a:t>
            </a:r>
            <a:endParaRPr lang="en-US" altLang="zh-CN" sz="1400" dirty="0" smtClean="0"/>
          </a:p>
          <a:p>
            <a:r>
              <a:rPr lang="en-US" sz="1400" b="1" dirty="0">
                <a:solidFill>
                  <a:srgbClr val="00B050"/>
                </a:solidFill>
              </a:rPr>
              <a:t>_</a:t>
            </a:r>
            <a:r>
              <a:rPr lang="en-US" sz="1400" b="1" dirty="0" err="1" smtClean="0">
                <a:solidFill>
                  <a:srgbClr val="00B050"/>
                </a:solidFill>
              </a:rPr>
              <a:t>Unwind_Backtrace</a:t>
            </a:r>
            <a:r>
              <a:rPr lang="en-US" sz="1400" b="1" dirty="0" smtClean="0">
                <a:solidFill>
                  <a:srgbClr val="00B050"/>
                </a:solidFill>
              </a:rPr>
              <a:t>()</a:t>
            </a:r>
            <a:r>
              <a:rPr lang="zh-CN" altLang="en-US" sz="1400" dirty="0" smtClean="0"/>
              <a:t>是原生的</a:t>
            </a:r>
            <a:r>
              <a:rPr lang="en-US" altLang="zh-CN" sz="1400" dirty="0" err="1" smtClean="0"/>
              <a:t>gcc</a:t>
            </a:r>
            <a:r>
              <a:rPr lang="zh-CN" altLang="en-US" sz="1400" dirty="0" smtClean="0"/>
              <a:t>解析</a:t>
            </a:r>
            <a:endParaRPr lang="en-US" altLang="zh-CN" sz="1400" dirty="0" smtClean="0"/>
          </a:p>
          <a:p>
            <a:r>
              <a:rPr lang="zh-CN" altLang="en-US" sz="1400" dirty="0" smtClean="0"/>
              <a:t>流程。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01521" y="4931319"/>
            <a:ext cx="8541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总体性能和</a:t>
            </a:r>
            <a:r>
              <a:rPr lang="en-US" altLang="zh-CN" sz="1600" b="1" dirty="0" smtClean="0"/>
              <a:t>performance</a:t>
            </a:r>
            <a:r>
              <a:rPr lang="zh-CN" altLang="en-US" sz="1600" b="1" dirty="0" smtClean="0"/>
              <a:t>排序</a:t>
            </a:r>
            <a:r>
              <a:rPr lang="en-US" altLang="zh-CN" sz="1600" b="1" dirty="0" smtClean="0"/>
              <a:t>: </a:t>
            </a:r>
          </a:p>
          <a:p>
            <a:r>
              <a:rPr lang="en-US" altLang="zh-CN" sz="1600" b="1" dirty="0" smtClean="0"/>
              <a:t>                                 </a:t>
            </a:r>
            <a:r>
              <a:rPr lang="en-US" altLang="zh-CN" sz="1600" b="1" dirty="0" err="1" smtClean="0"/>
              <a:t>fp</a:t>
            </a:r>
            <a:r>
              <a:rPr lang="en-US" altLang="zh-CN" sz="1600" b="1" dirty="0" smtClean="0"/>
              <a:t> unwind (</a:t>
            </a:r>
            <a:r>
              <a:rPr lang="zh-CN" altLang="en-US" sz="1600" b="1" dirty="0" smtClean="0"/>
              <a:t>远胜</a:t>
            </a:r>
            <a:r>
              <a:rPr lang="en-US" altLang="zh-CN" sz="1600" b="1" dirty="0" smtClean="0"/>
              <a:t>)  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&gt;</a:t>
            </a:r>
            <a:r>
              <a:rPr lang="en-US" sz="1600" b="1" dirty="0" smtClean="0">
                <a:solidFill>
                  <a:srgbClr val="00B0F0"/>
                </a:solidFill>
              </a:rPr>
              <a:t>  </a:t>
            </a:r>
            <a:r>
              <a:rPr lang="en-US" sz="1600" b="1" dirty="0"/>
              <a:t>corkscrew  unwind  </a:t>
            </a:r>
            <a:r>
              <a:rPr lang="en-US" sz="1600" b="1" dirty="0" smtClean="0">
                <a:solidFill>
                  <a:srgbClr val="00B0F0"/>
                </a:solidFill>
              </a:rPr>
              <a:t>&gt;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  </a:t>
            </a:r>
            <a:r>
              <a:rPr lang="en-US" altLang="zh-CN" sz="1600" b="1" dirty="0" err="1" smtClean="0"/>
              <a:t>Gcc</a:t>
            </a:r>
            <a:r>
              <a:rPr lang="en-US" altLang="zh-CN" sz="1600" b="1" dirty="0" smtClean="0"/>
              <a:t> unwind</a:t>
            </a:r>
          </a:p>
          <a:p>
            <a:r>
              <a:rPr lang="en-US" altLang="zh-CN" sz="1600" b="1" dirty="0" err="1" smtClean="0"/>
              <a:t>fp</a:t>
            </a:r>
            <a:r>
              <a:rPr lang="en-US" altLang="zh-CN" sz="1600" b="1" dirty="0" smtClean="0"/>
              <a:t> unwind</a:t>
            </a:r>
            <a:r>
              <a:rPr lang="zh-CN" altLang="en-US" sz="1600" b="1" dirty="0" smtClean="0"/>
              <a:t>机制</a:t>
            </a:r>
            <a:r>
              <a:rPr lang="en-US" altLang="zh-CN" sz="1600" b="1" dirty="0" smtClean="0"/>
              <a:t>:        </a:t>
            </a:r>
            <a:r>
              <a:rPr lang="zh-CN" altLang="en-US" sz="1600" dirty="0" smtClean="0"/>
              <a:t>优势</a:t>
            </a:r>
            <a:r>
              <a:rPr lang="zh-CN" altLang="en-US" sz="1600" dirty="0"/>
              <a:t>是</a:t>
            </a:r>
            <a:r>
              <a:rPr lang="zh-CN" altLang="en-US" sz="1600" dirty="0" smtClean="0"/>
              <a:t>快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但是需要带有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(R11)</a:t>
            </a:r>
            <a:r>
              <a:rPr lang="zh-CN" altLang="en-US" sz="1600" dirty="0" smtClean="0"/>
              <a:t>的栈布局</a:t>
            </a:r>
            <a:r>
              <a:rPr lang="zh-CN" altLang="en-US" sz="1600" dirty="0"/>
              <a:t>，</a:t>
            </a:r>
            <a:r>
              <a:rPr lang="en-US" altLang="zh-CN" sz="1600" dirty="0" err="1" smtClean="0"/>
              <a:t>fp</a:t>
            </a:r>
            <a:r>
              <a:rPr lang="zh-CN" altLang="en-US" sz="1600" dirty="0"/>
              <a:t>用来</a:t>
            </a:r>
            <a:r>
              <a:rPr lang="zh-CN" altLang="en-US" sz="1600" dirty="0" smtClean="0"/>
              <a:t>记录调用流程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方便栈回溯。</a:t>
            </a:r>
            <a:endParaRPr lang="en-US" altLang="zh-CN" sz="1600" dirty="0" smtClean="0"/>
          </a:p>
          <a:p>
            <a:r>
              <a:rPr lang="en-US" sz="1600" b="1" dirty="0" smtClean="0"/>
              <a:t>Corkscrew unwind:  </a:t>
            </a:r>
            <a:r>
              <a:rPr lang="zh-CN" altLang="en-US" sz="1600" dirty="0" smtClean="0"/>
              <a:t>不需要额外条件</a:t>
            </a:r>
            <a:r>
              <a:rPr lang="en-US" altLang="zh-CN" sz="1600" dirty="0"/>
              <a:t>,</a:t>
            </a:r>
            <a:r>
              <a:rPr lang="zh-CN" altLang="en-US" sz="1600" dirty="0" smtClean="0"/>
              <a:t>慢</a:t>
            </a:r>
            <a:r>
              <a:rPr lang="en-US" altLang="zh-CN" sz="1600" dirty="0" smtClean="0"/>
              <a:t>.</a:t>
            </a:r>
          </a:p>
          <a:p>
            <a:r>
              <a:rPr lang="en-US" sz="1600" b="1" dirty="0" err="1" smtClean="0"/>
              <a:t>Gcc</a:t>
            </a:r>
            <a:r>
              <a:rPr lang="en-US" sz="1600" b="1" dirty="0" smtClean="0"/>
              <a:t> Unwind:             </a:t>
            </a:r>
            <a:r>
              <a:rPr lang="zh-CN" altLang="en-US" sz="1600" dirty="0" smtClean="0"/>
              <a:t>更慢，没有使用</a:t>
            </a:r>
            <a:r>
              <a:rPr lang="en-US" altLang="zh-CN" sz="1600" dirty="0" smtClean="0"/>
              <a:t>.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0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ALPS04143932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9" y="1083768"/>
            <a:ext cx="6046633" cy="20811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448" y="778667"/>
            <a:ext cx="1933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/>
              <a:t>fp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unwind</a:t>
            </a:r>
            <a:r>
              <a:rPr lang="zh-CN" altLang="en-US" sz="1600" b="1" dirty="0" smtClean="0"/>
              <a:t>解析结果</a:t>
            </a:r>
            <a:r>
              <a:rPr lang="en-US" altLang="zh-CN" sz="1600" b="1" dirty="0" smtClean="0"/>
              <a:t>: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798" y="3176051"/>
            <a:ext cx="9093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由于</a:t>
            </a:r>
            <a:r>
              <a:rPr lang="en-US" altLang="zh-CN" sz="1600" dirty="0" smtClean="0"/>
              <a:t>camera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so</a:t>
            </a:r>
            <a:r>
              <a:rPr lang="zh-CN" altLang="en-US" sz="1600" dirty="0" smtClean="0"/>
              <a:t>库没有在压栈的过程中压入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(R11</a:t>
            </a:r>
            <a:r>
              <a:rPr lang="en-US" altLang="zh-CN" sz="1600" dirty="0"/>
              <a:t>)</a:t>
            </a:r>
            <a:r>
              <a:rPr lang="zh-CN" altLang="en-US" sz="1600" dirty="0"/>
              <a:t>的栈</a:t>
            </a:r>
            <a:r>
              <a:rPr lang="zh-CN" altLang="en-US" sz="1600" dirty="0" smtClean="0"/>
              <a:t>布局，所以结果如上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无有效信息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只有一帧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9" name="Rectangle 8"/>
          <p:cNvSpPr/>
          <p:nvPr/>
        </p:nvSpPr>
        <p:spPr>
          <a:xfrm>
            <a:off x="316693" y="3438518"/>
            <a:ext cx="2640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Corkscrew unwind</a:t>
            </a:r>
            <a:r>
              <a:rPr lang="zh-CN" altLang="en-US" sz="1600" b="1" dirty="0"/>
              <a:t>解析结果</a:t>
            </a:r>
            <a:r>
              <a:rPr lang="en-US" altLang="zh-CN" sz="1600" b="1" dirty="0"/>
              <a:t>:</a:t>
            </a:r>
            <a:endParaRPr lang="en-US" sz="1600" dirty="0"/>
          </a:p>
        </p:txBody>
      </p:sp>
      <p:pic>
        <p:nvPicPr>
          <p:cNvPr id="7170" name="Picture 1" descr="cid:image001.png@01D45EEB.51287B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4" y="3830652"/>
            <a:ext cx="4788635" cy="23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5576" y="4070681"/>
            <a:ext cx="35759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Android P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camera</a:t>
            </a:r>
            <a:r>
              <a:rPr lang="zh-CN" altLang="en-US" sz="1600" dirty="0" smtClean="0"/>
              <a:t>新构架</a:t>
            </a:r>
            <a:r>
              <a:rPr lang="en-US" altLang="zh-CN" sz="1600" dirty="0" smtClean="0"/>
              <a:t>hal3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Loading</a:t>
            </a:r>
            <a:r>
              <a:rPr lang="zh-CN" altLang="en-US" sz="1600" dirty="0" smtClean="0"/>
              <a:t>非常重。</a:t>
            </a:r>
            <a:endParaRPr lang="en-US" altLang="zh-CN" sz="1600" dirty="0" smtClean="0"/>
          </a:p>
          <a:p>
            <a:r>
              <a:rPr lang="zh-CN" altLang="en-US" sz="1600" dirty="0"/>
              <a:t>且</a:t>
            </a:r>
            <a:r>
              <a:rPr lang="zh-CN" altLang="en-US" sz="1600" dirty="0" smtClean="0"/>
              <a:t>调用层次非常深。</a:t>
            </a:r>
            <a:endParaRPr lang="en-US" altLang="zh-CN" sz="1600" dirty="0" smtClean="0"/>
          </a:p>
          <a:p>
            <a:r>
              <a:rPr lang="zh-CN" altLang="en-US" sz="1600" dirty="0" smtClean="0"/>
              <a:t>有类似</a:t>
            </a:r>
            <a:r>
              <a:rPr lang="en-US" sz="1600" dirty="0" err="1" smtClean="0">
                <a:solidFill>
                  <a:srgbClr val="00B050"/>
                </a:solidFill>
              </a:rPr>
              <a:t>libmtkcam_metadata</a:t>
            </a:r>
            <a:r>
              <a:rPr lang="zh-CN" altLang="en-US" sz="1600" dirty="0" smtClean="0">
                <a:solidFill>
                  <a:srgbClr val="00B050"/>
                </a:solidFill>
              </a:rPr>
              <a:t>和</a:t>
            </a:r>
            <a:r>
              <a:rPr lang="en-US" sz="1600" dirty="0" smtClean="0">
                <a:solidFill>
                  <a:srgbClr val="00B050"/>
                </a:solidFill>
              </a:rPr>
              <a:t>libutils.so</a:t>
            </a:r>
            <a:r>
              <a:rPr lang="zh-CN" altLang="en-US" sz="1600" dirty="0" smtClean="0"/>
              <a:t>相关栈帧信息。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设置少于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，无法找到有效调用信息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10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Case </a:t>
            </a:r>
            <a:r>
              <a:rPr lang="en-US" sz="1800" b="0" dirty="0">
                <a:solidFill>
                  <a:schemeClr val="tx1"/>
                </a:solidFill>
              </a:rPr>
              <a:t>ALPS04143932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798" y="848943"/>
            <a:ext cx="3132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Corkscrew unwind CPU Loading</a:t>
            </a:r>
            <a:r>
              <a:rPr lang="zh-CN" altLang="en-US" sz="1600" b="1" dirty="0" smtClean="0"/>
              <a:t>图</a:t>
            </a:r>
            <a:r>
              <a:rPr lang="en-US" altLang="zh-CN" sz="1600" b="1" dirty="0" smtClean="0"/>
              <a:t>: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49293"/>
              </p:ext>
            </p:extLst>
          </p:nvPr>
        </p:nvGraphicFramePr>
        <p:xfrm>
          <a:off x="107796" y="1187497"/>
          <a:ext cx="8958144" cy="254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65"/>
                <a:gridCol w="4150731"/>
                <a:gridCol w="2986048"/>
              </a:tblGrid>
              <a:tr h="350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Malloc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debug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Information(top)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43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Disable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562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cameraserver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20   0 472M  56M  26M S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183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2.9   5:38.32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camerahalserver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可以拍照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cameraserver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20   0 470M  55M  26M S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339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2.8   1:11.35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camerahalserver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一般卡顿，可以拍照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514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cameraserver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20   0 457M  53M  25M S  </a:t>
                      </a:r>
                      <a:r>
                        <a:rPr lang="en-US" altLang="zh-CN" sz="1200" b="1" dirty="0" smtClean="0">
                          <a:solidFill>
                            <a:srgbClr val="7030A0"/>
                          </a:solidFill>
                        </a:rPr>
                        <a:t>196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  2.7   0:53.59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camerahalserver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卡顿异常严重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拍照要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秒才能反映。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命令无法准确描述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CPU Loading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，用</a:t>
                      </a:r>
                      <a:r>
                        <a:rPr lang="en-US" altLang="zh-CN" sz="1200" b="1" dirty="0" err="1" smtClean="0">
                          <a:solidFill>
                            <a:srgbClr val="00B050"/>
                          </a:solidFill>
                        </a:rPr>
                        <a:t>Systrace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看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CPU Loading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已经超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400%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=7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卡顿到无法使用， 拍照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s+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才能反映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7796" y="3911763"/>
            <a:ext cx="8958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MT6739 4</a:t>
            </a:r>
            <a:r>
              <a:rPr lang="zh-CN" altLang="en-US" sz="1600" dirty="0" smtClean="0"/>
              <a:t>核</a:t>
            </a:r>
            <a:r>
              <a:rPr lang="en-US" altLang="zh-CN" sz="1600" dirty="0" smtClean="0"/>
              <a:t>, Total CPU Loading  max = 400%</a:t>
            </a:r>
            <a:r>
              <a:rPr lang="zh-CN" altLang="en-US" sz="1600" dirty="0" smtClean="0"/>
              <a:t>，这时候之前</a:t>
            </a:r>
            <a:r>
              <a:rPr lang="en-US" altLang="zh-CN" sz="1600" dirty="0" smtClean="0"/>
              <a:t>Android O</a:t>
            </a:r>
            <a:r>
              <a:rPr lang="zh-CN" altLang="en-US" sz="1600" dirty="0" smtClean="0"/>
              <a:t>时候用的</a:t>
            </a:r>
            <a:r>
              <a:rPr lang="en-US" sz="1600" dirty="0" smtClean="0"/>
              <a:t>corkscrew unwind</a:t>
            </a:r>
            <a:r>
              <a:rPr lang="zh-CN" altLang="en-US" sz="1600" dirty="0" smtClean="0"/>
              <a:t>流程</a:t>
            </a:r>
            <a:endParaRPr lang="en-US" altLang="zh-CN" sz="1600" dirty="0" smtClean="0"/>
          </a:p>
          <a:p>
            <a:r>
              <a:rPr lang="zh-CN" altLang="en-US" sz="1600" dirty="0" smtClean="0"/>
              <a:t>已经完全无法使用。原因两点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1. </a:t>
            </a:r>
            <a:r>
              <a:rPr lang="en-US" altLang="zh-CN" sz="1600" dirty="0" err="1" smtClean="0"/>
              <a:t>camerahalserver</a:t>
            </a:r>
            <a:r>
              <a:rPr lang="zh-CN" altLang="en-US" sz="1600" dirty="0" smtClean="0"/>
              <a:t>本身就变化大</a:t>
            </a:r>
            <a:r>
              <a:rPr lang="en-US" altLang="zh-CN" sz="1600" dirty="0" smtClean="0"/>
              <a:t>Loading</a:t>
            </a:r>
            <a:r>
              <a:rPr lang="zh-CN" altLang="en-US" sz="1600" dirty="0" smtClean="0"/>
              <a:t>重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层次深，</a:t>
            </a:r>
            <a:r>
              <a:rPr lang="en-US" sz="1600" dirty="0" smtClean="0"/>
              <a:t>corkscrew unwind</a:t>
            </a:r>
            <a:r>
              <a:rPr lang="zh-CN" altLang="en-US" sz="1600" dirty="0" smtClean="0"/>
              <a:t>随着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的增长极大的加重系统</a:t>
            </a:r>
            <a:r>
              <a:rPr lang="en-US" altLang="zh-CN" sz="1600" dirty="0" smtClean="0"/>
              <a:t>Loading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解法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 unwind</a:t>
            </a:r>
            <a:r>
              <a:rPr lang="zh-CN" altLang="en-US" sz="1600" dirty="0"/>
              <a:t>机制</a:t>
            </a:r>
            <a:r>
              <a:rPr lang="en-US" altLang="zh-CN" sz="1600" dirty="0"/>
              <a:t>,</a:t>
            </a:r>
            <a:r>
              <a:rPr lang="zh-CN" altLang="en-US" sz="1600" dirty="0"/>
              <a:t>让客户的</a:t>
            </a:r>
            <a:r>
              <a:rPr lang="en-US" altLang="zh-CN" sz="1600" dirty="0"/>
              <a:t>so</a:t>
            </a:r>
            <a:r>
              <a:rPr lang="zh-CN" altLang="en-US" sz="1600" dirty="0"/>
              <a:t>库和</a:t>
            </a:r>
            <a:r>
              <a:rPr lang="en-US" altLang="zh-CN" sz="1600" dirty="0"/>
              <a:t>bin</a:t>
            </a:r>
            <a:r>
              <a:rPr lang="zh-CN" altLang="en-US" sz="1600" dirty="0"/>
              <a:t>档案</a:t>
            </a:r>
            <a:r>
              <a:rPr lang="zh-CN" altLang="en-US" sz="1600" b="1" dirty="0"/>
              <a:t>按照压入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(R11)</a:t>
            </a:r>
            <a:r>
              <a:rPr lang="zh-CN" altLang="en-US" sz="1600" b="1" dirty="0"/>
              <a:t>的栈布局的方式</a:t>
            </a:r>
            <a:r>
              <a:rPr lang="zh-CN" altLang="en-US" sz="1600" dirty="0"/>
              <a:t>进行编译。目前我们还在使用</a:t>
            </a:r>
            <a:r>
              <a:rPr lang="en-US" altLang="zh-CN" sz="1600" dirty="0"/>
              <a:t>Android.mk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Android.bp</a:t>
            </a:r>
            <a:r>
              <a:rPr lang="zh-CN" altLang="en-US" sz="1600" dirty="0"/>
              <a:t>进行</a:t>
            </a:r>
            <a:r>
              <a:rPr lang="en-US" altLang="zh-CN" sz="1600" dirty="0"/>
              <a:t>so</a:t>
            </a:r>
            <a:r>
              <a:rPr lang="zh-CN" altLang="en-US" sz="1600" dirty="0"/>
              <a:t>库和执行档案</a:t>
            </a:r>
            <a:r>
              <a:rPr lang="zh-CN" altLang="en-US" sz="1600" dirty="0" smtClean="0"/>
              <a:t>的编译。</a:t>
            </a:r>
            <a:endParaRPr lang="en-US" altLang="zh-CN" sz="1600" dirty="0" smtClean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让客户修改</a:t>
            </a:r>
            <a:r>
              <a:rPr lang="en-US" altLang="zh-CN" sz="1600" dirty="0"/>
              <a:t>camera</a:t>
            </a:r>
            <a:r>
              <a:rPr lang="zh-CN" altLang="en-US" sz="1600" dirty="0"/>
              <a:t>相关的</a:t>
            </a:r>
            <a:r>
              <a:rPr lang="en-US" altLang="zh-CN" sz="1600" dirty="0"/>
              <a:t>so</a:t>
            </a:r>
            <a:r>
              <a:rPr lang="zh-CN" altLang="en-US" sz="1600" dirty="0"/>
              <a:t>库的编译文件即可。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41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ALPS04143932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798" y="793188"/>
            <a:ext cx="348569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Code: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Android.mk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dirty="0"/>
              <a:t>LOCAL_CFLAGS += -</a:t>
            </a:r>
            <a:r>
              <a:rPr lang="en-US" sz="1200" dirty="0" err="1"/>
              <a:t>marm</a:t>
            </a:r>
            <a:r>
              <a:rPr lang="en-US" sz="1200" dirty="0"/>
              <a:t> -</a:t>
            </a:r>
            <a:r>
              <a:rPr lang="en-US" sz="1200" dirty="0" err="1"/>
              <a:t>fno</a:t>
            </a:r>
            <a:r>
              <a:rPr lang="en-US" sz="1200" dirty="0"/>
              <a:t>-omit-frame-pointer</a:t>
            </a:r>
          </a:p>
          <a:p>
            <a:r>
              <a:rPr lang="en-US" sz="1200" dirty="0"/>
              <a:t>LOCAL_CPPFLAGS += -</a:t>
            </a:r>
            <a:r>
              <a:rPr lang="en-US" sz="1200" dirty="0" err="1"/>
              <a:t>marm</a:t>
            </a:r>
            <a:r>
              <a:rPr lang="en-US" sz="1200" dirty="0"/>
              <a:t> -</a:t>
            </a:r>
            <a:r>
              <a:rPr lang="en-US" sz="1200" dirty="0" err="1"/>
              <a:t>fno</a:t>
            </a:r>
            <a:r>
              <a:rPr lang="en-US" sz="1200" dirty="0"/>
              <a:t>-omit-frame-pointer</a:t>
            </a:r>
          </a:p>
          <a:p>
            <a:endParaRPr lang="en-US" sz="1200" dirty="0"/>
          </a:p>
          <a:p>
            <a:r>
              <a:rPr lang="en-US" sz="1400" b="1" dirty="0" err="1">
                <a:solidFill>
                  <a:srgbClr val="00B050"/>
                </a:solidFill>
              </a:rPr>
              <a:t>Android.bp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dirty="0"/>
              <a:t>defaults: ["</a:t>
            </a:r>
            <a:r>
              <a:rPr lang="en-US" sz="1200" dirty="0" err="1"/>
              <a:t>mtk_malloc_debug_defaults</a:t>
            </a:r>
            <a:r>
              <a:rPr lang="en-US" sz="1200" dirty="0" smtClean="0"/>
              <a:t>"],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6392" y="3909309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/bionic/</a:t>
            </a:r>
            <a:r>
              <a:rPr lang="en-US" sz="1400" b="1" dirty="0" err="1"/>
              <a:t>libc</a:t>
            </a:r>
            <a:r>
              <a:rPr lang="en-US" sz="1400" b="1" dirty="0"/>
              <a:t>/</a:t>
            </a:r>
            <a:r>
              <a:rPr lang="en-US" sz="1400" b="1" dirty="0" err="1"/>
              <a:t>soong</a:t>
            </a:r>
            <a:r>
              <a:rPr lang="en-US" sz="1400" b="1" dirty="0"/>
              <a:t>/</a:t>
            </a:r>
            <a:r>
              <a:rPr lang="en-US" sz="1400" b="1" dirty="0" err="1"/>
              <a:t>Android.bp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2" y="2407003"/>
            <a:ext cx="3048697" cy="13968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804478" y="3558039"/>
            <a:ext cx="2525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/bionic/</a:t>
            </a:r>
            <a:r>
              <a:rPr lang="en-US" sz="1400" b="1" dirty="0" err="1"/>
              <a:t>libc</a:t>
            </a:r>
            <a:r>
              <a:rPr lang="en-US" sz="1400" b="1" dirty="0"/>
              <a:t>/</a:t>
            </a:r>
            <a:r>
              <a:rPr lang="en-US" sz="1400" b="1" dirty="0" err="1"/>
              <a:t>soong</a:t>
            </a:r>
            <a:r>
              <a:rPr lang="en-US" sz="1400" b="1" dirty="0"/>
              <a:t>/</a:t>
            </a:r>
            <a:r>
              <a:rPr lang="en-US" sz="1400" b="1" dirty="0" err="1"/>
              <a:t>debugfw.go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46" y="2699297"/>
            <a:ext cx="5584535" cy="7203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 bwMode="auto">
          <a:xfrm>
            <a:off x="3696962" y="2921617"/>
            <a:ext cx="5207266" cy="33453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033" y="4324448"/>
            <a:ext cx="27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Fp</a:t>
            </a:r>
            <a:r>
              <a:rPr lang="en-US" altLang="zh-CN" b="1" dirty="0" smtClean="0"/>
              <a:t> unwind </a:t>
            </a:r>
            <a:r>
              <a:rPr lang="en-US" altLang="zh-CN" b="1" dirty="0"/>
              <a:t>CPU Loading</a:t>
            </a:r>
            <a:r>
              <a:rPr lang="zh-CN" altLang="en-US" b="1" dirty="0"/>
              <a:t>图</a:t>
            </a:r>
            <a:r>
              <a:rPr lang="en-US" altLang="zh-CN" b="1" dirty="0"/>
              <a:t>: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4589"/>
              </p:ext>
            </p:extLst>
          </p:nvPr>
        </p:nvGraphicFramePr>
        <p:xfrm>
          <a:off x="149033" y="4856899"/>
          <a:ext cx="8958144" cy="12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65"/>
                <a:gridCol w="4150731"/>
                <a:gridCol w="2986048"/>
              </a:tblGrid>
              <a:tr h="350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Malloc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debug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Information(top)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43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510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cameraserver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20   0 464M  55M  26M S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327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2.8   3:01.00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camerahalserver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响应，拍照视频都可。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=12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压测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小时无问题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523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cameraserver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20   0 480M  56M  26M S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327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2.9   4:43.33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camerahalserver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响应，拍照视频都可。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=16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压测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小时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ALPS04143932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798" y="793188"/>
            <a:ext cx="2940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SP_OfflineDebugSuite</a:t>
            </a:r>
            <a:r>
              <a:rPr lang="zh-CN" altLang="en-US" sz="1600" b="1" dirty="0" smtClean="0"/>
              <a:t>解析结果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" y="1163631"/>
            <a:ext cx="8608344" cy="3695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798" y="5084558"/>
            <a:ext cx="8892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      客户需要修改上百支</a:t>
            </a:r>
            <a:r>
              <a:rPr lang="en-US" altLang="zh-CN" sz="1600" dirty="0" err="1" smtClean="0"/>
              <a:t>makefile</a:t>
            </a:r>
            <a:r>
              <a:rPr lang="zh-CN" altLang="en-US" sz="1600" dirty="0" smtClean="0"/>
              <a:t>文件，但是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非常完整，</a:t>
            </a:r>
            <a:r>
              <a:rPr lang="en-US" altLang="zh-CN" sz="1600" dirty="0" err="1" smtClean="0"/>
              <a:t>backtrace</a:t>
            </a:r>
            <a:r>
              <a:rPr lang="en-US" altLang="zh-CN" sz="1600" dirty="0" smtClean="0"/>
              <a:t>=16</a:t>
            </a:r>
            <a:r>
              <a:rPr lang="zh-CN" altLang="en-US" sz="1600" dirty="0" smtClean="0"/>
              <a:t>系统都比较稳定运行</a:t>
            </a:r>
            <a:r>
              <a:rPr lang="en-US" altLang="zh-CN" sz="1600" dirty="0" smtClean="0"/>
              <a:t>,</a:t>
            </a:r>
          </a:p>
          <a:p>
            <a:r>
              <a:rPr lang="zh-CN" altLang="en-US" sz="1600" dirty="0" smtClean="0"/>
              <a:t>可压测。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18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0FD753-345D-41C9-9F29-9D0FDCAAB370}" type="datetime1">
              <a:rPr lang="ja-JP" altLang="en-US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2019/11/27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ED6D00"/>
              </a:buClr>
              <a:buSzPct val="95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D00"/>
              </a:buClr>
              <a:buFont typeface="Arial" panose="020B0604020202020204" pitchFamily="34" charset="0"/>
              <a:buChar char="▪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DD21A-CF1F-461D-A0D6-AD1B7CC97BAF}" type="slidenum">
              <a:rPr lang="en-US" altLang="ja-JP" sz="1000" smtClean="0">
                <a:solidFill>
                  <a:schemeClr val="bg1"/>
                </a:solidFill>
                <a:ea typeface="標楷體" panose="03000509000000000000" pitchFamily="65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ja-JP" sz="1000" smtClean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198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71488" y="363538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0" dirty="0" smtClean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819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353636"/>
            <a:ext cx="6765925" cy="36576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1.1 </a:t>
            </a:r>
            <a:r>
              <a:rPr lang="en-US" altLang="zh-CN" sz="2000" dirty="0"/>
              <a:t>Memory Leak </a:t>
            </a:r>
            <a:r>
              <a:rPr lang="en-US" altLang="zh-CN" sz="2000" dirty="0" smtClean="0"/>
              <a:t>Basics –  Theory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1.2 Memory Leak </a:t>
            </a:r>
            <a:r>
              <a:rPr lang="en-US" altLang="zh-CN" sz="2000" dirty="0" smtClean="0"/>
              <a:t>Basics –  Code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1.3 Memory Leak </a:t>
            </a:r>
            <a:r>
              <a:rPr lang="en-US" altLang="zh-CN" sz="2000" dirty="0" smtClean="0"/>
              <a:t>Basics –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37077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Fp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Unwind 1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267" y="826641"/>
            <a:ext cx="88986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编译选项</a:t>
            </a:r>
            <a:r>
              <a:rPr lang="en-US" altLang="zh-CN" sz="1600" b="1" dirty="0" smtClean="0"/>
              <a:t>: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fno</a:t>
            </a:r>
            <a:r>
              <a:rPr lang="en-US" altLang="zh-CN" sz="1600" dirty="0" smtClean="0"/>
              <a:t>-omit-frame-pointer</a:t>
            </a:r>
            <a:endParaRPr lang="en-US" altLang="zh-CN" sz="1600" dirty="0"/>
          </a:p>
          <a:p>
            <a:r>
              <a:rPr lang="zh-CN" altLang="en-US" sz="1400" dirty="0" smtClean="0"/>
              <a:t>         有</a:t>
            </a:r>
            <a:r>
              <a:rPr lang="en-US" altLang="zh-CN" sz="1400" dirty="0"/>
              <a:t>FP</a:t>
            </a:r>
            <a:r>
              <a:rPr lang="zh-CN" altLang="en-US" sz="1400" dirty="0"/>
              <a:t>时，栈布局比较规则，栈回溯也非常简单，此时栈帧由</a:t>
            </a:r>
            <a:r>
              <a:rPr lang="en-US" altLang="zh-CN" sz="1400" dirty="0"/>
              <a:t>FP</a:t>
            </a:r>
            <a:r>
              <a:rPr lang="zh-CN" altLang="en-US" sz="1400" dirty="0"/>
              <a:t>串起来，形成单向链表结构，只要沿着</a:t>
            </a:r>
            <a:r>
              <a:rPr lang="en-US" altLang="zh-CN" sz="1400" dirty="0"/>
              <a:t>FP</a:t>
            </a:r>
            <a:r>
              <a:rPr lang="zh-CN" altLang="en-US" sz="1400" dirty="0"/>
              <a:t>即可把调用栈整理出来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en-US" altLang="zh-CN" sz="1400" b="1" dirty="0"/>
              <a:t>FP</a:t>
            </a:r>
            <a:r>
              <a:rPr lang="zh-CN" altLang="en-US" sz="1400" b="1" dirty="0"/>
              <a:t>主要起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个</a:t>
            </a:r>
            <a:r>
              <a:rPr lang="zh-CN" altLang="en-US" sz="1400" b="1" dirty="0" smtClean="0"/>
              <a:t>作用</a:t>
            </a:r>
            <a:r>
              <a:rPr lang="en-US" altLang="zh-CN" sz="1400" b="1" dirty="0" smtClean="0"/>
              <a:t>:</a:t>
            </a:r>
            <a:endParaRPr lang="zh-CN" altLang="en-US" sz="1400" b="1" dirty="0"/>
          </a:p>
          <a:p>
            <a:r>
              <a:rPr lang="en-US" altLang="zh-CN" sz="1400" dirty="0" smtClean="0"/>
              <a:t>1. FP</a:t>
            </a:r>
            <a:r>
              <a:rPr lang="zh-CN" altLang="en-US" sz="1400" dirty="0"/>
              <a:t>作为基址指针，所有变量寻址通过</a:t>
            </a:r>
            <a:r>
              <a:rPr lang="en-US" altLang="zh-CN" sz="1400" dirty="0" smtClean="0"/>
              <a:t>FP(R11)</a:t>
            </a:r>
            <a:r>
              <a:rPr lang="zh-CN" altLang="en-US" sz="1400" dirty="0" smtClean="0"/>
              <a:t>寻址</a:t>
            </a:r>
            <a:endParaRPr lang="zh-CN" altLang="en-US" sz="1400" dirty="0"/>
          </a:p>
          <a:p>
            <a:r>
              <a:rPr lang="en-US" altLang="zh-CN" sz="1400" dirty="0" smtClean="0"/>
              <a:t>2. FP</a:t>
            </a:r>
            <a:r>
              <a:rPr lang="zh-CN" altLang="en-US" sz="1400" dirty="0"/>
              <a:t>作为</a:t>
            </a:r>
            <a:r>
              <a:rPr lang="en-US" altLang="zh-CN" sz="1400" dirty="0"/>
              <a:t>SP</a:t>
            </a:r>
            <a:r>
              <a:rPr lang="zh-CN" altLang="en-US" sz="1400" dirty="0"/>
              <a:t>回溯指针，在退栈时，准确找到弹栈位置，正确退栈。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85" y="2480159"/>
            <a:ext cx="3126603" cy="35498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4" y="2486676"/>
            <a:ext cx="3171825" cy="3543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208265" y="6069946"/>
            <a:ext cx="2455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编译时</a:t>
            </a:r>
            <a:r>
              <a:rPr lang="zh-CN" altLang="en-US" sz="1400" b="1" dirty="0" smtClean="0"/>
              <a:t>加</a:t>
            </a:r>
            <a:r>
              <a:rPr lang="en-US" sz="1400" dirty="0"/>
              <a:t>-</a:t>
            </a:r>
            <a:r>
              <a:rPr lang="en-US" sz="1400" dirty="0" err="1"/>
              <a:t>fomit</a:t>
            </a:r>
            <a:r>
              <a:rPr lang="en-US" sz="1400" dirty="0"/>
              <a:t>-frame-pointer</a:t>
            </a:r>
          </a:p>
          <a:p>
            <a:r>
              <a:rPr lang="zh-CN" altLang="en-US" sz="1400" b="1" dirty="0" smtClean="0"/>
              <a:t> </a:t>
            </a:r>
            <a:endParaRPr lang="en-US" sz="1400" b="1" i="0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7274" y="6080324"/>
            <a:ext cx="2671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编译时</a:t>
            </a:r>
            <a:r>
              <a:rPr lang="zh-CN" altLang="en-US" sz="1400" b="1" dirty="0" smtClean="0"/>
              <a:t>加</a:t>
            </a:r>
            <a:r>
              <a:rPr lang="en-US" altLang="zh-CN" sz="1400" dirty="0"/>
              <a:t>-</a:t>
            </a:r>
            <a:r>
              <a:rPr lang="en-US" altLang="zh-CN" sz="1400" dirty="0" err="1"/>
              <a:t>fno</a:t>
            </a:r>
            <a:r>
              <a:rPr lang="en-US" altLang="zh-CN" sz="1400" dirty="0"/>
              <a:t>-omit-frame-pointer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054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Fp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Unwind 2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8" y="1141141"/>
            <a:ext cx="5200650" cy="76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8" y="2239947"/>
            <a:ext cx="5143500" cy="514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1568" y="801453"/>
            <a:ext cx="1832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压栈</a:t>
            </a:r>
            <a:r>
              <a:rPr lang="zh-CN" altLang="en-US" sz="1600" b="1" dirty="0" smtClean="0"/>
              <a:t>指令</a:t>
            </a:r>
            <a:r>
              <a:rPr lang="en-US" altLang="zh-CN" sz="1600" b="1" dirty="0" smtClean="0"/>
              <a:t>(32 bit)</a:t>
            </a:r>
            <a:r>
              <a:rPr lang="zh-CN" altLang="en-US" sz="1600" b="1" dirty="0" smtClean="0"/>
              <a:t>：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270417" y="1912544"/>
            <a:ext cx="1832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弹栈</a:t>
            </a:r>
            <a:r>
              <a:rPr lang="zh-CN" altLang="en-US" sz="1600" b="1" dirty="0" smtClean="0"/>
              <a:t>指令</a:t>
            </a:r>
            <a:r>
              <a:rPr lang="en-US" altLang="zh-CN" sz="1600" b="1" dirty="0" smtClean="0"/>
              <a:t>(32 bit)</a:t>
            </a:r>
            <a:r>
              <a:rPr lang="zh-CN" altLang="en-US" sz="1600" b="1" dirty="0" smtClean="0"/>
              <a:t>：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107798" y="2757362"/>
            <a:ext cx="8902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+mj-ea"/>
              </a:rPr>
              <a:t>     一般</a:t>
            </a:r>
            <a:r>
              <a:rPr lang="zh-CN" altLang="en-US" sz="1600" dirty="0">
                <a:ea typeface="+mj-ea"/>
              </a:rPr>
              <a:t>为了性能，都会去除</a:t>
            </a:r>
            <a:r>
              <a:rPr lang="en-US" altLang="zh-CN" sz="1600" dirty="0">
                <a:ea typeface="+mj-ea"/>
              </a:rPr>
              <a:t>FP</a:t>
            </a:r>
            <a:r>
              <a:rPr lang="zh-CN" altLang="en-US" sz="1600" dirty="0">
                <a:ea typeface="+mj-ea"/>
              </a:rPr>
              <a:t>，不过栈回溯</a:t>
            </a:r>
            <a:r>
              <a:rPr lang="zh-CN" altLang="en-US" sz="1600" dirty="0" smtClean="0">
                <a:ea typeface="+mj-ea"/>
              </a:rPr>
              <a:t>就不可能</a:t>
            </a:r>
            <a:r>
              <a:rPr lang="zh-CN" altLang="en-US" sz="1600" dirty="0">
                <a:ea typeface="+mj-ea"/>
              </a:rPr>
              <a:t>了。</a:t>
            </a:r>
            <a:r>
              <a:rPr lang="en-US" sz="1600" dirty="0">
                <a:ea typeface="+mj-ea"/>
              </a:rPr>
              <a:t>64</a:t>
            </a:r>
            <a:r>
              <a:rPr lang="zh-CN" altLang="en-US" sz="1600" dirty="0">
                <a:ea typeface="+mj-ea"/>
              </a:rPr>
              <a:t>位编译默认是</a:t>
            </a:r>
            <a:r>
              <a:rPr lang="zh-CN" altLang="en-US" sz="1600" dirty="0" smtClean="0">
                <a:ea typeface="+mj-ea"/>
              </a:rPr>
              <a:t>吃上</a:t>
            </a:r>
            <a:r>
              <a:rPr lang="zh-CN" altLang="en-US" sz="1600" dirty="0">
                <a:ea typeface="+mj-ea"/>
              </a:rPr>
              <a:t>这个编译</a:t>
            </a:r>
            <a:r>
              <a:rPr lang="zh-CN" altLang="en-US" sz="1600" dirty="0" smtClean="0">
                <a:ea typeface="+mj-ea"/>
              </a:rPr>
              <a:t>选项</a:t>
            </a:r>
            <a:r>
              <a:rPr lang="en-US" altLang="zh-CN" sz="1600" dirty="0" smtClean="0">
                <a:ea typeface="+mj-ea"/>
              </a:rPr>
              <a:t>:</a:t>
            </a:r>
          </a:p>
          <a:p>
            <a:r>
              <a:rPr lang="en-US" sz="1600" b="1" dirty="0" smtClean="0">
                <a:ea typeface="+mj-ea"/>
              </a:rPr>
              <a:t>-</a:t>
            </a:r>
            <a:r>
              <a:rPr lang="en-US" sz="1600" b="1" dirty="0" err="1" smtClean="0">
                <a:ea typeface="+mj-ea"/>
              </a:rPr>
              <a:t>fno</a:t>
            </a:r>
            <a:r>
              <a:rPr lang="en-US" sz="1600" b="1" dirty="0" smtClean="0">
                <a:ea typeface="+mj-ea"/>
              </a:rPr>
              <a:t>-omit-frame-pointer . </a:t>
            </a:r>
          </a:p>
          <a:p>
            <a:r>
              <a:rPr lang="en-US" sz="1600" dirty="0" smtClean="0">
                <a:ea typeface="+mj-ea"/>
              </a:rPr>
              <a:t>     </a:t>
            </a:r>
            <a:r>
              <a:rPr lang="zh-CN" altLang="en-US" sz="1600" dirty="0" smtClean="0">
                <a:ea typeface="+mj-ea"/>
              </a:rPr>
              <a:t>在</a:t>
            </a:r>
            <a:r>
              <a:rPr lang="en-US" sz="1600" dirty="0" smtClean="0">
                <a:ea typeface="+mj-ea"/>
              </a:rPr>
              <a:t>AAPCS64</a:t>
            </a:r>
            <a:r>
              <a:rPr lang="zh-CN" altLang="en-US" sz="1600" dirty="0" smtClean="0">
                <a:ea typeface="+mj-ea"/>
              </a:rPr>
              <a:t>里</a:t>
            </a:r>
            <a:r>
              <a:rPr lang="en-US" altLang="zh-CN" sz="1600" dirty="0" smtClean="0">
                <a:ea typeface="+mj-ea"/>
              </a:rPr>
              <a:t>,</a:t>
            </a:r>
            <a:r>
              <a:rPr lang="en-US" sz="1600" dirty="0" smtClean="0">
                <a:ea typeface="+mj-ea"/>
              </a:rPr>
              <a:t> Android</a:t>
            </a:r>
            <a:r>
              <a:rPr lang="zh-CN" altLang="en-US" sz="1600" dirty="0" smtClean="0">
                <a:ea typeface="+mj-ea"/>
              </a:rPr>
              <a:t>和</a:t>
            </a:r>
            <a:r>
              <a:rPr lang="en-US" sz="1600" dirty="0" err="1" smtClean="0">
                <a:ea typeface="+mj-ea"/>
              </a:rPr>
              <a:t>linux</a:t>
            </a:r>
            <a:r>
              <a:rPr lang="en-US" sz="1600" dirty="0" smtClean="0">
                <a:ea typeface="+mj-ea"/>
              </a:rPr>
              <a:t> kernel</a:t>
            </a:r>
            <a:r>
              <a:rPr lang="zh-CN" altLang="en-US" sz="1600" dirty="0" smtClean="0">
                <a:ea typeface="+mj-ea"/>
              </a:rPr>
              <a:t>默认是有</a:t>
            </a:r>
            <a:r>
              <a:rPr lang="en-US" altLang="zh-CN" sz="1600" dirty="0" smtClean="0">
                <a:ea typeface="+mj-ea"/>
              </a:rPr>
              <a:t>X29(</a:t>
            </a:r>
            <a:r>
              <a:rPr lang="en-US" sz="1600" dirty="0" smtClean="0">
                <a:ea typeface="+mj-ea"/>
              </a:rPr>
              <a:t>FP)</a:t>
            </a:r>
            <a:r>
              <a:rPr lang="zh-CN" altLang="en-US" sz="1600" dirty="0" smtClean="0">
                <a:ea typeface="+mj-ea"/>
              </a:rPr>
              <a:t>的</a:t>
            </a:r>
            <a:r>
              <a:rPr lang="en-US" altLang="zh-CN" sz="1600" dirty="0" smtClean="0">
                <a:ea typeface="+mj-ea"/>
              </a:rPr>
              <a:t>.</a:t>
            </a:r>
          </a:p>
          <a:p>
            <a:r>
              <a:rPr lang="zh-CN" altLang="en-US" sz="1600" dirty="0" smtClean="0">
                <a:ea typeface="+mj-ea"/>
              </a:rPr>
              <a:t>     在</a:t>
            </a:r>
            <a:r>
              <a:rPr lang="en-US" altLang="zh-CN" sz="1600" dirty="0" smtClean="0">
                <a:ea typeface="+mj-ea"/>
              </a:rPr>
              <a:t>AAPCS64</a:t>
            </a:r>
            <a:r>
              <a:rPr lang="zh-CN" altLang="en-US" sz="1600" dirty="0" smtClean="0">
                <a:ea typeface="+mj-ea"/>
              </a:rPr>
              <a:t>里将</a:t>
            </a:r>
            <a:r>
              <a:rPr lang="en-US" altLang="zh-CN" sz="1600" dirty="0" smtClean="0">
                <a:ea typeface="+mj-ea"/>
              </a:rPr>
              <a:t>SP</a:t>
            </a:r>
            <a:r>
              <a:rPr lang="zh-CN" altLang="en-US" sz="1600" dirty="0" smtClean="0">
                <a:ea typeface="+mj-ea"/>
              </a:rPr>
              <a:t>用于栈指针</a:t>
            </a:r>
            <a:r>
              <a:rPr lang="en-US" altLang="zh-CN" sz="1600" dirty="0" smtClean="0">
                <a:ea typeface="+mj-ea"/>
              </a:rPr>
              <a:t>,LR(X30)</a:t>
            </a:r>
            <a:r>
              <a:rPr lang="zh-CN" altLang="en-US" sz="1600" dirty="0" smtClean="0">
                <a:ea typeface="+mj-ea"/>
              </a:rPr>
              <a:t>保留返回地址，</a:t>
            </a:r>
            <a:r>
              <a:rPr lang="en-US" altLang="zh-CN" sz="1600" dirty="0" smtClean="0">
                <a:ea typeface="+mj-ea"/>
              </a:rPr>
              <a:t>X0</a:t>
            </a:r>
            <a:r>
              <a:rPr lang="zh-CN" altLang="en-US" sz="1600" dirty="0" smtClean="0">
                <a:ea typeface="+mj-ea"/>
              </a:rPr>
              <a:t>～</a:t>
            </a:r>
            <a:r>
              <a:rPr lang="en-US" altLang="zh-CN" sz="1600" dirty="0" smtClean="0">
                <a:ea typeface="+mj-ea"/>
              </a:rPr>
              <a:t>X7</a:t>
            </a:r>
            <a:r>
              <a:rPr lang="zh-CN" altLang="en-US" sz="1600" dirty="0" smtClean="0">
                <a:ea typeface="+mj-ea"/>
              </a:rPr>
              <a:t>用于参数传递，超过则压栈。</a:t>
            </a:r>
            <a:r>
              <a:rPr lang="en-US" sz="1600" dirty="0" smtClean="0">
                <a:ea typeface="+mj-ea"/>
              </a:rPr>
              <a:t> X0</a:t>
            </a:r>
            <a:r>
              <a:rPr lang="zh-CN" altLang="en-US" sz="1600" dirty="0" smtClean="0">
                <a:ea typeface="+mj-ea"/>
              </a:rPr>
              <a:t>用于返回值传递。</a:t>
            </a:r>
            <a:endParaRPr lang="en-US" sz="1600" dirty="0">
              <a:ea typeface="+mj-ea"/>
            </a:endParaRPr>
          </a:p>
        </p:txBody>
      </p:sp>
      <p:pic>
        <p:nvPicPr>
          <p:cNvPr id="13" name="Picture 12" descr="C:\Users\mtk14020\Desktop\image2015-8-12 12_42_5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3" y="4304942"/>
            <a:ext cx="4947007" cy="11033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 descr="C:\Users\mtk14020\Desktop\image2015-8-12 12_40_4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7" y="5683289"/>
            <a:ext cx="4926052" cy="1141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63553" y="3993741"/>
            <a:ext cx="1728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压栈</a:t>
            </a:r>
            <a:r>
              <a:rPr lang="zh-CN" altLang="en-US" sz="1600" b="1" dirty="0" smtClean="0"/>
              <a:t>指令</a:t>
            </a:r>
            <a:r>
              <a:rPr lang="en-US" altLang="zh-CN" sz="1600" b="1" dirty="0" smtClean="0"/>
              <a:t>(64 bit):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163553" y="5388557"/>
            <a:ext cx="1728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弹栈指令</a:t>
            </a:r>
            <a:r>
              <a:rPr lang="en-US" altLang="zh-CN" sz="1600" b="1" dirty="0" smtClean="0"/>
              <a:t>(64 bit):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394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Fp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Unwind 3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571" y="8307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fp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unwind 32bit </a:t>
            </a:r>
            <a:r>
              <a:rPr lang="en-US" b="1" dirty="0" err="1">
                <a:latin typeface="Calibri" panose="020F0502020204030204" pitchFamily="34" charset="0"/>
              </a:rPr>
              <a:t>gcc</a:t>
            </a:r>
            <a:r>
              <a:rPr lang="en-US" b="1" dirty="0">
                <a:latin typeface="Calibri" panose="020F0502020204030204" pitchFamily="34" charset="0"/>
              </a:rPr>
              <a:t> build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6" y="1211333"/>
            <a:ext cx="7495822" cy="5095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221" y="638951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32bit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365917" y="627768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arm32 </a:t>
            </a:r>
            <a:r>
              <a:rPr lang="en-US" sz="1600" dirty="0">
                <a:latin typeface="Calibri" panose="020F0502020204030204" pitchFamily="34" charset="0"/>
              </a:rPr>
              <a:t>stack</a:t>
            </a:r>
            <a:r>
              <a:rPr lang="zh-CN" altLang="en-US" sz="1600" dirty="0">
                <a:latin typeface="宋体" panose="02010600030101010101" pitchFamily="2" charset="-122"/>
              </a:rPr>
              <a:t>满递减压栈，</a:t>
            </a:r>
            <a:r>
              <a:rPr lang="en-US" sz="1600" dirty="0" err="1">
                <a:latin typeface="Calibri" panose="020F0502020204030204" pitchFamily="34" charset="0"/>
                <a:ea typeface="宋体" panose="02010600030101010101" pitchFamily="2" charset="-122"/>
              </a:rPr>
              <a:t>lr</a:t>
            </a:r>
            <a:r>
              <a:rPr lang="zh-CN" altLang="en-US" sz="1600" dirty="0">
                <a:latin typeface="宋体" panose="02010600030101010101" pitchFamily="2" charset="-122"/>
              </a:rPr>
              <a:t>先入，</a:t>
            </a:r>
            <a:r>
              <a:rPr 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r11</a:t>
            </a:r>
            <a:r>
              <a:rPr lang="zh-CN" altLang="en-US" sz="1600" dirty="0">
                <a:latin typeface="宋体" panose="02010600030101010101" pitchFamily="2" charset="-122"/>
              </a:rPr>
              <a:t>次之，</a:t>
            </a:r>
            <a:r>
              <a:rPr 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r4</a:t>
            </a:r>
            <a:r>
              <a:rPr lang="zh-CN" altLang="en-US" sz="1600" dirty="0">
                <a:latin typeface="宋体" panose="02010600030101010101" pitchFamily="2" charset="-122"/>
              </a:rPr>
              <a:t>最后，</a:t>
            </a:r>
            <a:r>
              <a:rPr lang="en-US" sz="1600" dirty="0" err="1">
                <a:latin typeface="Calibri" panose="020F0502020204030204" pitchFamily="34" charset="0"/>
                <a:ea typeface="宋体" panose="02010600030101010101" pitchFamily="2" charset="-122"/>
              </a:rPr>
              <a:t>sp</a:t>
            </a:r>
            <a:r>
              <a:rPr lang="zh-CN" altLang="en-US" sz="1600" dirty="0">
                <a:latin typeface="宋体" panose="02010600030101010101" pitchFamily="2" charset="-122"/>
              </a:rPr>
              <a:t>最后指向</a:t>
            </a:r>
            <a:r>
              <a:rPr 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r4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9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Fp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Unwind 4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571" y="8307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fp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unwind </a:t>
            </a:r>
            <a:r>
              <a:rPr lang="en-US" b="1" dirty="0" smtClean="0">
                <a:latin typeface="Calibri" panose="020F0502020204030204" pitchFamily="34" charset="0"/>
              </a:rPr>
              <a:t>64bit </a:t>
            </a:r>
            <a:r>
              <a:rPr lang="en-US" b="1" dirty="0" err="1">
                <a:latin typeface="Calibri" panose="020F0502020204030204" pitchFamily="34" charset="0"/>
              </a:rPr>
              <a:t>gcc</a:t>
            </a:r>
            <a:r>
              <a:rPr lang="en-US" b="1" dirty="0">
                <a:latin typeface="Calibri" panose="020F0502020204030204" pitchFamily="34" charset="0"/>
              </a:rPr>
              <a:t> build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767" y="6289986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64bit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241737" y="6288977"/>
            <a:ext cx="4778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efault </a:t>
            </a:r>
            <a:r>
              <a:rPr lang="en-US" sz="1600" dirty="0"/>
              <a:t>enable </a:t>
            </a:r>
            <a:r>
              <a:rPr lang="en-US" sz="1600" dirty="0" err="1"/>
              <a:t>fno</a:t>
            </a:r>
            <a:r>
              <a:rPr lang="en-US" sz="1600" dirty="0"/>
              <a:t>-omit-frame-pointer for 64bit native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2" y="1200043"/>
            <a:ext cx="8157417" cy="50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ALPS04164489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798" y="826641"/>
            <a:ext cx="89733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CR</a:t>
            </a:r>
            <a:r>
              <a:rPr lang="en-US" b="1" dirty="0" smtClean="0"/>
              <a:t>: </a:t>
            </a:r>
            <a:r>
              <a:rPr lang="en-US" sz="1200" dirty="0" smtClean="0"/>
              <a:t>ALPS04164489 </a:t>
            </a:r>
            <a:r>
              <a:rPr lang="en-US" altLang="zh-CN" sz="1200" dirty="0" err="1" smtClean="0"/>
              <a:t>CameraAPP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AI</a:t>
            </a:r>
            <a:r>
              <a:rPr lang="zh-CN" altLang="en-US" sz="1200" dirty="0"/>
              <a:t>拍照切</a:t>
            </a:r>
            <a:r>
              <a:rPr lang="en-US" altLang="zh-CN" sz="1200" dirty="0"/>
              <a:t>video </a:t>
            </a:r>
            <a:r>
              <a:rPr lang="zh-CN" altLang="en-US" sz="1200" dirty="0"/>
              <a:t>录像发生内存泄漏，</a:t>
            </a:r>
            <a:r>
              <a:rPr lang="en-US" altLang="zh-CN" sz="1200" dirty="0" err="1"/>
              <a:t>backtrace</a:t>
            </a:r>
            <a:r>
              <a:rPr lang="zh-CN" altLang="en-US" sz="1200" dirty="0"/>
              <a:t>只能打印一层</a:t>
            </a:r>
            <a:r>
              <a:rPr lang="en-US" sz="1200" dirty="0" smtClean="0"/>
              <a:t> </a:t>
            </a:r>
            <a:r>
              <a:rPr lang="en-US" sz="1200" dirty="0"/>
              <a:t>(k39tv1_bsp- </a:t>
            </a:r>
            <a:r>
              <a:rPr lang="en-US" altLang="zh-CN" sz="1200" b="1" dirty="0" smtClean="0"/>
              <a:t>32 bit </a:t>
            </a:r>
            <a:r>
              <a:rPr lang="en-US" sz="1200" dirty="0" smtClean="0"/>
              <a:t>alps-mp-p0.mp2-V1.27 )</a:t>
            </a:r>
          </a:p>
          <a:p>
            <a:r>
              <a:rPr lang="zh-CN" altLang="en-US" sz="1200" b="1" dirty="0" smtClean="0"/>
              <a:t>描述</a:t>
            </a:r>
            <a:r>
              <a:rPr lang="en-US" altLang="zh-CN" sz="1200" b="1" dirty="0" smtClean="0"/>
              <a:t>:  </a:t>
            </a:r>
            <a:r>
              <a:rPr lang="zh-CN" altLang="en-US" sz="1200" dirty="0" smtClean="0"/>
              <a:t>客户监控的是上层的</a:t>
            </a:r>
            <a:r>
              <a:rPr lang="en-US" altLang="zh-CN" sz="1200" dirty="0" smtClean="0"/>
              <a:t>camera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Apk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但是发现</a:t>
            </a:r>
            <a:r>
              <a:rPr lang="en-US" sz="1200" dirty="0" err="1"/>
              <a:t>SpOfflineDebugSuite</a:t>
            </a:r>
            <a:r>
              <a:rPr lang="zh-CN" altLang="en-US" sz="1200" dirty="0" smtClean="0"/>
              <a:t>打印出来的</a:t>
            </a:r>
            <a:r>
              <a:rPr lang="en-US" altLang="zh-CN" sz="1200" dirty="0" err="1" smtClean="0"/>
              <a:t>backtrace</a:t>
            </a:r>
            <a:r>
              <a:rPr lang="zh-CN" altLang="en-US" sz="1200" dirty="0" smtClean="0"/>
              <a:t>只有一层或者少量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7" y="1457325"/>
            <a:ext cx="7610475" cy="2800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7727" y="4803010"/>
            <a:ext cx="4170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libc.debug.malloc.options</a:t>
            </a:r>
            <a:r>
              <a:rPr lang="en-US" sz="1400" dirty="0"/>
              <a:t>]: [</a:t>
            </a:r>
            <a:r>
              <a:rPr lang="en-US" sz="1400" dirty="0" err="1">
                <a:solidFill>
                  <a:srgbClr val="00B050"/>
                </a:solidFill>
              </a:rPr>
              <a:t>backtrace</a:t>
            </a:r>
            <a:r>
              <a:rPr lang="en-US" sz="1400" dirty="0">
                <a:solidFill>
                  <a:srgbClr val="00B050"/>
                </a:solidFill>
              </a:rPr>
              <a:t>=16 guard=8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</a:t>
            </a:r>
            <a:r>
              <a:rPr lang="en-US" sz="1400" dirty="0" err="1"/>
              <a:t>libc.debug.malloc.program</a:t>
            </a:r>
            <a:r>
              <a:rPr lang="en-US" sz="1400" dirty="0"/>
              <a:t>]: [</a:t>
            </a:r>
            <a:r>
              <a:rPr lang="en-US" sz="1400" dirty="0" err="1">
                <a:solidFill>
                  <a:srgbClr val="00B050"/>
                </a:solidFill>
              </a:rPr>
              <a:t>app_process</a:t>
            </a:r>
            <a:r>
              <a:rPr lang="en-US" sz="1400" dirty="0"/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798" y="4241095"/>
            <a:ext cx="8973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我们监控的是客户的</a:t>
            </a:r>
            <a:r>
              <a:rPr lang="en-US" altLang="zh-CN" sz="1600" dirty="0" smtClean="0"/>
              <a:t>camera </a:t>
            </a:r>
            <a:r>
              <a:rPr lang="en-US" altLang="zh-CN" sz="1600" dirty="0" err="1" smtClean="0"/>
              <a:t>apk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发生</a:t>
            </a:r>
            <a:r>
              <a:rPr lang="en-US" sz="1600" dirty="0"/>
              <a:t>NE</a:t>
            </a:r>
            <a:r>
              <a:rPr lang="zh-CN" altLang="en-US" sz="1600" dirty="0"/>
              <a:t>异常的进程，如果异常进程为</a:t>
            </a:r>
            <a:r>
              <a:rPr lang="en-US" sz="1600" dirty="0"/>
              <a:t>java</a:t>
            </a:r>
            <a:r>
              <a:rPr lang="zh-CN" altLang="en-US" sz="1600" dirty="0"/>
              <a:t>程序或</a:t>
            </a:r>
            <a:r>
              <a:rPr lang="en-US" sz="1600" dirty="0" err="1"/>
              <a:t>system_server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那么</a:t>
            </a:r>
            <a:r>
              <a:rPr lang="zh-CN" altLang="en-US" sz="1600" dirty="0"/>
              <a:t>统一填为</a:t>
            </a:r>
            <a:r>
              <a:rPr lang="en-US" sz="1600" dirty="0" err="1"/>
              <a:t>app_process</a:t>
            </a:r>
            <a:r>
              <a:rPr lang="zh-CN" altLang="en-US" sz="1600" dirty="0"/>
              <a:t>或者</a:t>
            </a:r>
            <a:r>
              <a:rPr lang="en-US" sz="1600" dirty="0"/>
              <a:t>app_process64</a:t>
            </a:r>
            <a:r>
              <a:rPr lang="en-US" sz="1600" dirty="0" smtClean="0"/>
              <a:t>.</a:t>
            </a:r>
            <a:r>
              <a:rPr lang="zh-CN" altLang="en-US" sz="1600" dirty="0" smtClean="0"/>
              <a:t>属性设置如下</a:t>
            </a:r>
            <a:r>
              <a:rPr lang="en-US" altLang="zh-CN" sz="1600" dirty="0" smtClean="0"/>
              <a:t>: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0" y="5359775"/>
            <a:ext cx="8973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手机发现并没有卡顿，原因</a:t>
            </a:r>
            <a:r>
              <a:rPr lang="en-US" altLang="zh-CN" sz="1600" dirty="0"/>
              <a:t>: </a:t>
            </a:r>
            <a:r>
              <a:rPr lang="en-US" altLang="zh-CN" sz="1600" dirty="0" err="1" smtClean="0"/>
              <a:t>backtrace_get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走的是</a:t>
            </a:r>
            <a:r>
              <a:rPr lang="en-US" altLang="zh-CN" sz="1600" dirty="0" err="1"/>
              <a:t>get_backtrace_fp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的流程，速度快，但是工具</a:t>
            </a:r>
            <a:endParaRPr lang="en-US" altLang="zh-CN" sz="1600" dirty="0" smtClean="0"/>
          </a:p>
          <a:p>
            <a:r>
              <a:rPr lang="zh-CN" altLang="en-US" sz="1600" dirty="0" smtClean="0"/>
              <a:t>没有解析出足够的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信息。我们推测</a:t>
            </a:r>
            <a:r>
              <a:rPr lang="en-US" altLang="zh-CN" sz="1600" dirty="0" smtClean="0"/>
              <a:t>zygote</a:t>
            </a:r>
            <a:r>
              <a:rPr lang="zh-CN" altLang="en-US" sz="1600" dirty="0" smtClean="0"/>
              <a:t>和上层的</a:t>
            </a:r>
            <a:r>
              <a:rPr lang="en-US" altLang="zh-CN" sz="1600" dirty="0" err="1" smtClean="0"/>
              <a:t>apk</a:t>
            </a:r>
            <a:r>
              <a:rPr lang="zh-CN" altLang="en-US" sz="1600" dirty="0" smtClean="0"/>
              <a:t>关联的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/system/bin/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app_process</a:t>
            </a:r>
            <a:r>
              <a:rPr lang="zh-CN" altLang="en-US" sz="1600" dirty="0" smtClean="0"/>
              <a:t>没有</a:t>
            </a:r>
            <a:endParaRPr lang="en-US" altLang="zh-CN" sz="1600" dirty="0" smtClean="0"/>
          </a:p>
          <a:p>
            <a:r>
              <a:rPr lang="zh-CN" altLang="en-US" sz="1600" dirty="0" smtClean="0"/>
              <a:t>按照</a:t>
            </a:r>
            <a:r>
              <a:rPr lang="en-US" altLang="zh-CN" sz="1600" dirty="0" smtClean="0">
                <a:solidFill>
                  <a:srgbClr val="7030A0"/>
                </a:solidFill>
              </a:rPr>
              <a:t>”-</a:t>
            </a:r>
            <a:r>
              <a:rPr lang="en-US" sz="1600" dirty="0" err="1" smtClean="0">
                <a:solidFill>
                  <a:srgbClr val="7030A0"/>
                </a:solidFill>
              </a:rPr>
              <a:t>marm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</a:rPr>
              <a:t>fno</a:t>
            </a:r>
            <a:r>
              <a:rPr lang="en-US" sz="1600" dirty="0" smtClean="0">
                <a:solidFill>
                  <a:srgbClr val="7030A0"/>
                </a:solidFill>
              </a:rPr>
              <a:t>-omit-frame-pointer</a:t>
            </a:r>
            <a:r>
              <a:rPr lang="en-US" altLang="zh-CN" sz="1600" dirty="0">
                <a:solidFill>
                  <a:srgbClr val="7030A0"/>
                </a:solidFill>
              </a:rPr>
              <a:t>”</a:t>
            </a:r>
            <a:r>
              <a:rPr lang="zh-CN" altLang="en-US" sz="1600" dirty="0" smtClean="0"/>
              <a:t>规则编译，所以无法反推。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298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ALPS04164489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8" y="1343356"/>
            <a:ext cx="5957888" cy="44222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798" y="763428"/>
            <a:ext cx="89293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</a:t>
            </a:r>
            <a:r>
              <a:rPr lang="en-US" altLang="zh-CN" b="1" dirty="0" smtClean="0"/>
              <a:t>:     </a:t>
            </a:r>
            <a:r>
              <a:rPr lang="zh-CN" altLang="en-US" sz="1600" dirty="0" smtClean="0"/>
              <a:t>使用</a:t>
            </a:r>
            <a:r>
              <a:rPr lang="en-US" sz="1600" dirty="0" smtClean="0"/>
              <a:t>corkscrew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unwind</a:t>
            </a:r>
            <a:r>
              <a:rPr lang="zh-CN" altLang="en-US" sz="1600" dirty="0" smtClean="0"/>
              <a:t>机制可以打印出完整的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，当监控的进程占用</a:t>
            </a:r>
            <a:r>
              <a:rPr lang="en-US" altLang="zh-CN" sz="1600" dirty="0" smtClean="0"/>
              <a:t>CPU Loading</a:t>
            </a:r>
            <a:r>
              <a:rPr lang="zh-CN" altLang="en-US" sz="1600" dirty="0" smtClean="0"/>
              <a:t>不重的情况下可以使用。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05210" y="581422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dirty="0" smtClean="0"/>
              <a:t>属性</a:t>
            </a:r>
            <a:r>
              <a:rPr lang="en-US" altLang="zh-CN" sz="1400" b="1" dirty="0" smtClean="0"/>
              <a:t>: </a:t>
            </a:r>
          </a:p>
          <a:p>
            <a:r>
              <a:rPr lang="en-US" sz="1400" dirty="0" smtClean="0"/>
              <a:t>[</a:t>
            </a:r>
            <a:r>
              <a:rPr lang="en-US" sz="1400" dirty="0" err="1"/>
              <a:t>libc.debug.malloc.options</a:t>
            </a:r>
            <a:r>
              <a:rPr lang="en-US" sz="1400" dirty="0"/>
              <a:t>]: [</a:t>
            </a:r>
            <a:r>
              <a:rPr lang="en-US" sz="1400" dirty="0" err="1">
                <a:solidFill>
                  <a:srgbClr val="00B050"/>
                </a:solidFill>
              </a:rPr>
              <a:t>backtrace</a:t>
            </a:r>
            <a:r>
              <a:rPr lang="en-US" sz="1400" dirty="0">
                <a:solidFill>
                  <a:srgbClr val="00B050"/>
                </a:solidFill>
              </a:rPr>
              <a:t>=9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</a:t>
            </a:r>
            <a:r>
              <a:rPr lang="en-US" sz="1400" dirty="0" err="1"/>
              <a:t>libc.debug.malloc.program</a:t>
            </a:r>
            <a:r>
              <a:rPr lang="en-US" sz="1400" dirty="0"/>
              <a:t>]: [</a:t>
            </a:r>
            <a:r>
              <a:rPr lang="en-US" sz="1400" dirty="0" err="1">
                <a:solidFill>
                  <a:srgbClr val="00B050"/>
                </a:solidFill>
              </a:rPr>
              <a:t>app_process</a:t>
            </a:r>
            <a:r>
              <a:rPr lang="en-US" sz="1400" dirty="0"/>
              <a:t>]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69402" y="1784186"/>
            <a:ext cx="6290182" cy="75713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49339" y="3931641"/>
            <a:ext cx="6493370" cy="747237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ALPS04164489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798" y="763428"/>
            <a:ext cx="892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Code</a:t>
            </a:r>
            <a:r>
              <a:rPr lang="en-US" altLang="zh-CN" b="1" dirty="0"/>
              <a:t>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8" y="1310882"/>
            <a:ext cx="5991136" cy="2810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953765" y="1817204"/>
            <a:ext cx="4829521" cy="7003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0807" y="1965567"/>
            <a:ext cx="2493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强制让</a:t>
            </a:r>
            <a:r>
              <a:rPr lang="en-US" sz="1400" dirty="0">
                <a:solidFill>
                  <a:srgbClr val="FF0000"/>
                </a:solidFill>
              </a:rPr>
              <a:t>camera</a:t>
            </a:r>
            <a:r>
              <a:rPr lang="en-US" sz="1400" dirty="0"/>
              <a:t>/</a:t>
            </a:r>
            <a:r>
              <a:rPr lang="en-US" sz="1400" dirty="0" err="1">
                <a:solidFill>
                  <a:srgbClr val="FF0000"/>
                </a:solidFill>
              </a:rPr>
              <a:t>app_process</a:t>
            </a:r>
            <a:r>
              <a:rPr lang="en-US" sz="1400" dirty="0"/>
              <a:t> </a:t>
            </a:r>
            <a:r>
              <a:rPr lang="en-US" sz="1400" dirty="0" err="1"/>
              <a:t>backtrace</a:t>
            </a:r>
            <a:r>
              <a:rPr lang="en-US" sz="1400" dirty="0"/>
              <a:t> </a:t>
            </a:r>
            <a:r>
              <a:rPr lang="zh-CN" altLang="en-US" sz="1400" dirty="0" smtClean="0"/>
              <a:t>走</a:t>
            </a:r>
            <a:r>
              <a:rPr lang="en-US" altLang="zh-CN" sz="1400" dirty="0" smtClean="0"/>
              <a:t>corkscrew unwind</a:t>
            </a:r>
            <a:r>
              <a:rPr lang="zh-CN" altLang="en-US" sz="1400" dirty="0" smtClean="0"/>
              <a:t>流程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zh-CN" altLang="en-US" sz="1400" dirty="0" smtClean="0"/>
              <a:t>将原生的过滤参数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3</a:t>
            </a:r>
            <a:r>
              <a:rPr lang="zh-CN" altLang="en-US" sz="1400" dirty="0" smtClean="0"/>
              <a:t>设置为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90161" y="2001192"/>
            <a:ext cx="783771" cy="1661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783" y="4122359"/>
            <a:ext cx="349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Corkscrew unwind </a:t>
            </a:r>
            <a:r>
              <a:rPr lang="en-US" altLang="zh-CN" b="1" dirty="0"/>
              <a:t>CPU Loading</a:t>
            </a:r>
            <a:r>
              <a:rPr lang="zh-CN" altLang="en-US" b="1" dirty="0"/>
              <a:t>图</a:t>
            </a:r>
            <a:r>
              <a:rPr lang="en-US" altLang="zh-CN" b="1" dirty="0"/>
              <a:t>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20254"/>
              </p:ext>
            </p:extLst>
          </p:nvPr>
        </p:nvGraphicFramePr>
        <p:xfrm>
          <a:off x="113408" y="4590818"/>
          <a:ext cx="8958144" cy="17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65"/>
                <a:gridCol w="4150731"/>
                <a:gridCol w="2986048"/>
              </a:tblGrid>
              <a:tr h="350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Malloc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debug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Information(top)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43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2407 u0_a58       10 -10 1.6G 122M  99M S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34.0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6.4   0:06.48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com.mediatek.camera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无明显延时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2094 u0_a58       10 -10 1.6G 127M 101M S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52.6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 6.6   0:35.74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com.mediatek.camera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无明显延时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backtrace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2142 u0_a58       10 -10 1.6G 122M 100M S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63.0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6.3   0:53.72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com.mediatek.camera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无明显延时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7798" y="985973"/>
            <a:ext cx="329808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/bionic/</a:t>
            </a:r>
            <a:r>
              <a:rPr lang="en-US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libc</a:t>
            </a:r>
            <a:r>
              <a:rPr 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malloc_debug</a:t>
            </a:r>
            <a:r>
              <a:rPr 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/backtrace.cpp</a:t>
            </a:r>
            <a:endParaRPr lang="en-US" sz="1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79418" y="3752601"/>
            <a:ext cx="4120738" cy="11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ALPS04164489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798" y="763428"/>
            <a:ext cx="89293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Tips1</a:t>
            </a:r>
            <a:r>
              <a:rPr lang="en-US" altLang="zh-CN" b="1" dirty="0">
                <a:solidFill>
                  <a:srgbClr val="00B050"/>
                </a:solidFill>
              </a:rPr>
              <a:t>.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smtClean="0"/>
              <a:t>corkscrew </a:t>
            </a:r>
            <a:r>
              <a:rPr lang="en-US" sz="1600" b="1" dirty="0" err="1" smtClean="0"/>
              <a:t>libudf_unwind_backtrace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第二个参数即是要过滤的</a:t>
            </a:r>
            <a:r>
              <a:rPr lang="en-US" sz="1600" dirty="0" smtClean="0"/>
              <a:t>frame,</a:t>
            </a:r>
            <a:r>
              <a:rPr lang="zh-CN" altLang="en-US" sz="1600" dirty="0" smtClean="0"/>
              <a:t>通过设置合适的参数</a:t>
            </a:r>
            <a:endParaRPr lang="en-US" altLang="zh-CN" sz="1600" dirty="0" smtClean="0"/>
          </a:p>
          <a:p>
            <a:r>
              <a:rPr lang="zh-CN" altLang="en-US" sz="1600" dirty="0" smtClean="0"/>
              <a:t>可以过滤掉部分无效的层数，减少系统</a:t>
            </a:r>
            <a:r>
              <a:rPr lang="en-US" altLang="zh-CN" sz="1600" dirty="0" smtClean="0"/>
              <a:t>Loading</a:t>
            </a:r>
            <a:r>
              <a:rPr lang="zh-CN" altLang="en-US" sz="1600" dirty="0" smtClean="0"/>
              <a:t>。</a:t>
            </a:r>
            <a:endParaRPr lang="en-US" sz="1600" dirty="0" smtClean="0"/>
          </a:p>
          <a:p>
            <a:r>
              <a:rPr lang="en-US" altLang="zh-CN" sz="1600" b="1" dirty="0" smtClean="0"/>
              <a:t>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1" y="1346511"/>
            <a:ext cx="7077075" cy="11620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 bwMode="auto">
          <a:xfrm>
            <a:off x="5296395" y="1346511"/>
            <a:ext cx="1448789" cy="173531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5" y="2672668"/>
            <a:ext cx="6750469" cy="39682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037424" y="3186695"/>
            <a:ext cx="215956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过滤</a:t>
            </a:r>
            <a:r>
              <a:rPr lang="en-US" altLang="zh-CN" sz="1400" dirty="0" err="1" smtClean="0"/>
              <a:t>backtrace</a:t>
            </a:r>
            <a:r>
              <a:rPr lang="zh-CN" altLang="en-US" sz="1400" dirty="0" smtClean="0"/>
              <a:t>层数后看不</a:t>
            </a:r>
            <a:endParaRPr lang="en-US" altLang="zh-CN" sz="1400" dirty="0" smtClean="0"/>
          </a:p>
          <a:p>
            <a:r>
              <a:rPr lang="zh-CN" altLang="en-US" sz="1400" dirty="0" smtClean="0"/>
              <a:t>到</a:t>
            </a:r>
            <a:r>
              <a:rPr lang="en-US" sz="1400" dirty="0" smtClean="0"/>
              <a:t>libc_malloc_debug.so</a:t>
            </a:r>
          </a:p>
          <a:p>
            <a:r>
              <a:rPr lang="zh-CN" altLang="en-US" sz="1400" dirty="0" smtClean="0"/>
              <a:t>内部的无意义的内部分配</a:t>
            </a:r>
            <a:endParaRPr lang="en-US" altLang="zh-CN" sz="1400" dirty="0" smtClean="0"/>
          </a:p>
          <a:p>
            <a:r>
              <a:rPr lang="zh-CN" altLang="en-US" sz="1400" dirty="0" smtClean="0"/>
              <a:t>层数。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8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2.2 Memory Leak Cases - </a:t>
            </a:r>
            <a:r>
              <a:rPr lang="en-US" altLang="zh-CN" sz="2400" b="0" dirty="0" err="1">
                <a:solidFill>
                  <a:schemeClr val="tx1"/>
                </a:solidFill>
              </a:rPr>
              <a:t>Malloc</a:t>
            </a:r>
            <a:r>
              <a:rPr lang="en-US" altLang="zh-CN" sz="2400" b="0" dirty="0">
                <a:solidFill>
                  <a:schemeClr val="tx1"/>
                </a:solidFill>
              </a:rPr>
              <a:t> debug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Cases ( </a:t>
            </a:r>
            <a:r>
              <a:rPr lang="en-US" altLang="zh-CN" sz="1800" b="0" dirty="0">
                <a:solidFill>
                  <a:schemeClr val="tx1"/>
                </a:solidFill>
              </a:rPr>
              <a:t>Android P Case </a:t>
            </a:r>
            <a:r>
              <a:rPr lang="en-US" sz="1800" b="0" dirty="0">
                <a:solidFill>
                  <a:schemeClr val="tx1"/>
                </a:solidFill>
              </a:rPr>
              <a:t>ALPS04164489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798" y="805960"/>
            <a:ext cx="89293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Tips2.  </a:t>
            </a:r>
            <a:r>
              <a:rPr lang="zh-CN" altLang="en-US" sz="1600" dirty="0" smtClean="0"/>
              <a:t>限定进入</a:t>
            </a:r>
            <a:r>
              <a:rPr lang="en-US" sz="1600" dirty="0" err="1"/>
              <a:t>backtrace_get</a:t>
            </a:r>
            <a:r>
              <a:rPr lang="zh-CN" altLang="en-US" sz="1600" dirty="0" smtClean="0"/>
              <a:t>记录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的进程名。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</a:t>
            </a:r>
            <a:r>
              <a:rPr lang="zh-CN" altLang="en-US" sz="1600" dirty="0" smtClean="0"/>
              <a:t>这种方案从</a:t>
            </a:r>
            <a:r>
              <a:rPr lang="en-US" altLang="zh-CN" sz="1600" dirty="0" smtClean="0"/>
              <a:t>Android O</a:t>
            </a:r>
            <a:r>
              <a:rPr lang="zh-CN" altLang="en-US" sz="1600" dirty="0" smtClean="0"/>
              <a:t>开始使用，只记录</a:t>
            </a:r>
            <a:r>
              <a:rPr lang="en-US" altLang="zh-CN" sz="1600" dirty="0" smtClean="0"/>
              <a:t>camera</a:t>
            </a:r>
            <a:r>
              <a:rPr lang="zh-CN" altLang="en-US" sz="1600" dirty="0" smtClean="0"/>
              <a:t>相关的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2317" y="1485405"/>
            <a:ext cx="79530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142size_t </a:t>
            </a:r>
            <a:r>
              <a:rPr lang="en-US" sz="1400" b="1" dirty="0" err="1"/>
              <a:t>backtrace_get</a:t>
            </a:r>
            <a:r>
              <a:rPr lang="en-US" sz="1400" dirty="0"/>
              <a:t>(</a:t>
            </a:r>
            <a:r>
              <a:rPr lang="en-US" sz="1400" dirty="0" err="1"/>
              <a:t>uintptr_t</a:t>
            </a:r>
            <a:r>
              <a:rPr lang="en-US" sz="1400" dirty="0"/>
              <a:t>* frames,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frame_count</a:t>
            </a:r>
            <a:r>
              <a:rPr lang="en-US" sz="1400" dirty="0"/>
              <a:t>) {</a:t>
            </a:r>
          </a:p>
          <a:p>
            <a:r>
              <a:rPr lang="en-US" sz="1400" dirty="0">
                <a:solidFill>
                  <a:srgbClr val="00B050"/>
                </a:solidFill>
              </a:rPr>
              <a:t>+    if(!</a:t>
            </a:r>
            <a:r>
              <a:rPr lang="en-US" sz="1400" dirty="0" err="1">
                <a:solidFill>
                  <a:srgbClr val="00B050"/>
                </a:solidFill>
              </a:rPr>
              <a:t>strstr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getprogname</a:t>
            </a:r>
            <a:r>
              <a:rPr lang="en-US" sz="1400" dirty="0">
                <a:solidFill>
                  <a:srgbClr val="00B050"/>
                </a:solidFill>
              </a:rPr>
              <a:t>(), "camera"))        //</a:t>
            </a:r>
            <a:r>
              <a:rPr lang="en-US" sz="1400" dirty="0" err="1">
                <a:solidFill>
                  <a:srgbClr val="00B050"/>
                </a:solidFill>
              </a:rPr>
              <a:t>进程包含的camera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才会去走后面的流程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+     return 0;</a:t>
            </a:r>
          </a:p>
          <a:p>
            <a:r>
              <a:rPr lang="en-US" sz="1400" dirty="0"/>
              <a:t>143#ifdef MTK_MALLOC_DEBUG_ENHANCE</a:t>
            </a:r>
          </a:p>
          <a:p>
            <a:r>
              <a:rPr lang="en-US" sz="1400" dirty="0"/>
              <a:t>144  if (!</a:t>
            </a:r>
            <a:r>
              <a:rPr lang="en-US" sz="1400" dirty="0" err="1"/>
              <a:t>get_progname</a:t>
            </a:r>
            <a:r>
              <a:rPr lang="en-US" sz="1400" dirty="0"/>
              <a:t>) {</a:t>
            </a:r>
          </a:p>
          <a:p>
            <a:r>
              <a:rPr lang="en-US" sz="1400" dirty="0"/>
              <a:t>145    </a:t>
            </a:r>
            <a:r>
              <a:rPr lang="en-US" sz="1400" dirty="0" err="1"/>
              <a:t>const</a:t>
            </a:r>
            <a:r>
              <a:rPr lang="en-US" sz="1400" dirty="0"/>
              <a:t> char *</a:t>
            </a:r>
            <a:r>
              <a:rPr lang="en-US" sz="1400" dirty="0" err="1"/>
              <a:t>progname</a:t>
            </a:r>
            <a:r>
              <a:rPr lang="en-US" sz="1400" dirty="0"/>
              <a:t> = </a:t>
            </a:r>
            <a:r>
              <a:rPr lang="en-US" sz="1400" dirty="0" err="1"/>
              <a:t>getprogname</a:t>
            </a:r>
            <a:r>
              <a:rPr lang="en-US" sz="1400" dirty="0"/>
              <a:t>();</a:t>
            </a:r>
          </a:p>
          <a:p>
            <a:r>
              <a:rPr lang="en-US" sz="1400" dirty="0"/>
              <a:t>146    if (</a:t>
            </a:r>
            <a:r>
              <a:rPr lang="en-US" sz="1400" dirty="0" err="1"/>
              <a:t>strstr</a:t>
            </a:r>
            <a:r>
              <a:rPr lang="en-US" sz="1400" dirty="0"/>
              <a:t>(</a:t>
            </a:r>
            <a:r>
              <a:rPr lang="en-US" sz="1400" dirty="0" err="1"/>
              <a:t>progname</a:t>
            </a:r>
            <a:r>
              <a:rPr lang="en-US" sz="1400" dirty="0"/>
              <a:t>, "</a:t>
            </a:r>
            <a:r>
              <a:rPr lang="en-US" sz="1400" dirty="0" err="1"/>
              <a:t>app_process</a:t>
            </a:r>
            <a:r>
              <a:rPr lang="en-US" sz="1400" dirty="0"/>
              <a:t>") || </a:t>
            </a:r>
            <a:r>
              <a:rPr lang="en-US" sz="1400" dirty="0" err="1"/>
              <a:t>strstr</a:t>
            </a:r>
            <a:r>
              <a:rPr lang="en-US" sz="1400" dirty="0"/>
              <a:t>(</a:t>
            </a:r>
            <a:r>
              <a:rPr lang="en-US" sz="1400" dirty="0" err="1"/>
              <a:t>progname</a:t>
            </a:r>
            <a:r>
              <a:rPr lang="en-US" sz="1400" dirty="0"/>
              <a:t>, "camera")) {</a:t>
            </a:r>
          </a:p>
          <a:p>
            <a:r>
              <a:rPr lang="en-US" sz="1400" dirty="0"/>
              <a:t>147      </a:t>
            </a:r>
            <a:r>
              <a:rPr lang="en-US" sz="1400" dirty="0" err="1"/>
              <a:t>use_fp_unwind</a:t>
            </a:r>
            <a:r>
              <a:rPr lang="en-US" sz="1400" dirty="0"/>
              <a:t> = true;</a:t>
            </a:r>
          </a:p>
          <a:p>
            <a:r>
              <a:rPr lang="en-US" sz="1400" dirty="0"/>
              <a:t>148    } else {</a:t>
            </a:r>
          </a:p>
          <a:p>
            <a:r>
              <a:rPr lang="en-US" sz="1400" dirty="0"/>
              <a:t>149      </a:t>
            </a:r>
            <a:r>
              <a:rPr lang="en-US" sz="1400" dirty="0" err="1"/>
              <a:t>use_fp_unwind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150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4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2.3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Fd</a:t>
            </a:r>
            <a:r>
              <a:rPr lang="en-US" altLang="zh-CN" sz="2400" b="0" dirty="0">
                <a:solidFill>
                  <a:schemeClr val="tx1"/>
                </a:solidFill>
              </a:rPr>
              <a:t> leak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820" y="807526"/>
            <a:ext cx="86511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</a:t>
            </a:r>
            <a:r>
              <a:rPr lang="en-US" sz="1600" dirty="0" err="1" smtClean="0"/>
              <a:t>Fdleak</a:t>
            </a:r>
            <a:r>
              <a:rPr lang="en-US" sz="1600" dirty="0" smtClean="0"/>
              <a:t> </a:t>
            </a:r>
            <a:r>
              <a:rPr lang="en-US" sz="1600" dirty="0"/>
              <a:t>hooked common API which could create </a:t>
            </a:r>
            <a:r>
              <a:rPr lang="en-US" sz="1600" dirty="0" err="1"/>
              <a:t>fd</a:t>
            </a:r>
            <a:r>
              <a:rPr lang="en-US" sz="1600" dirty="0"/>
              <a:t> before </a:t>
            </a:r>
            <a:r>
              <a:rPr lang="en-US" sz="1600" dirty="0" err="1"/>
              <a:t>libc</a:t>
            </a:r>
            <a:r>
              <a:rPr lang="en-US" sz="1600" dirty="0"/>
              <a:t> during Linking </a:t>
            </a:r>
            <a:r>
              <a:rPr lang="en-US" sz="1600" dirty="0" smtClean="0"/>
              <a:t>Process.</a:t>
            </a:r>
          </a:p>
          <a:p>
            <a:r>
              <a:rPr lang="en-US" sz="1600" b="1" dirty="0"/>
              <a:t>API </a:t>
            </a:r>
            <a:r>
              <a:rPr lang="en-US" sz="1600" b="1" dirty="0" smtClean="0"/>
              <a:t>interface:  </a:t>
            </a:r>
            <a:r>
              <a:rPr lang="en-US" sz="1600" dirty="0" smtClean="0">
                <a:solidFill>
                  <a:srgbClr val="00B050"/>
                </a:solidFill>
              </a:rPr>
              <a:t>open/</a:t>
            </a:r>
            <a:r>
              <a:rPr lang="en-US" sz="1600" dirty="0" err="1" smtClean="0">
                <a:solidFill>
                  <a:srgbClr val="00B050"/>
                </a:solidFill>
              </a:rPr>
              <a:t>openat</a:t>
            </a:r>
            <a:r>
              <a:rPr lang="en-US" sz="1600" dirty="0" smtClean="0">
                <a:solidFill>
                  <a:srgbClr val="00B050"/>
                </a:solidFill>
              </a:rPr>
              <a:t>/</a:t>
            </a:r>
            <a:r>
              <a:rPr lang="en-US" sz="1600" dirty="0" err="1" smtClean="0">
                <a:solidFill>
                  <a:srgbClr val="00B050"/>
                </a:solidFill>
              </a:rPr>
              <a:t>creat</a:t>
            </a:r>
            <a:r>
              <a:rPr lang="en-US" sz="1600" dirty="0" smtClean="0">
                <a:solidFill>
                  <a:srgbClr val="00B050"/>
                </a:solidFill>
              </a:rPr>
              <a:t>/pipe/pipe2/socket/accept/</a:t>
            </a:r>
            <a:r>
              <a:rPr lang="en-US" sz="1600" dirty="0" err="1" smtClean="0">
                <a:solidFill>
                  <a:srgbClr val="00B050"/>
                </a:solidFill>
              </a:rPr>
              <a:t>socketpair</a:t>
            </a:r>
            <a:r>
              <a:rPr lang="en-US" sz="1600" dirty="0" smtClean="0">
                <a:solidFill>
                  <a:srgbClr val="00B050"/>
                </a:solidFill>
              </a:rPr>
              <a:t>/dup/dup2/</a:t>
            </a:r>
            <a:r>
              <a:rPr lang="en-US" sz="1600" dirty="0" err="1" smtClean="0">
                <a:solidFill>
                  <a:srgbClr val="00B050"/>
                </a:solidFill>
              </a:rPr>
              <a:t>eventfd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smtClean="0"/>
              <a:t>     </a:t>
            </a:r>
            <a:r>
              <a:rPr lang="zh-CN" altLang="en-US" sz="1600" dirty="0"/>
              <a:t>原有的创建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的接口会</a:t>
            </a:r>
            <a:r>
              <a:rPr lang="en-US" altLang="zh-CN" sz="1600" dirty="0"/>
              <a:t>hook</a:t>
            </a:r>
            <a:r>
              <a:rPr lang="zh-CN" altLang="en-US" sz="1600" dirty="0"/>
              <a:t>到</a:t>
            </a:r>
            <a:r>
              <a:rPr lang="en-US" sz="1600" b="1" dirty="0"/>
              <a:t>libudf.so</a:t>
            </a:r>
            <a:r>
              <a:rPr lang="zh-CN" altLang="en-US" sz="1600" dirty="0"/>
              <a:t>中，并进行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backtrace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记录。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196658" y="1923879"/>
            <a:ext cx="1195808" cy="72008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6658" y="2643959"/>
            <a:ext cx="1195808" cy="73152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3247" y="2726276"/>
            <a:ext cx="1619386" cy="18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FD_RECORD_THD</a:t>
            </a: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(256)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6038" y="1719183"/>
            <a:ext cx="1378784" cy="21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FD_TABLE_SIZE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(1000)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248" y="3292039"/>
            <a:ext cx="40643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449979" y="1946173"/>
            <a:ext cx="158820" cy="6400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(Border and Accent Bar) 13"/>
          <p:cNvSpPr/>
          <p:nvPr/>
        </p:nvSpPr>
        <p:spPr>
          <a:xfrm>
            <a:off x="4689387" y="1731532"/>
            <a:ext cx="1901418" cy="912427"/>
          </a:xfrm>
          <a:prstGeom prst="accentBorderCallout2">
            <a:avLst>
              <a:gd name="adj1" fmla="val 46527"/>
              <a:gd name="adj2" fmla="val -7670"/>
              <a:gd name="adj3" fmla="val 46526"/>
              <a:gd name="adj4" fmla="val -23962"/>
              <a:gd name="adj5" fmla="val 77382"/>
              <a:gd name="adj6" fmla="val -41224"/>
            </a:avLst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we only record (256, 1000)  </a:t>
            </a:r>
            <a:r>
              <a:rPr lang="en-US" sz="1200" dirty="0" err="1" smtClean="0"/>
              <a:t>fd</a:t>
            </a:r>
            <a:r>
              <a:rPr lang="en-US" sz="1200" dirty="0" smtClean="0"/>
              <a:t> </a:t>
            </a:r>
            <a:r>
              <a:rPr lang="en-US" sz="1200" dirty="0" err="1" smtClean="0"/>
              <a:t>backtrace</a:t>
            </a:r>
            <a:r>
              <a:rPr lang="en-US" sz="1200" dirty="0" smtClean="0"/>
              <a:t> for performance concern and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APKs GCC unwind NE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7798" y="3493822"/>
            <a:ext cx="89651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    默认会监控</a:t>
            </a:r>
            <a:r>
              <a:rPr lang="en-US" altLang="zh-CN" sz="1600" dirty="0" smtClean="0"/>
              <a:t>(256~1000)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的相关信息，一旦</a:t>
            </a:r>
            <a:r>
              <a:rPr lang="en-US" altLang="zh-CN" sz="1600" dirty="0" smtClean="0"/>
              <a:t>close</a:t>
            </a:r>
            <a:r>
              <a:rPr lang="zh-CN" altLang="en-US" sz="1600" dirty="0" smtClean="0"/>
              <a:t>掉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后，</a:t>
            </a:r>
            <a:r>
              <a:rPr lang="zh-CN" altLang="en-US" sz="1600" dirty="0"/>
              <a:t>把</a:t>
            </a:r>
            <a:r>
              <a:rPr lang="zh-CN" altLang="en-US" sz="1600" dirty="0" smtClean="0"/>
              <a:t>对应的</a:t>
            </a:r>
            <a:r>
              <a:rPr lang="en-US" altLang="zh-CN" sz="1600" dirty="0" err="1" smtClean="0"/>
              <a:t>fd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backtrace</a:t>
            </a:r>
            <a:r>
              <a:rPr lang="zh-CN" altLang="en-US" sz="1600" dirty="0" smtClean="0"/>
              <a:t>删除。</a:t>
            </a:r>
            <a:endParaRPr lang="en-US" altLang="zh-CN" sz="1600" dirty="0"/>
          </a:p>
          <a:p>
            <a:pPr marL="0" lvl="1"/>
            <a:r>
              <a:rPr lang="zh-CN" altLang="en-US" b="1" dirty="0"/>
              <a:t>分析工具</a:t>
            </a:r>
            <a:r>
              <a:rPr lang="en-US" altLang="zh-CN" b="1" dirty="0"/>
              <a:t>:</a:t>
            </a:r>
          </a:p>
          <a:p>
            <a:pPr marL="0" lvl="1"/>
            <a:r>
              <a:rPr lang="en-US" dirty="0"/>
              <a:t>         1. </a:t>
            </a:r>
            <a:r>
              <a:rPr lang="en-US" dirty="0" smtClean="0"/>
              <a:t>GAT ( </a:t>
            </a:r>
            <a:r>
              <a:rPr lang="en-US" sz="1600" b="1" dirty="0" err="1" smtClean="0"/>
              <a:t>dump_fdleak_info</a:t>
            </a:r>
            <a:r>
              <a:rPr lang="en-US" sz="1600" b="1" dirty="0" smtClean="0"/>
              <a:t> Command Tool</a:t>
            </a:r>
            <a:r>
              <a:rPr lang="en-US" dirty="0" smtClean="0"/>
              <a:t>)</a:t>
            </a:r>
            <a:endParaRPr lang="en-US" dirty="0"/>
          </a:p>
          <a:p>
            <a:pPr marL="0" lvl="1"/>
            <a:r>
              <a:rPr lang="en-US" dirty="0"/>
              <a:t>         2. NE/KE Analyzer (</a:t>
            </a:r>
            <a:r>
              <a:rPr lang="en-US" dirty="0" err="1"/>
              <a:t>SP_OfflineDebugSuite</a:t>
            </a:r>
            <a:r>
              <a:rPr lang="en-US" dirty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一般我们看到</a:t>
            </a:r>
            <a:r>
              <a:rPr lang="en-US" sz="1600" b="1" dirty="0" smtClean="0"/>
              <a:t>PROCESS_FILE_STATE</a:t>
            </a:r>
            <a:r>
              <a:rPr lang="en-US" sz="1600" dirty="0"/>
              <a:t>(/proc/$</a:t>
            </a:r>
            <a:r>
              <a:rPr lang="en-US" sz="1600" dirty="0" err="1"/>
              <a:t>pid</a:t>
            </a:r>
            <a:r>
              <a:rPr lang="en-US" sz="1600" dirty="0"/>
              <a:t>/limits</a:t>
            </a:r>
            <a:r>
              <a:rPr lang="en-US" sz="1600" dirty="0" smtClean="0"/>
              <a:t>) </a:t>
            </a:r>
            <a:r>
              <a:rPr lang="zh-CN" altLang="en-US" sz="1600" dirty="0" smtClean="0"/>
              <a:t>超过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的话或者有关键</a:t>
            </a:r>
            <a:r>
              <a:rPr lang="en-US" altLang="zh-CN" sz="1600" dirty="0" smtClean="0"/>
              <a:t>Main Log(</a:t>
            </a:r>
            <a:r>
              <a:rPr lang="en-US" sz="1600" dirty="0"/>
              <a:t>too many </a:t>
            </a:r>
            <a:endParaRPr lang="en-US" sz="1600" dirty="0" smtClean="0"/>
          </a:p>
          <a:p>
            <a:r>
              <a:rPr lang="en-US" sz="1600" dirty="0" smtClean="0"/>
              <a:t>open files – </a:t>
            </a:r>
            <a:r>
              <a:rPr lang="en-US" sz="1600" dirty="0" err="1" smtClean="0"/>
              <a:t>errno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24 ) </a:t>
            </a:r>
            <a:r>
              <a:rPr lang="zh-CN" altLang="en-US" sz="1600" dirty="0" smtClean="0"/>
              <a:t>出现的话就是有</a:t>
            </a:r>
            <a:r>
              <a:rPr lang="en-US" altLang="zh-CN" sz="1600" dirty="0" err="1" smtClean="0"/>
              <a:t>Fd</a:t>
            </a:r>
            <a:r>
              <a:rPr lang="en-US" altLang="zh-CN" sz="1600" dirty="0" smtClean="0"/>
              <a:t> leak</a:t>
            </a:r>
            <a:r>
              <a:rPr lang="zh-CN" altLang="en-US" sz="1600" dirty="0" smtClean="0"/>
              <a:t>。</a:t>
            </a:r>
            <a:r>
              <a:rPr lang="en-US" sz="1600" dirty="0" smtClean="0"/>
              <a:t> </a:t>
            </a: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95" y="5897574"/>
            <a:ext cx="3743325" cy="914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9" y="5378856"/>
            <a:ext cx="6905625" cy="457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3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9" y="462160"/>
            <a:ext cx="4464050" cy="504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1.1 Memory Leak Basics – 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803" y="915354"/>
            <a:ext cx="835549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内存泄漏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在</a:t>
            </a:r>
            <a:r>
              <a:rPr lang="zh-CN" altLang="en-US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计算机科学中，内存泄漏指由于疏忽或错误造成程序未能释放已经不再使用的内存</a:t>
            </a:r>
            <a:r>
              <a:rPr lang="zh-CN" altLang="en-US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3536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泄漏并非指内存在物理上的消失，而是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应用程序分配某段内存后，由于设计错误，导致在释放该段内存之前就失去了对该段内存的控制</a:t>
            </a:r>
            <a:r>
              <a:rPr lang="zh-CN" altLang="en-US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，从而造成了内存的浪费</a:t>
            </a:r>
            <a:r>
              <a:rPr lang="zh-CN" altLang="en-US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3536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 smtClean="0">
              <a:solidFill>
                <a:srgbClr val="3536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 smtClean="0"/>
              <a:t>       内存</a:t>
            </a:r>
            <a:r>
              <a:rPr lang="zh-CN" altLang="en-US" dirty="0"/>
              <a:t>不是无穷无尽的，是有限的，如果申请了，使用了，用完没有释放，那么这块内存就一直无法被重新利用，最后再申请内存就找不到空闲的了（称为</a:t>
            </a:r>
            <a:r>
              <a:rPr lang="en-US" altLang="zh-CN" b="1" dirty="0">
                <a:solidFill>
                  <a:srgbClr val="00B050"/>
                </a:solidFill>
              </a:rPr>
              <a:t>out of memory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OOM</a:t>
            </a:r>
            <a:r>
              <a:rPr lang="zh-CN" altLang="en-US" dirty="0"/>
              <a:t>），可能导致程序逻辑错误崩溃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1.  </a:t>
            </a:r>
            <a:r>
              <a:rPr lang="zh-CN" altLang="en-US" dirty="0" smtClean="0"/>
              <a:t>性能</a:t>
            </a:r>
            <a:r>
              <a:rPr lang="zh-CN" altLang="en-US" dirty="0"/>
              <a:t>渐渐变差，因为要做各种内存回收工作。</a:t>
            </a:r>
          </a:p>
          <a:p>
            <a:r>
              <a:rPr lang="en-US" altLang="zh-CN" dirty="0" smtClean="0"/>
              <a:t>      2.  </a:t>
            </a:r>
            <a:r>
              <a:rPr lang="zh-CN" altLang="en-US" dirty="0" smtClean="0"/>
              <a:t>直接</a:t>
            </a:r>
            <a:r>
              <a:rPr lang="zh-CN" altLang="en-US" dirty="0"/>
              <a:t>出现逻辑错误崩溃，没有做好异常处理（</a:t>
            </a:r>
            <a:r>
              <a:rPr lang="en-US" altLang="zh-CN" dirty="0"/>
              <a:t>error handling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本身</a:t>
            </a:r>
            <a:r>
              <a:rPr lang="zh-CN" altLang="en-US" dirty="0"/>
              <a:t>没有问题，却引起其他程序异常。</a:t>
            </a:r>
          </a:p>
          <a:p>
            <a:endParaRPr lang="en-US" altLang="zh-CN" dirty="0" smtClean="0">
              <a:solidFill>
                <a:srgbClr val="353630"/>
              </a:solidFill>
              <a:latin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en-US" altLang="zh-CN" sz="2000" b="1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dirty="0" smtClean="0">
                <a:solidFill>
                  <a:srgbClr val="35363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353630"/>
                </a:solidFill>
                <a:latin typeface="宋体" panose="02010600030101010101" pitchFamily="2" charset="-122"/>
              </a:rPr>
              <a:t>内存</a:t>
            </a:r>
            <a:r>
              <a:rPr lang="zh-CN" altLang="en-US" dirty="0" smtClean="0"/>
              <a:t>泄漏</a:t>
            </a:r>
            <a:r>
              <a:rPr lang="zh-CN" altLang="en-US" dirty="0"/>
              <a:t>通常不会直接产生可观察的错误症状，而是逐渐</a:t>
            </a:r>
            <a:r>
              <a:rPr lang="zh-CN" altLang="en-US" dirty="0" smtClean="0"/>
              <a:t>积累。一般都是</a:t>
            </a:r>
            <a:r>
              <a:rPr lang="zh-CN" altLang="en-US" dirty="0"/>
              <a:t>难以检查到的。</a:t>
            </a:r>
            <a:endParaRPr lang="en-US" altLang="zh-CN" dirty="0" smtClean="0"/>
          </a:p>
          <a:p>
            <a:endParaRPr lang="en-US" altLang="zh-CN" sz="2000" b="1" dirty="0">
              <a:solidFill>
                <a:srgbClr val="3536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8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2.3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Fd</a:t>
            </a:r>
            <a:r>
              <a:rPr lang="en-US" altLang="zh-CN" sz="2400" b="0" dirty="0">
                <a:solidFill>
                  <a:schemeClr val="tx1"/>
                </a:solidFill>
              </a:rPr>
              <a:t> leak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696" y="819401"/>
            <a:ext cx="82407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0000FF"/>
                </a:solidFill>
              </a:rPr>
              <a:t>nable </a:t>
            </a:r>
            <a:r>
              <a:rPr lang="en-US" b="1" dirty="0" err="1" smtClean="0">
                <a:solidFill>
                  <a:srgbClr val="0000FF"/>
                </a:solidFill>
              </a:rPr>
              <a:t>fd</a:t>
            </a:r>
            <a:r>
              <a:rPr lang="en-US" b="1" dirty="0" smtClean="0">
                <a:solidFill>
                  <a:srgbClr val="0000FF"/>
                </a:solidFill>
              </a:rPr>
              <a:t> debug (Android O):</a:t>
            </a:r>
            <a:endParaRPr lang="en-US" dirty="0" smtClean="0">
              <a:solidFill>
                <a:srgbClr val="353630"/>
              </a:solidFill>
            </a:endParaRPr>
          </a:p>
          <a:p>
            <a:r>
              <a:rPr lang="en-US" altLang="zh-CN" sz="1400" b="1" dirty="0" smtClean="0"/>
              <a:t>Step1. </a:t>
            </a:r>
            <a:r>
              <a:rPr lang="zh-CN" altLang="en-US" sz="1400" dirty="0" smtClean="0"/>
              <a:t>在</a:t>
            </a:r>
            <a:r>
              <a:rPr lang="en-US" sz="1400" dirty="0"/>
              <a:t>vendor/</a:t>
            </a:r>
            <a:r>
              <a:rPr lang="en-US" sz="1400" dirty="0" err="1"/>
              <a:t>mediatek</a:t>
            </a:r>
            <a:r>
              <a:rPr lang="en-US" sz="1400" dirty="0"/>
              <a:t>/proprietary/external/</a:t>
            </a:r>
            <a:r>
              <a:rPr lang="en-US" sz="1400" dirty="0" err="1"/>
              <a:t>aee</a:t>
            </a:r>
            <a:r>
              <a:rPr lang="en-US" sz="1400" dirty="0"/>
              <a:t>/</a:t>
            </a:r>
            <a:r>
              <a:rPr lang="en-US" sz="1400" dirty="0" err="1"/>
              <a:t>config_external</a:t>
            </a:r>
            <a:r>
              <a:rPr lang="en-US" sz="1400" dirty="0"/>
              <a:t>/</a:t>
            </a:r>
            <a:r>
              <a:rPr lang="en-US" sz="1400" dirty="0" err="1"/>
              <a:t>init.aee.customer.rc</a:t>
            </a:r>
            <a:r>
              <a:rPr lang="zh-CN" altLang="en-US" sz="1400" dirty="0"/>
              <a:t>添加</a:t>
            </a:r>
            <a:r>
              <a:rPr lang="en-US" sz="1400" dirty="0"/>
              <a:t>:</a:t>
            </a:r>
          </a:p>
          <a:p>
            <a:r>
              <a:rPr lang="en-US" sz="1400" dirty="0"/>
              <a:t>on </a:t>
            </a:r>
            <a:r>
              <a:rPr lang="en-US" sz="1400" dirty="0" err="1"/>
              <a:t>init</a:t>
            </a:r>
            <a:endParaRPr lang="en-US" sz="1400" dirty="0"/>
          </a:p>
          <a:p>
            <a:r>
              <a:rPr lang="en-US" sz="1400" dirty="0" smtClean="0"/>
              <a:t>export LD_PRELOAD </a:t>
            </a:r>
            <a:r>
              <a:rPr lang="en-US" sz="1400" b="1" dirty="0" err="1" smtClean="0">
                <a:solidFill>
                  <a:srgbClr val="00B050"/>
                </a:solidFill>
              </a:rPr>
              <a:t>libudf.so</a:t>
            </a:r>
            <a:r>
              <a:rPr lang="en-US" sz="1400" dirty="0" err="1" smtClean="0"/>
              <a:t>:libdirect-coredump.so</a:t>
            </a:r>
            <a:endParaRPr lang="en-US" sz="1400" dirty="0"/>
          </a:p>
          <a:p>
            <a:r>
              <a:rPr lang="zh-CN" altLang="en-US" sz="1400" dirty="0"/>
              <a:t>注意</a:t>
            </a:r>
            <a:r>
              <a:rPr lang="zh-CN" altLang="en-US" sz="1400" dirty="0" smtClean="0"/>
              <a:t>：</a:t>
            </a:r>
            <a:endParaRPr lang="en-US" sz="1400" dirty="0"/>
          </a:p>
          <a:p>
            <a:r>
              <a:rPr lang="en-US" sz="1400" dirty="0"/>
              <a:t>1.</a:t>
            </a:r>
            <a:r>
              <a:rPr lang="zh-CN" altLang="en-US" sz="1400" dirty="0"/>
              <a:t>如果存在</a:t>
            </a:r>
            <a:r>
              <a:rPr lang="en-US" sz="1400" dirty="0" smtClean="0"/>
              <a:t>libsigchain.so, </a:t>
            </a:r>
            <a:r>
              <a:rPr lang="zh-CN" altLang="en-US" sz="1400" dirty="0" smtClean="0"/>
              <a:t>那么</a:t>
            </a:r>
            <a:r>
              <a:rPr lang="en-US" sz="1400" dirty="0"/>
              <a:t>libudf.so</a:t>
            </a:r>
            <a:r>
              <a:rPr lang="zh-CN" altLang="en-US" sz="1400" dirty="0"/>
              <a:t>添加在它</a:t>
            </a:r>
            <a:r>
              <a:rPr lang="zh-CN" altLang="en-US" sz="1400" dirty="0" smtClean="0"/>
              <a:t>后面</a:t>
            </a:r>
            <a:r>
              <a:rPr lang="en-US" altLang="zh-CN" sz="1400" dirty="0" smtClean="0"/>
              <a:t>;</a:t>
            </a:r>
            <a:endParaRPr lang="en-US" sz="1400" dirty="0"/>
          </a:p>
          <a:p>
            <a:r>
              <a:rPr lang="en-US" sz="1400" dirty="0"/>
              <a:t>2.</a:t>
            </a:r>
            <a:r>
              <a:rPr lang="zh-CN" altLang="en-US" sz="1400" dirty="0"/>
              <a:t>如果不存在</a:t>
            </a:r>
            <a:r>
              <a:rPr lang="en-US" sz="1400" dirty="0"/>
              <a:t>libsigchain.so, </a:t>
            </a:r>
            <a:r>
              <a:rPr lang="zh-CN" altLang="en-US" sz="1400" dirty="0"/>
              <a:t>那么</a:t>
            </a:r>
            <a:r>
              <a:rPr lang="en-US" sz="1400" dirty="0"/>
              <a:t>libudf.so</a:t>
            </a:r>
            <a:r>
              <a:rPr lang="zh-CN" altLang="en-US" sz="1400" dirty="0"/>
              <a:t>放在最</a:t>
            </a:r>
            <a:r>
              <a:rPr lang="zh-CN" altLang="en-US" sz="1400" dirty="0" smtClean="0"/>
              <a:t>前面</a:t>
            </a:r>
            <a:r>
              <a:rPr lang="en-US" altLang="zh-CN" sz="1400" dirty="0"/>
              <a:t>(</a:t>
            </a:r>
            <a:r>
              <a:rPr lang="zh-CN" altLang="en-US" sz="1400" dirty="0" smtClean="0"/>
              <a:t>原本</a:t>
            </a:r>
            <a:r>
              <a:rPr lang="zh-CN" altLang="en-US" sz="1400" dirty="0"/>
              <a:t>存在的</a:t>
            </a:r>
            <a:r>
              <a:rPr lang="en-US" sz="1400" dirty="0"/>
              <a:t>so</a:t>
            </a:r>
            <a:r>
              <a:rPr lang="zh-CN" altLang="en-US" sz="1400" dirty="0"/>
              <a:t>，位置都在它</a:t>
            </a:r>
            <a:r>
              <a:rPr lang="zh-CN" altLang="en-US" sz="1400" dirty="0" smtClean="0"/>
              <a:t>后面</a:t>
            </a:r>
            <a:r>
              <a:rPr lang="en-US" altLang="zh-CN" sz="1400" dirty="0" smtClean="0"/>
              <a:t>)</a:t>
            </a:r>
          </a:p>
          <a:p>
            <a:endParaRPr lang="en-US" sz="1400" dirty="0"/>
          </a:p>
          <a:p>
            <a:r>
              <a:rPr lang="en-US" altLang="zh-CN" sz="1400" b="1" dirty="0" smtClean="0"/>
              <a:t>Step2. </a:t>
            </a:r>
            <a:r>
              <a:rPr lang="en-US" altLang="zh-CN" sz="1400" b="1" dirty="0" err="1" smtClean="0"/>
              <a:t>Adb</a:t>
            </a:r>
            <a:r>
              <a:rPr lang="en-US" altLang="zh-CN" sz="1400" b="1" dirty="0" smtClean="0"/>
              <a:t> command</a:t>
            </a:r>
            <a:endParaRPr lang="en-US" sz="1400" b="1" dirty="0"/>
          </a:p>
          <a:p>
            <a:r>
              <a:rPr lang="en-US" sz="1400" dirty="0" err="1"/>
              <a:t>adb</a:t>
            </a:r>
            <a:r>
              <a:rPr lang="en-US" sz="1400" dirty="0"/>
              <a:t> shell </a:t>
            </a:r>
            <a:r>
              <a:rPr lang="en-US" sz="1400" dirty="0" err="1"/>
              <a:t>setprop</a:t>
            </a:r>
            <a:r>
              <a:rPr lang="en-US" sz="1400" dirty="0"/>
              <a:t> </a:t>
            </a:r>
            <a:r>
              <a:rPr lang="en-US" sz="1400" dirty="0" err="1"/>
              <a:t>persist.debug.fdleak</a:t>
            </a:r>
            <a:r>
              <a:rPr lang="en-US" sz="1400" dirty="0"/>
              <a:t> 1</a:t>
            </a:r>
          </a:p>
          <a:p>
            <a:r>
              <a:rPr lang="en-US" sz="1400" dirty="0" err="1"/>
              <a:t>adb</a:t>
            </a:r>
            <a:r>
              <a:rPr lang="en-US" sz="1400" dirty="0"/>
              <a:t> shell </a:t>
            </a:r>
            <a:r>
              <a:rPr lang="en-US" sz="1400" dirty="0" err="1"/>
              <a:t>setprop</a:t>
            </a:r>
            <a:r>
              <a:rPr lang="en-US" sz="1400" dirty="0"/>
              <a:t> </a:t>
            </a:r>
            <a:r>
              <a:rPr lang="en-US" sz="1400" dirty="0" err="1"/>
              <a:t>persist.debug.fdleak.program</a:t>
            </a:r>
            <a:r>
              <a:rPr lang="en-US" sz="1400" dirty="0"/>
              <a:t> </a:t>
            </a:r>
            <a:r>
              <a:rPr lang="en-US" sz="1400" dirty="0" smtClean="0"/>
              <a:t>xxx</a:t>
            </a:r>
            <a:endParaRPr lang="en-US" sz="1400" dirty="0"/>
          </a:p>
          <a:p>
            <a:r>
              <a:rPr lang="en-US" sz="1400" dirty="0" err="1"/>
              <a:t>adb</a:t>
            </a:r>
            <a:r>
              <a:rPr lang="en-US" sz="1400" dirty="0"/>
              <a:t> reboot</a:t>
            </a:r>
          </a:p>
          <a:p>
            <a:r>
              <a:rPr lang="en-US" sz="1400" dirty="0"/>
              <a:t>xxx</a:t>
            </a:r>
            <a:r>
              <a:rPr lang="zh-CN" altLang="en-US" sz="1400" dirty="0"/>
              <a:t>为被监控进程，如果是</a:t>
            </a:r>
            <a:r>
              <a:rPr lang="en-US" sz="1400" dirty="0" err="1"/>
              <a:t>system_server</a:t>
            </a:r>
            <a:r>
              <a:rPr lang="zh-CN" altLang="en-US" sz="1400" dirty="0"/>
              <a:t>或者</a:t>
            </a:r>
            <a:r>
              <a:rPr lang="en-US" sz="1400" dirty="0"/>
              <a:t>java</a:t>
            </a:r>
            <a:r>
              <a:rPr lang="zh-CN" altLang="en-US" sz="1400" dirty="0"/>
              <a:t>程序，都必须统一填</a:t>
            </a:r>
            <a:r>
              <a:rPr lang="en-US" sz="1400" dirty="0" err="1"/>
              <a:t>app_process</a:t>
            </a:r>
            <a:r>
              <a:rPr lang="en-US" sz="1400" dirty="0"/>
              <a:t> (</a:t>
            </a:r>
            <a:r>
              <a:rPr lang="zh-CN" altLang="en-US" sz="1400" dirty="0"/>
              <a:t>或</a:t>
            </a:r>
            <a:r>
              <a:rPr lang="en-US" sz="1400" dirty="0"/>
              <a:t>app_process64).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695" y="3925370"/>
            <a:ext cx="866942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Enable </a:t>
            </a:r>
            <a:r>
              <a:rPr lang="en-US" b="1" dirty="0" err="1">
                <a:solidFill>
                  <a:srgbClr val="0000FF"/>
                </a:solidFill>
              </a:rPr>
              <a:t>fd</a:t>
            </a:r>
            <a:r>
              <a:rPr lang="en-US" b="1" dirty="0">
                <a:solidFill>
                  <a:srgbClr val="0000FF"/>
                </a:solidFill>
              </a:rPr>
              <a:t> debug (Android </a:t>
            </a:r>
            <a:r>
              <a:rPr lang="en-US" b="1" dirty="0" smtClean="0">
                <a:solidFill>
                  <a:srgbClr val="0000FF"/>
                </a:solidFill>
              </a:rPr>
              <a:t>P):</a:t>
            </a:r>
            <a:endParaRPr lang="en-US" dirty="0">
              <a:solidFill>
                <a:srgbClr val="353630"/>
              </a:solidFill>
            </a:endParaRPr>
          </a:p>
          <a:p>
            <a:r>
              <a:rPr lang="en-US" altLang="zh-CN" sz="1400" b="1" dirty="0"/>
              <a:t>Step1. </a:t>
            </a:r>
            <a:r>
              <a:rPr lang="en-US" sz="1400" dirty="0" smtClean="0"/>
              <a:t>vendor/</a:t>
            </a:r>
            <a:r>
              <a:rPr lang="en-US" sz="1400" dirty="0" err="1" smtClean="0"/>
              <a:t>mediatek</a:t>
            </a:r>
            <a:r>
              <a:rPr lang="en-US" sz="1400" dirty="0" smtClean="0"/>
              <a:t>/proprietary/external/</a:t>
            </a:r>
            <a:r>
              <a:rPr lang="en-US" sz="1400" dirty="0" err="1" smtClean="0"/>
              <a:t>aee</a:t>
            </a:r>
            <a:r>
              <a:rPr lang="en-US" sz="1400" dirty="0" smtClean="0"/>
              <a:t>/</a:t>
            </a:r>
            <a:r>
              <a:rPr lang="en-US" sz="1400" dirty="0" err="1" smtClean="0"/>
              <a:t>config_external</a:t>
            </a:r>
            <a:r>
              <a:rPr lang="en-US" sz="1400" dirty="0" smtClean="0"/>
              <a:t>/</a:t>
            </a:r>
            <a:r>
              <a:rPr lang="en-US" sz="1400" dirty="0" err="1" smtClean="0"/>
              <a:t>init.aee.customer.system.rc</a:t>
            </a:r>
            <a:endParaRPr lang="en-US" sz="1400" dirty="0"/>
          </a:p>
          <a:p>
            <a:r>
              <a:rPr lang="en-US" sz="1400" dirty="0"/>
              <a:t>on </a:t>
            </a:r>
            <a:r>
              <a:rPr lang="en-US" sz="1400" dirty="0" err="1"/>
              <a:t>init</a:t>
            </a:r>
            <a:endParaRPr lang="en-US" sz="1400" dirty="0"/>
          </a:p>
          <a:p>
            <a:r>
              <a:rPr lang="en-US" sz="1400" dirty="0"/>
              <a:t>export LD_PRELOAD </a:t>
            </a:r>
            <a:r>
              <a:rPr lang="en-US" sz="1400" dirty="0" err="1">
                <a:solidFill>
                  <a:srgbClr val="00B050"/>
                </a:solidFill>
              </a:rPr>
              <a:t>libudf.so</a:t>
            </a:r>
            <a:r>
              <a:rPr lang="en-US" sz="1400" dirty="0" err="1"/>
              <a:t>:libdirect-coredump.so</a:t>
            </a:r>
            <a:endParaRPr lang="en-US" sz="1400" dirty="0"/>
          </a:p>
          <a:p>
            <a:r>
              <a:rPr lang="en-US" sz="1400" dirty="0"/>
              <a:t>------------------------------------------------------------------------------------------------------------</a:t>
            </a:r>
          </a:p>
          <a:p>
            <a:r>
              <a:rPr lang="en-US" sz="1400" dirty="0" err="1"/>
              <a:t>adb</a:t>
            </a:r>
            <a:r>
              <a:rPr lang="en-US" sz="1400" dirty="0"/>
              <a:t> shell </a:t>
            </a:r>
            <a:r>
              <a:rPr lang="en-US" sz="1400" dirty="0" err="1"/>
              <a:t>setprop</a:t>
            </a:r>
            <a:r>
              <a:rPr lang="en-US" sz="1400" dirty="0"/>
              <a:t> </a:t>
            </a:r>
            <a:r>
              <a:rPr lang="en-US" sz="1400" dirty="0" err="1"/>
              <a:t>persist.</a:t>
            </a:r>
            <a:r>
              <a:rPr lang="en-US" sz="1400" dirty="0" err="1">
                <a:solidFill>
                  <a:srgbClr val="00B050"/>
                </a:solidFill>
              </a:rPr>
              <a:t>vendor</a:t>
            </a:r>
            <a:r>
              <a:rPr lang="en-US" sz="1400" dirty="0" err="1"/>
              <a:t>.debug.fdleak</a:t>
            </a:r>
            <a:r>
              <a:rPr lang="en-US" sz="1400" dirty="0"/>
              <a:t> 1</a:t>
            </a:r>
          </a:p>
          <a:p>
            <a:r>
              <a:rPr lang="en-US" sz="1400" dirty="0" err="1"/>
              <a:t>adb</a:t>
            </a:r>
            <a:r>
              <a:rPr lang="en-US" sz="1400" dirty="0"/>
              <a:t> shell </a:t>
            </a:r>
            <a:r>
              <a:rPr lang="en-US" sz="1400" dirty="0" err="1"/>
              <a:t>setprop</a:t>
            </a:r>
            <a:r>
              <a:rPr lang="en-US" sz="1400" dirty="0"/>
              <a:t> </a:t>
            </a:r>
            <a:r>
              <a:rPr lang="en-US" sz="1400" dirty="0" err="1"/>
              <a:t>persist.</a:t>
            </a:r>
            <a:r>
              <a:rPr lang="en-US" sz="1400" dirty="0" err="1">
                <a:solidFill>
                  <a:srgbClr val="00B050"/>
                </a:solidFill>
              </a:rPr>
              <a:t>vendor</a:t>
            </a:r>
            <a:r>
              <a:rPr lang="en-US" sz="1400" dirty="0" err="1"/>
              <a:t>.debug.fdleak.program</a:t>
            </a:r>
            <a:r>
              <a:rPr lang="en-US" sz="1400" dirty="0"/>
              <a:t> xxx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根据测试的具体版本选择填写</a:t>
            </a:r>
            <a:r>
              <a:rPr lang="en-US" sz="1400" dirty="0" err="1">
                <a:solidFill>
                  <a:srgbClr val="00B050"/>
                </a:solidFill>
              </a:rPr>
              <a:t>app_process</a:t>
            </a:r>
            <a:r>
              <a:rPr lang="en-US" sz="1400" dirty="0">
                <a:solidFill>
                  <a:srgbClr val="00B050"/>
                </a:solidFill>
              </a:rPr>
              <a:t> (</a:t>
            </a:r>
            <a:r>
              <a:rPr lang="zh-CN" altLang="en-US" sz="1400" dirty="0">
                <a:solidFill>
                  <a:srgbClr val="00B050"/>
                </a:solidFill>
              </a:rPr>
              <a:t>或</a:t>
            </a:r>
            <a:r>
              <a:rPr lang="en-US" sz="1400" dirty="0">
                <a:solidFill>
                  <a:srgbClr val="00B050"/>
                </a:solidFill>
              </a:rPr>
              <a:t>app_process64)</a:t>
            </a:r>
          </a:p>
          <a:p>
            <a:r>
              <a:rPr lang="en-US" sz="1400" dirty="0" err="1" smtClean="0"/>
              <a:t>adb</a:t>
            </a:r>
            <a:r>
              <a:rPr lang="en-US" sz="1400" dirty="0" smtClean="0"/>
              <a:t> </a:t>
            </a:r>
            <a:r>
              <a:rPr lang="en-US" sz="1400" dirty="0"/>
              <a:t>reboot</a:t>
            </a:r>
          </a:p>
          <a:p>
            <a:r>
              <a:rPr lang="en-US" sz="1400" dirty="0" smtClean="0"/>
              <a:t>------------------------------------------------------------------------------------------------------------</a:t>
            </a:r>
          </a:p>
          <a:p>
            <a:r>
              <a:rPr lang="en-US" sz="1400" dirty="0"/>
              <a:t>native process set process name, if java process need set </a:t>
            </a:r>
            <a:r>
              <a:rPr lang="en-US" sz="1400" dirty="0">
                <a:solidFill>
                  <a:srgbClr val="00B0F0"/>
                </a:solidFill>
              </a:rPr>
              <a:t>“/system/bin/</a:t>
            </a:r>
            <a:r>
              <a:rPr lang="en-US" sz="1400" dirty="0" err="1">
                <a:solidFill>
                  <a:srgbClr val="00B0F0"/>
                </a:solidFill>
              </a:rPr>
              <a:t>app_process</a:t>
            </a:r>
            <a:r>
              <a:rPr lang="en-US" sz="1400" dirty="0">
                <a:solidFill>
                  <a:srgbClr val="00B0F0"/>
                </a:solidFill>
              </a:rPr>
              <a:t>”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9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2.3 Memory Leak Tools - </a:t>
            </a:r>
            <a:r>
              <a:rPr lang="en-US" altLang="zh-CN" sz="2400" b="0" dirty="0" err="1">
                <a:solidFill>
                  <a:schemeClr val="tx1"/>
                </a:solidFill>
              </a:rPr>
              <a:t>Fd</a:t>
            </a:r>
            <a:r>
              <a:rPr lang="en-US" altLang="zh-CN" sz="2400" b="0" dirty="0">
                <a:solidFill>
                  <a:schemeClr val="tx1"/>
                </a:solidFill>
              </a:rPr>
              <a:t> leak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798" y="747655"/>
            <a:ext cx="8669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mask </a:t>
            </a:r>
            <a:r>
              <a:rPr lang="en-US" sz="1400" dirty="0" err="1"/>
              <a:t>userdebug_or_eng</a:t>
            </a:r>
            <a:r>
              <a:rPr lang="en-US" sz="1400" dirty="0"/>
              <a:t> in </a:t>
            </a:r>
            <a:r>
              <a:rPr lang="en-US" sz="1400" b="1" dirty="0"/>
              <a:t>device/</a:t>
            </a:r>
            <a:r>
              <a:rPr lang="en-US" sz="1400" b="1" dirty="0" err="1"/>
              <a:t>mediatek</a:t>
            </a:r>
            <a:r>
              <a:rPr lang="en-US" sz="1400" b="1" dirty="0"/>
              <a:t>/</a:t>
            </a:r>
            <a:r>
              <a:rPr lang="en-US" sz="1400" b="1" dirty="0" err="1"/>
              <a:t>sepolicy</a:t>
            </a:r>
            <a:r>
              <a:rPr lang="en-US" sz="1400" b="1" dirty="0"/>
              <a:t>/basic/</a:t>
            </a:r>
            <a:r>
              <a:rPr lang="en-US" sz="1400" b="1" dirty="0" err="1"/>
              <a:t>non_plat</a:t>
            </a:r>
            <a:r>
              <a:rPr lang="en-US" sz="1400" b="1" dirty="0"/>
              <a:t>/</a:t>
            </a:r>
            <a:r>
              <a:rPr lang="en-US" sz="1400" b="1" dirty="0" err="1"/>
              <a:t>init.te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  <a:hlinkClick r:id="rId2"/>
              </a:rPr>
              <a:t>44</a:t>
            </a:r>
            <a:r>
              <a:rPr lang="en-US" sz="1400" dirty="0">
                <a:solidFill>
                  <a:srgbClr val="00B050"/>
                </a:solidFill>
              </a:rPr>
              <a:t>#userdebug_or_eng(`</a:t>
            </a:r>
          </a:p>
          <a:p>
            <a:r>
              <a:rPr lang="en-US" sz="1400" dirty="0">
                <a:hlinkClick r:id="rId3"/>
              </a:rPr>
              <a:t>45</a:t>
            </a:r>
            <a:r>
              <a:rPr lang="en-US" sz="1400" dirty="0"/>
              <a:t>  allow </a:t>
            </a:r>
            <a:r>
              <a:rPr lang="en-US" sz="1400" dirty="0" err="1"/>
              <a:t>init</a:t>
            </a:r>
            <a:r>
              <a:rPr lang="en-US" sz="1400" dirty="0"/>
              <a:t> { domain -</a:t>
            </a:r>
            <a:r>
              <a:rPr lang="en-US" sz="1400" dirty="0" err="1"/>
              <a:t>lmkd</a:t>
            </a:r>
            <a:r>
              <a:rPr lang="en-US" sz="1400" dirty="0"/>
              <a:t> -</a:t>
            </a:r>
            <a:r>
              <a:rPr lang="en-US" sz="1400" dirty="0" err="1"/>
              <a:t>crash_dump</a:t>
            </a:r>
            <a:r>
              <a:rPr lang="en-US" sz="1400" dirty="0"/>
              <a:t> }:process </a:t>
            </a:r>
            <a:r>
              <a:rPr lang="en-US" sz="1400" dirty="0" err="1"/>
              <a:t>noatsecure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B050"/>
                </a:solidFill>
                <a:hlinkClick r:id="rId4"/>
              </a:rPr>
              <a:t>46</a:t>
            </a:r>
            <a:r>
              <a:rPr lang="en-US" sz="1400" dirty="0">
                <a:solidFill>
                  <a:srgbClr val="00B050"/>
                </a:solidFill>
              </a:rPr>
              <a:t>#')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mask </a:t>
            </a:r>
            <a:r>
              <a:rPr lang="en-US" sz="1400" dirty="0" err="1"/>
              <a:t>userdebug_or_eng</a:t>
            </a:r>
            <a:r>
              <a:rPr lang="en-US" sz="1400" dirty="0"/>
              <a:t> in </a:t>
            </a:r>
            <a:r>
              <a:rPr lang="en-US" sz="1400" b="1" dirty="0"/>
              <a:t>device/</a:t>
            </a:r>
            <a:r>
              <a:rPr lang="en-US" sz="1400" b="1" dirty="0" err="1"/>
              <a:t>mediatek</a:t>
            </a:r>
            <a:r>
              <a:rPr lang="en-US" sz="1400" b="1" dirty="0"/>
              <a:t>/</a:t>
            </a:r>
            <a:r>
              <a:rPr lang="en-US" sz="1400" b="1" dirty="0" err="1"/>
              <a:t>sepolicy</a:t>
            </a:r>
            <a:r>
              <a:rPr lang="en-US" sz="1400" b="1" dirty="0"/>
              <a:t>/</a:t>
            </a:r>
            <a:r>
              <a:rPr lang="en-US" sz="1400" b="1" dirty="0" err="1"/>
              <a:t>bsp</a:t>
            </a:r>
            <a:r>
              <a:rPr lang="en-US" sz="1400" b="1" dirty="0"/>
              <a:t>/</a:t>
            </a:r>
            <a:r>
              <a:rPr lang="en-US" sz="1400" b="1" dirty="0" err="1"/>
              <a:t>non_plat</a:t>
            </a:r>
            <a:r>
              <a:rPr lang="en-US" sz="1400" b="1" dirty="0"/>
              <a:t>/</a:t>
            </a:r>
            <a:r>
              <a:rPr lang="en-US" sz="1400" b="1" dirty="0" err="1"/>
              <a:t>installd.te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  <a:hlinkClick r:id="rId5"/>
              </a:rPr>
              <a:t>41</a:t>
            </a:r>
            <a:r>
              <a:rPr lang="en-US" sz="1400" dirty="0">
                <a:solidFill>
                  <a:srgbClr val="00B050"/>
                </a:solidFill>
              </a:rPr>
              <a:t>#userdebug_or_eng(`</a:t>
            </a:r>
          </a:p>
          <a:p>
            <a:r>
              <a:rPr lang="en-US" sz="1400" dirty="0">
                <a:hlinkClick r:id="rId6"/>
              </a:rPr>
              <a:t>42</a:t>
            </a:r>
            <a:r>
              <a:rPr lang="en-US" sz="1400" dirty="0"/>
              <a:t>  allow </a:t>
            </a:r>
            <a:r>
              <a:rPr lang="en-US" sz="1400" dirty="0" err="1"/>
              <a:t>installd</a:t>
            </a:r>
            <a:r>
              <a:rPr lang="en-US" sz="1400" dirty="0"/>
              <a:t> dex2oat:process </a:t>
            </a:r>
            <a:r>
              <a:rPr lang="en-US" sz="1400" dirty="0" err="1"/>
              <a:t>noatsecure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B050"/>
                </a:solidFill>
                <a:hlinkClick r:id="rId7"/>
              </a:rPr>
              <a:t>43</a:t>
            </a:r>
            <a:r>
              <a:rPr lang="en-US" sz="1400" dirty="0">
                <a:solidFill>
                  <a:srgbClr val="00B050"/>
                </a:solidFill>
              </a:rPr>
              <a:t>#')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78980"/>
            <a:ext cx="895442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How to check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if </a:t>
            </a:r>
            <a:r>
              <a:rPr lang="en-US" altLang="zh-CN" b="1" dirty="0" smtClean="0">
                <a:solidFill>
                  <a:srgbClr val="0000FF"/>
                </a:solidFill>
              </a:rPr>
              <a:t>enabled :</a:t>
            </a:r>
            <a:endParaRPr lang="en-US" b="1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 smtClean="0"/>
              <a:t>cat </a:t>
            </a:r>
            <a:r>
              <a:rPr lang="en-US" sz="1400" b="1" dirty="0"/>
              <a:t>/proc/$</a:t>
            </a:r>
            <a:r>
              <a:rPr lang="en-US" sz="1400" b="1" dirty="0" err="1"/>
              <a:t>pid</a:t>
            </a:r>
            <a:r>
              <a:rPr lang="en-US" sz="1400" b="1" dirty="0"/>
              <a:t>/maps | grep </a:t>
            </a:r>
            <a:r>
              <a:rPr lang="en-US" sz="1400" b="1" dirty="0" err="1" smtClean="0"/>
              <a:t>libudf</a:t>
            </a:r>
            <a:r>
              <a:rPr lang="en-US" sz="1400" b="1" dirty="0" smtClean="0"/>
              <a:t>  </a:t>
            </a:r>
          </a:p>
          <a:p>
            <a:r>
              <a:rPr lang="pt-BR" sz="1400" dirty="0" smtClean="0"/>
              <a:t>a7a6f000-a7a7c000 </a:t>
            </a:r>
            <a:r>
              <a:rPr lang="pt-BR" sz="1400" dirty="0"/>
              <a:t>r-xp 00000000 fd:00 1046      </a:t>
            </a:r>
            <a:r>
              <a:rPr lang="pt-BR" sz="1400" dirty="0" smtClean="0"/>
              <a:t> </a:t>
            </a:r>
            <a:r>
              <a:rPr lang="pt-BR" sz="1400" dirty="0">
                <a:solidFill>
                  <a:srgbClr val="00B050"/>
                </a:solidFill>
              </a:rPr>
              <a:t>/</a:t>
            </a:r>
            <a:r>
              <a:rPr lang="pt-BR" sz="1400" dirty="0" smtClean="0">
                <a:solidFill>
                  <a:srgbClr val="00B050"/>
                </a:solidFill>
              </a:rPr>
              <a:t>vendor/lib/libudf.so</a:t>
            </a:r>
          </a:p>
          <a:p>
            <a:r>
              <a:rPr lang="pt-BR" sz="1400" dirty="0" smtClean="0"/>
              <a:t>a7a7c000-a7a7d000 </a:t>
            </a:r>
            <a:r>
              <a:rPr lang="pt-BR" sz="1400" dirty="0"/>
              <a:t>r--p 0000c000 fd:00 1046       /</a:t>
            </a:r>
            <a:r>
              <a:rPr lang="pt-BR" sz="1400" dirty="0" smtClean="0"/>
              <a:t>vendor/lib/libudf.so</a:t>
            </a:r>
          </a:p>
          <a:p>
            <a:r>
              <a:rPr lang="pt-BR" sz="1400" dirty="0" smtClean="0"/>
              <a:t>a7a7d000-a7a7e000 </a:t>
            </a:r>
            <a:r>
              <a:rPr lang="pt-BR" sz="1400" dirty="0"/>
              <a:t>rw-p 0000d000 fd:00 1046       /</a:t>
            </a:r>
            <a:r>
              <a:rPr lang="pt-BR" sz="1400" dirty="0" smtClean="0"/>
              <a:t>vendor/lib/libudf.so</a:t>
            </a:r>
          </a:p>
          <a:p>
            <a:endParaRPr lang="pt-BR" sz="1400" dirty="0" smtClean="0"/>
          </a:p>
          <a:p>
            <a:r>
              <a:rPr lang="en-US" sz="1400" b="1" dirty="0" smtClean="0"/>
              <a:t>2. </a:t>
            </a:r>
            <a:r>
              <a:rPr lang="en-US" sz="1400" b="1" dirty="0" err="1" smtClean="0"/>
              <a:t>adb</a:t>
            </a:r>
            <a:r>
              <a:rPr lang="en-US" sz="1400" b="1" dirty="0" smtClean="0"/>
              <a:t> </a:t>
            </a:r>
            <a:r>
              <a:rPr lang="en-US" sz="1400" b="1" dirty="0"/>
              <a:t>shell </a:t>
            </a:r>
            <a:r>
              <a:rPr lang="en-US" sz="1400" b="1" dirty="0" err="1"/>
              <a:t>getprop</a:t>
            </a:r>
            <a:r>
              <a:rPr lang="en-US" sz="1400" b="1" dirty="0"/>
              <a:t> | find </a:t>
            </a:r>
            <a:r>
              <a:rPr lang="en-US" sz="1400" b="1" dirty="0" smtClean="0"/>
              <a:t>“</a:t>
            </a:r>
            <a:r>
              <a:rPr lang="en-US" altLang="zh-CN" sz="1400" b="1" dirty="0" err="1" smtClean="0"/>
              <a:t>fdleak</a:t>
            </a:r>
            <a:r>
              <a:rPr lang="en-US" sz="1400" b="1" dirty="0" smtClean="0"/>
              <a:t>"</a:t>
            </a:r>
            <a:endParaRPr lang="en-US" sz="1400" b="1" dirty="0"/>
          </a:p>
          <a:p>
            <a:r>
              <a:rPr lang="en-US" sz="1400" dirty="0"/>
              <a:t>[</a:t>
            </a:r>
            <a:r>
              <a:rPr lang="en-US" sz="1400" dirty="0" err="1"/>
              <a:t>persist.debug.fdleak</a:t>
            </a:r>
            <a:r>
              <a:rPr lang="en-US" sz="1400" dirty="0"/>
              <a:t>]: [</a:t>
            </a:r>
            <a:r>
              <a:rPr lang="en-US" sz="1400" b="1" dirty="0">
                <a:solidFill>
                  <a:srgbClr val="00B050"/>
                </a:solidFill>
              </a:rPr>
              <a:t>1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</a:t>
            </a:r>
            <a:r>
              <a:rPr lang="en-US" sz="1400" dirty="0" err="1"/>
              <a:t>persist.debug.fdleak.thd</a:t>
            </a:r>
            <a:r>
              <a:rPr lang="en-US" sz="1400" dirty="0"/>
              <a:t>]: [</a:t>
            </a:r>
            <a:r>
              <a:rPr lang="en-US" sz="1400" b="1" dirty="0">
                <a:solidFill>
                  <a:srgbClr val="00B050"/>
                </a:solidFill>
              </a:rPr>
              <a:t>30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</a:t>
            </a:r>
            <a:r>
              <a:rPr lang="en-US" sz="1400" dirty="0" err="1"/>
              <a:t>persist.debug.fdleak.program</a:t>
            </a:r>
            <a:r>
              <a:rPr lang="en-US" sz="1400" dirty="0"/>
              <a:t>]: [</a:t>
            </a:r>
            <a:r>
              <a:rPr lang="en-US" sz="1400" b="1" dirty="0">
                <a:solidFill>
                  <a:srgbClr val="00B050"/>
                </a:solidFill>
              </a:rPr>
              <a:t>system/bin/</a:t>
            </a:r>
            <a:r>
              <a:rPr lang="en-US" sz="1400" b="1" dirty="0" err="1">
                <a:solidFill>
                  <a:srgbClr val="00B050"/>
                </a:solidFill>
              </a:rPr>
              <a:t>app_process</a:t>
            </a:r>
            <a:r>
              <a:rPr lang="en-US" sz="1400" dirty="0"/>
              <a:t>]</a:t>
            </a:r>
            <a:endParaRPr lang="en-US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en-US" altLang="zh-CN" sz="1400" b="1" dirty="0"/>
              <a:t>. </a:t>
            </a:r>
            <a:r>
              <a:rPr lang="en-US" altLang="zh-CN" sz="1400" b="1" dirty="0" err="1"/>
              <a:t>adb</a:t>
            </a:r>
            <a:r>
              <a:rPr lang="en-US" altLang="zh-CN" sz="1400" b="1" dirty="0"/>
              <a:t> shell cat /proc/$</a:t>
            </a:r>
            <a:r>
              <a:rPr lang="en-US" altLang="zh-CN" sz="1400" b="1" dirty="0" err="1"/>
              <a:t>pid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maps|grep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FDLEAKDebug</a:t>
            </a:r>
            <a:endParaRPr lang="en-US" sz="1400" b="1" dirty="0"/>
          </a:p>
        </p:txBody>
      </p:sp>
      <p:pic>
        <p:nvPicPr>
          <p:cNvPr id="8" name="Picture 7" descr="cid:image005.png@01D4785E.81A944C0"/>
          <p:cNvPicPr/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04" y="5530066"/>
            <a:ext cx="6052319" cy="728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1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– Tool </a:t>
            </a:r>
            <a:r>
              <a:rPr lang="en-US" altLang="zh-CN" sz="2400" b="0" dirty="0" err="1">
                <a:solidFill>
                  <a:schemeClr val="tx1"/>
                </a:solidFill>
              </a:rPr>
              <a:t>Inroduction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271" y="807526"/>
            <a:ext cx="47553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SP_OfflineDebugSuite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sz="1600" b="1" dirty="0" smtClean="0"/>
              <a:t>Step1. </a:t>
            </a:r>
            <a:r>
              <a:rPr lang="zh-CN" altLang="en-US" sz="1600" b="1" dirty="0" smtClean="0"/>
              <a:t>将解压开的</a:t>
            </a:r>
            <a:r>
              <a:rPr lang="en-US" altLang="zh-CN" sz="1600" b="1" dirty="0" smtClean="0"/>
              <a:t>DB</a:t>
            </a:r>
            <a:r>
              <a:rPr lang="zh-CN" altLang="en-US" sz="1600" b="1" dirty="0" smtClean="0"/>
              <a:t>，使用</a:t>
            </a:r>
            <a:r>
              <a:rPr lang="en-US" altLang="zh-CN" sz="1600" b="1" dirty="0" smtClean="0"/>
              <a:t>NE/KE-Analyze</a:t>
            </a:r>
            <a:r>
              <a:rPr lang="zh-CN" altLang="en-US" sz="1600" b="1" dirty="0" smtClean="0"/>
              <a:t>进行解析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47" y="1467694"/>
            <a:ext cx="4924425" cy="12668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2623441" y="2461695"/>
            <a:ext cx="2200958" cy="317439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399" y="28696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 smtClean="0"/>
              <a:t>Step2. </a:t>
            </a:r>
            <a:r>
              <a:rPr lang="zh-CN" altLang="en-US" sz="1600" b="1" dirty="0" smtClean="0"/>
              <a:t>查看分析报告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1" y="3250519"/>
            <a:ext cx="7149070" cy="1405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71544" y="4743735"/>
            <a:ext cx="6086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解开</a:t>
            </a:r>
            <a:r>
              <a:rPr lang="en-US" altLang="zh-CN" sz="1600" b="1" dirty="0" smtClean="0"/>
              <a:t>DB</a:t>
            </a:r>
            <a:r>
              <a:rPr lang="zh-CN" altLang="en-US" sz="1600" b="1" dirty="0" smtClean="0"/>
              <a:t>的文件夹中放入</a:t>
            </a:r>
            <a:r>
              <a:rPr lang="en-US" altLang="zh-CN" sz="1600" b="1" dirty="0" smtClean="0"/>
              <a:t>symbols</a:t>
            </a:r>
            <a:r>
              <a:rPr lang="zh-CN" altLang="en-US" sz="1600" b="1" dirty="0" smtClean="0"/>
              <a:t>，可以看到更详细的</a:t>
            </a:r>
            <a:r>
              <a:rPr lang="en-US" altLang="zh-CN" sz="1600" b="1" dirty="0" err="1" smtClean="0"/>
              <a:t>backtrace</a:t>
            </a:r>
            <a:r>
              <a:rPr lang="zh-CN" altLang="en-US" sz="1600" b="1" dirty="0" smtClean="0"/>
              <a:t>内容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136818"/>
            <a:ext cx="9144000" cy="1073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– Tool </a:t>
            </a:r>
            <a:r>
              <a:rPr lang="en-US" altLang="zh-CN" sz="2400" b="0" dirty="0" err="1">
                <a:solidFill>
                  <a:schemeClr val="tx1"/>
                </a:solidFill>
              </a:rPr>
              <a:t>Inroduction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271" y="807526"/>
            <a:ext cx="49968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GAT (</a:t>
            </a:r>
            <a:r>
              <a:rPr lang="en-US" b="1" dirty="0" err="1" smtClean="0"/>
              <a:t>dump_fdleak_info</a:t>
            </a:r>
            <a:r>
              <a:rPr lang="en-US" altLang="zh-CN" b="1" dirty="0" smtClean="0"/>
              <a:t>)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sz="1600" b="1" dirty="0" smtClean="0"/>
              <a:t>Step1. </a:t>
            </a:r>
            <a:r>
              <a:rPr lang="zh-CN" altLang="en-US" sz="1600" b="1" dirty="0" smtClean="0"/>
              <a:t>使用</a:t>
            </a:r>
            <a:r>
              <a:rPr lang="en-US" altLang="zh-CN" sz="1600" b="1" dirty="0" smtClean="0"/>
              <a:t>GAT</a:t>
            </a:r>
            <a:r>
              <a:rPr lang="zh-CN" altLang="en-US" sz="1600" b="1" dirty="0" smtClean="0"/>
              <a:t>解开的</a:t>
            </a:r>
            <a:r>
              <a:rPr lang="en-US" altLang="zh-CN" sz="1600" b="1" dirty="0" smtClean="0"/>
              <a:t>DB, </a:t>
            </a:r>
            <a:r>
              <a:rPr lang="zh-CN" altLang="en-US" sz="1600" b="1" dirty="0" smtClean="0"/>
              <a:t>选中对应的</a:t>
            </a:r>
            <a:r>
              <a:rPr lang="en-US" altLang="zh-CN" sz="1600" b="1" dirty="0" smtClean="0"/>
              <a:t>symbols</a:t>
            </a:r>
            <a:r>
              <a:rPr lang="zh-CN" altLang="en-US" sz="1600" b="1" dirty="0" smtClean="0"/>
              <a:t>文件夹。</a:t>
            </a:r>
            <a:endParaRPr lang="en-US" sz="1600" b="1" dirty="0"/>
          </a:p>
        </p:txBody>
      </p:sp>
      <p:pic>
        <p:nvPicPr>
          <p:cNvPr id="13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72" y="1423079"/>
            <a:ext cx="5166792" cy="18916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70" y="3973882"/>
            <a:ext cx="5819775" cy="8858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20" y="3720713"/>
            <a:ext cx="3276600" cy="200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0147" y="3346398"/>
            <a:ext cx="7670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Step</a:t>
            </a:r>
            <a:r>
              <a:rPr lang="en-US" altLang="zh-CN" sz="1600" b="1" dirty="0" smtClean="0"/>
              <a:t>2</a:t>
            </a:r>
            <a:r>
              <a:rPr lang="en-US" sz="1600" b="1" dirty="0" smtClean="0"/>
              <a:t>. </a:t>
            </a:r>
            <a:r>
              <a:rPr lang="en-US" altLang="zh-CN" sz="1600" b="1" dirty="0" smtClean="0"/>
              <a:t>GAT</a:t>
            </a:r>
            <a:r>
              <a:rPr lang="zh-CN" altLang="en-US" sz="1600" b="1" dirty="0" smtClean="0"/>
              <a:t>解析完成后，自动调用</a:t>
            </a:r>
            <a:r>
              <a:rPr lang="en-US" altLang="zh-CN" sz="1600" b="1" dirty="0" smtClean="0"/>
              <a:t>python</a:t>
            </a:r>
            <a:r>
              <a:rPr lang="zh-CN" altLang="en-US" sz="1600" b="1" dirty="0" smtClean="0"/>
              <a:t>脚本</a:t>
            </a:r>
            <a:r>
              <a:rPr lang="en-US" sz="1600" b="1" dirty="0" err="1"/>
              <a:t>dump_fdleak_info</a:t>
            </a:r>
            <a:r>
              <a:rPr lang="en-US" sz="1600" b="1" dirty="0"/>
              <a:t> </a:t>
            </a:r>
            <a:r>
              <a:rPr lang="zh-CN" altLang="en-US" sz="1600" b="1" dirty="0" smtClean="0"/>
              <a:t>分析</a:t>
            </a:r>
            <a:r>
              <a:rPr lang="en-US" altLang="zh-CN" sz="1600" b="1" dirty="0" err="1" smtClean="0"/>
              <a:t>fd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信息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– 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更新慢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447772" y="3980249"/>
            <a:ext cx="1865440" cy="253169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29" y="5231763"/>
            <a:ext cx="7981950" cy="15430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76397" y="4857252"/>
            <a:ext cx="2282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fdleak_parser_result.txt: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92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Cases (</a:t>
            </a:r>
            <a:r>
              <a:rPr lang="en-US" sz="2000" b="0" dirty="0">
                <a:solidFill>
                  <a:schemeClr val="tx1"/>
                </a:solidFill>
              </a:rPr>
              <a:t>ALPS01888006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798" y="826641"/>
            <a:ext cx="782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CR</a:t>
            </a:r>
            <a:r>
              <a:rPr lang="en-US" b="1" dirty="0" smtClean="0"/>
              <a:t>: </a:t>
            </a:r>
            <a:r>
              <a:rPr lang="en-US" sz="1200" dirty="0"/>
              <a:t>ALPS01888006:[k35v1_64_op01][IDLE][free test][</a:t>
            </a:r>
            <a:r>
              <a:rPr lang="en-US" sz="1200" dirty="0" err="1"/>
              <a:t>symbio</a:t>
            </a:r>
            <a:r>
              <a:rPr lang="en-US" sz="1200" dirty="0"/>
              <a:t>][NE]</a:t>
            </a:r>
            <a:r>
              <a:rPr lang="zh-CN" altLang="en-US" sz="1200" dirty="0"/>
              <a:t>终端使用</a:t>
            </a:r>
            <a:r>
              <a:rPr lang="en-US" sz="1200" dirty="0"/>
              <a:t>Volume+/-</a:t>
            </a:r>
            <a:r>
              <a:rPr lang="zh-CN" altLang="en-US" sz="1200" dirty="0"/>
              <a:t>调节音量发生红屏</a:t>
            </a:r>
            <a:r>
              <a:rPr lang="en-US" sz="1200" dirty="0" err="1"/>
              <a:t>system_server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48444" y="1148473"/>
            <a:ext cx="703613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172B4D"/>
                </a:solidFill>
              </a:rPr>
              <a:t>DB information:</a:t>
            </a:r>
            <a:endParaRPr lang="en-US" sz="1600" b="1" dirty="0" smtClean="0">
              <a:solidFill>
                <a:srgbClr val="172B4D"/>
              </a:solidFill>
            </a:endParaRPr>
          </a:p>
          <a:p>
            <a:r>
              <a:rPr lang="en-US" sz="1200" dirty="0" smtClean="0">
                <a:solidFill>
                  <a:srgbClr val="172B4D"/>
                </a:solidFill>
              </a:rPr>
              <a:t>Current </a:t>
            </a:r>
            <a:r>
              <a:rPr lang="en-US" sz="1200" dirty="0">
                <a:solidFill>
                  <a:srgbClr val="172B4D"/>
                </a:solidFill>
              </a:rPr>
              <a:t>Executing Process: 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 err="1">
                <a:solidFill>
                  <a:srgbClr val="172B4D"/>
                </a:solidFill>
              </a:rPr>
              <a:t>pid</a:t>
            </a:r>
            <a:r>
              <a:rPr lang="en-US" sz="1200" dirty="0">
                <a:solidFill>
                  <a:srgbClr val="172B4D"/>
                </a:solidFill>
              </a:rPr>
              <a:t>: 778, </a:t>
            </a:r>
            <a:r>
              <a:rPr lang="en-US" sz="1200" dirty="0" err="1">
                <a:solidFill>
                  <a:srgbClr val="172B4D"/>
                </a:solidFill>
              </a:rPr>
              <a:t>tid</a:t>
            </a:r>
            <a:r>
              <a:rPr lang="en-US" sz="1200" dirty="0">
                <a:solidFill>
                  <a:srgbClr val="172B4D"/>
                </a:solidFill>
              </a:rPr>
              <a:t>: 993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 err="1">
                <a:solidFill>
                  <a:srgbClr val="172B4D"/>
                </a:solidFill>
              </a:rPr>
              <a:t>system_server</a:t>
            </a:r>
            <a:endParaRPr lang="en-US" sz="1200" dirty="0">
              <a:solidFill>
                <a:srgbClr val="172B4D"/>
              </a:solidFill>
            </a:endParaRPr>
          </a:p>
          <a:p>
            <a:r>
              <a:rPr lang="en-US" sz="1200" dirty="0" err="1">
                <a:solidFill>
                  <a:srgbClr val="172B4D"/>
                </a:solidFill>
              </a:rPr>
              <a:t>Backtrace</a:t>
            </a:r>
            <a:r>
              <a:rPr lang="en-US" sz="1200" dirty="0">
                <a:solidFill>
                  <a:srgbClr val="172B4D"/>
                </a:solidFill>
              </a:rPr>
              <a:t>: 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#00 pc 00000000000607c4 /system/lib64/libc.so (tgkill+8)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#01 pc 000000000001e2a8 /system/lib64/libc.so (pthread_kill+160)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#02 pc 000000000001f7dc /system/lib64/libc.so (raise+28)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#03 pc 00000000000191fc /system/lib64/libc.so (abort+60)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#04 pc 0000000000003d44 /system/lib64/</a:t>
            </a:r>
            <a:r>
              <a:rPr lang="en-US" sz="1200" dirty="0">
                <a:solidFill>
                  <a:srgbClr val="00B050"/>
                </a:solidFill>
              </a:rPr>
              <a:t>libudf.so</a:t>
            </a:r>
            <a:r>
              <a:rPr lang="en-US" sz="1200" dirty="0">
                <a:solidFill>
                  <a:srgbClr val="172B4D"/>
                </a:solidFill>
              </a:rPr>
              <a:t> (</a:t>
            </a:r>
            <a:r>
              <a:rPr lang="en-US" sz="1200" dirty="0">
                <a:solidFill>
                  <a:srgbClr val="FF0000"/>
                </a:solidFill>
              </a:rPr>
              <a:t>fdleak_record_backtrace</a:t>
            </a:r>
            <a:r>
              <a:rPr lang="en-US" sz="1200" dirty="0">
                <a:solidFill>
                  <a:srgbClr val="172B4D"/>
                </a:solidFill>
              </a:rPr>
              <a:t>+300)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#05 pc 0000000000003e48 /system/lib64/</a:t>
            </a:r>
            <a:r>
              <a:rPr lang="en-US" sz="1200" dirty="0">
                <a:solidFill>
                  <a:srgbClr val="00B050"/>
                </a:solidFill>
              </a:rPr>
              <a:t>libudf.so</a:t>
            </a:r>
            <a:r>
              <a:rPr lang="en-US" sz="1200" dirty="0">
                <a:solidFill>
                  <a:srgbClr val="172B4D"/>
                </a:solidFill>
              </a:rPr>
              <a:t> (open+168)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#06 pc 0000000000031b24 /system/lib64/libsqlite.so</a:t>
            </a:r>
            <a:br>
              <a:rPr lang="en-US" sz="1200" dirty="0">
                <a:solidFill>
                  <a:srgbClr val="172B4D"/>
                </a:solidFill>
              </a:rPr>
            </a:br>
            <a:r>
              <a:rPr lang="en-US" sz="1200" dirty="0">
                <a:solidFill>
                  <a:srgbClr val="172B4D"/>
                </a:solidFill>
              </a:rPr>
              <a:t>#07 pc 0000000000031d24 /</a:t>
            </a:r>
            <a:r>
              <a:rPr lang="en-US" sz="1200" dirty="0" smtClean="0">
                <a:solidFill>
                  <a:srgbClr val="172B4D"/>
                </a:solidFill>
              </a:rPr>
              <a:t>system/lib64/libsqlite.so</a:t>
            </a:r>
          </a:p>
          <a:p>
            <a:r>
              <a:rPr lang="en-US" sz="1200" b="0" i="0" dirty="0" smtClean="0">
                <a:solidFill>
                  <a:srgbClr val="172B4D"/>
                </a:solidFill>
                <a:effectLst/>
              </a:rPr>
              <a:t> </a:t>
            </a:r>
          </a:p>
          <a:p>
            <a:r>
              <a:rPr lang="en-US" sz="1200" b="0" i="0" dirty="0" smtClean="0">
                <a:solidFill>
                  <a:srgbClr val="172B4D"/>
                </a:solidFill>
                <a:effectLst/>
              </a:rPr>
              <a:t>     </a:t>
            </a:r>
            <a:r>
              <a:rPr lang="zh-CN" altLang="en-US" sz="1200" b="0" i="0" dirty="0" smtClean="0">
                <a:solidFill>
                  <a:srgbClr val="172B4D"/>
                </a:solidFill>
                <a:effectLst/>
              </a:rPr>
              <a:t>上述流程有走到</a:t>
            </a:r>
            <a:r>
              <a:rPr lang="en-US" sz="1200" dirty="0">
                <a:solidFill>
                  <a:srgbClr val="00B050"/>
                </a:solidFill>
              </a:rPr>
              <a:t>libudf.so</a:t>
            </a:r>
            <a:r>
              <a:rPr lang="en-US" sz="1200" dirty="0">
                <a:solidFill>
                  <a:srgbClr val="172B4D"/>
                </a:solidFill>
              </a:rPr>
              <a:t> </a:t>
            </a:r>
            <a:r>
              <a:rPr lang="zh-CN" altLang="en-US" sz="1200" dirty="0" smtClean="0">
                <a:solidFill>
                  <a:srgbClr val="172B4D"/>
                </a:solidFill>
              </a:rPr>
              <a:t>中，并触发</a:t>
            </a:r>
            <a:r>
              <a:rPr lang="en-US" altLang="zh-CN" sz="1200" dirty="0" smtClean="0">
                <a:solidFill>
                  <a:srgbClr val="172B4D"/>
                </a:solidFill>
              </a:rPr>
              <a:t>abort</a:t>
            </a:r>
            <a:r>
              <a:rPr lang="zh-CN" altLang="en-US" sz="1200" dirty="0" smtClean="0">
                <a:solidFill>
                  <a:srgbClr val="172B4D"/>
                </a:solidFill>
              </a:rPr>
              <a:t>流程。</a:t>
            </a:r>
            <a:endParaRPr lang="en-US" altLang="zh-CN" sz="1200" dirty="0" smtClean="0">
              <a:solidFill>
                <a:srgbClr val="172B4D"/>
              </a:solidFill>
            </a:endParaRPr>
          </a:p>
          <a:p>
            <a:endParaRPr lang="en-US" sz="1200" b="0" i="0" dirty="0">
              <a:solidFill>
                <a:srgbClr val="172B4D"/>
              </a:solidFill>
              <a:effectLst/>
            </a:endParaRPr>
          </a:p>
          <a:p>
            <a:r>
              <a:rPr lang="en-US" sz="1600" b="1" dirty="0" smtClean="0">
                <a:solidFill>
                  <a:srgbClr val="172B4D"/>
                </a:solidFill>
              </a:rPr>
              <a:t>GAT</a:t>
            </a:r>
            <a:r>
              <a:rPr lang="zh-CN" altLang="en-US" sz="1600" b="1" dirty="0" smtClean="0">
                <a:solidFill>
                  <a:srgbClr val="172B4D"/>
                </a:solidFill>
              </a:rPr>
              <a:t>解析结果</a:t>
            </a:r>
            <a:r>
              <a:rPr lang="en-US" altLang="zh-CN" sz="1600" b="1" dirty="0" smtClean="0">
                <a:solidFill>
                  <a:srgbClr val="172B4D"/>
                </a:solidFill>
              </a:rPr>
              <a:t>:</a:t>
            </a:r>
            <a:endParaRPr lang="en-US" sz="1600" b="1" i="0" dirty="0">
              <a:solidFill>
                <a:srgbClr val="172B4D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435"/>
            <a:ext cx="9136793" cy="17347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368135" y="5545777"/>
            <a:ext cx="2113808" cy="11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5059" y="5674426"/>
            <a:ext cx="2302172" cy="1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Cases (</a:t>
            </a:r>
            <a:r>
              <a:rPr lang="en-US" sz="2000" b="0" dirty="0">
                <a:solidFill>
                  <a:schemeClr val="tx1"/>
                </a:solidFill>
              </a:rPr>
              <a:t>ALPS01888006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694" y="839721"/>
            <a:ext cx="70361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SP_OfflineDebugSuite</a:t>
            </a:r>
            <a:r>
              <a:rPr lang="zh-CN" altLang="en-US" sz="1600" b="1" dirty="0" smtClean="0"/>
              <a:t>解析结果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24694" y="1178275"/>
            <a:ext cx="739239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== </a:t>
            </a:r>
            <a:r>
              <a:rPr lang="en-US" sz="1200" dirty="0" err="1"/>
              <a:t>文件句柄检查</a:t>
            </a:r>
            <a:r>
              <a:rPr lang="en-US" sz="1200" dirty="0"/>
              <a:t> ==</a:t>
            </a:r>
          </a:p>
          <a:p>
            <a:r>
              <a:rPr lang="en-US" sz="1200" dirty="0"/>
              <a:t>文件句柄已分配超过512个(</a:t>
            </a:r>
            <a:r>
              <a:rPr lang="en-US" sz="1200" dirty="0" err="1"/>
              <a:t>可能存在fd泄露</a:t>
            </a:r>
            <a:r>
              <a:rPr lang="en-US" sz="1200" dirty="0"/>
              <a:t>)，</a:t>
            </a:r>
            <a:r>
              <a:rPr lang="en-US" sz="1200" dirty="0" err="1"/>
              <a:t>以下列出分配最多次数的调用栈</a:t>
            </a:r>
            <a:r>
              <a:rPr lang="en-US" sz="1200" dirty="0"/>
              <a:t>: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已分配</a:t>
            </a:r>
            <a:r>
              <a:rPr lang="en-US" sz="1200" dirty="0">
                <a:solidFill>
                  <a:srgbClr val="00B050"/>
                </a:solidFill>
              </a:rPr>
              <a:t>: 714次</a:t>
            </a:r>
          </a:p>
          <a:p>
            <a:r>
              <a:rPr lang="en-US" sz="1200" dirty="0" err="1"/>
              <a:t>分配调用栈</a:t>
            </a:r>
            <a:r>
              <a:rPr lang="en-US" sz="1200" dirty="0"/>
              <a:t>:</a:t>
            </a:r>
          </a:p>
          <a:p>
            <a:r>
              <a:rPr lang="en-US" sz="1200" dirty="0"/>
              <a:t> libudf.so open() + 166</a:t>
            </a:r>
          </a:p>
          <a:p>
            <a:r>
              <a:rPr lang="en-US" sz="1200" dirty="0"/>
              <a:t> libnetd_client.so (anonymous namespace)::</a:t>
            </a:r>
            <a:r>
              <a:rPr lang="en-US" sz="1200" dirty="0" err="1"/>
              <a:t>netdClientConnect</a:t>
            </a:r>
            <a:r>
              <a:rPr lang="en-US" sz="1200" dirty="0"/>
              <a:t>() + 90   </a:t>
            </a:r>
            <a:r>
              <a:rPr lang="en-US" sz="1200" dirty="0">
                <a:solidFill>
                  <a:srgbClr val="00B050"/>
                </a:solidFill>
              </a:rPr>
              <a:t>&lt;system/</a:t>
            </a:r>
            <a:r>
              <a:rPr lang="en-US" sz="1200" dirty="0" err="1">
                <a:solidFill>
                  <a:srgbClr val="00B050"/>
                </a:solidFill>
              </a:rPr>
              <a:t>netd</a:t>
            </a:r>
            <a:r>
              <a:rPr lang="en-US" sz="1200" dirty="0">
                <a:solidFill>
                  <a:srgbClr val="00B050"/>
                </a:solidFill>
              </a:rPr>
              <a:t>/client/NetdClient.cpp:83&gt;</a:t>
            </a:r>
          </a:p>
          <a:p>
            <a:r>
              <a:rPr lang="en-US" sz="1200" dirty="0"/>
              <a:t> libc.so connect() + 14</a:t>
            </a:r>
          </a:p>
          <a:p>
            <a:r>
              <a:rPr lang="en-US" sz="1200" dirty="0"/>
              <a:t> libc.so __</a:t>
            </a:r>
            <a:r>
              <a:rPr lang="en-US" sz="1200" dirty="0" err="1"/>
              <a:t>system_property_set</a:t>
            </a:r>
            <a:r>
              <a:rPr lang="en-US" sz="1200" dirty="0"/>
              <a:t>() + 262</a:t>
            </a:r>
          </a:p>
          <a:p>
            <a:r>
              <a:rPr lang="en-US" sz="1200" dirty="0"/>
              <a:t> libandroid_runtime.so android::</a:t>
            </a:r>
            <a:r>
              <a:rPr lang="en-US" sz="1200" dirty="0" err="1"/>
              <a:t>SystemProperties_set</a:t>
            </a:r>
            <a:r>
              <a:rPr lang="en-US" sz="1200" dirty="0"/>
              <a:t>() + 98</a:t>
            </a:r>
          </a:p>
          <a:p>
            <a:r>
              <a:rPr lang="en-US" sz="1200" dirty="0"/>
              <a:t> libart.so </a:t>
            </a:r>
            <a:r>
              <a:rPr lang="en-US" sz="1200" dirty="0" err="1"/>
              <a:t>art_quick_generic_jni_trampoline</a:t>
            </a:r>
            <a:r>
              <a:rPr lang="en-US" sz="1200" dirty="0"/>
              <a:t>() + 138</a:t>
            </a:r>
          </a:p>
          <a:p>
            <a:r>
              <a:rPr lang="en-US" sz="1200" dirty="0"/>
              <a:t> libart.so 0x0000007F9276CDB0() + 729674</a:t>
            </a:r>
          </a:p>
          <a:p>
            <a:r>
              <a:rPr lang="en-US" sz="1200" dirty="0"/>
              <a:t> == </a:t>
            </a:r>
            <a:r>
              <a:rPr lang="en-US" sz="1200" dirty="0" err="1"/>
              <a:t>栈结束</a:t>
            </a:r>
            <a:r>
              <a:rPr lang="en-US" sz="1200" dirty="0"/>
              <a:t> </a:t>
            </a:r>
            <a:r>
              <a:rPr lang="en-US" sz="1200" dirty="0" smtClean="0"/>
              <a:t>==</a:t>
            </a:r>
          </a:p>
          <a:p>
            <a:endParaRPr lang="en-US" sz="1200" dirty="0"/>
          </a:p>
          <a:p>
            <a:r>
              <a:rPr lang="zh-CN" altLang="en-US" sz="1600" b="1" dirty="0" smtClean="0"/>
              <a:t>解法</a:t>
            </a:r>
            <a:r>
              <a:rPr lang="en-US" altLang="zh-CN" sz="1600" b="1" dirty="0" smtClean="0"/>
              <a:t>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Before                                                                                      After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3" y="4136075"/>
            <a:ext cx="4288941" cy="2609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54" y="4124200"/>
            <a:ext cx="4251366" cy="2583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36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Cases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smtClean="0">
                <a:solidFill>
                  <a:schemeClr val="tx1"/>
                </a:solidFill>
              </a:rPr>
              <a:t>ALPS04182612 – Android 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798" y="826641"/>
            <a:ext cx="6490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CR</a:t>
            </a:r>
            <a:r>
              <a:rPr lang="en-US" b="1" dirty="0" smtClean="0"/>
              <a:t>: </a:t>
            </a:r>
            <a:r>
              <a:rPr lang="en-US" sz="1200" dirty="0" smtClean="0"/>
              <a:t>ALPS04182612【X5515</a:t>
            </a:r>
            <a:r>
              <a:rPr lang="en-US" sz="1200" dirty="0"/>
              <a:t>】【BSP】[</a:t>
            </a:r>
            <a:r>
              <a:rPr lang="en-US" sz="1200" dirty="0" err="1"/>
              <a:t>MonkeyAEE</a:t>
            </a:r>
            <a:r>
              <a:rPr lang="en-US" sz="1200" dirty="0"/>
              <a:t>] [X5515-PO-AEEEXPAUTO] SWT </a:t>
            </a:r>
            <a:r>
              <a:rPr lang="en-US" sz="1200" dirty="0" err="1"/>
              <a:t>system_server</a:t>
            </a:r>
            <a:r>
              <a:rPr lang="en-US" sz="1200" dirty="0" smtClean="0"/>
              <a:t>]</a:t>
            </a:r>
          </a:p>
          <a:p>
            <a:r>
              <a:rPr lang="zh-CN" altLang="en-US" sz="1200" b="1" dirty="0" smtClean="0"/>
              <a:t>描述</a:t>
            </a:r>
            <a:r>
              <a:rPr lang="en-US" altLang="zh-CN" sz="1200" b="1" dirty="0" smtClean="0"/>
              <a:t>: </a:t>
            </a:r>
            <a:r>
              <a:rPr lang="zh-CN" altLang="en-US" sz="1200" dirty="0" smtClean="0"/>
              <a:t>之前的</a:t>
            </a:r>
            <a:r>
              <a:rPr lang="en-US" altLang="zh-CN" sz="1200" dirty="0" smtClean="0"/>
              <a:t>Owner</a:t>
            </a:r>
            <a:r>
              <a:rPr lang="zh-CN" altLang="en-US" sz="1200" dirty="0" smtClean="0"/>
              <a:t>分析下来是</a:t>
            </a:r>
            <a:r>
              <a:rPr lang="en-US" altLang="zh-CN" sz="1200" dirty="0" smtClean="0"/>
              <a:t>PIPE</a:t>
            </a:r>
            <a:r>
              <a:rPr lang="zh-CN" altLang="en-US" sz="1200" dirty="0" smtClean="0"/>
              <a:t>被意外关闭了导致的异常</a:t>
            </a:r>
            <a:r>
              <a:rPr lang="en-US" altLang="zh-CN" sz="1200" dirty="0" smtClean="0"/>
              <a:t>!</a:t>
            </a:r>
          </a:p>
          <a:p>
            <a:endParaRPr lang="en-US" sz="1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6572" y="1399750"/>
            <a:ext cx="8229600" cy="351663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property control for </a:t>
            </a:r>
            <a:r>
              <a:rPr lang="en-US" sz="2000" b="1" dirty="0" err="1">
                <a:solidFill>
                  <a:srgbClr val="0070C0"/>
                </a:solidFill>
              </a:rPr>
              <a:t>fdleak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debug:</a:t>
            </a:r>
            <a:endParaRPr lang="en-US" sz="2000" b="1" dirty="0">
              <a:solidFill>
                <a:srgbClr val="0070C0"/>
              </a:solidFill>
            </a:endParaRPr>
          </a:p>
          <a:p>
            <a:pPr marL="914388" lvl="1" indent="-457200">
              <a:buAutoNum type="arabicPeriod"/>
            </a:pPr>
            <a:r>
              <a:rPr lang="en-US" sz="2000" dirty="0" err="1" smtClean="0"/>
              <a:t>persist.vendor.debug.fdleak.thd</a:t>
            </a:r>
            <a:r>
              <a:rPr lang="en-US" dirty="0" smtClean="0"/>
              <a:t> </a:t>
            </a:r>
          </a:p>
          <a:p>
            <a:pPr marL="457188" lvl="1" indent="0"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control </a:t>
            </a:r>
            <a:r>
              <a:rPr lang="en-US" sz="1600" dirty="0">
                <a:solidFill>
                  <a:srgbClr val="FF0000"/>
                </a:solidFill>
              </a:rPr>
              <a:t>FD_RECORD_THD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threshold, default 256, when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fd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&gt; FD_RECORD_THD record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backtrace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914377" lvl="2" indent="0">
              <a:buNone/>
            </a:pPr>
            <a:r>
              <a:rPr lang="en-US" sz="1800" dirty="0" err="1" smtClean="0"/>
              <a:t>adb</a:t>
            </a:r>
            <a:r>
              <a:rPr lang="en-US" sz="1800" dirty="0" smtClean="0"/>
              <a:t> shell </a:t>
            </a:r>
            <a:r>
              <a:rPr lang="en-US" sz="1800" dirty="0" err="1" smtClean="0"/>
              <a:t>setprop</a:t>
            </a:r>
            <a:r>
              <a:rPr lang="en-US" sz="1800" dirty="0" smtClean="0"/>
              <a:t> </a:t>
            </a:r>
            <a:r>
              <a:rPr lang="en-US" sz="1800" dirty="0" err="1" smtClean="0"/>
              <a:t>persist.debug.fdleak.thd</a:t>
            </a:r>
            <a:r>
              <a:rPr lang="en-US" sz="1800" dirty="0" smtClean="0"/>
              <a:t> 30</a:t>
            </a:r>
          </a:p>
          <a:p>
            <a:pPr marL="914377" lvl="2" indent="0">
              <a:buNone/>
            </a:pPr>
            <a:endParaRPr lang="en-US" sz="1800" dirty="0" smtClean="0"/>
          </a:p>
          <a:p>
            <a:pPr marL="914388" lvl="1" indent="-457200">
              <a:buAutoNum type="arabicPeriod" startAt="2"/>
            </a:pPr>
            <a:r>
              <a:rPr lang="en-US" sz="2000" dirty="0" smtClean="0"/>
              <a:t>persist.vendor.debug.fdleak.bt2log</a:t>
            </a:r>
            <a:r>
              <a:rPr lang="en-US" dirty="0" smtClean="0"/>
              <a:t> </a:t>
            </a:r>
          </a:p>
          <a:p>
            <a:pPr marL="457188" lvl="1" indent="0"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dump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fd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allocate/close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backtrace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to mobile log, used for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errno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9/unexpected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fd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close issue debug</a:t>
            </a:r>
          </a:p>
          <a:p>
            <a:pPr marL="914377" lvl="2" indent="0">
              <a:buNone/>
            </a:pPr>
            <a:r>
              <a:rPr lang="en-US" sz="1800" dirty="0" err="1" smtClean="0"/>
              <a:t>adb</a:t>
            </a:r>
            <a:r>
              <a:rPr lang="en-US" sz="1800" dirty="0" smtClean="0"/>
              <a:t> shell </a:t>
            </a:r>
            <a:r>
              <a:rPr lang="en-US" sz="1800" dirty="0" err="1" smtClean="0"/>
              <a:t>setprop</a:t>
            </a:r>
            <a:r>
              <a:rPr lang="en-US" sz="1800" dirty="0" smtClean="0"/>
              <a:t> persist.debug.fdleak.bt2log 1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572" y="4952010"/>
            <a:ext cx="8544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       这种</a:t>
            </a:r>
            <a:r>
              <a:rPr lang="zh-CN" altLang="en-US" sz="1400" dirty="0"/>
              <a:t>情况通常是代码逻辑问题，在</a:t>
            </a:r>
            <a:r>
              <a:rPr lang="en-US" altLang="zh-CN" sz="1400" dirty="0"/>
              <a:t>close</a:t>
            </a:r>
            <a:r>
              <a:rPr lang="zh-CN" altLang="en-US" sz="1400" dirty="0"/>
              <a:t>之后又有可能拿这个</a:t>
            </a:r>
            <a:r>
              <a:rPr lang="en-US" altLang="zh-CN" sz="1400" dirty="0" err="1"/>
              <a:t>fd</a:t>
            </a:r>
            <a:r>
              <a:rPr lang="zh-CN" altLang="en-US" sz="1400" dirty="0"/>
              <a:t>去读写，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就会报错了</a:t>
            </a:r>
            <a:r>
              <a:rPr lang="zh-CN" altLang="en-US" sz="1400" dirty="0" smtClean="0"/>
              <a:t>。这个</a:t>
            </a:r>
            <a:r>
              <a:rPr lang="zh-CN" altLang="en-US" sz="1400" dirty="0"/>
              <a:t>要如何调试呢？简单的方法是将获取和关闭</a:t>
            </a:r>
            <a:r>
              <a:rPr lang="en-US" altLang="zh-CN" sz="1400" dirty="0" err="1"/>
              <a:t>fd</a:t>
            </a:r>
            <a:r>
              <a:rPr lang="zh-CN" altLang="en-US" sz="1400" dirty="0"/>
              <a:t>的调用栈全部打印出来，等操作出问题后</a:t>
            </a:r>
            <a:r>
              <a:rPr lang="zh-CN" altLang="en-US" sz="1400" dirty="0" smtClean="0"/>
              <a:t>，再</a:t>
            </a:r>
            <a:r>
              <a:rPr lang="zh-CN" altLang="en-US" sz="1400" dirty="0"/>
              <a:t>从</a:t>
            </a:r>
            <a:r>
              <a:rPr lang="en-US" altLang="zh-CN" sz="1400" dirty="0"/>
              <a:t>log</a:t>
            </a:r>
            <a:r>
              <a:rPr lang="zh-CN" altLang="en-US" sz="1400" dirty="0"/>
              <a:t>找最近一次操作该</a:t>
            </a:r>
            <a:r>
              <a:rPr lang="en-US" altLang="zh-CN" sz="1400" dirty="0" err="1"/>
              <a:t>fd</a:t>
            </a:r>
            <a:r>
              <a:rPr lang="zh-CN" altLang="en-US" sz="1400" dirty="0"/>
              <a:t>的调用栈，看看前面是否提前意外关闭了</a:t>
            </a:r>
            <a:r>
              <a:rPr lang="en-US" altLang="zh-CN" sz="1400" dirty="0" err="1"/>
              <a:t>fd</a:t>
            </a:r>
            <a:r>
              <a:rPr lang="zh-CN" altLang="en-US" sz="1400" dirty="0"/>
              <a:t>。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     默认是</a:t>
            </a:r>
            <a:r>
              <a:rPr lang="en-US" altLang="zh-CN" sz="1400" dirty="0" smtClean="0"/>
              <a:t>256</a:t>
            </a:r>
            <a:r>
              <a:rPr lang="zh-CN" altLang="en-US" sz="1400" dirty="0" smtClean="0"/>
              <a:t>以上的</a:t>
            </a:r>
            <a:r>
              <a:rPr lang="en-US" altLang="zh-CN" sz="1400" dirty="0" err="1" smtClean="0"/>
              <a:t>fd</a:t>
            </a:r>
            <a:r>
              <a:rPr lang="zh-CN" altLang="en-US" sz="1400" dirty="0" smtClean="0"/>
              <a:t>的信息才会被记录，但是针对</a:t>
            </a:r>
            <a:r>
              <a:rPr lang="en-US" altLang="zh-CN" sz="1400" dirty="0" err="1" smtClean="0"/>
              <a:t>fd</a:t>
            </a:r>
            <a:r>
              <a:rPr lang="zh-CN" altLang="en-US" sz="1400" dirty="0" smtClean="0"/>
              <a:t>被意外被关闭的情况，需要记录尽量多的</a:t>
            </a:r>
            <a:r>
              <a:rPr lang="en-US" altLang="zh-CN" sz="1400" dirty="0" err="1" smtClean="0"/>
              <a:t>fd</a:t>
            </a:r>
            <a:r>
              <a:rPr lang="zh-CN" altLang="en-US" sz="1400" dirty="0" smtClean="0"/>
              <a:t>信息。本题中申请的</a:t>
            </a:r>
            <a:r>
              <a:rPr lang="en-US" altLang="zh-CN" sz="1400" dirty="0" err="1" smtClean="0"/>
              <a:t>fd</a:t>
            </a:r>
            <a:r>
              <a:rPr lang="zh-CN" altLang="en-US" sz="1400" dirty="0" smtClean="0"/>
              <a:t>的序号是</a:t>
            </a:r>
            <a:r>
              <a:rPr lang="en-US" altLang="zh-CN" sz="1400" dirty="0" smtClean="0"/>
              <a:t>150</a:t>
            </a:r>
            <a:r>
              <a:rPr lang="zh-CN" altLang="en-US" sz="1400" dirty="0" smtClean="0"/>
              <a:t>左右。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715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Cases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smtClean="0">
                <a:solidFill>
                  <a:schemeClr val="tx1"/>
                </a:solidFill>
              </a:rPr>
              <a:t>ALPS04182612 – Android 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endParaRPr lang="en-US" altLang="zh-CN" sz="200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876" y="878776"/>
            <a:ext cx="4575587" cy="902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2" y="2149430"/>
            <a:ext cx="3133725" cy="33242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460747" y="3665605"/>
            <a:ext cx="584950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MTK Log:</a:t>
            </a:r>
            <a:endParaRPr lang="en-US" sz="1600" b="1" dirty="0" smtClean="0"/>
          </a:p>
          <a:p>
            <a:r>
              <a:rPr lang="en-US" sz="1400" b="1" dirty="0" smtClean="0"/>
              <a:t>main_log_2018_1205_092803.curf </a:t>
            </a:r>
            <a:r>
              <a:rPr lang="en-US" altLang="zh-CN" sz="1400" dirty="0" smtClean="0"/>
              <a:t>–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size=24.8M/</a:t>
            </a:r>
            <a:r>
              <a:rPr lang="en-US" sz="1400" b="1" dirty="0" smtClean="0">
                <a:solidFill>
                  <a:srgbClr val="00B050"/>
                </a:solidFill>
              </a:rPr>
              <a:t>29.56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12-05 </a:t>
            </a:r>
            <a:r>
              <a:rPr lang="en-US" sz="1400" dirty="0">
                <a:solidFill>
                  <a:srgbClr val="7030A0"/>
                </a:solidFill>
              </a:rPr>
              <a:t>09:28:03.634670  </a:t>
            </a:r>
            <a:r>
              <a:rPr lang="en-US" sz="1400" dirty="0"/>
              <a:t>1645  1832  </a:t>
            </a:r>
            <a:r>
              <a:rPr lang="en-US" sz="1400" dirty="0" smtClean="0"/>
              <a:t>  I </a:t>
            </a:r>
            <a:r>
              <a:rPr lang="en-US" sz="1400" dirty="0" err="1"/>
              <a:t>ubrd_debug_mtk</a:t>
            </a:r>
            <a:r>
              <a:rPr lang="en-US" sz="1400" dirty="0"/>
              <a:t>: free </a:t>
            </a:r>
            <a:r>
              <a:rPr lang="en-US" sz="1400" dirty="0" err="1"/>
              <a:t>fd</a:t>
            </a:r>
            <a:r>
              <a:rPr lang="en-US" sz="1400" dirty="0"/>
              <a:t> 79 </a:t>
            </a:r>
            <a:r>
              <a:rPr lang="en-US" sz="1400" dirty="0" smtClean="0"/>
              <a:t>call stack</a:t>
            </a:r>
            <a:r>
              <a:rPr lang="en-US" sz="1400" dirty="0"/>
              <a:t>: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12-05 </a:t>
            </a:r>
            <a:r>
              <a:rPr lang="en-US" sz="1400" dirty="0">
                <a:solidFill>
                  <a:srgbClr val="7030A0"/>
                </a:solidFill>
              </a:rPr>
              <a:t>09:28:33.197265  </a:t>
            </a:r>
            <a:r>
              <a:rPr lang="en-US" sz="1400" dirty="0"/>
              <a:t>1953  2432  </a:t>
            </a:r>
            <a:r>
              <a:rPr lang="en-US" sz="1400" dirty="0" smtClean="0"/>
              <a:t>  I </a:t>
            </a:r>
            <a:r>
              <a:rPr lang="en-US" sz="1400" dirty="0" err="1"/>
              <a:t>ubrd_debug_mtk</a:t>
            </a:r>
            <a:r>
              <a:rPr lang="en-US" sz="1400" dirty="0"/>
              <a:t>: 9: </a:t>
            </a:r>
            <a:r>
              <a:rPr lang="en-US" sz="1400" dirty="0" smtClean="0"/>
              <a:t>0xb0a4d6ed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Main Log </a:t>
            </a:r>
            <a:r>
              <a:rPr lang="en-US" altLang="zh-CN" sz="1400" b="1" dirty="0"/>
              <a:t>Write Speed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0.84M/s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30320" y="1781300"/>
            <a:ext cx="102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Property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8721" y="5704617"/>
            <a:ext cx="9000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       针对这种监控</a:t>
            </a:r>
            <a:r>
              <a:rPr lang="en-US" sz="1600" dirty="0"/>
              <a:t>java process </a:t>
            </a:r>
            <a:r>
              <a:rPr lang="zh-CN" altLang="en-US" sz="1600" dirty="0" smtClean="0"/>
              <a:t>以及</a:t>
            </a:r>
            <a:r>
              <a:rPr lang="en-US" sz="1600" dirty="0" err="1" smtClean="0"/>
              <a:t>system_server</a:t>
            </a:r>
            <a:r>
              <a:rPr lang="zh-CN" altLang="en-US" sz="1600" dirty="0" smtClean="0"/>
              <a:t>的问题，写入的</a:t>
            </a:r>
            <a:r>
              <a:rPr lang="en-US" altLang="zh-CN" sz="1600" dirty="0" smtClean="0"/>
              <a:t>program</a:t>
            </a:r>
            <a:r>
              <a:rPr lang="zh-CN" altLang="en-US" sz="1600" dirty="0" smtClean="0"/>
              <a:t>都是</a:t>
            </a:r>
            <a:r>
              <a:rPr lang="en-US" altLang="zh-CN" sz="1600" dirty="0" err="1" smtClean="0"/>
              <a:t>app_process</a:t>
            </a:r>
            <a:r>
              <a:rPr lang="zh-CN" altLang="en-US" sz="1600" dirty="0" smtClean="0"/>
              <a:t>。所以会有</a:t>
            </a:r>
            <a:endParaRPr lang="en-US" altLang="zh-CN" sz="1600" dirty="0" smtClean="0"/>
          </a:p>
          <a:p>
            <a:r>
              <a:rPr lang="zh-CN" altLang="en-US" sz="1600" dirty="0" smtClean="0"/>
              <a:t>大量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吐出，监控大量进程。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05" y="2161305"/>
            <a:ext cx="3752850" cy="13906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Cases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smtClean="0">
                <a:solidFill>
                  <a:schemeClr val="tx1"/>
                </a:solidFill>
              </a:rPr>
              <a:t>ALPS04182612 – Android 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endParaRPr lang="en-US" altLang="zh-CN" sz="2000" b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29" y="843150"/>
            <a:ext cx="4222447" cy="6887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0320" y="1579425"/>
            <a:ext cx="102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Property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" y="1912908"/>
            <a:ext cx="3305175" cy="3333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 bwMode="auto">
          <a:xfrm>
            <a:off x="1483787" y="1877276"/>
            <a:ext cx="1865440" cy="253169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18953" y="3136630"/>
            <a:ext cx="55267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MTK Log:</a:t>
            </a:r>
            <a:endParaRPr lang="en-US" sz="1600" b="1" dirty="0" smtClean="0"/>
          </a:p>
          <a:p>
            <a:r>
              <a:rPr lang="en-US" sz="1400" b="1" dirty="0"/>
              <a:t>main_log_3__2018_1205_110932 </a:t>
            </a:r>
            <a:r>
              <a:rPr lang="en-US" altLang="zh-CN" sz="1400" dirty="0" smtClean="0"/>
              <a:t>–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size=10.4M/11.29s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11:09:21.216449  </a:t>
            </a:r>
            <a:r>
              <a:rPr lang="en-US" sz="1400" dirty="0"/>
              <a:t>1915  2642 I </a:t>
            </a:r>
            <a:r>
              <a:rPr lang="en-US" sz="1400" dirty="0" err="1"/>
              <a:t>ubrd_debug_mtk</a:t>
            </a:r>
            <a:r>
              <a:rPr lang="en-US" sz="1400" dirty="0"/>
              <a:t>: free </a:t>
            </a:r>
            <a:r>
              <a:rPr lang="en-US" sz="1400" dirty="0" err="1"/>
              <a:t>fd</a:t>
            </a:r>
            <a:r>
              <a:rPr lang="en-US" sz="1400" dirty="0"/>
              <a:t> 117 call stack:</a:t>
            </a:r>
          </a:p>
          <a:p>
            <a:r>
              <a:rPr lang="en-US" sz="1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11:09:32.535875  </a:t>
            </a:r>
            <a:r>
              <a:rPr lang="en-US" sz="1400" dirty="0"/>
              <a:t>1915  2642 I </a:t>
            </a:r>
            <a:r>
              <a:rPr lang="en-US" sz="1400" dirty="0" err="1"/>
              <a:t>ubrd_debug_mtk</a:t>
            </a:r>
            <a:r>
              <a:rPr lang="en-US" sz="1400" dirty="0"/>
              <a:t>: 9: </a:t>
            </a:r>
            <a:r>
              <a:rPr lang="en-US" sz="1400" dirty="0" smtClean="0"/>
              <a:t>0xade3c81f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Main Log </a:t>
            </a:r>
            <a:r>
              <a:rPr lang="en-US" altLang="zh-CN" sz="1400" b="1" dirty="0"/>
              <a:t>Write Speed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0.92M/s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863" y="2223606"/>
            <a:ext cx="5457825" cy="638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6572" y="5329790"/>
            <a:ext cx="874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上述采用的是</a:t>
            </a:r>
            <a:r>
              <a:rPr lang="zh-CN" altLang="en-US" sz="1600" dirty="0"/>
              <a:t>内部</a:t>
            </a:r>
            <a:r>
              <a:rPr lang="en-US" altLang="zh-CN" sz="1600" dirty="0" smtClean="0"/>
              <a:t>project</a:t>
            </a:r>
            <a:r>
              <a:rPr lang="zh-CN" altLang="en-US" sz="1600" dirty="0" smtClean="0"/>
              <a:t>的参数数据作为比对，比对不明显。在实际的客户端，发现  </a:t>
            </a:r>
            <a:r>
              <a:rPr lang="en-US" altLang="zh-CN" sz="1600" dirty="0" err="1" smtClean="0"/>
              <a:t>persist.vendor.debug.fdleak.thd</a:t>
            </a:r>
            <a:r>
              <a:rPr lang="zh-CN" altLang="en-US" sz="1600" dirty="0" smtClean="0"/>
              <a:t>设置成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时候打开任意一个</a:t>
            </a:r>
            <a:r>
              <a:rPr lang="en-US" altLang="zh-CN" sz="1600" dirty="0" err="1" smtClean="0"/>
              <a:t>apk</a:t>
            </a:r>
            <a:r>
              <a:rPr lang="zh-CN" altLang="en-US" sz="1600" dirty="0" smtClean="0"/>
              <a:t>卡住</a:t>
            </a:r>
            <a:r>
              <a:rPr lang="en-US" altLang="zh-CN" sz="1600" dirty="0" smtClean="0"/>
              <a:t>10s</a:t>
            </a:r>
            <a:r>
              <a:rPr lang="zh-CN" altLang="en-US" sz="1600" dirty="0" smtClean="0"/>
              <a:t>以上。设置</a:t>
            </a:r>
            <a:r>
              <a:rPr lang="en-US" altLang="zh-CN" sz="1600" dirty="0" smtClean="0"/>
              <a:t>60</a:t>
            </a:r>
            <a:r>
              <a:rPr lang="zh-CN" altLang="en-US" sz="1600" dirty="0" smtClean="0"/>
              <a:t>可以工作。</a:t>
            </a:r>
            <a:endParaRPr lang="en-US" altLang="zh-CN" sz="1600" dirty="0" smtClean="0"/>
          </a:p>
          <a:p>
            <a:r>
              <a:rPr lang="zh-CN" altLang="en-US" sz="1600" dirty="0" smtClean="0"/>
              <a:t>当时就发现一个特点，大量的</a:t>
            </a:r>
            <a:r>
              <a:rPr lang="en-US" altLang="zh-CN" sz="1600" dirty="0" smtClean="0"/>
              <a:t>process</a:t>
            </a:r>
            <a:r>
              <a:rPr lang="zh-CN" altLang="en-US" sz="1600" dirty="0" smtClean="0"/>
              <a:t>在记录</a:t>
            </a:r>
            <a:r>
              <a:rPr lang="en-US" altLang="zh-CN" sz="1600" dirty="0" err="1" smtClean="0"/>
              <a:t>alloc</a:t>
            </a:r>
            <a:r>
              <a:rPr lang="en-US" altLang="zh-CN" sz="1600" dirty="0" smtClean="0"/>
              <a:t>/free 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的操作，</a:t>
            </a:r>
            <a:r>
              <a:rPr lang="en-US" altLang="zh-CN" sz="1600" dirty="0" smtClean="0"/>
              <a:t>Logging</a:t>
            </a:r>
            <a:r>
              <a:rPr lang="zh-CN" altLang="en-US" sz="1600" dirty="0" smtClean="0"/>
              <a:t>写入速度无法跟上。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30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8177558" cy="47599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2.4 Memory Leak Cases - </a:t>
            </a:r>
            <a:r>
              <a:rPr lang="en-US" altLang="zh-CN" sz="2000" b="0" dirty="0" err="1">
                <a:solidFill>
                  <a:schemeClr val="tx1"/>
                </a:solidFill>
              </a:rPr>
              <a:t>Fd</a:t>
            </a:r>
            <a:r>
              <a:rPr lang="en-US" altLang="zh-CN" sz="2000" b="0" dirty="0">
                <a:solidFill>
                  <a:schemeClr val="tx1"/>
                </a:solidFill>
              </a:rPr>
              <a:t> leak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Cases (Summary)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67197" y="960367"/>
            <a:ext cx="8229600" cy="351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Fd</a:t>
            </a:r>
            <a:r>
              <a:rPr lang="en-US" sz="2400" b="1" dirty="0" smtClean="0">
                <a:solidFill>
                  <a:srgbClr val="0070C0"/>
                </a:solidFill>
              </a:rPr>
              <a:t> leak debug Limitation :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1.       </a:t>
            </a:r>
            <a:r>
              <a:rPr lang="en-US" sz="2000" dirty="0" err="1" smtClean="0"/>
              <a:t>FDLeak</a:t>
            </a:r>
            <a:r>
              <a:rPr lang="en-US" sz="2000" dirty="0" smtClean="0"/>
              <a:t> </a:t>
            </a:r>
            <a:r>
              <a:rPr lang="en-US" sz="2000" dirty="0"/>
              <a:t>debug only record FD allocate native </a:t>
            </a:r>
            <a:r>
              <a:rPr lang="en-US" sz="2000" dirty="0" err="1"/>
              <a:t>backtrace</a:t>
            </a:r>
            <a:r>
              <a:rPr lang="en-US" sz="2000" dirty="0"/>
              <a:t>, for the FD allocated directly in kernel can’t record</a:t>
            </a:r>
            <a:r>
              <a:rPr lang="en-US" sz="2000" dirty="0" smtClean="0"/>
              <a:t>;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lvl="1" indent="0">
              <a:buClr>
                <a:schemeClr val="accent1"/>
              </a:buClr>
              <a:buNone/>
            </a:pPr>
            <a:r>
              <a:rPr lang="en-US" sz="2000" dirty="0" smtClean="0"/>
              <a:t>2.     Only </a:t>
            </a:r>
            <a:r>
              <a:rPr lang="en-US" sz="2000" dirty="0"/>
              <a:t>native </a:t>
            </a:r>
            <a:r>
              <a:rPr lang="en-US" sz="2000" dirty="0" err="1"/>
              <a:t>backtrace</a:t>
            </a:r>
            <a:r>
              <a:rPr lang="en-US" sz="2000" dirty="0"/>
              <a:t>, no java </a:t>
            </a:r>
            <a:r>
              <a:rPr lang="en-US" sz="2000" dirty="0" err="1"/>
              <a:t>backtrace</a:t>
            </a:r>
            <a:r>
              <a:rPr lang="en-US" sz="2000" dirty="0"/>
              <a:t>, so if native </a:t>
            </a:r>
            <a:r>
              <a:rPr lang="en-US" sz="2000" dirty="0" err="1"/>
              <a:t>backtrace</a:t>
            </a:r>
            <a:r>
              <a:rPr lang="en-US" sz="2000" dirty="0"/>
              <a:t> can’t clarify, need check android log or other info for narrow down;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88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9" y="462160"/>
            <a:ext cx="4464050" cy="504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1.1 Memory Leak Basics – 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802" y="888850"/>
            <a:ext cx="84747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产生方式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dirty="0">
                <a:solidFill>
                  <a:srgbClr val="353630"/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不像</a:t>
            </a:r>
            <a:r>
              <a:rPr lang="en-US" altLang="zh-CN" dirty="0" err="1" smtClean="0">
                <a:solidFill>
                  <a:srgbClr val="353630"/>
                </a:solidFill>
                <a:latin typeface="+mn-ea"/>
              </a:rPr>
              <a:t>Java</a:t>
            </a:r>
            <a:r>
              <a:rPr lang="en-US" altLang="zh-CN" dirty="0" err="1">
                <a:solidFill>
                  <a:srgbClr val="353630"/>
                </a:solidFill>
                <a:latin typeface="+mn-ea"/>
              </a:rPr>
              <a:t>,</a:t>
            </a:r>
            <a:r>
              <a:rPr lang="en-US" altLang="zh-CN" dirty="0" err="1" smtClean="0">
                <a:solidFill>
                  <a:srgbClr val="35363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353630"/>
                </a:solidFill>
                <a:latin typeface="+mn-ea"/>
              </a:rPr>
              <a:t>C</a:t>
            </a:r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++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代码没有</a:t>
            </a: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Garbage 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Collection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机制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，需要我们</a:t>
            </a:r>
            <a:r>
              <a:rPr lang="zh-CN" altLang="en-US" b="1" dirty="0" smtClean="0">
                <a:solidFill>
                  <a:srgbClr val="353630"/>
                </a:solidFill>
                <a:latin typeface="+mn-ea"/>
              </a:rPr>
              <a:t>动态的申请和释放</a:t>
            </a:r>
            <a:r>
              <a:rPr lang="en-US" altLang="zh-CN" b="1" dirty="0" smtClean="0">
                <a:solidFill>
                  <a:srgbClr val="353630"/>
                </a:solidFill>
                <a:latin typeface="+mn-ea"/>
              </a:rPr>
              <a:t>memory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。</a:t>
            </a:r>
            <a:endParaRPr lang="zh-CN" altLang="en-US" dirty="0">
              <a:solidFill>
                <a:srgbClr val="35363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353630"/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一般的泄漏都是堆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内存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泄漏</a:t>
            </a:r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Heap leak</a:t>
            </a:r>
            <a:r>
              <a:rPr lang="en-US" altLang="zh-CN" dirty="0">
                <a:solidFill>
                  <a:srgbClr val="353630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。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对内存指的是程序执行中依据须要分配通过</a:t>
            </a:r>
            <a:r>
              <a:rPr lang="en-US" altLang="zh-CN" b="1" dirty="0" err="1" smtClean="0">
                <a:solidFill>
                  <a:srgbClr val="353630"/>
                </a:solidFill>
                <a:latin typeface="+mn-ea"/>
              </a:rPr>
              <a:t>malloc,realloc</a:t>
            </a:r>
            <a:r>
              <a:rPr lang="en-US" altLang="zh-CN" b="1" dirty="0" err="1">
                <a:solidFill>
                  <a:srgbClr val="353630"/>
                </a:solidFill>
                <a:latin typeface="+mn-ea"/>
              </a:rPr>
              <a:t>,</a:t>
            </a:r>
            <a:r>
              <a:rPr lang="en-US" altLang="zh-CN" b="1" dirty="0" err="1" smtClean="0">
                <a:solidFill>
                  <a:srgbClr val="353630"/>
                </a:solidFill>
                <a:latin typeface="+mn-ea"/>
              </a:rPr>
              <a:t>new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等从堆中分配的一块内存，再是完毕后必须通过调用相应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的</a:t>
            </a:r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free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或者</a:t>
            </a:r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delete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来释放。</a:t>
            </a:r>
            <a:endParaRPr lang="en-US" altLang="zh-CN" dirty="0" smtClean="0">
              <a:solidFill>
                <a:srgbClr val="35363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除此之外</a:t>
            </a:r>
            <a:r>
              <a:rPr lang="en-US" altLang="zh-CN" dirty="0" smtClean="0">
                <a:solidFill>
                  <a:srgbClr val="353630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申请</a:t>
            </a:r>
            <a:r>
              <a:rPr lang="zh-CN" altLang="en-US" dirty="0">
                <a:solidFill>
                  <a:srgbClr val="353630"/>
                </a:solidFill>
                <a:latin typeface="+mn-ea"/>
              </a:rPr>
              <a:t>内存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的方式还有</a:t>
            </a:r>
            <a:r>
              <a:rPr lang="en-US" altLang="zh-CN" b="1" dirty="0" err="1" smtClean="0">
                <a:latin typeface="+mn-ea"/>
              </a:rPr>
              <a:t>mmap</a:t>
            </a:r>
            <a:r>
              <a:rPr lang="zh-CN" altLang="en-US" b="1" dirty="0" smtClean="0">
                <a:latin typeface="+mn-ea"/>
              </a:rPr>
              <a:t>和</a:t>
            </a:r>
            <a:r>
              <a:rPr lang="en-US" altLang="zh-CN" b="1" dirty="0" smtClean="0">
                <a:latin typeface="+mn-ea"/>
              </a:rPr>
              <a:t>ION</a:t>
            </a:r>
            <a:r>
              <a:rPr lang="zh-CN" altLang="en-US" dirty="0" smtClean="0">
                <a:solidFill>
                  <a:srgbClr val="35363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353630"/>
              </a:solidFill>
              <a:latin typeface="+mn-ea"/>
            </a:endParaRPr>
          </a:p>
          <a:p>
            <a:endParaRPr lang="en-US" altLang="zh-CN" sz="1600" dirty="0" smtClean="0">
              <a:solidFill>
                <a:srgbClr val="353630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rgbClr val="353630"/>
                </a:solidFill>
              </a:rPr>
              <a:t>Example</a:t>
            </a:r>
            <a:r>
              <a:rPr lang="en-US" altLang="zh-CN" dirty="0" smtClean="0">
                <a:solidFill>
                  <a:srgbClr val="353630"/>
                </a:solidFill>
              </a:rPr>
              <a:t> </a:t>
            </a:r>
            <a:r>
              <a:rPr lang="en-US" altLang="zh-CN" sz="1600" b="1" dirty="0" smtClean="0">
                <a:solidFill>
                  <a:srgbClr val="353630"/>
                </a:solidFill>
              </a:rPr>
              <a:t>&lt;[ALPS04004494] [C3D]</a:t>
            </a:r>
            <a:r>
              <a:rPr lang="en-US" altLang="zh-CN" sz="1600" b="1" dirty="0" err="1" smtClean="0">
                <a:solidFill>
                  <a:srgbClr val="353630"/>
                </a:solidFill>
              </a:rPr>
              <a:t>recoveryOTA</a:t>
            </a:r>
            <a:r>
              <a:rPr lang="en-US" altLang="zh-CN" sz="1600" b="1" dirty="0" smtClean="0">
                <a:solidFill>
                  <a:srgbClr val="353630"/>
                </a:solidFill>
              </a:rPr>
              <a:t> </a:t>
            </a:r>
            <a:r>
              <a:rPr lang="zh-CN" altLang="en-US" sz="1600" b="1" dirty="0" smtClean="0">
                <a:solidFill>
                  <a:srgbClr val="353630"/>
                </a:solidFill>
              </a:rPr>
              <a:t>升级</a:t>
            </a:r>
            <a:r>
              <a:rPr lang="en-US" altLang="zh-CN" sz="1600" b="1" dirty="0" err="1" smtClean="0">
                <a:solidFill>
                  <a:srgbClr val="353630"/>
                </a:solidFill>
              </a:rPr>
              <a:t>MapFile</a:t>
            </a:r>
            <a:r>
              <a:rPr lang="zh-CN" altLang="en-US" sz="1600" b="1" dirty="0" smtClean="0">
                <a:solidFill>
                  <a:srgbClr val="353630"/>
                </a:solidFill>
              </a:rPr>
              <a:t>失败</a:t>
            </a:r>
            <a:r>
              <a:rPr lang="en-US" altLang="zh-CN" sz="1600" b="1" dirty="0" smtClean="0">
                <a:solidFill>
                  <a:srgbClr val="353630"/>
                </a:solidFill>
              </a:rPr>
              <a:t>&gt;</a:t>
            </a:r>
            <a:r>
              <a:rPr lang="en-US" altLang="zh-CN" dirty="0" smtClean="0">
                <a:solidFill>
                  <a:srgbClr val="353630"/>
                </a:solidFill>
              </a:rPr>
              <a:t>:</a:t>
            </a:r>
          </a:p>
          <a:p>
            <a:r>
              <a:rPr lang="en-US" altLang="zh-CN" b="1" dirty="0" smtClean="0">
                <a:latin typeface="+mn-ea"/>
              </a:rPr>
              <a:t>Recovery Log:</a:t>
            </a:r>
            <a:endParaRPr lang="en-US" altLang="zh-CN" dirty="0" smtClean="0">
              <a:latin typeface="+mn-ea"/>
            </a:endParaRPr>
          </a:p>
          <a:p>
            <a:r>
              <a:rPr lang="en-US" sz="1600" dirty="0" smtClean="0"/>
              <a:t>[ </a:t>
            </a:r>
            <a:r>
              <a:rPr lang="en-US" sz="1600" dirty="0"/>
              <a:t>16.389006] Finding update package...</a:t>
            </a:r>
            <a:br>
              <a:rPr lang="en-US" sz="1600" dirty="0"/>
            </a:br>
            <a:r>
              <a:rPr lang="en-US" sz="1600" dirty="0"/>
              <a:t>[ 16.405139] I:Update location: @/cache/recovery/</a:t>
            </a:r>
            <a:r>
              <a:rPr lang="en-US" sz="1600" dirty="0" err="1"/>
              <a:t>block.map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[ 16.405207] Opening update package...</a:t>
            </a:r>
            <a:br>
              <a:rPr lang="en-US" sz="1600" dirty="0"/>
            </a:br>
            <a:r>
              <a:rPr lang="en-US" sz="1600" dirty="0"/>
              <a:t>[ 16.405598] E:failed to reserve address space: </a:t>
            </a:r>
            <a:r>
              <a:rPr lang="en-US" sz="1600" dirty="0">
                <a:solidFill>
                  <a:srgbClr val="FF0000"/>
                </a:solidFill>
              </a:rPr>
              <a:t>Out of memory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[ 16.405648] </a:t>
            </a:r>
            <a:r>
              <a:rPr lang="en-US" sz="1600" dirty="0">
                <a:solidFill>
                  <a:srgbClr val="00B050"/>
                </a:solidFill>
              </a:rPr>
              <a:t>E:Map of '@/cache/recovery/</a:t>
            </a:r>
            <a:r>
              <a:rPr lang="en-US" sz="1600" dirty="0" err="1">
                <a:solidFill>
                  <a:srgbClr val="00B050"/>
                </a:solidFill>
              </a:rPr>
              <a:t>block.map</a:t>
            </a:r>
            <a:r>
              <a:rPr lang="en-US" sz="1600" dirty="0">
                <a:solidFill>
                  <a:srgbClr val="00B050"/>
                </a:solidFill>
              </a:rPr>
              <a:t>' failed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[ 16.405679] E:failed to map file</a:t>
            </a:r>
            <a:br>
              <a:rPr lang="en-US" sz="1600" dirty="0"/>
            </a:br>
            <a:r>
              <a:rPr lang="en-US" sz="1600" dirty="0"/>
              <a:t>[ 16.414653] I:current maximum temperature: 38000</a:t>
            </a:r>
            <a:br>
              <a:rPr lang="en-US" sz="1600" dirty="0"/>
            </a:br>
            <a:r>
              <a:rPr lang="en-US" sz="1600" dirty="0"/>
              <a:t>[ 16.414819] I:@/</a:t>
            </a:r>
            <a:r>
              <a:rPr lang="en-US" sz="1600" dirty="0" smtClean="0"/>
              <a:t>cache/recovery/block.map</a:t>
            </a:r>
          </a:p>
          <a:p>
            <a:r>
              <a:rPr lang="en-US" altLang="zh-CN" sz="1600" dirty="0">
                <a:solidFill>
                  <a:srgbClr val="353630"/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   </a:t>
            </a:r>
          </a:p>
          <a:p>
            <a:r>
              <a:rPr lang="en-US" altLang="zh-CN" sz="1600" dirty="0">
                <a:solidFill>
                  <a:srgbClr val="353630"/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  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申请过大的内存也会产生类似</a:t>
            </a:r>
            <a:r>
              <a:rPr lang="en-US" sz="1600" dirty="0" smtClean="0"/>
              <a:t>” 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Memory Leak</a:t>
            </a:r>
            <a:r>
              <a:rPr lang="en-US" sz="1600" dirty="0" smtClean="0"/>
              <a:t>”</a:t>
            </a:r>
            <a:r>
              <a:rPr lang="zh-CN" altLang="en-US" sz="1600" dirty="0" smtClean="0"/>
              <a:t>的假象</a:t>
            </a:r>
            <a:r>
              <a:rPr lang="zh-CN" altLang="en-US" sz="1600" dirty="0"/>
              <a:t>。</a:t>
            </a:r>
            <a:endParaRPr lang="en-US" altLang="zh-CN" sz="1600" dirty="0" smtClean="0">
              <a:solidFill>
                <a:srgbClr val="35363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3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6408615" cy="504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Reference: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2793" y="1261154"/>
            <a:ext cx="575516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Fd</a:t>
            </a:r>
            <a:r>
              <a:rPr lang="en-US" sz="2000" dirty="0" smtClean="0"/>
              <a:t> </a:t>
            </a:r>
            <a:r>
              <a:rPr lang="en-US" sz="2000" dirty="0"/>
              <a:t>leakage </a:t>
            </a:r>
            <a:r>
              <a:rPr lang="zh-CN" altLang="en-US" sz="2000" dirty="0"/>
              <a:t>使用與問題分析</a:t>
            </a:r>
            <a:r>
              <a:rPr lang="en-US" altLang="zh-CN" sz="2000" dirty="0"/>
              <a:t>.</a:t>
            </a:r>
            <a:r>
              <a:rPr lang="en-US" sz="2000" dirty="0" err="1" smtClean="0"/>
              <a:t>pptx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fp_unwind_gcc_clang.pdf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Malloc_Debug_chiayuan_20180920.pptx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 smtClean="0"/>
              <a:t>Qucik</a:t>
            </a:r>
            <a:r>
              <a:rPr lang="en-US" sz="2000" dirty="0" smtClean="0"/>
              <a:t> Start &gt; </a:t>
            </a:r>
            <a:r>
              <a:rPr lang="zh-CN" altLang="en-US" sz="2000" dirty="0"/>
              <a:t>文件描述符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</a:t>
            </a:r>
            <a:r>
              <a:rPr lang="zh-CN" altLang="en-US" sz="2000" dirty="0"/>
              <a:t>专题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SS2_Walter_Memory Leak Detection </a:t>
            </a:r>
            <a:r>
              <a:rPr lang="en-US" sz="2000" dirty="0" smtClean="0"/>
              <a:t>Tool_v3.pptx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Leakage Analyzer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pptx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7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2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9" y="462160"/>
            <a:ext cx="4464050" cy="504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1.1 Memory Leak Basics – 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802" y="786943"/>
            <a:ext cx="84747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文件描述符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353630"/>
                </a:solidFill>
                <a:latin typeface="宋体" panose="02010600030101010101" pitchFamily="2" charset="-122"/>
              </a:rPr>
              <a:t>fd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泄漏</a:t>
            </a:r>
            <a:r>
              <a:rPr lang="en-US" altLang="zh-CN" sz="2000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:</a:t>
            </a:r>
          </a:p>
          <a:p>
            <a:r>
              <a:rPr lang="en-US" altLang="zh-CN" sz="1600" dirty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3536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OS</a:t>
            </a:r>
            <a:r>
              <a:rPr lang="zh-CN" altLang="en-US" dirty="0"/>
              <a:t>里，所有都可以抽象成文件，比如普通的文件、目录、块设备、字符设备、</a:t>
            </a:r>
            <a:r>
              <a:rPr lang="en-US" altLang="zh-CN" dirty="0"/>
              <a:t>socket</a:t>
            </a:r>
            <a:r>
              <a:rPr lang="zh-CN" altLang="en-US" dirty="0"/>
              <a:t>、管道等等</a:t>
            </a:r>
            <a:r>
              <a:rPr lang="zh-CN" altLang="en-US" dirty="0" smtClean="0"/>
              <a:t>。</a:t>
            </a:r>
            <a:r>
              <a:rPr lang="zh-CN" altLang="en-US" dirty="0"/>
              <a:t>当通过一些系统调用（如</a:t>
            </a:r>
            <a:r>
              <a:rPr lang="en-US" altLang="zh-CN" dirty="0"/>
              <a:t>open/socket</a:t>
            </a:r>
            <a:r>
              <a:rPr lang="zh-CN" altLang="en-US" dirty="0"/>
              <a:t>等），会返回一个</a:t>
            </a:r>
            <a:r>
              <a:rPr lang="en-US" altLang="zh-CN" dirty="0" err="1"/>
              <a:t>fd</a:t>
            </a:r>
            <a:r>
              <a:rPr lang="zh-CN" altLang="en-US" dirty="0"/>
              <a:t>（其实就是数字）给你，然后根据这个</a:t>
            </a:r>
            <a:r>
              <a:rPr lang="en-US" altLang="zh-CN" dirty="0" err="1"/>
              <a:t>fd</a:t>
            </a:r>
            <a:r>
              <a:rPr lang="zh-CN" altLang="en-US" dirty="0"/>
              <a:t>对对应的文件进行操作，比如读、写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操作</a:t>
            </a:r>
            <a:r>
              <a:rPr lang="en-US" altLang="zh-CN" sz="2000" b="1" dirty="0" err="1">
                <a:solidFill>
                  <a:srgbClr val="353630"/>
                </a:solidFill>
                <a:latin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:</a:t>
            </a:r>
            <a:endParaRPr lang="zh-CN" altLang="en-US" sz="2000" b="1" dirty="0">
              <a:solidFill>
                <a:srgbClr val="35363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/>
              <a:t>     可以</a:t>
            </a:r>
            <a:r>
              <a:rPr lang="zh-CN" altLang="en-US" dirty="0"/>
              <a:t>通过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等函数操作</a:t>
            </a:r>
            <a:r>
              <a:rPr lang="en-US" altLang="zh-CN" dirty="0" err="1"/>
              <a:t>fd</a:t>
            </a:r>
            <a:endParaRPr lang="en-US" altLang="zh-CN" dirty="0"/>
          </a:p>
          <a:p>
            <a:r>
              <a:rPr lang="zh-CN" altLang="en-US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回收</a:t>
            </a:r>
            <a:r>
              <a:rPr lang="en-US" altLang="zh-CN" sz="2000" b="1" dirty="0" err="1">
                <a:solidFill>
                  <a:srgbClr val="353630"/>
                </a:solidFill>
                <a:latin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:</a:t>
            </a:r>
            <a:endParaRPr lang="zh-CN" altLang="en-US" sz="2000" b="1" dirty="0">
              <a:solidFill>
                <a:srgbClr val="35363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/>
              <a:t>     用完</a:t>
            </a:r>
            <a:r>
              <a:rPr lang="en-US" altLang="zh-CN" dirty="0" err="1"/>
              <a:t>fd</a:t>
            </a:r>
            <a:r>
              <a:rPr lang="zh-CN" altLang="en-US" dirty="0"/>
              <a:t>后需要</a:t>
            </a:r>
            <a:r>
              <a:rPr lang="en-US" altLang="zh-CN" dirty="0"/>
              <a:t>close</a:t>
            </a:r>
            <a:r>
              <a:rPr lang="zh-CN" altLang="en-US" dirty="0"/>
              <a:t>关闭这个</a:t>
            </a:r>
            <a:r>
              <a:rPr lang="en-US" altLang="zh-CN" dirty="0" err="1"/>
              <a:t>fd</a:t>
            </a:r>
            <a:r>
              <a:rPr lang="zh-CN" altLang="en-US" dirty="0"/>
              <a:t>，那么这个</a:t>
            </a:r>
            <a:r>
              <a:rPr lang="en-US" altLang="zh-CN" dirty="0" err="1"/>
              <a:t>fd</a:t>
            </a:r>
            <a:r>
              <a:rPr lang="zh-CN" altLang="en-US" dirty="0"/>
              <a:t>对应的数字就被系统回收了，下一次的</a:t>
            </a:r>
            <a:r>
              <a:rPr lang="en-US" altLang="zh-CN" dirty="0"/>
              <a:t>open</a:t>
            </a:r>
            <a:r>
              <a:rPr lang="zh-CN" altLang="en-US" dirty="0"/>
              <a:t>将重新利用起来。</a:t>
            </a:r>
          </a:p>
          <a:p>
            <a:r>
              <a:rPr lang="zh-CN" altLang="en-US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限制</a:t>
            </a:r>
            <a:r>
              <a:rPr lang="en-US" altLang="zh-CN" sz="2000" b="1" dirty="0">
                <a:solidFill>
                  <a:srgbClr val="353630"/>
                </a:solidFill>
                <a:latin typeface="宋体" panose="02010600030101010101" pitchFamily="2" charset="-122"/>
              </a:rPr>
              <a:t>: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linux</a:t>
            </a:r>
            <a:r>
              <a:rPr lang="zh-CN" altLang="en-US" dirty="0"/>
              <a:t>默认对每个进程最大能打开的</a:t>
            </a:r>
            <a:r>
              <a:rPr lang="en-US" altLang="zh-CN" dirty="0" err="1"/>
              <a:t>fd</a:t>
            </a:r>
            <a:r>
              <a:rPr lang="zh-CN" altLang="en-US" dirty="0"/>
              <a:t>的个数是</a:t>
            </a:r>
            <a:r>
              <a:rPr lang="en-US" altLang="zh-CN" b="1" dirty="0" smtClean="0"/>
              <a:t>1024.</a:t>
            </a:r>
            <a:r>
              <a:rPr lang="zh-CN" altLang="en-US" dirty="0"/>
              <a:t> 如果</a:t>
            </a:r>
            <a:r>
              <a:rPr lang="en-US" altLang="zh-CN" dirty="0" smtClean="0"/>
              <a:t>open</a:t>
            </a:r>
            <a:r>
              <a:rPr lang="zh-CN" altLang="en-US" dirty="0"/>
              <a:t>失败会返回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zh-CN" altLang="en-US" dirty="0" smtClean="0"/>
              <a:t>同时</a:t>
            </a:r>
            <a:r>
              <a:rPr lang="en-US" altLang="zh-CN" dirty="0"/>
              <a:t>kernel</a:t>
            </a:r>
            <a:r>
              <a:rPr lang="zh-CN" altLang="en-US" dirty="0"/>
              <a:t>系统调用失败返回值</a:t>
            </a:r>
            <a:r>
              <a:rPr lang="en-US" altLang="zh-CN" dirty="0" err="1" smtClean="0"/>
              <a:t>errno</a:t>
            </a:r>
            <a:r>
              <a:rPr lang="zh-CN" altLang="en-US" dirty="0"/>
              <a:t>被设置为</a:t>
            </a:r>
            <a:r>
              <a:rPr lang="en-US" altLang="zh-CN" dirty="0" smtClean="0"/>
              <a:t>24(</a:t>
            </a:r>
            <a:r>
              <a:rPr lang="zh-CN" altLang="en-US" dirty="0" smtClean="0"/>
              <a:t>含义是</a:t>
            </a:r>
            <a:r>
              <a:rPr lang="en-US" dirty="0">
                <a:solidFill>
                  <a:srgbClr val="00B050"/>
                </a:solidFill>
              </a:rPr>
              <a:t>too many open files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600" b="1" dirty="0" smtClean="0"/>
              <a:t>PS:  </a:t>
            </a:r>
            <a:r>
              <a:rPr lang="en-US" altLang="zh-CN" sz="1600" dirty="0" smtClean="0"/>
              <a:t>P</a:t>
            </a:r>
            <a:r>
              <a:rPr lang="zh-CN" altLang="en-US" sz="1600" dirty="0"/>
              <a:t>版本上谷歌已经默认将每个进程最大能打开的</a:t>
            </a:r>
            <a:r>
              <a:rPr lang="en-US" altLang="zh-CN" sz="1600" dirty="0" err="1"/>
              <a:t>fd</a:t>
            </a:r>
            <a:r>
              <a:rPr lang="zh-CN" altLang="en-US" sz="1600" dirty="0"/>
              <a:t>的个数调整到</a:t>
            </a:r>
            <a:r>
              <a:rPr lang="en-US" altLang="zh-CN" sz="1600" b="1" dirty="0">
                <a:solidFill>
                  <a:srgbClr val="00B050"/>
                </a:solidFill>
              </a:rPr>
              <a:t>32768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r>
              <a:rPr lang="en-US" altLang="zh-CN" b="1" dirty="0">
                <a:solidFill>
                  <a:srgbClr val="353630"/>
                </a:solidFill>
                <a:latin typeface="宋体" panose="02010600030101010101" pitchFamily="2" charset="-122"/>
              </a:rPr>
              <a:t>PROCESS_FILE_STATE</a:t>
            </a:r>
            <a:r>
              <a:rPr lang="en-US" altLang="zh-CN" b="1" dirty="0" smtClean="0">
                <a:solidFill>
                  <a:srgbClr val="353630"/>
                </a:solidFill>
                <a:latin typeface="宋体" panose="02010600030101010101" pitchFamily="2" charset="-122"/>
              </a:rPr>
              <a:t>:</a:t>
            </a:r>
            <a:endParaRPr lang="en-US" altLang="zh-CN" b="1" dirty="0">
              <a:solidFill>
                <a:srgbClr val="35363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4" y="4940459"/>
            <a:ext cx="6867585" cy="18104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94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9" y="462160"/>
            <a:ext cx="4464050" cy="504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1.1 Memory Leak Basics –  Theory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3716" y="968667"/>
            <a:ext cx="6376125" cy="4869160"/>
            <a:chOff x="25152" y="1296838"/>
            <a:chExt cx="6376125" cy="486916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296838"/>
              <a:ext cx="5944077" cy="4869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组合 5"/>
            <p:cNvGrpSpPr/>
            <p:nvPr/>
          </p:nvGrpSpPr>
          <p:grpSpPr>
            <a:xfrm>
              <a:off x="25152" y="4825230"/>
              <a:ext cx="936104" cy="1080120"/>
              <a:chOff x="0" y="4941168"/>
              <a:chExt cx="936104" cy="1080120"/>
            </a:xfrm>
          </p:grpSpPr>
          <p:sp>
            <p:nvSpPr>
              <p:cNvPr id="11" name="圆角矩形标注 6"/>
              <p:cNvSpPr/>
              <p:nvPr/>
            </p:nvSpPr>
            <p:spPr bwMode="auto">
              <a:xfrm>
                <a:off x="0" y="5805264"/>
                <a:ext cx="936104" cy="216024"/>
              </a:xfrm>
              <a:prstGeom prst="wedgeRoundRectCallout">
                <a:avLst>
                  <a:gd name="adj1" fmla="val 64471"/>
                  <a:gd name="adj2" fmla="val -6796"/>
                  <a:gd name="adj3" fmla="val 16667"/>
                </a:avLst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  <a:ea typeface="DFKai-SB" pitchFamily="65" charset="-120"/>
                    <a:cs typeface="Arial" charset="0"/>
                  </a:rPr>
                  <a:t>RO code/data</a:t>
                </a:r>
                <a:endPara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endParaRPr>
              </a:p>
            </p:txBody>
          </p:sp>
          <p:sp>
            <p:nvSpPr>
              <p:cNvPr id="12" name="圆角矩形标注 7"/>
              <p:cNvSpPr/>
              <p:nvPr/>
            </p:nvSpPr>
            <p:spPr bwMode="auto">
              <a:xfrm>
                <a:off x="288032" y="5445224"/>
                <a:ext cx="648072" cy="216024"/>
              </a:xfrm>
              <a:prstGeom prst="wedgeRoundRectCallout">
                <a:avLst>
                  <a:gd name="adj1" fmla="val 64471"/>
                  <a:gd name="adj2" fmla="val -6796"/>
                  <a:gd name="adj3" fmla="val 16667"/>
                </a:avLst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  <a:ea typeface="DFKai-SB" pitchFamily="65" charset="-120"/>
                    <a:cs typeface="Arial" charset="0"/>
                  </a:rPr>
                  <a:t>RW data</a:t>
                </a:r>
                <a:endPara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endParaRPr>
              </a:p>
            </p:txBody>
          </p:sp>
          <p:sp>
            <p:nvSpPr>
              <p:cNvPr id="13" name="圆角矩形标注 8"/>
              <p:cNvSpPr/>
              <p:nvPr/>
            </p:nvSpPr>
            <p:spPr bwMode="auto">
              <a:xfrm>
                <a:off x="395536" y="4941168"/>
                <a:ext cx="540568" cy="216024"/>
              </a:xfrm>
              <a:prstGeom prst="wedgeRoundRectCallout">
                <a:avLst>
                  <a:gd name="adj1" fmla="val 64471"/>
                  <a:gd name="adj2" fmla="val -6796"/>
                  <a:gd name="adj3" fmla="val 16667"/>
                </a:avLst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  <a:ea typeface="DFKai-SB" pitchFamily="65" charset="-120"/>
                    <a:cs typeface="Arial" charset="0"/>
                  </a:rPr>
                  <a:t>ZI data</a:t>
                </a:r>
                <a:endPara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endParaRPr>
              </a:p>
            </p:txBody>
          </p:sp>
        </p:grpSp>
        <p:sp>
          <p:nvSpPr>
            <p:cNvPr id="8" name="圆角矩形标注 9"/>
            <p:cNvSpPr/>
            <p:nvPr/>
          </p:nvSpPr>
          <p:spPr bwMode="auto">
            <a:xfrm>
              <a:off x="241176" y="3169046"/>
              <a:ext cx="720080" cy="216024"/>
            </a:xfrm>
            <a:prstGeom prst="wedgeRoundRectCallout">
              <a:avLst>
                <a:gd name="adj1" fmla="val 64471"/>
                <a:gd name="adj2" fmla="val -6796"/>
                <a:gd name="adj3" fmla="val 16667"/>
              </a:avLst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rPr>
                <a:t>动态加载区</a:t>
              </a:r>
            </a:p>
          </p:txBody>
        </p:sp>
        <p:sp>
          <p:nvSpPr>
            <p:cNvPr id="9" name="圆角矩形标注 14"/>
            <p:cNvSpPr/>
            <p:nvPr/>
          </p:nvSpPr>
          <p:spPr bwMode="auto">
            <a:xfrm>
              <a:off x="601216" y="4105150"/>
              <a:ext cx="360040" cy="216024"/>
            </a:xfrm>
            <a:prstGeom prst="wedgeRoundRectCallout">
              <a:avLst>
                <a:gd name="adj1" fmla="val 64471"/>
                <a:gd name="adj2" fmla="val -6796"/>
                <a:gd name="adj3" fmla="val 16667"/>
              </a:avLst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rPr>
                <a:t>堆</a:t>
              </a:r>
            </a:p>
          </p:txBody>
        </p:sp>
        <p:sp>
          <p:nvSpPr>
            <p:cNvPr id="10" name="圆角矩形标注 16"/>
            <p:cNvSpPr/>
            <p:nvPr/>
          </p:nvSpPr>
          <p:spPr bwMode="auto">
            <a:xfrm>
              <a:off x="601216" y="2160934"/>
              <a:ext cx="360040" cy="216024"/>
            </a:xfrm>
            <a:prstGeom prst="wedgeRoundRectCallout">
              <a:avLst>
                <a:gd name="adj1" fmla="val 64471"/>
                <a:gd name="adj2" fmla="val -6796"/>
                <a:gd name="adj3" fmla="val 16667"/>
              </a:avLst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Arial" charset="0"/>
                  <a:ea typeface="DFKai-SB" pitchFamily="65" charset="-120"/>
                  <a:cs typeface="Arial" charset="0"/>
                </a:rPr>
                <a:t>栈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198727" y="4367514"/>
            <a:ext cx="2899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solidFill>
                <a:srgbClr val="353630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    调用</a:t>
            </a:r>
            <a:r>
              <a:rPr lang="en-US" altLang="zh-CN" sz="1600" dirty="0" err="1" smtClean="0">
                <a:solidFill>
                  <a:srgbClr val="353630"/>
                </a:solidFill>
                <a:latin typeface="+mn-ea"/>
              </a:rPr>
              <a:t>mmap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()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映射文件，将</a:t>
            </a:r>
            <a:r>
              <a:rPr lang="zh-CN" altLang="en-US" sz="1600" b="1" dirty="0" smtClean="0">
                <a:solidFill>
                  <a:srgbClr val="00B050"/>
                </a:solidFill>
                <a:latin typeface="+mn-ea"/>
              </a:rPr>
              <a:t>文件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映射到用户空间。</a:t>
            </a:r>
            <a:endParaRPr lang="en-US" sz="1600" dirty="0" smtClean="0">
              <a:latin typeface="+mn-ea"/>
            </a:endParaRPr>
          </a:p>
          <a:p>
            <a:endParaRPr lang="en-US" altLang="zh-CN" sz="1600" dirty="0" smtClean="0">
              <a:solidFill>
                <a:srgbClr val="353630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    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Heap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是</a:t>
            </a:r>
            <a:r>
              <a:rPr lang="zh-CN" altLang="en-US" sz="1600" dirty="0" smtClean="0"/>
              <a:t>应用程序从系统要内存。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调用</a:t>
            </a:r>
            <a:r>
              <a:rPr lang="en-US" altLang="zh-CN" sz="1600" dirty="0" err="1" smtClean="0">
                <a:solidFill>
                  <a:srgbClr val="353630"/>
                </a:solidFill>
                <a:latin typeface="+mn-ea"/>
              </a:rPr>
              <a:t>malloc</a:t>
            </a:r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()</a:t>
            </a:r>
            <a:r>
              <a:rPr lang="zh-CN" altLang="en-US" sz="1600" dirty="0" smtClean="0">
                <a:solidFill>
                  <a:srgbClr val="353630"/>
                </a:solidFill>
                <a:latin typeface="+mn-ea"/>
              </a:rPr>
              <a:t>等堆内存分配函数，则会将堆映射到用户空间。</a:t>
            </a:r>
            <a:endParaRPr lang="en-US" altLang="zh-CN" sz="1600" dirty="0" smtClean="0">
              <a:solidFill>
                <a:srgbClr val="353630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353630"/>
                </a:solidFill>
                <a:latin typeface="+mn-ea"/>
              </a:rPr>
              <a:t>    </a:t>
            </a:r>
            <a:endParaRPr lang="en-US" sz="1600" dirty="0">
              <a:latin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21796" y="3096820"/>
            <a:ext cx="1614557" cy="1508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03090" y="4341965"/>
            <a:ext cx="1457918" cy="11272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15766" y="1089433"/>
            <a:ext cx="2682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在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内存中供用户使用的内存空间分为</a:t>
            </a:r>
            <a:r>
              <a:rPr lang="zh-CN" alt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三部分</a:t>
            </a:r>
            <a:r>
              <a:rPr lang="zh-CN" altLang="en-US" sz="16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endParaRPr lang="en-US" altLang="zh-CN" sz="16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sz="16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程序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存储区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静态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存储区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动态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存储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区</a:t>
            </a:r>
            <a:endParaRPr lang="zh-CN" altLang="en-US" sz="1600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00" y="2835445"/>
            <a:ext cx="2533650" cy="1228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6933175" y="4069614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</a:rPr>
              <a:t>User space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18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107798" y="462160"/>
            <a:ext cx="5117345" cy="4759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1.2 Memory Leak Basics – 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Code (</a:t>
            </a:r>
            <a:r>
              <a:rPr lang="en-US" altLang="zh-CN" sz="2400" b="0" dirty="0" err="1">
                <a:solidFill>
                  <a:schemeClr val="tx1"/>
                </a:solidFill>
              </a:rPr>
              <a:t>M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alloc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Leak) 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206" y="1241844"/>
            <a:ext cx="4969094" cy="192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087177" y="1832822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main()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B050"/>
                </a:solidFill>
              </a:rPr>
              <a:t> fun()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 main()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2" y="795049"/>
            <a:ext cx="366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Case1</a:t>
            </a:r>
            <a:r>
              <a:rPr lang="en-US" altLang="zh-CN" b="1" dirty="0">
                <a:solidFill>
                  <a:srgbClr val="353630"/>
                </a:solidFill>
                <a:ea typeface="华文细黑" panose="02010600040101010101" pitchFamily="2" charset="-122"/>
              </a:rPr>
              <a:t>. </a:t>
            </a:r>
            <a:r>
              <a:rPr lang="en-US" altLang="zh-CN" dirty="0">
                <a:solidFill>
                  <a:srgbClr val="353630"/>
                </a:solidFill>
                <a:ea typeface="华文细黑" panose="02010600040101010101" pitchFamily="2" charset="-122"/>
              </a:rPr>
              <a:t>Leaked temporary </a:t>
            </a:r>
            <a:r>
              <a:rPr lang="en-US" altLang="zh-CN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workspace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331" y="3762232"/>
            <a:ext cx="5331967" cy="249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61414" y="4177867"/>
            <a:ext cx="3146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This </a:t>
            </a:r>
            <a:r>
              <a:rPr lang="en-US" dirty="0"/>
              <a:t>is memory that is allocated inside a function or class method and which is not de-allocated before the function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572" y="3307369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53630"/>
                </a:solidFill>
                <a:ea typeface="华文细黑" panose="02010600040101010101" pitchFamily="2" charset="-122"/>
              </a:rPr>
              <a:t>Modify: </a:t>
            </a:r>
          </a:p>
        </p:txBody>
      </p:sp>
    </p:spTree>
    <p:extLst>
      <p:ext uri="{BB962C8B-B14F-4D97-AF65-F5344CB8AC3E}">
        <p14:creationId xmlns:p14="http://schemas.microsoft.com/office/powerpoint/2010/main" val="843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DFKai-SB" pitchFamily="65" charset="-120"/>
            <a:cs typeface="Arial" charset="0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353630"/>
    </a:dk1>
    <a:lt1>
      <a:sysClr val="window" lastClr="FFFFFF"/>
    </a:lt1>
    <a:dk2>
      <a:srgbClr val="999A94"/>
    </a:dk2>
    <a:lt2>
      <a:srgbClr val="F0F0F0"/>
    </a:lt2>
    <a:accent1>
      <a:srgbClr val="F39A1E"/>
    </a:accent1>
    <a:accent2>
      <a:srgbClr val="00A1DE"/>
    </a:accent2>
    <a:accent3>
      <a:srgbClr val="69BE28"/>
    </a:accent3>
    <a:accent4>
      <a:srgbClr val="D71F85"/>
    </a:accent4>
    <a:accent5>
      <a:srgbClr val="FED100"/>
    </a:accent5>
    <a:accent6>
      <a:srgbClr val="98DBFF"/>
    </a:accent6>
    <a:hlink>
      <a:srgbClr val="000000"/>
    </a:hlink>
    <a:folHlink>
      <a:srgbClr val="5A5A5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11F084E9C47D4CACCFB11A1E172678" ma:contentTypeVersion="1" ma:contentTypeDescription="Create a new document." ma:contentTypeScope="" ma:versionID="9c70bf79b1616a33e754cadeeda96f5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606014966f62809c3aa1590cf73b2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B2F2AF-EAE5-4D0B-9EE0-66E8D0BFF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525EF0-0573-417A-A2CC-9C27D31C23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9DEA8F-1D9E-4D18-B522-801407DBF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MediaTek-Internal_Use</Template>
  <TotalTime>40226</TotalTime>
  <Words>5515</Words>
  <Application>Microsoft Office PowerPoint</Application>
  <PresentationFormat>On-screen Show (4:3)</PresentationFormat>
  <Paragraphs>697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61</vt:i4>
      </vt:variant>
    </vt:vector>
  </HeadingPairs>
  <TitlesOfParts>
    <vt:vector size="84" baseType="lpstr">
      <vt:lpstr>DFKai-SB</vt:lpstr>
      <vt:lpstr>DFKai-SB</vt:lpstr>
      <vt:lpstr>Lucida Grande</vt:lpstr>
      <vt:lpstr>ＭＳ Ｐゴシック</vt:lpstr>
      <vt:lpstr>新細明體</vt:lpstr>
      <vt:lpstr>华文细黑</vt:lpstr>
      <vt:lpstr>宋体</vt:lpstr>
      <vt:lpstr>微软雅黑</vt:lpstr>
      <vt:lpstr>SimHei</vt:lpstr>
      <vt:lpstr>arial</vt:lpstr>
      <vt:lpstr>arial</vt:lpstr>
      <vt:lpstr>Calibri</vt:lpstr>
      <vt:lpstr>Calibri Bold</vt:lpstr>
      <vt:lpstr>Times New Roman</vt:lpstr>
      <vt:lpstr>Wingdings</vt:lpstr>
      <vt:lpstr>MediaTek</vt:lpstr>
      <vt:lpstr>Custom Design</vt:lpstr>
      <vt:lpstr>1_MediaTek</vt:lpstr>
      <vt:lpstr>1_Custom Design</vt:lpstr>
      <vt:lpstr>2_MediaTek</vt:lpstr>
      <vt:lpstr>2_Custom Design</vt:lpstr>
      <vt:lpstr>MediaTek-Internal_Use</vt:lpstr>
      <vt:lpstr>3_Custom Design</vt:lpstr>
      <vt:lpstr>Native Memory Leak Report</vt:lpstr>
      <vt:lpstr>PowerPoint Presentation</vt:lpstr>
      <vt:lpstr>Agenda</vt:lpstr>
      <vt:lpstr>Agenda</vt:lpstr>
      <vt:lpstr>1.1 Memory Leak Basics –  Theory</vt:lpstr>
      <vt:lpstr>1.1 Memory Leak Basics –  Theory</vt:lpstr>
      <vt:lpstr>1.1 Memory Leak Basics –  Theory</vt:lpstr>
      <vt:lpstr>1.1 Memory Leak Basics –  Theory</vt:lpstr>
      <vt:lpstr>1.2 Memory Leak Basics –  Code (Malloc Leak) </vt:lpstr>
      <vt:lpstr>1.2 Memory Leak Basics –  Code (Malloc Leak) </vt:lpstr>
      <vt:lpstr>1.2 Memory Leak Basics –  Code (Malloc Leak) </vt:lpstr>
      <vt:lpstr>1.2 Memory Leak Basics –  Code (Malloc Leak) </vt:lpstr>
      <vt:lpstr>1.2 Memory Leak Basics –  Code (Malloc Leak) </vt:lpstr>
      <vt:lpstr>1.2 Memory Leak Basics –  Code (Malloc Leak) </vt:lpstr>
      <vt:lpstr>1.2 Memory Leak Basics –  Code ( Fd Leak ) </vt:lpstr>
      <vt:lpstr>1.3 Memory Leak Basics –  Analysis Method</vt:lpstr>
      <vt:lpstr>1.3 Memory Leak Basics –  Analysis Method</vt:lpstr>
      <vt:lpstr>1.3 Memory Leak Basics –  Analysis Method</vt:lpstr>
      <vt:lpstr>1.3 Memory Leak Basics –  Analysis Method</vt:lpstr>
      <vt:lpstr>1.3 Memory Leak Basics –  Analysis Method ( dumpsys meminfo )</vt:lpstr>
      <vt:lpstr>1.3 Memory Leak Basics –  Analysis Method ( procrank &amp; showmap )</vt:lpstr>
      <vt:lpstr>1.3 Memory Leak Basics –  Analysis Method ( PSS &amp; USS)</vt:lpstr>
      <vt:lpstr>1.3 Memory Leak Basics –  Analysis Method ( PSS &amp; USS)</vt:lpstr>
      <vt:lpstr>Agenda</vt:lpstr>
      <vt:lpstr>2.1 Memory Leak Tools - Malloc debug (How to Enable)</vt:lpstr>
      <vt:lpstr>2.1 Memory Leak Tools - Malloc debug (How to Enable)</vt:lpstr>
      <vt:lpstr>2.1 Memory Leak Tools - Malloc debug (How to Enable)</vt:lpstr>
      <vt:lpstr>2.1 Memory Leak Tools - Malloc debug (How to Enable)</vt:lpstr>
      <vt:lpstr>2.1 Memory Leak Tools - Malloc debug (How to Enable)</vt:lpstr>
      <vt:lpstr>2.2 Memory Leak Cases - Malloc debug Cases ( Android O Case &amp; Tools)</vt:lpstr>
      <vt:lpstr>2.2 Memory Leak Cases - Malloc debug Cases ( Android O Case &amp; Tools)</vt:lpstr>
      <vt:lpstr>2.2 Memory Leak Cases - Malloc debug Cases ( Android O Case &amp; Tools)</vt:lpstr>
      <vt:lpstr>2.2 Memory Leak Cases - Malloc debug Cases ( Android O Case &amp; Tools)</vt:lpstr>
      <vt:lpstr>2.2 Memory Leak Cases - Malloc debug Cases ( Android O Case &amp; Tools)</vt:lpstr>
      <vt:lpstr>2.2 Memory Leak Cases - Malloc debug Cases ( Android P Case ALPS04143932 )</vt:lpstr>
      <vt:lpstr>2.2 Memory Leak Cases - Malloc debug Cases ( Android P Case ALPS04143932 )</vt:lpstr>
      <vt:lpstr>2.2 Memory Leak Cases - Malloc debug Cases ( Android P Case ALPS04143932 )</vt:lpstr>
      <vt:lpstr>2.2 Memory Leak Cases - Malloc debug Cases ( Android P Case ALPS04143932 )</vt:lpstr>
      <vt:lpstr>2.2 Memory Leak Cases - Malloc debug Cases ( Android P Case ALPS04143932 )</vt:lpstr>
      <vt:lpstr>2.2 Memory Leak Cases - Malloc debug Cases ( Fp Unwind 1)</vt:lpstr>
      <vt:lpstr>2.2 Memory Leak Cases - Malloc debug Cases ( Fp Unwind 2)</vt:lpstr>
      <vt:lpstr>2.2 Memory Leak Cases - Malloc debug Cases ( Fp Unwind 3)</vt:lpstr>
      <vt:lpstr>2.2 Memory Leak Cases - Malloc debug Cases ( Fp Unwind 4)</vt:lpstr>
      <vt:lpstr>2.2 Memory Leak Cases - Malloc debug Cases ( Android P Case ALPS04164489)</vt:lpstr>
      <vt:lpstr>2.2 Memory Leak Cases - Malloc debug Cases ( Android P Case ALPS04164489)</vt:lpstr>
      <vt:lpstr>2.2 Memory Leak Cases - Malloc debug Cases ( Android P Case ALPS04164489)</vt:lpstr>
      <vt:lpstr>2.2 Memory Leak Cases - Malloc debug Cases ( Android P Case ALPS04164489)</vt:lpstr>
      <vt:lpstr>2.2 Memory Leak Cases - Malloc debug Cases ( Android P Case ALPS04164489)</vt:lpstr>
      <vt:lpstr>2.3 Memory Leak Tools - Fd leak</vt:lpstr>
      <vt:lpstr>2.3 Memory Leak Tools - Fd leak</vt:lpstr>
      <vt:lpstr>2.3 Memory Leak Tools - Fd leak</vt:lpstr>
      <vt:lpstr>2.4 Memory Leak Cases – Tool Inroduction</vt:lpstr>
      <vt:lpstr>2.4 Memory Leak Cases – Tool Inroduction</vt:lpstr>
      <vt:lpstr>2.4 Memory Leak Cases - Fd leak Cases (ALPS01888006)</vt:lpstr>
      <vt:lpstr>2.4 Memory Leak Cases - Fd leak Cases (ALPS01888006)</vt:lpstr>
      <vt:lpstr>2.4 Memory Leak Cases - Fd leak Cases (ALPS04182612 – Android P) </vt:lpstr>
      <vt:lpstr>2.4 Memory Leak Cases - Fd leak Cases (ALPS04182612 – Android P) </vt:lpstr>
      <vt:lpstr>2.4 Memory Leak Cases - Fd leak Cases (ALPS04182612 – Android P) </vt:lpstr>
      <vt:lpstr>2.4 Memory Leak Cases - Fd leak Cases (Summary)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Exception</dc:title>
  <dc:creator>mtk14758</dc:creator>
  <cp:lastModifiedBy>Tita Wang (王晓静)</cp:lastModifiedBy>
  <cp:revision>685</cp:revision>
  <dcterms:created xsi:type="dcterms:W3CDTF">2017-10-26T02:51:42Z</dcterms:created>
  <dcterms:modified xsi:type="dcterms:W3CDTF">2019-11-27T04:30:27Z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0x0101004011F084E9C47D4CACCFB11A1E172678</vt:lpwstr>
  </property>
</Properties>
</file>