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91F3A-D626-4F6B-B1B2-723693969DCA}"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1342D3BE-E9E0-410E-827C-8C6BE6F97957}">
      <dgm:prSet/>
      <dgm:spPr/>
      <dgm:t>
        <a:bodyPr/>
        <a:lstStyle/>
        <a:p>
          <a:pPr rtl="0"/>
          <a:r>
            <a:rPr lang="en-US" dirty="0" smtClean="0"/>
            <a:t>1</a:t>
          </a:r>
          <a:r>
            <a:rPr lang="zh-CN" dirty="0" smtClean="0"/>
            <a:t>、</a:t>
          </a:r>
          <a:r>
            <a:rPr lang="zh-CN" altLang="en-US" dirty="0" smtClean="0"/>
            <a:t>当 </a:t>
          </a:r>
          <a:r>
            <a:rPr lang="en-US" altLang="zh-CN" dirty="0" smtClean="0"/>
            <a:t>&lt;Clock /&gt; </a:t>
          </a:r>
          <a:r>
            <a:rPr lang="zh-CN" altLang="en-US" dirty="0" smtClean="0"/>
            <a:t>被传递给 </a:t>
          </a:r>
          <a:r>
            <a:rPr lang="en-US" altLang="zh-CN" dirty="0" err="1" smtClean="0"/>
            <a:t>ReactDOM.render</a:t>
          </a:r>
          <a:r>
            <a:rPr lang="en-US" altLang="zh-CN" dirty="0" smtClean="0"/>
            <a:t>() </a:t>
          </a:r>
          <a:r>
            <a:rPr lang="zh-CN" altLang="en-US" dirty="0" smtClean="0"/>
            <a:t>时，</a:t>
          </a:r>
          <a:r>
            <a:rPr lang="en-US" altLang="zh-CN" dirty="0" smtClean="0"/>
            <a:t>React </a:t>
          </a:r>
          <a:r>
            <a:rPr lang="zh-CN" altLang="en-US" dirty="0" smtClean="0"/>
            <a:t>调用 </a:t>
          </a:r>
          <a:r>
            <a:rPr lang="en-US" altLang="zh-CN" dirty="0" smtClean="0"/>
            <a:t>Clock </a:t>
          </a:r>
          <a:r>
            <a:rPr lang="zh-CN" altLang="en-US" dirty="0" smtClean="0"/>
            <a:t>组件的构造函数。</a:t>
          </a:r>
          <a:endParaRPr lang="zh-CN" dirty="0"/>
        </a:p>
      </dgm:t>
    </dgm:pt>
    <dgm:pt modelId="{2235718C-93A6-4A11-B926-69C6C50D3FEA}" type="parTrans" cxnId="{58A563EE-7ACB-471D-B3AB-ED0858E2236C}">
      <dgm:prSet/>
      <dgm:spPr/>
      <dgm:t>
        <a:bodyPr/>
        <a:lstStyle/>
        <a:p>
          <a:endParaRPr lang="zh-CN" altLang="en-US"/>
        </a:p>
      </dgm:t>
    </dgm:pt>
    <dgm:pt modelId="{852A0937-3B58-4D7F-88C5-0703BF796189}" type="sibTrans" cxnId="{58A563EE-7ACB-471D-B3AB-ED0858E2236C}">
      <dgm:prSet/>
      <dgm:spPr/>
      <dgm:t>
        <a:bodyPr/>
        <a:lstStyle/>
        <a:p>
          <a:endParaRPr lang="zh-CN" altLang="en-US"/>
        </a:p>
      </dgm:t>
    </dgm:pt>
    <dgm:pt modelId="{247FC657-ACAC-4275-97AA-37C60B16467D}">
      <dgm:prSet/>
      <dgm:spPr/>
      <dgm:t>
        <a:bodyPr/>
        <a:lstStyle/>
        <a:p>
          <a:pPr rtl="0"/>
          <a:r>
            <a:rPr lang="en-US" dirty="0" smtClean="0"/>
            <a:t>2</a:t>
          </a:r>
          <a:r>
            <a:rPr lang="zh-CN" dirty="0" smtClean="0"/>
            <a:t>、调用 </a:t>
          </a:r>
          <a:r>
            <a:rPr lang="en-US" dirty="0" smtClean="0"/>
            <a:t>Clock </a:t>
          </a:r>
          <a:r>
            <a:rPr lang="zh-CN" dirty="0" smtClean="0"/>
            <a:t>组件的 </a:t>
          </a:r>
          <a:r>
            <a:rPr lang="en-US" dirty="0" smtClean="0"/>
            <a:t>render() </a:t>
          </a:r>
          <a:r>
            <a:rPr lang="zh-CN" dirty="0" smtClean="0"/>
            <a:t>方法</a:t>
          </a:r>
          <a:r>
            <a:rPr lang="zh-CN" altLang="en-US" dirty="0" smtClean="0"/>
            <a:t>。这时 </a:t>
          </a:r>
          <a:r>
            <a:rPr lang="en-US" altLang="en-US" dirty="0" smtClean="0"/>
            <a:t>React </a:t>
          </a:r>
          <a:r>
            <a:rPr lang="zh-CN" altLang="en-US" dirty="0" smtClean="0"/>
            <a:t>知道了屏幕上应该显示什么内容，然后 </a:t>
          </a:r>
          <a:r>
            <a:rPr lang="en-US" altLang="en-US" dirty="0" smtClean="0"/>
            <a:t>React </a:t>
          </a:r>
          <a:r>
            <a:rPr lang="zh-CN" altLang="en-US" dirty="0" smtClean="0"/>
            <a:t>更新 </a:t>
          </a:r>
          <a:r>
            <a:rPr lang="en-US" altLang="en-US" dirty="0" smtClean="0"/>
            <a:t>DOM </a:t>
          </a:r>
          <a:r>
            <a:rPr lang="zh-CN" altLang="en-US" dirty="0" smtClean="0"/>
            <a:t>以匹配 </a:t>
          </a:r>
          <a:r>
            <a:rPr lang="en-US" altLang="en-US" dirty="0" smtClean="0"/>
            <a:t>Clock </a:t>
          </a:r>
          <a:r>
            <a:rPr lang="zh-CN" altLang="en-US" dirty="0" smtClean="0"/>
            <a:t>的渲染输出。</a:t>
          </a:r>
          <a:endParaRPr lang="zh-CN" dirty="0"/>
        </a:p>
      </dgm:t>
    </dgm:pt>
    <dgm:pt modelId="{B90B8BCD-372B-4670-8889-7D798E9D9EE7}" type="parTrans" cxnId="{181377ED-2860-49B7-A823-242FC7917C65}">
      <dgm:prSet/>
      <dgm:spPr/>
      <dgm:t>
        <a:bodyPr/>
        <a:lstStyle/>
        <a:p>
          <a:endParaRPr lang="zh-CN" altLang="en-US"/>
        </a:p>
      </dgm:t>
    </dgm:pt>
    <dgm:pt modelId="{EEAE0DA5-E043-46E8-BAA7-A81A83676F71}" type="sibTrans" cxnId="{181377ED-2860-49B7-A823-242FC7917C65}">
      <dgm:prSet/>
      <dgm:spPr/>
      <dgm:t>
        <a:bodyPr/>
        <a:lstStyle/>
        <a:p>
          <a:endParaRPr lang="zh-CN" altLang="en-US"/>
        </a:p>
      </dgm:t>
    </dgm:pt>
    <dgm:pt modelId="{0442A2CD-E5EB-4EC9-99B4-FD8C6B171E2D}">
      <dgm:prSet/>
      <dgm:spPr/>
      <dgm:t>
        <a:bodyPr/>
        <a:lstStyle/>
        <a:p>
          <a:pPr rtl="0"/>
          <a:r>
            <a:rPr lang="en-US" dirty="0" smtClean="0"/>
            <a:t>3</a:t>
          </a:r>
          <a:r>
            <a:rPr lang="zh-CN" dirty="0" smtClean="0"/>
            <a:t>、当 </a:t>
          </a:r>
          <a:r>
            <a:rPr lang="en-US" dirty="0" smtClean="0"/>
            <a:t>Clock </a:t>
          </a:r>
          <a:r>
            <a:rPr lang="zh-CN" dirty="0" smtClean="0"/>
            <a:t>的输出插入到 </a:t>
          </a:r>
          <a:r>
            <a:rPr lang="en-US" dirty="0" smtClean="0"/>
            <a:t>DOM </a:t>
          </a:r>
          <a:r>
            <a:rPr lang="zh-CN" dirty="0" smtClean="0"/>
            <a:t>中时，</a:t>
          </a:r>
          <a:r>
            <a:rPr lang="en-US" dirty="0" smtClean="0"/>
            <a:t>React </a:t>
          </a:r>
          <a:r>
            <a:rPr lang="zh-CN" dirty="0" smtClean="0"/>
            <a:t>调用 </a:t>
          </a:r>
          <a:r>
            <a:rPr lang="en-US" dirty="0" smtClean="0"/>
            <a:t>componentDidMount() </a:t>
          </a:r>
          <a:r>
            <a:rPr lang="zh-CN" dirty="0" smtClean="0"/>
            <a:t>生命周期钩子</a:t>
          </a:r>
          <a:endParaRPr lang="zh-CN" dirty="0"/>
        </a:p>
      </dgm:t>
    </dgm:pt>
    <dgm:pt modelId="{7C5250EA-EB5D-447F-9D07-79AAE6975A02}" type="parTrans" cxnId="{82CDA95A-8339-4667-AAB1-095FF2010D4E}">
      <dgm:prSet/>
      <dgm:spPr/>
      <dgm:t>
        <a:bodyPr/>
        <a:lstStyle/>
        <a:p>
          <a:endParaRPr lang="zh-CN" altLang="en-US"/>
        </a:p>
      </dgm:t>
    </dgm:pt>
    <dgm:pt modelId="{F8459F02-24DD-4378-933C-68DBBC06CAE7}" type="sibTrans" cxnId="{82CDA95A-8339-4667-AAB1-095FF2010D4E}">
      <dgm:prSet/>
      <dgm:spPr/>
      <dgm:t>
        <a:bodyPr/>
        <a:lstStyle/>
        <a:p>
          <a:endParaRPr lang="zh-CN" altLang="en-US"/>
        </a:p>
      </dgm:t>
    </dgm:pt>
    <dgm:pt modelId="{6C4F0952-8CE9-4CF0-90E8-8B110BD628FD}">
      <dgm:prSet/>
      <dgm:spPr/>
      <dgm:t>
        <a:bodyPr/>
        <a:lstStyle/>
        <a:p>
          <a:pPr rtl="0"/>
          <a:r>
            <a:rPr lang="en-US" dirty="0" smtClean="0"/>
            <a:t>4</a:t>
          </a:r>
          <a:r>
            <a:rPr lang="zh-CN" dirty="0" smtClean="0"/>
            <a:t>、浏览器每秒钟调用 </a:t>
          </a:r>
          <a:r>
            <a:rPr lang="en-US" dirty="0" smtClean="0"/>
            <a:t>tick() </a:t>
          </a:r>
          <a:r>
            <a:rPr lang="zh-CN" dirty="0" smtClean="0"/>
            <a:t>方法</a:t>
          </a:r>
          <a:r>
            <a:rPr lang="zh-CN" altLang="en-US" dirty="0" smtClean="0"/>
            <a:t>。</a:t>
          </a:r>
          <a:r>
            <a:rPr lang="zh-CN" altLang="en-US" b="0" i="0" dirty="0" smtClean="0"/>
            <a:t>组件通过使用包含当前时间的对象调用</a:t>
          </a:r>
          <a:r>
            <a:rPr lang="en-US" altLang="en-US" b="0" i="0" dirty="0" smtClean="0"/>
            <a:t>setState()</a:t>
          </a:r>
          <a:r>
            <a:rPr lang="zh-CN" altLang="en-US" b="0" i="0" dirty="0" smtClean="0"/>
            <a:t>来调度</a:t>
          </a:r>
          <a:r>
            <a:rPr lang="en-US" altLang="zh-CN" b="0" i="0" dirty="0" smtClean="0"/>
            <a:t>UI</a:t>
          </a:r>
          <a:r>
            <a:rPr lang="zh-CN" altLang="en-US" b="0" i="0" dirty="0" smtClean="0"/>
            <a:t>更新。 通过调用</a:t>
          </a:r>
          <a:r>
            <a:rPr lang="en-US" altLang="en-US" b="0" i="0" dirty="0" smtClean="0"/>
            <a:t>setState()</a:t>
          </a:r>
          <a:r>
            <a:rPr lang="zh-CN" altLang="en-US" b="0" i="0" dirty="0" smtClean="0"/>
            <a:t>，</a:t>
          </a:r>
          <a:r>
            <a:rPr lang="en-US" altLang="zh-CN" b="0" i="0" dirty="0" smtClean="0"/>
            <a:t>React</a:t>
          </a:r>
          <a:r>
            <a:rPr lang="zh-CN" altLang="en-US" b="0" i="0" dirty="0" smtClean="0"/>
            <a:t>知道状态已经改变，并再次调用</a:t>
          </a:r>
          <a:r>
            <a:rPr lang="en-US" altLang="en-US" b="0" i="0" dirty="0" smtClean="0"/>
            <a:t>render()</a:t>
          </a:r>
          <a:r>
            <a:rPr lang="zh-CN" altLang="en-US" b="0" i="0" dirty="0" smtClean="0"/>
            <a:t>方法来确定屏幕上应当显示什么。</a:t>
          </a:r>
          <a:endParaRPr lang="zh-CN" dirty="0"/>
        </a:p>
      </dgm:t>
    </dgm:pt>
    <dgm:pt modelId="{84A58944-4A5E-4DDE-9000-449CF5A9D300}" type="parTrans" cxnId="{7FF478FC-25C3-4EFC-A62A-4C0FCD272901}">
      <dgm:prSet/>
      <dgm:spPr/>
      <dgm:t>
        <a:bodyPr/>
        <a:lstStyle/>
        <a:p>
          <a:endParaRPr lang="zh-CN" altLang="en-US"/>
        </a:p>
      </dgm:t>
    </dgm:pt>
    <dgm:pt modelId="{B2A01719-7DE3-49C5-929D-04FEF617AA31}" type="sibTrans" cxnId="{7FF478FC-25C3-4EFC-A62A-4C0FCD272901}">
      <dgm:prSet/>
      <dgm:spPr/>
      <dgm:t>
        <a:bodyPr/>
        <a:lstStyle/>
        <a:p>
          <a:endParaRPr lang="zh-CN" altLang="en-US"/>
        </a:p>
      </dgm:t>
    </dgm:pt>
    <dgm:pt modelId="{70A02629-A787-43E3-9EFE-6ECDFAAE0425}">
      <dgm:prSet/>
      <dgm:spPr/>
      <dgm:t>
        <a:bodyPr/>
        <a:lstStyle/>
        <a:p>
          <a:pPr rtl="0"/>
          <a:r>
            <a:rPr lang="en-US" dirty="0" smtClean="0"/>
            <a:t>5</a:t>
          </a:r>
          <a:r>
            <a:rPr lang="zh-CN" dirty="0" smtClean="0"/>
            <a:t>、</a:t>
          </a:r>
          <a:r>
            <a:rPr lang="en-US" dirty="0" smtClean="0"/>
            <a:t>Clock </a:t>
          </a:r>
          <a:r>
            <a:rPr lang="zh-CN" dirty="0" smtClean="0"/>
            <a:t>组件从 </a:t>
          </a:r>
          <a:r>
            <a:rPr lang="en-US" dirty="0" smtClean="0"/>
            <a:t>DOM </a:t>
          </a:r>
          <a:r>
            <a:rPr lang="zh-CN" dirty="0" smtClean="0"/>
            <a:t>中移除时，</a:t>
          </a:r>
          <a:r>
            <a:rPr lang="en-US" dirty="0" smtClean="0"/>
            <a:t>React </a:t>
          </a:r>
          <a:r>
            <a:rPr lang="zh-CN" dirty="0" smtClean="0"/>
            <a:t>调用 </a:t>
          </a:r>
          <a:r>
            <a:rPr lang="en-US" dirty="0" err="1" smtClean="0"/>
            <a:t>componentWillUnmount</a:t>
          </a:r>
          <a:r>
            <a:rPr lang="en-US" dirty="0" smtClean="0"/>
            <a:t>() </a:t>
          </a:r>
          <a:r>
            <a:rPr lang="zh-CN" dirty="0" smtClean="0"/>
            <a:t>，定时器被清除</a:t>
          </a:r>
          <a:endParaRPr lang="zh-CN" dirty="0"/>
        </a:p>
      </dgm:t>
    </dgm:pt>
    <dgm:pt modelId="{E1A778AE-2EBF-403A-8729-8E593B326BF5}" type="parTrans" cxnId="{6FA81CB3-12C2-4F14-8F31-568A6BBCF5ED}">
      <dgm:prSet/>
      <dgm:spPr/>
      <dgm:t>
        <a:bodyPr/>
        <a:lstStyle/>
        <a:p>
          <a:endParaRPr lang="zh-CN" altLang="en-US"/>
        </a:p>
      </dgm:t>
    </dgm:pt>
    <dgm:pt modelId="{EEF306F5-9571-48BD-9132-A85183CBA3E8}" type="sibTrans" cxnId="{6FA81CB3-12C2-4F14-8F31-568A6BBCF5ED}">
      <dgm:prSet/>
      <dgm:spPr/>
      <dgm:t>
        <a:bodyPr/>
        <a:lstStyle/>
        <a:p>
          <a:endParaRPr lang="zh-CN" altLang="en-US"/>
        </a:p>
      </dgm:t>
    </dgm:pt>
    <dgm:pt modelId="{452D73AB-72B3-4AB6-9AD3-37793F072E94}" type="pres">
      <dgm:prSet presAssocID="{C7E91F3A-D626-4F6B-B1B2-723693969DCA}" presName="Name0" presStyleCnt="0">
        <dgm:presLayoutVars>
          <dgm:dir/>
          <dgm:animLvl val="lvl"/>
          <dgm:resizeHandles val="exact"/>
        </dgm:presLayoutVars>
      </dgm:prSet>
      <dgm:spPr/>
      <dgm:t>
        <a:bodyPr/>
        <a:lstStyle/>
        <a:p>
          <a:endParaRPr lang="zh-CN" altLang="en-US"/>
        </a:p>
      </dgm:t>
    </dgm:pt>
    <dgm:pt modelId="{C286570D-8354-4076-8390-295757DAA050}" type="pres">
      <dgm:prSet presAssocID="{70A02629-A787-43E3-9EFE-6ECDFAAE0425}" presName="boxAndChildren" presStyleCnt="0"/>
      <dgm:spPr/>
    </dgm:pt>
    <dgm:pt modelId="{9F50E1F2-1B5F-424A-BE38-19F332C26039}" type="pres">
      <dgm:prSet presAssocID="{70A02629-A787-43E3-9EFE-6ECDFAAE0425}" presName="parentTextBox" presStyleLbl="node1" presStyleIdx="0" presStyleCnt="5"/>
      <dgm:spPr/>
      <dgm:t>
        <a:bodyPr/>
        <a:lstStyle/>
        <a:p>
          <a:endParaRPr lang="zh-CN" altLang="en-US"/>
        </a:p>
      </dgm:t>
    </dgm:pt>
    <dgm:pt modelId="{A3C16D94-2FE1-4184-B5DE-46A4C9FDA5EA}" type="pres">
      <dgm:prSet presAssocID="{B2A01719-7DE3-49C5-929D-04FEF617AA31}" presName="sp" presStyleCnt="0"/>
      <dgm:spPr/>
    </dgm:pt>
    <dgm:pt modelId="{632BEAC5-F209-4CED-BF1D-C900BFF9AC73}" type="pres">
      <dgm:prSet presAssocID="{6C4F0952-8CE9-4CF0-90E8-8B110BD628FD}" presName="arrowAndChildren" presStyleCnt="0"/>
      <dgm:spPr/>
    </dgm:pt>
    <dgm:pt modelId="{30094A68-AD29-4529-9977-D260F8D64534}" type="pres">
      <dgm:prSet presAssocID="{6C4F0952-8CE9-4CF0-90E8-8B110BD628FD}" presName="parentTextArrow" presStyleLbl="node1" presStyleIdx="1" presStyleCnt="5"/>
      <dgm:spPr/>
      <dgm:t>
        <a:bodyPr/>
        <a:lstStyle/>
        <a:p>
          <a:endParaRPr lang="zh-CN" altLang="en-US"/>
        </a:p>
      </dgm:t>
    </dgm:pt>
    <dgm:pt modelId="{2F156466-14D8-4115-9384-E1B3ED6E07F4}" type="pres">
      <dgm:prSet presAssocID="{F8459F02-24DD-4378-933C-68DBBC06CAE7}" presName="sp" presStyleCnt="0"/>
      <dgm:spPr/>
    </dgm:pt>
    <dgm:pt modelId="{912D3935-6489-428A-813F-81D80B043D94}" type="pres">
      <dgm:prSet presAssocID="{0442A2CD-E5EB-4EC9-99B4-FD8C6B171E2D}" presName="arrowAndChildren" presStyleCnt="0"/>
      <dgm:spPr/>
    </dgm:pt>
    <dgm:pt modelId="{912B8428-C4A2-424E-B04E-8D47DE256823}" type="pres">
      <dgm:prSet presAssocID="{0442A2CD-E5EB-4EC9-99B4-FD8C6B171E2D}" presName="parentTextArrow" presStyleLbl="node1" presStyleIdx="2" presStyleCnt="5"/>
      <dgm:spPr/>
      <dgm:t>
        <a:bodyPr/>
        <a:lstStyle/>
        <a:p>
          <a:endParaRPr lang="zh-CN" altLang="en-US"/>
        </a:p>
      </dgm:t>
    </dgm:pt>
    <dgm:pt modelId="{E3F2D4F6-095D-4BCD-96F3-7A97A47A97CC}" type="pres">
      <dgm:prSet presAssocID="{EEAE0DA5-E043-46E8-BAA7-A81A83676F71}" presName="sp" presStyleCnt="0"/>
      <dgm:spPr/>
    </dgm:pt>
    <dgm:pt modelId="{7D86AD26-9D7A-4BFF-8FC7-8954FB1FCDD0}" type="pres">
      <dgm:prSet presAssocID="{247FC657-ACAC-4275-97AA-37C60B16467D}" presName="arrowAndChildren" presStyleCnt="0"/>
      <dgm:spPr/>
    </dgm:pt>
    <dgm:pt modelId="{9AD82FC3-D343-406A-B218-80189E573D56}" type="pres">
      <dgm:prSet presAssocID="{247FC657-ACAC-4275-97AA-37C60B16467D}" presName="parentTextArrow" presStyleLbl="node1" presStyleIdx="3" presStyleCnt="5"/>
      <dgm:spPr/>
      <dgm:t>
        <a:bodyPr/>
        <a:lstStyle/>
        <a:p>
          <a:endParaRPr lang="zh-CN" altLang="en-US"/>
        </a:p>
      </dgm:t>
    </dgm:pt>
    <dgm:pt modelId="{2278E54C-4E98-4784-AD3C-2028E064F5EF}" type="pres">
      <dgm:prSet presAssocID="{852A0937-3B58-4D7F-88C5-0703BF796189}" presName="sp" presStyleCnt="0"/>
      <dgm:spPr/>
    </dgm:pt>
    <dgm:pt modelId="{E31AABBD-07CF-40A6-A66F-550732374949}" type="pres">
      <dgm:prSet presAssocID="{1342D3BE-E9E0-410E-827C-8C6BE6F97957}" presName="arrowAndChildren" presStyleCnt="0"/>
      <dgm:spPr/>
    </dgm:pt>
    <dgm:pt modelId="{59004BE5-F33F-45EC-A0CF-C2C3D13665A2}" type="pres">
      <dgm:prSet presAssocID="{1342D3BE-E9E0-410E-827C-8C6BE6F97957}" presName="parentTextArrow" presStyleLbl="node1" presStyleIdx="4" presStyleCnt="5"/>
      <dgm:spPr/>
      <dgm:t>
        <a:bodyPr/>
        <a:lstStyle/>
        <a:p>
          <a:endParaRPr lang="zh-CN" altLang="en-US"/>
        </a:p>
      </dgm:t>
    </dgm:pt>
  </dgm:ptLst>
  <dgm:cxnLst>
    <dgm:cxn modelId="{82CDA95A-8339-4667-AAB1-095FF2010D4E}" srcId="{C7E91F3A-D626-4F6B-B1B2-723693969DCA}" destId="{0442A2CD-E5EB-4EC9-99B4-FD8C6B171E2D}" srcOrd="2" destOrd="0" parTransId="{7C5250EA-EB5D-447F-9D07-79AAE6975A02}" sibTransId="{F8459F02-24DD-4378-933C-68DBBC06CAE7}"/>
    <dgm:cxn modelId="{89FC9892-0634-4A38-8427-E270646A1A25}" type="presOf" srcId="{C7E91F3A-D626-4F6B-B1B2-723693969DCA}" destId="{452D73AB-72B3-4AB6-9AD3-37793F072E94}" srcOrd="0" destOrd="0" presId="urn:microsoft.com/office/officeart/2005/8/layout/process4"/>
    <dgm:cxn modelId="{181377ED-2860-49B7-A823-242FC7917C65}" srcId="{C7E91F3A-D626-4F6B-B1B2-723693969DCA}" destId="{247FC657-ACAC-4275-97AA-37C60B16467D}" srcOrd="1" destOrd="0" parTransId="{B90B8BCD-372B-4670-8889-7D798E9D9EE7}" sibTransId="{EEAE0DA5-E043-46E8-BAA7-A81A83676F71}"/>
    <dgm:cxn modelId="{7FF478FC-25C3-4EFC-A62A-4C0FCD272901}" srcId="{C7E91F3A-D626-4F6B-B1B2-723693969DCA}" destId="{6C4F0952-8CE9-4CF0-90E8-8B110BD628FD}" srcOrd="3" destOrd="0" parTransId="{84A58944-4A5E-4DDE-9000-449CF5A9D300}" sibTransId="{B2A01719-7DE3-49C5-929D-04FEF617AA31}"/>
    <dgm:cxn modelId="{C56CC3D9-89A2-4700-9241-16D2CE171989}" type="presOf" srcId="{247FC657-ACAC-4275-97AA-37C60B16467D}" destId="{9AD82FC3-D343-406A-B218-80189E573D56}" srcOrd="0" destOrd="0" presId="urn:microsoft.com/office/officeart/2005/8/layout/process4"/>
    <dgm:cxn modelId="{A352E1CB-D7B9-4053-9BE1-DD04B1DEE3B7}" type="presOf" srcId="{6C4F0952-8CE9-4CF0-90E8-8B110BD628FD}" destId="{30094A68-AD29-4529-9977-D260F8D64534}" srcOrd="0" destOrd="0" presId="urn:microsoft.com/office/officeart/2005/8/layout/process4"/>
    <dgm:cxn modelId="{5044B03D-B5B6-45D1-BC7C-96D7550D1FCD}" type="presOf" srcId="{1342D3BE-E9E0-410E-827C-8C6BE6F97957}" destId="{59004BE5-F33F-45EC-A0CF-C2C3D13665A2}" srcOrd="0" destOrd="0" presId="urn:microsoft.com/office/officeart/2005/8/layout/process4"/>
    <dgm:cxn modelId="{6FA81CB3-12C2-4F14-8F31-568A6BBCF5ED}" srcId="{C7E91F3A-D626-4F6B-B1B2-723693969DCA}" destId="{70A02629-A787-43E3-9EFE-6ECDFAAE0425}" srcOrd="4" destOrd="0" parTransId="{E1A778AE-2EBF-403A-8729-8E593B326BF5}" sibTransId="{EEF306F5-9571-48BD-9132-A85183CBA3E8}"/>
    <dgm:cxn modelId="{2931CD3F-A1D2-4BA4-93B6-1C6ED666E85E}" type="presOf" srcId="{0442A2CD-E5EB-4EC9-99B4-FD8C6B171E2D}" destId="{912B8428-C4A2-424E-B04E-8D47DE256823}" srcOrd="0" destOrd="0" presId="urn:microsoft.com/office/officeart/2005/8/layout/process4"/>
    <dgm:cxn modelId="{6ECDD80D-7A96-407F-823C-2F68D8EC554D}" type="presOf" srcId="{70A02629-A787-43E3-9EFE-6ECDFAAE0425}" destId="{9F50E1F2-1B5F-424A-BE38-19F332C26039}" srcOrd="0" destOrd="0" presId="urn:microsoft.com/office/officeart/2005/8/layout/process4"/>
    <dgm:cxn modelId="{58A563EE-7ACB-471D-B3AB-ED0858E2236C}" srcId="{C7E91F3A-D626-4F6B-B1B2-723693969DCA}" destId="{1342D3BE-E9E0-410E-827C-8C6BE6F97957}" srcOrd="0" destOrd="0" parTransId="{2235718C-93A6-4A11-B926-69C6C50D3FEA}" sibTransId="{852A0937-3B58-4D7F-88C5-0703BF796189}"/>
    <dgm:cxn modelId="{CFE61F9A-4B52-4B5F-A8C3-0C39CEC8D140}" type="presParOf" srcId="{452D73AB-72B3-4AB6-9AD3-37793F072E94}" destId="{C286570D-8354-4076-8390-295757DAA050}" srcOrd="0" destOrd="0" presId="urn:microsoft.com/office/officeart/2005/8/layout/process4"/>
    <dgm:cxn modelId="{FC833FDD-A4C5-4614-AC7D-219E30A879BA}" type="presParOf" srcId="{C286570D-8354-4076-8390-295757DAA050}" destId="{9F50E1F2-1B5F-424A-BE38-19F332C26039}" srcOrd="0" destOrd="0" presId="urn:microsoft.com/office/officeart/2005/8/layout/process4"/>
    <dgm:cxn modelId="{C686F1A4-031D-4557-9693-B3E11D77DB9F}" type="presParOf" srcId="{452D73AB-72B3-4AB6-9AD3-37793F072E94}" destId="{A3C16D94-2FE1-4184-B5DE-46A4C9FDA5EA}" srcOrd="1" destOrd="0" presId="urn:microsoft.com/office/officeart/2005/8/layout/process4"/>
    <dgm:cxn modelId="{749C2680-5AED-42FA-AE66-E90900B91A7D}" type="presParOf" srcId="{452D73AB-72B3-4AB6-9AD3-37793F072E94}" destId="{632BEAC5-F209-4CED-BF1D-C900BFF9AC73}" srcOrd="2" destOrd="0" presId="urn:microsoft.com/office/officeart/2005/8/layout/process4"/>
    <dgm:cxn modelId="{4B794D1D-0228-47A0-8EA5-B6A544F47946}" type="presParOf" srcId="{632BEAC5-F209-4CED-BF1D-C900BFF9AC73}" destId="{30094A68-AD29-4529-9977-D260F8D64534}" srcOrd="0" destOrd="0" presId="urn:microsoft.com/office/officeart/2005/8/layout/process4"/>
    <dgm:cxn modelId="{C30CE0E4-BA89-45EF-B059-98EF28626CDA}" type="presParOf" srcId="{452D73AB-72B3-4AB6-9AD3-37793F072E94}" destId="{2F156466-14D8-4115-9384-E1B3ED6E07F4}" srcOrd="3" destOrd="0" presId="urn:microsoft.com/office/officeart/2005/8/layout/process4"/>
    <dgm:cxn modelId="{CF7A099F-31FA-4F7A-A386-0856A8EDCB05}" type="presParOf" srcId="{452D73AB-72B3-4AB6-9AD3-37793F072E94}" destId="{912D3935-6489-428A-813F-81D80B043D94}" srcOrd="4" destOrd="0" presId="urn:microsoft.com/office/officeart/2005/8/layout/process4"/>
    <dgm:cxn modelId="{AD83B02B-6CB1-41E5-A986-D5639ED7750E}" type="presParOf" srcId="{912D3935-6489-428A-813F-81D80B043D94}" destId="{912B8428-C4A2-424E-B04E-8D47DE256823}" srcOrd="0" destOrd="0" presId="urn:microsoft.com/office/officeart/2005/8/layout/process4"/>
    <dgm:cxn modelId="{6B225F54-CB5C-4C83-85E9-B502AE071F03}" type="presParOf" srcId="{452D73AB-72B3-4AB6-9AD3-37793F072E94}" destId="{E3F2D4F6-095D-4BCD-96F3-7A97A47A97CC}" srcOrd="5" destOrd="0" presId="urn:microsoft.com/office/officeart/2005/8/layout/process4"/>
    <dgm:cxn modelId="{E70F14D4-8612-4EF6-9A26-E17B5292151B}" type="presParOf" srcId="{452D73AB-72B3-4AB6-9AD3-37793F072E94}" destId="{7D86AD26-9D7A-4BFF-8FC7-8954FB1FCDD0}" srcOrd="6" destOrd="0" presId="urn:microsoft.com/office/officeart/2005/8/layout/process4"/>
    <dgm:cxn modelId="{73638035-FCEE-4BA5-8BFC-1C728A741B4E}" type="presParOf" srcId="{7D86AD26-9D7A-4BFF-8FC7-8954FB1FCDD0}" destId="{9AD82FC3-D343-406A-B218-80189E573D56}" srcOrd="0" destOrd="0" presId="urn:microsoft.com/office/officeart/2005/8/layout/process4"/>
    <dgm:cxn modelId="{4E6401A1-52DC-49DD-AB4E-A29A14766E97}" type="presParOf" srcId="{452D73AB-72B3-4AB6-9AD3-37793F072E94}" destId="{2278E54C-4E98-4784-AD3C-2028E064F5EF}" srcOrd="7" destOrd="0" presId="urn:microsoft.com/office/officeart/2005/8/layout/process4"/>
    <dgm:cxn modelId="{5B03BA37-014E-4659-A69F-77BFF4673C57}" type="presParOf" srcId="{452D73AB-72B3-4AB6-9AD3-37793F072E94}" destId="{E31AABBD-07CF-40A6-A66F-550732374949}" srcOrd="8" destOrd="0" presId="urn:microsoft.com/office/officeart/2005/8/layout/process4"/>
    <dgm:cxn modelId="{6EDED521-8597-4347-A8D9-D1139864DB05}" type="presParOf" srcId="{E31AABBD-07CF-40A6-A66F-550732374949}" destId="{59004BE5-F33F-45EC-A0CF-C2C3D13665A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B6AF17-F580-4467-AA9B-CDEB24FAEF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05DC010-5313-4E60-84E9-8147C6051648}">
      <dgm:prSet/>
      <dgm:spPr/>
      <dgm:t>
        <a:bodyPr/>
        <a:lstStyle/>
        <a:p>
          <a:pPr rtl="0"/>
          <a:r>
            <a:rPr lang="en-US" smtClean="0"/>
            <a:t>Mounting</a:t>
          </a:r>
          <a:r>
            <a:rPr lang="zh-CN" smtClean="0"/>
            <a:t>：已插入真实 </a:t>
          </a:r>
          <a:r>
            <a:rPr lang="en-US" smtClean="0"/>
            <a:t>DOM</a:t>
          </a:r>
          <a:endParaRPr lang="zh-CN"/>
        </a:p>
      </dgm:t>
    </dgm:pt>
    <dgm:pt modelId="{0FA10060-3F17-4210-B385-BBDF224BBDCD}" type="parTrans" cxnId="{63202E76-F652-4481-ADD7-8DD22E952443}">
      <dgm:prSet/>
      <dgm:spPr/>
      <dgm:t>
        <a:bodyPr/>
        <a:lstStyle/>
        <a:p>
          <a:endParaRPr lang="zh-CN" altLang="en-US"/>
        </a:p>
      </dgm:t>
    </dgm:pt>
    <dgm:pt modelId="{7B6E32A2-2A30-43BF-B0B9-A923733EB407}" type="sibTrans" cxnId="{63202E76-F652-4481-ADD7-8DD22E952443}">
      <dgm:prSet/>
      <dgm:spPr/>
      <dgm:t>
        <a:bodyPr/>
        <a:lstStyle/>
        <a:p>
          <a:endParaRPr lang="zh-CN" altLang="en-US"/>
        </a:p>
      </dgm:t>
    </dgm:pt>
    <dgm:pt modelId="{7D26B8C9-15D3-45FE-B45E-9FE957190E3C}">
      <dgm:prSet/>
      <dgm:spPr/>
      <dgm:t>
        <a:bodyPr/>
        <a:lstStyle/>
        <a:p>
          <a:pPr rtl="0"/>
          <a:r>
            <a:rPr lang="en-US" smtClean="0"/>
            <a:t>Updating</a:t>
          </a:r>
          <a:r>
            <a:rPr lang="zh-CN" smtClean="0"/>
            <a:t>：正在被重新渲染</a:t>
          </a:r>
          <a:endParaRPr lang="zh-CN"/>
        </a:p>
      </dgm:t>
    </dgm:pt>
    <dgm:pt modelId="{129C1625-EFD4-4FC0-9C80-26405D86F287}" type="parTrans" cxnId="{DDBF9692-D953-405B-AB8E-BEE084BF5FC9}">
      <dgm:prSet/>
      <dgm:spPr/>
      <dgm:t>
        <a:bodyPr/>
        <a:lstStyle/>
        <a:p>
          <a:endParaRPr lang="zh-CN" altLang="en-US"/>
        </a:p>
      </dgm:t>
    </dgm:pt>
    <dgm:pt modelId="{6AE7E781-DE45-45B2-A121-DA0B0EB2D655}" type="sibTrans" cxnId="{DDBF9692-D953-405B-AB8E-BEE084BF5FC9}">
      <dgm:prSet/>
      <dgm:spPr/>
      <dgm:t>
        <a:bodyPr/>
        <a:lstStyle/>
        <a:p>
          <a:endParaRPr lang="zh-CN" altLang="en-US"/>
        </a:p>
      </dgm:t>
    </dgm:pt>
    <dgm:pt modelId="{CD74EE5B-5BD6-4838-8A2E-AD62F832E69D}">
      <dgm:prSet/>
      <dgm:spPr/>
      <dgm:t>
        <a:bodyPr/>
        <a:lstStyle/>
        <a:p>
          <a:pPr rtl="0"/>
          <a:r>
            <a:rPr lang="en-US" smtClean="0"/>
            <a:t>Unmounting</a:t>
          </a:r>
          <a:r>
            <a:rPr lang="zh-CN" smtClean="0"/>
            <a:t>：已移出真实 </a:t>
          </a:r>
          <a:r>
            <a:rPr lang="en-US" smtClean="0"/>
            <a:t>DOM</a:t>
          </a:r>
          <a:endParaRPr lang="zh-CN"/>
        </a:p>
      </dgm:t>
    </dgm:pt>
    <dgm:pt modelId="{FB1A477F-1F6B-4E34-AD55-9B4ED0942D05}" type="parTrans" cxnId="{6AACD115-654A-468D-A3C0-BBF64ADCB524}">
      <dgm:prSet/>
      <dgm:spPr/>
      <dgm:t>
        <a:bodyPr/>
        <a:lstStyle/>
        <a:p>
          <a:endParaRPr lang="zh-CN" altLang="en-US"/>
        </a:p>
      </dgm:t>
    </dgm:pt>
    <dgm:pt modelId="{4B2F71C6-8F53-4F1B-8543-A76A56A01B78}" type="sibTrans" cxnId="{6AACD115-654A-468D-A3C0-BBF64ADCB524}">
      <dgm:prSet/>
      <dgm:spPr/>
      <dgm:t>
        <a:bodyPr/>
        <a:lstStyle/>
        <a:p>
          <a:endParaRPr lang="zh-CN" altLang="en-US"/>
        </a:p>
      </dgm:t>
    </dgm:pt>
    <dgm:pt modelId="{D0195716-458C-4D59-8619-63841528EA07}" type="pres">
      <dgm:prSet presAssocID="{E2B6AF17-F580-4467-AA9B-CDEB24FAEFB2}" presName="linear" presStyleCnt="0">
        <dgm:presLayoutVars>
          <dgm:animLvl val="lvl"/>
          <dgm:resizeHandles val="exact"/>
        </dgm:presLayoutVars>
      </dgm:prSet>
      <dgm:spPr/>
    </dgm:pt>
    <dgm:pt modelId="{05922601-C28A-4071-8D42-CCE2404E8DEB}" type="pres">
      <dgm:prSet presAssocID="{505DC010-5313-4E60-84E9-8147C6051648}" presName="parentText" presStyleLbl="node1" presStyleIdx="0" presStyleCnt="3">
        <dgm:presLayoutVars>
          <dgm:chMax val="0"/>
          <dgm:bulletEnabled val="1"/>
        </dgm:presLayoutVars>
      </dgm:prSet>
      <dgm:spPr/>
    </dgm:pt>
    <dgm:pt modelId="{4A42037D-BAD2-4D47-B5A6-A7D2008CF60D}" type="pres">
      <dgm:prSet presAssocID="{7B6E32A2-2A30-43BF-B0B9-A923733EB407}" presName="spacer" presStyleCnt="0"/>
      <dgm:spPr/>
    </dgm:pt>
    <dgm:pt modelId="{8F2FC057-DCA5-4505-BD7E-30C12A9CE22C}" type="pres">
      <dgm:prSet presAssocID="{7D26B8C9-15D3-45FE-B45E-9FE957190E3C}" presName="parentText" presStyleLbl="node1" presStyleIdx="1" presStyleCnt="3">
        <dgm:presLayoutVars>
          <dgm:chMax val="0"/>
          <dgm:bulletEnabled val="1"/>
        </dgm:presLayoutVars>
      </dgm:prSet>
      <dgm:spPr/>
    </dgm:pt>
    <dgm:pt modelId="{EE035B10-CB68-4468-B70F-19F94B1B2C21}" type="pres">
      <dgm:prSet presAssocID="{6AE7E781-DE45-45B2-A121-DA0B0EB2D655}" presName="spacer" presStyleCnt="0"/>
      <dgm:spPr/>
    </dgm:pt>
    <dgm:pt modelId="{0B1FA5EB-3779-4544-9B0E-E033F3CC1B8A}" type="pres">
      <dgm:prSet presAssocID="{CD74EE5B-5BD6-4838-8A2E-AD62F832E69D}" presName="parentText" presStyleLbl="node1" presStyleIdx="2" presStyleCnt="3">
        <dgm:presLayoutVars>
          <dgm:chMax val="0"/>
          <dgm:bulletEnabled val="1"/>
        </dgm:presLayoutVars>
      </dgm:prSet>
      <dgm:spPr/>
    </dgm:pt>
  </dgm:ptLst>
  <dgm:cxnLst>
    <dgm:cxn modelId="{63202E76-F652-4481-ADD7-8DD22E952443}" srcId="{E2B6AF17-F580-4467-AA9B-CDEB24FAEFB2}" destId="{505DC010-5313-4E60-84E9-8147C6051648}" srcOrd="0" destOrd="0" parTransId="{0FA10060-3F17-4210-B385-BBDF224BBDCD}" sibTransId="{7B6E32A2-2A30-43BF-B0B9-A923733EB407}"/>
    <dgm:cxn modelId="{6AACD115-654A-468D-A3C0-BBF64ADCB524}" srcId="{E2B6AF17-F580-4467-AA9B-CDEB24FAEFB2}" destId="{CD74EE5B-5BD6-4838-8A2E-AD62F832E69D}" srcOrd="2" destOrd="0" parTransId="{FB1A477F-1F6B-4E34-AD55-9B4ED0942D05}" sibTransId="{4B2F71C6-8F53-4F1B-8543-A76A56A01B78}"/>
    <dgm:cxn modelId="{DDBF9692-D953-405B-AB8E-BEE084BF5FC9}" srcId="{E2B6AF17-F580-4467-AA9B-CDEB24FAEFB2}" destId="{7D26B8C9-15D3-45FE-B45E-9FE957190E3C}" srcOrd="1" destOrd="0" parTransId="{129C1625-EFD4-4FC0-9C80-26405D86F287}" sibTransId="{6AE7E781-DE45-45B2-A121-DA0B0EB2D655}"/>
    <dgm:cxn modelId="{C9FA89FE-E7B1-4112-8224-6314E31A234E}" type="presOf" srcId="{CD74EE5B-5BD6-4838-8A2E-AD62F832E69D}" destId="{0B1FA5EB-3779-4544-9B0E-E033F3CC1B8A}" srcOrd="0" destOrd="0" presId="urn:microsoft.com/office/officeart/2005/8/layout/vList2"/>
    <dgm:cxn modelId="{8D312138-2DD4-4F02-A122-0231670DE253}" type="presOf" srcId="{E2B6AF17-F580-4467-AA9B-CDEB24FAEFB2}" destId="{D0195716-458C-4D59-8619-63841528EA07}" srcOrd="0" destOrd="0" presId="urn:microsoft.com/office/officeart/2005/8/layout/vList2"/>
    <dgm:cxn modelId="{8661EB43-E244-4DD8-96F2-2F22E0180EEE}" type="presOf" srcId="{505DC010-5313-4E60-84E9-8147C6051648}" destId="{05922601-C28A-4071-8D42-CCE2404E8DEB}" srcOrd="0" destOrd="0" presId="urn:microsoft.com/office/officeart/2005/8/layout/vList2"/>
    <dgm:cxn modelId="{2017EA99-B2F0-4475-BD1D-B27A956843CB}" type="presOf" srcId="{7D26B8C9-15D3-45FE-B45E-9FE957190E3C}" destId="{8F2FC057-DCA5-4505-BD7E-30C12A9CE22C}" srcOrd="0" destOrd="0" presId="urn:microsoft.com/office/officeart/2005/8/layout/vList2"/>
    <dgm:cxn modelId="{DC4F9A83-C648-4FA8-8471-CC092D9B4085}" type="presParOf" srcId="{D0195716-458C-4D59-8619-63841528EA07}" destId="{05922601-C28A-4071-8D42-CCE2404E8DEB}" srcOrd="0" destOrd="0" presId="urn:microsoft.com/office/officeart/2005/8/layout/vList2"/>
    <dgm:cxn modelId="{4FF2DE91-70A6-4F23-9B36-279AD33F9E6A}" type="presParOf" srcId="{D0195716-458C-4D59-8619-63841528EA07}" destId="{4A42037D-BAD2-4D47-B5A6-A7D2008CF60D}" srcOrd="1" destOrd="0" presId="urn:microsoft.com/office/officeart/2005/8/layout/vList2"/>
    <dgm:cxn modelId="{A20E9B46-8D7D-47E1-9FCE-262FEB8D1D93}" type="presParOf" srcId="{D0195716-458C-4D59-8619-63841528EA07}" destId="{8F2FC057-DCA5-4505-BD7E-30C12A9CE22C}" srcOrd="2" destOrd="0" presId="urn:microsoft.com/office/officeart/2005/8/layout/vList2"/>
    <dgm:cxn modelId="{7897F06A-64B0-4374-A6C1-F2F705F15DD4}" type="presParOf" srcId="{D0195716-458C-4D59-8619-63841528EA07}" destId="{EE035B10-CB68-4468-B70F-19F94B1B2C21}" srcOrd="3" destOrd="0" presId="urn:microsoft.com/office/officeart/2005/8/layout/vList2"/>
    <dgm:cxn modelId="{7199EC7E-808B-4DEC-A1F3-0845476341CC}" type="presParOf" srcId="{D0195716-458C-4D59-8619-63841528EA07}" destId="{0B1FA5EB-3779-4544-9B0E-E033F3CC1B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792E64-DB02-4008-B4F9-7496883A30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61C8990-E415-4A76-9709-F3337B63EA4F}">
      <dgm:prSet/>
      <dgm:spPr/>
      <dgm:t>
        <a:bodyPr/>
        <a:lstStyle/>
        <a:p>
          <a:pPr rtl="0"/>
          <a:r>
            <a:rPr lang="en-US" b="1" dirty="0" err="1" smtClean="0"/>
            <a:t>componentWillMount</a:t>
          </a:r>
          <a:r>
            <a:rPr lang="zh-CN" altLang="en-US" b="1" dirty="0" smtClean="0"/>
            <a:t>：</a:t>
          </a:r>
          <a:r>
            <a:rPr lang="en-US" dirty="0" smtClean="0"/>
            <a:t> </a:t>
          </a:r>
          <a:r>
            <a:rPr lang="zh-CN" dirty="0" smtClean="0"/>
            <a:t>在渲染前调用</a:t>
          </a:r>
          <a:r>
            <a:rPr lang="en-US" dirty="0" smtClean="0"/>
            <a:t>,</a:t>
          </a:r>
          <a:r>
            <a:rPr lang="zh-CN" dirty="0" smtClean="0"/>
            <a:t>在客户端也在服务端。</a:t>
          </a:r>
          <a:endParaRPr lang="zh-CN" dirty="0"/>
        </a:p>
      </dgm:t>
    </dgm:pt>
    <dgm:pt modelId="{44CB1476-52CC-415F-80AF-26C62898FAE5}" type="parTrans" cxnId="{B53B374C-4079-41F3-8F8C-EE9BD7230EDB}">
      <dgm:prSet/>
      <dgm:spPr/>
      <dgm:t>
        <a:bodyPr/>
        <a:lstStyle/>
        <a:p>
          <a:endParaRPr lang="zh-CN" altLang="en-US"/>
        </a:p>
      </dgm:t>
    </dgm:pt>
    <dgm:pt modelId="{EA9D79BF-F12B-492E-B430-788BDBE392DE}" type="sibTrans" cxnId="{B53B374C-4079-41F3-8F8C-EE9BD7230EDB}">
      <dgm:prSet/>
      <dgm:spPr/>
      <dgm:t>
        <a:bodyPr/>
        <a:lstStyle/>
        <a:p>
          <a:endParaRPr lang="zh-CN" altLang="en-US"/>
        </a:p>
      </dgm:t>
    </dgm:pt>
    <dgm:pt modelId="{8787DDD9-4A34-40CD-A312-EB09FA05850F}">
      <dgm:prSet/>
      <dgm:spPr/>
      <dgm:t>
        <a:bodyPr/>
        <a:lstStyle/>
        <a:p>
          <a:pPr rtl="0"/>
          <a:r>
            <a:rPr lang="en-US" b="1" dirty="0" smtClean="0"/>
            <a:t>componentDidMount</a:t>
          </a:r>
          <a:r>
            <a:rPr lang="zh-CN" altLang="en-US" b="1" dirty="0" smtClean="0"/>
            <a:t>：</a:t>
          </a:r>
          <a:r>
            <a:rPr lang="zh-CN" dirty="0" smtClean="0"/>
            <a:t>在第一次渲染后调用，只在客户端。之后组件已经生成了对应的</a:t>
          </a:r>
          <a:r>
            <a:rPr lang="en-US" dirty="0" smtClean="0"/>
            <a:t>DOM</a:t>
          </a:r>
          <a:r>
            <a:rPr lang="zh-CN" dirty="0" smtClean="0"/>
            <a:t>结构，可以通过</a:t>
          </a:r>
          <a:r>
            <a:rPr lang="en-US" dirty="0" err="1" smtClean="0"/>
            <a:t>this.getDOMNode</a:t>
          </a:r>
          <a:r>
            <a:rPr lang="en-US" dirty="0" smtClean="0"/>
            <a:t>()</a:t>
          </a:r>
          <a:r>
            <a:rPr lang="zh-CN" dirty="0" smtClean="0"/>
            <a:t>来进行访问。 如果你想和其他</a:t>
          </a:r>
          <a:r>
            <a:rPr lang="en-US" dirty="0" smtClean="0"/>
            <a:t>JavaScript</a:t>
          </a:r>
          <a:r>
            <a:rPr lang="zh-CN" dirty="0" smtClean="0"/>
            <a:t>框架一起使用，可以在这个方法中调用</a:t>
          </a:r>
          <a:r>
            <a:rPr lang="en-US" dirty="0" err="1" smtClean="0"/>
            <a:t>setTimeout</a:t>
          </a:r>
          <a:r>
            <a:rPr lang="en-US" dirty="0" smtClean="0"/>
            <a:t>, </a:t>
          </a:r>
          <a:r>
            <a:rPr lang="en-US" dirty="0" err="1" smtClean="0"/>
            <a:t>setInterval</a:t>
          </a:r>
          <a:r>
            <a:rPr lang="zh-CN" dirty="0" smtClean="0"/>
            <a:t>或者发送</a:t>
          </a:r>
          <a:r>
            <a:rPr lang="en-US" dirty="0" smtClean="0"/>
            <a:t>AJAX</a:t>
          </a:r>
          <a:r>
            <a:rPr lang="zh-CN" dirty="0" smtClean="0"/>
            <a:t>请求等操作</a:t>
          </a:r>
          <a:r>
            <a:rPr lang="en-US" dirty="0" smtClean="0"/>
            <a:t>(</a:t>
          </a:r>
          <a:r>
            <a:rPr lang="zh-CN" dirty="0" smtClean="0"/>
            <a:t>防止异步操作阻塞</a:t>
          </a:r>
          <a:r>
            <a:rPr lang="en-US" dirty="0" smtClean="0"/>
            <a:t>UI)</a:t>
          </a:r>
          <a:r>
            <a:rPr lang="zh-CN" dirty="0" smtClean="0"/>
            <a:t>。</a:t>
          </a:r>
          <a:endParaRPr lang="zh-CN" dirty="0"/>
        </a:p>
      </dgm:t>
    </dgm:pt>
    <dgm:pt modelId="{42DC029D-DFD1-4EE3-A982-994FADA75AAD}" type="parTrans" cxnId="{54EB27A2-E3F1-44F3-8325-6CAF61CC8547}">
      <dgm:prSet/>
      <dgm:spPr/>
      <dgm:t>
        <a:bodyPr/>
        <a:lstStyle/>
        <a:p>
          <a:endParaRPr lang="zh-CN" altLang="en-US"/>
        </a:p>
      </dgm:t>
    </dgm:pt>
    <dgm:pt modelId="{C087A37E-2A4B-4CA2-86FE-20A9D73C8A0E}" type="sibTrans" cxnId="{54EB27A2-E3F1-44F3-8325-6CAF61CC8547}">
      <dgm:prSet/>
      <dgm:spPr/>
      <dgm:t>
        <a:bodyPr/>
        <a:lstStyle/>
        <a:p>
          <a:endParaRPr lang="zh-CN" altLang="en-US"/>
        </a:p>
      </dgm:t>
    </dgm:pt>
    <dgm:pt modelId="{E366047E-2DBC-455E-8D5E-6CDE44BD479F}">
      <dgm:prSet/>
      <dgm:spPr/>
      <dgm:t>
        <a:bodyPr/>
        <a:lstStyle/>
        <a:p>
          <a:pPr rtl="0"/>
          <a:r>
            <a:rPr lang="en-US" b="1" dirty="0" err="1" smtClean="0"/>
            <a:t>componentWillReceiveProps</a:t>
          </a:r>
          <a:r>
            <a:rPr lang="en-US" dirty="0" smtClean="0"/>
            <a:t> </a:t>
          </a:r>
          <a:r>
            <a:rPr lang="zh-CN" altLang="en-US" dirty="0" smtClean="0"/>
            <a:t>：</a:t>
          </a:r>
          <a:r>
            <a:rPr lang="zh-CN" dirty="0" smtClean="0"/>
            <a:t>在组件接收到一个新的 </a:t>
          </a:r>
          <a:r>
            <a:rPr lang="en-US" dirty="0" smtClean="0"/>
            <a:t>prop (</a:t>
          </a:r>
          <a:r>
            <a:rPr lang="zh-CN" dirty="0" smtClean="0"/>
            <a:t>更新后</a:t>
          </a:r>
          <a:r>
            <a:rPr lang="en-US" dirty="0" smtClean="0"/>
            <a:t>)</a:t>
          </a:r>
          <a:r>
            <a:rPr lang="zh-CN" dirty="0" smtClean="0"/>
            <a:t>时被调用。这个方法在初始化</a:t>
          </a:r>
          <a:r>
            <a:rPr lang="en-US" dirty="0" smtClean="0"/>
            <a:t>render</a:t>
          </a:r>
          <a:r>
            <a:rPr lang="zh-CN" dirty="0" smtClean="0"/>
            <a:t>时不会被调用。</a:t>
          </a:r>
          <a:endParaRPr lang="zh-CN" dirty="0"/>
        </a:p>
      </dgm:t>
    </dgm:pt>
    <dgm:pt modelId="{5CFB9C21-5F20-468E-8F6E-8495ADDFD23B}" type="parTrans" cxnId="{6BA45B83-A1A2-4F27-8561-EADB3FF1DEB3}">
      <dgm:prSet/>
      <dgm:spPr/>
      <dgm:t>
        <a:bodyPr/>
        <a:lstStyle/>
        <a:p>
          <a:endParaRPr lang="zh-CN" altLang="en-US"/>
        </a:p>
      </dgm:t>
    </dgm:pt>
    <dgm:pt modelId="{4D10E077-A1C6-4B66-912F-35EAC4F67425}" type="sibTrans" cxnId="{6BA45B83-A1A2-4F27-8561-EADB3FF1DEB3}">
      <dgm:prSet/>
      <dgm:spPr/>
      <dgm:t>
        <a:bodyPr/>
        <a:lstStyle/>
        <a:p>
          <a:endParaRPr lang="zh-CN" altLang="en-US"/>
        </a:p>
      </dgm:t>
    </dgm:pt>
    <dgm:pt modelId="{3AFB189B-DB6B-44F4-9E89-CACF988AFAB3}">
      <dgm:prSet/>
      <dgm:spPr/>
      <dgm:t>
        <a:bodyPr/>
        <a:lstStyle/>
        <a:p>
          <a:pPr rtl="0"/>
          <a:r>
            <a:rPr lang="en-US" b="1" dirty="0" err="1" smtClean="0"/>
            <a:t>shouldComponentUpdate</a:t>
          </a:r>
          <a:r>
            <a:rPr lang="zh-CN" altLang="en-US" b="1" dirty="0" smtClean="0"/>
            <a:t>：</a:t>
          </a:r>
          <a:r>
            <a:rPr lang="zh-CN" dirty="0" smtClean="0"/>
            <a:t>返回一个布尔值。在组件接收到新的</a:t>
          </a:r>
          <a:r>
            <a:rPr lang="en-US" dirty="0" smtClean="0"/>
            <a:t>props</a:t>
          </a:r>
          <a:r>
            <a:rPr lang="zh-CN" dirty="0" smtClean="0"/>
            <a:t>或者</a:t>
          </a:r>
          <a:r>
            <a:rPr lang="en-US" dirty="0" smtClean="0"/>
            <a:t>state</a:t>
          </a:r>
          <a:r>
            <a:rPr lang="zh-CN" dirty="0" smtClean="0"/>
            <a:t>时被调用。在初始化时或者使用</a:t>
          </a:r>
          <a:r>
            <a:rPr lang="en-US" dirty="0" err="1" smtClean="0"/>
            <a:t>forceUpdate</a:t>
          </a:r>
          <a:r>
            <a:rPr lang="zh-CN" dirty="0" smtClean="0"/>
            <a:t>时不被调用。 </a:t>
          </a:r>
          <a:br>
            <a:rPr lang="zh-CN" dirty="0" smtClean="0"/>
          </a:br>
          <a:r>
            <a:rPr lang="zh-CN" dirty="0" smtClean="0"/>
            <a:t>可以在你确认不需要更新组件时使用。</a:t>
          </a:r>
          <a:endParaRPr lang="zh-CN" dirty="0"/>
        </a:p>
      </dgm:t>
    </dgm:pt>
    <dgm:pt modelId="{86791D7F-7E9A-43D7-85AF-031074820EDB}" type="parTrans" cxnId="{0B137CF9-2C72-4E67-95ED-A13693126689}">
      <dgm:prSet/>
      <dgm:spPr/>
      <dgm:t>
        <a:bodyPr/>
        <a:lstStyle/>
        <a:p>
          <a:endParaRPr lang="zh-CN" altLang="en-US"/>
        </a:p>
      </dgm:t>
    </dgm:pt>
    <dgm:pt modelId="{40BB5BD4-8A59-4577-904B-E230160E3564}" type="sibTrans" cxnId="{0B137CF9-2C72-4E67-95ED-A13693126689}">
      <dgm:prSet/>
      <dgm:spPr/>
      <dgm:t>
        <a:bodyPr/>
        <a:lstStyle/>
        <a:p>
          <a:endParaRPr lang="zh-CN" altLang="en-US"/>
        </a:p>
      </dgm:t>
    </dgm:pt>
    <dgm:pt modelId="{D69D3F30-C640-4C61-ACB4-961E73E129DE}">
      <dgm:prSet/>
      <dgm:spPr/>
      <dgm:t>
        <a:bodyPr/>
        <a:lstStyle/>
        <a:p>
          <a:pPr rtl="0"/>
          <a:r>
            <a:rPr lang="en-US" b="1" dirty="0" err="1" smtClean="0"/>
            <a:t>componentWillUpdate</a:t>
          </a:r>
          <a:r>
            <a:rPr lang="zh-CN" altLang="en-US" b="1" dirty="0" smtClean="0"/>
            <a:t>：</a:t>
          </a:r>
          <a:r>
            <a:rPr lang="zh-CN" dirty="0" smtClean="0"/>
            <a:t>在组件接收到新的</a:t>
          </a:r>
          <a:r>
            <a:rPr lang="en-US" dirty="0" smtClean="0"/>
            <a:t>props</a:t>
          </a:r>
          <a:r>
            <a:rPr lang="zh-CN" dirty="0" smtClean="0"/>
            <a:t>或者</a:t>
          </a:r>
          <a:r>
            <a:rPr lang="en-US" dirty="0" smtClean="0"/>
            <a:t>state</a:t>
          </a:r>
          <a:r>
            <a:rPr lang="zh-CN" dirty="0" smtClean="0"/>
            <a:t>但还没有</a:t>
          </a:r>
          <a:r>
            <a:rPr lang="en-US" dirty="0" smtClean="0"/>
            <a:t>render</a:t>
          </a:r>
          <a:r>
            <a:rPr lang="zh-CN" dirty="0" smtClean="0"/>
            <a:t>时被调用。在初始化时不会被调用。</a:t>
          </a:r>
          <a:endParaRPr lang="zh-CN" dirty="0"/>
        </a:p>
      </dgm:t>
    </dgm:pt>
    <dgm:pt modelId="{F6A5404D-A72B-4A7F-895F-3F439915E0DD}" type="parTrans" cxnId="{BB90F37C-40C2-4A22-8954-990576638C04}">
      <dgm:prSet/>
      <dgm:spPr/>
      <dgm:t>
        <a:bodyPr/>
        <a:lstStyle/>
        <a:p>
          <a:endParaRPr lang="zh-CN" altLang="en-US"/>
        </a:p>
      </dgm:t>
    </dgm:pt>
    <dgm:pt modelId="{420BA947-D095-44E3-A327-D3A2B9AC6B9A}" type="sibTrans" cxnId="{BB90F37C-40C2-4A22-8954-990576638C04}">
      <dgm:prSet/>
      <dgm:spPr/>
      <dgm:t>
        <a:bodyPr/>
        <a:lstStyle/>
        <a:p>
          <a:endParaRPr lang="zh-CN" altLang="en-US"/>
        </a:p>
      </dgm:t>
    </dgm:pt>
    <dgm:pt modelId="{186DEFD4-18D0-40E7-9E57-CF5C02C50ADA}">
      <dgm:prSet/>
      <dgm:spPr/>
      <dgm:t>
        <a:bodyPr/>
        <a:lstStyle/>
        <a:p>
          <a:pPr rtl="0"/>
          <a:r>
            <a:rPr lang="en-US" b="1" dirty="0" err="1" smtClean="0"/>
            <a:t>componentDidUpdate</a:t>
          </a:r>
          <a:r>
            <a:rPr lang="zh-CN" altLang="en-US" b="1" dirty="0" smtClean="0"/>
            <a:t>：</a:t>
          </a:r>
          <a:r>
            <a:rPr lang="zh-CN" dirty="0" smtClean="0"/>
            <a:t>在组件完成更新后立即调用。在初始化时不会被调用。</a:t>
          </a:r>
          <a:endParaRPr lang="zh-CN" dirty="0"/>
        </a:p>
      </dgm:t>
    </dgm:pt>
    <dgm:pt modelId="{01ACBC93-5E92-4741-80C3-EE52FD826C94}" type="parTrans" cxnId="{A10D7826-1143-43BA-83AA-E7A49631A1B9}">
      <dgm:prSet/>
      <dgm:spPr/>
      <dgm:t>
        <a:bodyPr/>
        <a:lstStyle/>
        <a:p>
          <a:endParaRPr lang="zh-CN" altLang="en-US"/>
        </a:p>
      </dgm:t>
    </dgm:pt>
    <dgm:pt modelId="{50CC8C17-D988-4051-ADA0-B9241EAD47A4}" type="sibTrans" cxnId="{A10D7826-1143-43BA-83AA-E7A49631A1B9}">
      <dgm:prSet/>
      <dgm:spPr/>
      <dgm:t>
        <a:bodyPr/>
        <a:lstStyle/>
        <a:p>
          <a:endParaRPr lang="zh-CN" altLang="en-US"/>
        </a:p>
      </dgm:t>
    </dgm:pt>
    <dgm:pt modelId="{D42B5579-39FF-47B1-8452-03B7A83FCBA5}">
      <dgm:prSet/>
      <dgm:spPr/>
      <dgm:t>
        <a:bodyPr/>
        <a:lstStyle/>
        <a:p>
          <a:pPr rtl="0"/>
          <a:r>
            <a:rPr lang="en-US" b="1" dirty="0" err="1" smtClean="0"/>
            <a:t>componentWillUnmount</a:t>
          </a:r>
          <a:r>
            <a:rPr lang="zh-CN" altLang="en-US" b="1" dirty="0" smtClean="0"/>
            <a:t>：</a:t>
          </a:r>
          <a:r>
            <a:rPr lang="zh-CN" dirty="0" smtClean="0"/>
            <a:t>在组件从 </a:t>
          </a:r>
          <a:r>
            <a:rPr lang="en-US" dirty="0" smtClean="0"/>
            <a:t>DOM </a:t>
          </a:r>
          <a:r>
            <a:rPr lang="zh-CN" dirty="0" smtClean="0"/>
            <a:t>中移除之前立刻被调用</a:t>
          </a:r>
          <a:endParaRPr lang="zh-CN" dirty="0"/>
        </a:p>
      </dgm:t>
    </dgm:pt>
    <dgm:pt modelId="{636C6E17-EC9F-4E28-92FA-228E67EC218F}" type="parTrans" cxnId="{471B79E5-4F67-4A99-A39B-9AD7E275F604}">
      <dgm:prSet/>
      <dgm:spPr/>
      <dgm:t>
        <a:bodyPr/>
        <a:lstStyle/>
        <a:p>
          <a:endParaRPr lang="zh-CN" altLang="en-US"/>
        </a:p>
      </dgm:t>
    </dgm:pt>
    <dgm:pt modelId="{FCD7B914-DF32-4429-8A8D-AB532AA98100}" type="sibTrans" cxnId="{471B79E5-4F67-4A99-A39B-9AD7E275F604}">
      <dgm:prSet/>
      <dgm:spPr/>
      <dgm:t>
        <a:bodyPr/>
        <a:lstStyle/>
        <a:p>
          <a:endParaRPr lang="zh-CN" altLang="en-US"/>
        </a:p>
      </dgm:t>
    </dgm:pt>
    <dgm:pt modelId="{AC620540-37A2-41DB-829D-07FE5A4351DF}" type="pres">
      <dgm:prSet presAssocID="{37792E64-DB02-4008-B4F9-7496883A30E2}" presName="linear" presStyleCnt="0">
        <dgm:presLayoutVars>
          <dgm:animLvl val="lvl"/>
          <dgm:resizeHandles val="exact"/>
        </dgm:presLayoutVars>
      </dgm:prSet>
      <dgm:spPr/>
    </dgm:pt>
    <dgm:pt modelId="{8446270F-D86E-4902-90A3-3460433CF585}" type="pres">
      <dgm:prSet presAssocID="{D61C8990-E415-4A76-9709-F3337B63EA4F}" presName="parentText" presStyleLbl="node1" presStyleIdx="0" presStyleCnt="7">
        <dgm:presLayoutVars>
          <dgm:chMax val="0"/>
          <dgm:bulletEnabled val="1"/>
        </dgm:presLayoutVars>
      </dgm:prSet>
      <dgm:spPr/>
    </dgm:pt>
    <dgm:pt modelId="{D5806903-63DC-45C0-93FC-9235835CC4B3}" type="pres">
      <dgm:prSet presAssocID="{EA9D79BF-F12B-492E-B430-788BDBE392DE}" presName="spacer" presStyleCnt="0"/>
      <dgm:spPr/>
    </dgm:pt>
    <dgm:pt modelId="{FF37E134-D127-440B-B4D7-CDCF354B5B7D}" type="pres">
      <dgm:prSet presAssocID="{8787DDD9-4A34-40CD-A312-EB09FA05850F}" presName="parentText" presStyleLbl="node1" presStyleIdx="1" presStyleCnt="7">
        <dgm:presLayoutVars>
          <dgm:chMax val="0"/>
          <dgm:bulletEnabled val="1"/>
        </dgm:presLayoutVars>
      </dgm:prSet>
      <dgm:spPr/>
      <dgm:t>
        <a:bodyPr/>
        <a:lstStyle/>
        <a:p>
          <a:endParaRPr lang="zh-CN" altLang="en-US"/>
        </a:p>
      </dgm:t>
    </dgm:pt>
    <dgm:pt modelId="{70C1157E-2666-4771-A43D-930711FB06EF}" type="pres">
      <dgm:prSet presAssocID="{C087A37E-2A4B-4CA2-86FE-20A9D73C8A0E}" presName="spacer" presStyleCnt="0"/>
      <dgm:spPr/>
    </dgm:pt>
    <dgm:pt modelId="{0B718AFA-77C8-4448-8493-BB33CB4A9223}" type="pres">
      <dgm:prSet presAssocID="{E366047E-2DBC-455E-8D5E-6CDE44BD479F}" presName="parentText" presStyleLbl="node1" presStyleIdx="2" presStyleCnt="7">
        <dgm:presLayoutVars>
          <dgm:chMax val="0"/>
          <dgm:bulletEnabled val="1"/>
        </dgm:presLayoutVars>
      </dgm:prSet>
      <dgm:spPr/>
      <dgm:t>
        <a:bodyPr/>
        <a:lstStyle/>
        <a:p>
          <a:endParaRPr lang="zh-CN" altLang="en-US"/>
        </a:p>
      </dgm:t>
    </dgm:pt>
    <dgm:pt modelId="{18D5B589-881B-4124-A695-EE249D8BAA1F}" type="pres">
      <dgm:prSet presAssocID="{4D10E077-A1C6-4B66-912F-35EAC4F67425}" presName="spacer" presStyleCnt="0"/>
      <dgm:spPr/>
    </dgm:pt>
    <dgm:pt modelId="{FBA5B3A3-6F92-4FA7-8FCD-78D3002B6F85}" type="pres">
      <dgm:prSet presAssocID="{3AFB189B-DB6B-44F4-9E89-CACF988AFAB3}" presName="parentText" presStyleLbl="node1" presStyleIdx="3" presStyleCnt="7">
        <dgm:presLayoutVars>
          <dgm:chMax val="0"/>
          <dgm:bulletEnabled val="1"/>
        </dgm:presLayoutVars>
      </dgm:prSet>
      <dgm:spPr/>
      <dgm:t>
        <a:bodyPr/>
        <a:lstStyle/>
        <a:p>
          <a:endParaRPr lang="zh-CN" altLang="en-US"/>
        </a:p>
      </dgm:t>
    </dgm:pt>
    <dgm:pt modelId="{C9B48B24-08F2-473B-8ADA-F93ED180950B}" type="pres">
      <dgm:prSet presAssocID="{40BB5BD4-8A59-4577-904B-E230160E3564}" presName="spacer" presStyleCnt="0"/>
      <dgm:spPr/>
    </dgm:pt>
    <dgm:pt modelId="{B05E171C-0377-4F85-A566-154077EABCE5}" type="pres">
      <dgm:prSet presAssocID="{D69D3F30-C640-4C61-ACB4-961E73E129DE}" presName="parentText" presStyleLbl="node1" presStyleIdx="4" presStyleCnt="7">
        <dgm:presLayoutVars>
          <dgm:chMax val="0"/>
          <dgm:bulletEnabled val="1"/>
        </dgm:presLayoutVars>
      </dgm:prSet>
      <dgm:spPr/>
    </dgm:pt>
    <dgm:pt modelId="{C9345B65-2E83-4C89-A585-114A00C380E2}" type="pres">
      <dgm:prSet presAssocID="{420BA947-D095-44E3-A327-D3A2B9AC6B9A}" presName="spacer" presStyleCnt="0"/>
      <dgm:spPr/>
    </dgm:pt>
    <dgm:pt modelId="{88F7E534-AA2F-430F-B14C-FD912F8E5AAE}" type="pres">
      <dgm:prSet presAssocID="{186DEFD4-18D0-40E7-9E57-CF5C02C50ADA}" presName="parentText" presStyleLbl="node1" presStyleIdx="5" presStyleCnt="7">
        <dgm:presLayoutVars>
          <dgm:chMax val="0"/>
          <dgm:bulletEnabled val="1"/>
        </dgm:presLayoutVars>
      </dgm:prSet>
      <dgm:spPr/>
      <dgm:t>
        <a:bodyPr/>
        <a:lstStyle/>
        <a:p>
          <a:endParaRPr lang="zh-CN" altLang="en-US"/>
        </a:p>
      </dgm:t>
    </dgm:pt>
    <dgm:pt modelId="{D8E4128E-15B2-40A8-8CE3-16638BBBDC9D}" type="pres">
      <dgm:prSet presAssocID="{50CC8C17-D988-4051-ADA0-B9241EAD47A4}" presName="spacer" presStyleCnt="0"/>
      <dgm:spPr/>
    </dgm:pt>
    <dgm:pt modelId="{F811782C-C1B9-46AE-84D4-EF0D4860C901}" type="pres">
      <dgm:prSet presAssocID="{D42B5579-39FF-47B1-8452-03B7A83FCBA5}" presName="parentText" presStyleLbl="node1" presStyleIdx="6" presStyleCnt="7">
        <dgm:presLayoutVars>
          <dgm:chMax val="0"/>
          <dgm:bulletEnabled val="1"/>
        </dgm:presLayoutVars>
      </dgm:prSet>
      <dgm:spPr/>
    </dgm:pt>
  </dgm:ptLst>
  <dgm:cxnLst>
    <dgm:cxn modelId="{471B79E5-4F67-4A99-A39B-9AD7E275F604}" srcId="{37792E64-DB02-4008-B4F9-7496883A30E2}" destId="{D42B5579-39FF-47B1-8452-03B7A83FCBA5}" srcOrd="6" destOrd="0" parTransId="{636C6E17-EC9F-4E28-92FA-228E67EC218F}" sibTransId="{FCD7B914-DF32-4429-8A8D-AB532AA98100}"/>
    <dgm:cxn modelId="{B53B374C-4079-41F3-8F8C-EE9BD7230EDB}" srcId="{37792E64-DB02-4008-B4F9-7496883A30E2}" destId="{D61C8990-E415-4A76-9709-F3337B63EA4F}" srcOrd="0" destOrd="0" parTransId="{44CB1476-52CC-415F-80AF-26C62898FAE5}" sibTransId="{EA9D79BF-F12B-492E-B430-788BDBE392DE}"/>
    <dgm:cxn modelId="{DA08740B-071E-4508-BA0B-080BA3B7EEDF}" type="presOf" srcId="{8787DDD9-4A34-40CD-A312-EB09FA05850F}" destId="{FF37E134-D127-440B-B4D7-CDCF354B5B7D}" srcOrd="0" destOrd="0" presId="urn:microsoft.com/office/officeart/2005/8/layout/vList2"/>
    <dgm:cxn modelId="{15879D4B-20A9-47B9-9F48-BB87011A01E4}" type="presOf" srcId="{E366047E-2DBC-455E-8D5E-6CDE44BD479F}" destId="{0B718AFA-77C8-4448-8493-BB33CB4A9223}" srcOrd="0" destOrd="0" presId="urn:microsoft.com/office/officeart/2005/8/layout/vList2"/>
    <dgm:cxn modelId="{6BA45B83-A1A2-4F27-8561-EADB3FF1DEB3}" srcId="{37792E64-DB02-4008-B4F9-7496883A30E2}" destId="{E366047E-2DBC-455E-8D5E-6CDE44BD479F}" srcOrd="2" destOrd="0" parTransId="{5CFB9C21-5F20-468E-8F6E-8495ADDFD23B}" sibTransId="{4D10E077-A1C6-4B66-912F-35EAC4F67425}"/>
    <dgm:cxn modelId="{54EB27A2-E3F1-44F3-8325-6CAF61CC8547}" srcId="{37792E64-DB02-4008-B4F9-7496883A30E2}" destId="{8787DDD9-4A34-40CD-A312-EB09FA05850F}" srcOrd="1" destOrd="0" parTransId="{42DC029D-DFD1-4EE3-A982-994FADA75AAD}" sibTransId="{C087A37E-2A4B-4CA2-86FE-20A9D73C8A0E}"/>
    <dgm:cxn modelId="{BB90F37C-40C2-4A22-8954-990576638C04}" srcId="{37792E64-DB02-4008-B4F9-7496883A30E2}" destId="{D69D3F30-C640-4C61-ACB4-961E73E129DE}" srcOrd="4" destOrd="0" parTransId="{F6A5404D-A72B-4A7F-895F-3F439915E0DD}" sibTransId="{420BA947-D095-44E3-A327-D3A2B9AC6B9A}"/>
    <dgm:cxn modelId="{1F9EDF72-40DE-4236-9482-3711B14B34C8}" type="presOf" srcId="{D42B5579-39FF-47B1-8452-03B7A83FCBA5}" destId="{F811782C-C1B9-46AE-84D4-EF0D4860C901}" srcOrd="0" destOrd="0" presId="urn:microsoft.com/office/officeart/2005/8/layout/vList2"/>
    <dgm:cxn modelId="{6941328C-D9B3-437D-AE97-B426E0F819EE}" type="presOf" srcId="{186DEFD4-18D0-40E7-9E57-CF5C02C50ADA}" destId="{88F7E534-AA2F-430F-B14C-FD912F8E5AAE}" srcOrd="0" destOrd="0" presId="urn:microsoft.com/office/officeart/2005/8/layout/vList2"/>
    <dgm:cxn modelId="{23653458-D19F-42E4-8658-E6D434BCA167}" type="presOf" srcId="{37792E64-DB02-4008-B4F9-7496883A30E2}" destId="{AC620540-37A2-41DB-829D-07FE5A4351DF}" srcOrd="0" destOrd="0" presId="urn:microsoft.com/office/officeart/2005/8/layout/vList2"/>
    <dgm:cxn modelId="{A10D7826-1143-43BA-83AA-E7A49631A1B9}" srcId="{37792E64-DB02-4008-B4F9-7496883A30E2}" destId="{186DEFD4-18D0-40E7-9E57-CF5C02C50ADA}" srcOrd="5" destOrd="0" parTransId="{01ACBC93-5E92-4741-80C3-EE52FD826C94}" sibTransId="{50CC8C17-D988-4051-ADA0-B9241EAD47A4}"/>
    <dgm:cxn modelId="{6ADE64BE-6D0B-4E68-B084-2A537874E6D8}" type="presOf" srcId="{D61C8990-E415-4A76-9709-F3337B63EA4F}" destId="{8446270F-D86E-4902-90A3-3460433CF585}" srcOrd="0" destOrd="0" presId="urn:microsoft.com/office/officeart/2005/8/layout/vList2"/>
    <dgm:cxn modelId="{0B137CF9-2C72-4E67-95ED-A13693126689}" srcId="{37792E64-DB02-4008-B4F9-7496883A30E2}" destId="{3AFB189B-DB6B-44F4-9E89-CACF988AFAB3}" srcOrd="3" destOrd="0" parTransId="{86791D7F-7E9A-43D7-85AF-031074820EDB}" sibTransId="{40BB5BD4-8A59-4577-904B-E230160E3564}"/>
    <dgm:cxn modelId="{44094D5D-17EB-41B3-A7A5-DD5BF8A9EA27}" type="presOf" srcId="{D69D3F30-C640-4C61-ACB4-961E73E129DE}" destId="{B05E171C-0377-4F85-A566-154077EABCE5}" srcOrd="0" destOrd="0" presId="urn:microsoft.com/office/officeart/2005/8/layout/vList2"/>
    <dgm:cxn modelId="{1E0B8F2F-EA77-4D45-B465-29FF3238BB26}" type="presOf" srcId="{3AFB189B-DB6B-44F4-9E89-CACF988AFAB3}" destId="{FBA5B3A3-6F92-4FA7-8FCD-78D3002B6F85}" srcOrd="0" destOrd="0" presId="urn:microsoft.com/office/officeart/2005/8/layout/vList2"/>
    <dgm:cxn modelId="{E3CB7073-86B0-4772-86C9-FE4106479D0C}" type="presParOf" srcId="{AC620540-37A2-41DB-829D-07FE5A4351DF}" destId="{8446270F-D86E-4902-90A3-3460433CF585}" srcOrd="0" destOrd="0" presId="urn:microsoft.com/office/officeart/2005/8/layout/vList2"/>
    <dgm:cxn modelId="{9D8170A3-B791-4B5A-9C68-99B6C3A2BC93}" type="presParOf" srcId="{AC620540-37A2-41DB-829D-07FE5A4351DF}" destId="{D5806903-63DC-45C0-93FC-9235835CC4B3}" srcOrd="1" destOrd="0" presId="urn:microsoft.com/office/officeart/2005/8/layout/vList2"/>
    <dgm:cxn modelId="{30629EB8-2A89-4EF7-BE64-5BEEA8F17784}" type="presParOf" srcId="{AC620540-37A2-41DB-829D-07FE5A4351DF}" destId="{FF37E134-D127-440B-B4D7-CDCF354B5B7D}" srcOrd="2" destOrd="0" presId="urn:microsoft.com/office/officeart/2005/8/layout/vList2"/>
    <dgm:cxn modelId="{5D7B2CCE-25C3-4050-A52A-A52F6C39CE1C}" type="presParOf" srcId="{AC620540-37A2-41DB-829D-07FE5A4351DF}" destId="{70C1157E-2666-4771-A43D-930711FB06EF}" srcOrd="3" destOrd="0" presId="urn:microsoft.com/office/officeart/2005/8/layout/vList2"/>
    <dgm:cxn modelId="{88CB6FB0-3359-46E5-87F8-C18345166DBC}" type="presParOf" srcId="{AC620540-37A2-41DB-829D-07FE5A4351DF}" destId="{0B718AFA-77C8-4448-8493-BB33CB4A9223}" srcOrd="4" destOrd="0" presId="urn:microsoft.com/office/officeart/2005/8/layout/vList2"/>
    <dgm:cxn modelId="{844F1976-DB44-4E08-8BD4-D56DC1021B66}" type="presParOf" srcId="{AC620540-37A2-41DB-829D-07FE5A4351DF}" destId="{18D5B589-881B-4124-A695-EE249D8BAA1F}" srcOrd="5" destOrd="0" presId="urn:microsoft.com/office/officeart/2005/8/layout/vList2"/>
    <dgm:cxn modelId="{8EE275C3-E4D2-4E7B-BECF-4ED0AE7C3F85}" type="presParOf" srcId="{AC620540-37A2-41DB-829D-07FE5A4351DF}" destId="{FBA5B3A3-6F92-4FA7-8FCD-78D3002B6F85}" srcOrd="6" destOrd="0" presId="urn:microsoft.com/office/officeart/2005/8/layout/vList2"/>
    <dgm:cxn modelId="{9198182F-1D82-48BA-BB3A-8948266DE6C9}" type="presParOf" srcId="{AC620540-37A2-41DB-829D-07FE5A4351DF}" destId="{C9B48B24-08F2-473B-8ADA-F93ED180950B}" srcOrd="7" destOrd="0" presId="urn:microsoft.com/office/officeart/2005/8/layout/vList2"/>
    <dgm:cxn modelId="{622B6DE0-912C-4E47-9F1F-2F4C32AB97A1}" type="presParOf" srcId="{AC620540-37A2-41DB-829D-07FE5A4351DF}" destId="{B05E171C-0377-4F85-A566-154077EABCE5}" srcOrd="8" destOrd="0" presId="urn:microsoft.com/office/officeart/2005/8/layout/vList2"/>
    <dgm:cxn modelId="{4A4F3BEB-165B-4C70-97C1-8E813B8F222B}" type="presParOf" srcId="{AC620540-37A2-41DB-829D-07FE5A4351DF}" destId="{C9345B65-2E83-4C89-A585-114A00C380E2}" srcOrd="9" destOrd="0" presId="urn:microsoft.com/office/officeart/2005/8/layout/vList2"/>
    <dgm:cxn modelId="{C45B919F-BC13-46A9-AA14-1E429B1F9914}" type="presParOf" srcId="{AC620540-37A2-41DB-829D-07FE5A4351DF}" destId="{88F7E534-AA2F-430F-B14C-FD912F8E5AAE}" srcOrd="10" destOrd="0" presId="urn:microsoft.com/office/officeart/2005/8/layout/vList2"/>
    <dgm:cxn modelId="{9F0EFF04-07D0-4A3D-A35C-10AE60772494}" type="presParOf" srcId="{AC620540-37A2-41DB-829D-07FE5A4351DF}" destId="{D8E4128E-15B2-40A8-8CE3-16638BBBDC9D}" srcOrd="11" destOrd="0" presId="urn:microsoft.com/office/officeart/2005/8/layout/vList2"/>
    <dgm:cxn modelId="{67EB0536-33BE-4750-92E4-BADE67A6336B}" type="presParOf" srcId="{AC620540-37A2-41DB-829D-07FE5A4351DF}" destId="{F811782C-C1B9-46AE-84D4-EF0D4860C901}"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22601-C28A-4071-8D42-CCE2404E8DEB}">
      <dsp:nvSpPr>
        <dsp:cNvPr id="0" name=""/>
        <dsp:cNvSpPr/>
      </dsp:nvSpPr>
      <dsp:spPr>
        <a:xfrm>
          <a:off x="0" y="34198"/>
          <a:ext cx="2737978" cy="301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Mounting</a:t>
          </a:r>
          <a:r>
            <a:rPr lang="zh-CN" sz="1200" kern="1200" smtClean="0"/>
            <a:t>：已插入真实 </a:t>
          </a:r>
          <a:r>
            <a:rPr lang="en-US" sz="1200" kern="1200" smtClean="0"/>
            <a:t>DOM</a:t>
          </a:r>
          <a:endParaRPr lang="zh-CN" sz="1200" kern="1200"/>
        </a:p>
      </dsp:txBody>
      <dsp:txXfrm>
        <a:off x="14736" y="48934"/>
        <a:ext cx="2708506" cy="272387"/>
      </dsp:txXfrm>
    </dsp:sp>
    <dsp:sp modelId="{8F2FC057-DCA5-4505-BD7E-30C12A9CE22C}">
      <dsp:nvSpPr>
        <dsp:cNvPr id="0" name=""/>
        <dsp:cNvSpPr/>
      </dsp:nvSpPr>
      <dsp:spPr>
        <a:xfrm>
          <a:off x="0" y="370618"/>
          <a:ext cx="2737978" cy="301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Updating</a:t>
          </a:r>
          <a:r>
            <a:rPr lang="zh-CN" sz="1200" kern="1200" smtClean="0"/>
            <a:t>：正在被重新渲染</a:t>
          </a:r>
          <a:endParaRPr lang="zh-CN" sz="1200" kern="1200"/>
        </a:p>
      </dsp:txBody>
      <dsp:txXfrm>
        <a:off x="14736" y="385354"/>
        <a:ext cx="2708506" cy="272387"/>
      </dsp:txXfrm>
    </dsp:sp>
    <dsp:sp modelId="{0B1FA5EB-3779-4544-9B0E-E033F3CC1B8A}">
      <dsp:nvSpPr>
        <dsp:cNvPr id="0" name=""/>
        <dsp:cNvSpPr/>
      </dsp:nvSpPr>
      <dsp:spPr>
        <a:xfrm>
          <a:off x="0" y="707038"/>
          <a:ext cx="2737978" cy="301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Unmounting</a:t>
          </a:r>
          <a:r>
            <a:rPr lang="zh-CN" sz="1200" kern="1200" smtClean="0"/>
            <a:t>：已移出真实 </a:t>
          </a:r>
          <a:r>
            <a:rPr lang="en-US" sz="1200" kern="1200" smtClean="0"/>
            <a:t>DOM</a:t>
          </a:r>
          <a:endParaRPr lang="zh-CN" sz="1200" kern="1200"/>
        </a:p>
      </dsp:txBody>
      <dsp:txXfrm>
        <a:off x="14736" y="721774"/>
        <a:ext cx="2708506" cy="272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6270F-D86E-4902-90A3-3460433CF585}">
      <dsp:nvSpPr>
        <dsp:cNvPr id="0" name=""/>
        <dsp:cNvSpPr/>
      </dsp:nvSpPr>
      <dsp:spPr>
        <a:xfrm>
          <a:off x="0" y="15737"/>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componentWillMount</a:t>
          </a:r>
          <a:r>
            <a:rPr lang="zh-CN" altLang="en-US" sz="1400" b="1" kern="1200" dirty="0" smtClean="0"/>
            <a:t>：</a:t>
          </a:r>
          <a:r>
            <a:rPr lang="en-US" sz="1400" kern="1200" dirty="0" smtClean="0"/>
            <a:t> </a:t>
          </a:r>
          <a:r>
            <a:rPr lang="zh-CN" sz="1400" kern="1200" dirty="0" smtClean="0"/>
            <a:t>在渲染前调用</a:t>
          </a:r>
          <a:r>
            <a:rPr lang="en-US" sz="1400" kern="1200" dirty="0" smtClean="0"/>
            <a:t>,</a:t>
          </a:r>
          <a:r>
            <a:rPr lang="zh-CN" sz="1400" kern="1200" dirty="0" smtClean="0"/>
            <a:t>在客户端也在服务端。</a:t>
          </a:r>
          <a:endParaRPr lang="zh-CN" sz="1400" kern="1200" dirty="0"/>
        </a:p>
      </dsp:txBody>
      <dsp:txXfrm>
        <a:off x="28473" y="44210"/>
        <a:ext cx="11160013" cy="526335"/>
      </dsp:txXfrm>
    </dsp:sp>
    <dsp:sp modelId="{FF37E134-D127-440B-B4D7-CDCF354B5B7D}">
      <dsp:nvSpPr>
        <dsp:cNvPr id="0" name=""/>
        <dsp:cNvSpPr/>
      </dsp:nvSpPr>
      <dsp:spPr>
        <a:xfrm>
          <a:off x="0" y="639338"/>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componentDidMount</a:t>
          </a:r>
          <a:r>
            <a:rPr lang="zh-CN" altLang="en-US" sz="1400" b="1" kern="1200" dirty="0" smtClean="0"/>
            <a:t>：</a:t>
          </a:r>
          <a:r>
            <a:rPr lang="zh-CN" sz="1400" kern="1200" dirty="0" smtClean="0"/>
            <a:t>在第一次渲染后调用，只在客户端。之后组件已经生成了对应的</a:t>
          </a:r>
          <a:r>
            <a:rPr lang="en-US" sz="1400" kern="1200" dirty="0" smtClean="0"/>
            <a:t>DOM</a:t>
          </a:r>
          <a:r>
            <a:rPr lang="zh-CN" sz="1400" kern="1200" dirty="0" smtClean="0"/>
            <a:t>结构，可以通过</a:t>
          </a:r>
          <a:r>
            <a:rPr lang="en-US" sz="1400" kern="1200" dirty="0" err="1" smtClean="0"/>
            <a:t>this.getDOMNode</a:t>
          </a:r>
          <a:r>
            <a:rPr lang="en-US" sz="1400" kern="1200" dirty="0" smtClean="0"/>
            <a:t>()</a:t>
          </a:r>
          <a:r>
            <a:rPr lang="zh-CN" sz="1400" kern="1200" dirty="0" smtClean="0"/>
            <a:t>来进行访问。 如果你想和其他</a:t>
          </a:r>
          <a:r>
            <a:rPr lang="en-US" sz="1400" kern="1200" dirty="0" smtClean="0"/>
            <a:t>JavaScript</a:t>
          </a:r>
          <a:r>
            <a:rPr lang="zh-CN" sz="1400" kern="1200" dirty="0" smtClean="0"/>
            <a:t>框架一起使用，可以在这个方法中调用</a:t>
          </a:r>
          <a:r>
            <a:rPr lang="en-US" sz="1400" kern="1200" dirty="0" err="1" smtClean="0"/>
            <a:t>setTimeout</a:t>
          </a:r>
          <a:r>
            <a:rPr lang="en-US" sz="1400" kern="1200" dirty="0" smtClean="0"/>
            <a:t>, </a:t>
          </a:r>
          <a:r>
            <a:rPr lang="en-US" sz="1400" kern="1200" dirty="0" err="1" smtClean="0"/>
            <a:t>setInterval</a:t>
          </a:r>
          <a:r>
            <a:rPr lang="zh-CN" sz="1400" kern="1200" dirty="0" smtClean="0"/>
            <a:t>或者发送</a:t>
          </a:r>
          <a:r>
            <a:rPr lang="en-US" sz="1400" kern="1200" dirty="0" smtClean="0"/>
            <a:t>AJAX</a:t>
          </a:r>
          <a:r>
            <a:rPr lang="zh-CN" sz="1400" kern="1200" dirty="0" smtClean="0"/>
            <a:t>请求等操作</a:t>
          </a:r>
          <a:r>
            <a:rPr lang="en-US" sz="1400" kern="1200" dirty="0" smtClean="0"/>
            <a:t>(</a:t>
          </a:r>
          <a:r>
            <a:rPr lang="zh-CN" sz="1400" kern="1200" dirty="0" smtClean="0"/>
            <a:t>防止异步操作阻塞</a:t>
          </a:r>
          <a:r>
            <a:rPr lang="en-US" sz="1400" kern="1200" dirty="0" smtClean="0"/>
            <a:t>UI)</a:t>
          </a:r>
          <a:r>
            <a:rPr lang="zh-CN" sz="1400" kern="1200" dirty="0" smtClean="0"/>
            <a:t>。</a:t>
          </a:r>
          <a:endParaRPr lang="zh-CN" sz="1400" kern="1200" dirty="0"/>
        </a:p>
      </dsp:txBody>
      <dsp:txXfrm>
        <a:off x="28473" y="667811"/>
        <a:ext cx="11160013" cy="526335"/>
      </dsp:txXfrm>
    </dsp:sp>
    <dsp:sp modelId="{0B718AFA-77C8-4448-8493-BB33CB4A9223}">
      <dsp:nvSpPr>
        <dsp:cNvPr id="0" name=""/>
        <dsp:cNvSpPr/>
      </dsp:nvSpPr>
      <dsp:spPr>
        <a:xfrm>
          <a:off x="0" y="1262940"/>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componentWillReceiveProps</a:t>
          </a:r>
          <a:r>
            <a:rPr lang="en-US" sz="1400" kern="1200" dirty="0" smtClean="0"/>
            <a:t> </a:t>
          </a:r>
          <a:r>
            <a:rPr lang="zh-CN" altLang="en-US" sz="1400" kern="1200" dirty="0" smtClean="0"/>
            <a:t>：</a:t>
          </a:r>
          <a:r>
            <a:rPr lang="zh-CN" sz="1400" kern="1200" dirty="0" smtClean="0"/>
            <a:t>在组件接收到一个新的 </a:t>
          </a:r>
          <a:r>
            <a:rPr lang="en-US" sz="1400" kern="1200" dirty="0" smtClean="0"/>
            <a:t>prop (</a:t>
          </a:r>
          <a:r>
            <a:rPr lang="zh-CN" sz="1400" kern="1200" dirty="0" smtClean="0"/>
            <a:t>更新后</a:t>
          </a:r>
          <a:r>
            <a:rPr lang="en-US" sz="1400" kern="1200" dirty="0" smtClean="0"/>
            <a:t>)</a:t>
          </a:r>
          <a:r>
            <a:rPr lang="zh-CN" sz="1400" kern="1200" dirty="0" smtClean="0"/>
            <a:t>时被调用。这个方法在初始化</a:t>
          </a:r>
          <a:r>
            <a:rPr lang="en-US" sz="1400" kern="1200" dirty="0" smtClean="0"/>
            <a:t>render</a:t>
          </a:r>
          <a:r>
            <a:rPr lang="zh-CN" sz="1400" kern="1200" dirty="0" smtClean="0"/>
            <a:t>时不会被调用。</a:t>
          </a:r>
          <a:endParaRPr lang="zh-CN" sz="1400" kern="1200" dirty="0"/>
        </a:p>
      </dsp:txBody>
      <dsp:txXfrm>
        <a:off x="28473" y="1291413"/>
        <a:ext cx="11160013" cy="526335"/>
      </dsp:txXfrm>
    </dsp:sp>
    <dsp:sp modelId="{FBA5B3A3-6F92-4FA7-8FCD-78D3002B6F85}">
      <dsp:nvSpPr>
        <dsp:cNvPr id="0" name=""/>
        <dsp:cNvSpPr/>
      </dsp:nvSpPr>
      <dsp:spPr>
        <a:xfrm>
          <a:off x="0" y="1886541"/>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shouldComponentUpdate</a:t>
          </a:r>
          <a:r>
            <a:rPr lang="zh-CN" altLang="en-US" sz="1400" b="1" kern="1200" dirty="0" smtClean="0"/>
            <a:t>：</a:t>
          </a:r>
          <a:r>
            <a:rPr lang="zh-CN" sz="1400" kern="1200" dirty="0" smtClean="0"/>
            <a:t>返回一个布尔值。在组件接收到新的</a:t>
          </a:r>
          <a:r>
            <a:rPr lang="en-US" sz="1400" kern="1200" dirty="0" smtClean="0"/>
            <a:t>props</a:t>
          </a:r>
          <a:r>
            <a:rPr lang="zh-CN" sz="1400" kern="1200" dirty="0" smtClean="0"/>
            <a:t>或者</a:t>
          </a:r>
          <a:r>
            <a:rPr lang="en-US" sz="1400" kern="1200" dirty="0" smtClean="0"/>
            <a:t>state</a:t>
          </a:r>
          <a:r>
            <a:rPr lang="zh-CN" sz="1400" kern="1200" dirty="0" smtClean="0"/>
            <a:t>时被调用。在初始化时或者使用</a:t>
          </a:r>
          <a:r>
            <a:rPr lang="en-US" sz="1400" kern="1200" dirty="0" err="1" smtClean="0"/>
            <a:t>forceUpdate</a:t>
          </a:r>
          <a:r>
            <a:rPr lang="zh-CN" sz="1400" kern="1200" dirty="0" smtClean="0"/>
            <a:t>时不被调用。 </a:t>
          </a:r>
          <a:br>
            <a:rPr lang="zh-CN" sz="1400" kern="1200" dirty="0" smtClean="0"/>
          </a:br>
          <a:r>
            <a:rPr lang="zh-CN" sz="1400" kern="1200" dirty="0" smtClean="0"/>
            <a:t>可以在你确认不需要更新组件时使用。</a:t>
          </a:r>
          <a:endParaRPr lang="zh-CN" sz="1400" kern="1200" dirty="0"/>
        </a:p>
      </dsp:txBody>
      <dsp:txXfrm>
        <a:off x="28473" y="1915014"/>
        <a:ext cx="11160013" cy="526335"/>
      </dsp:txXfrm>
    </dsp:sp>
    <dsp:sp modelId="{B05E171C-0377-4F85-A566-154077EABCE5}">
      <dsp:nvSpPr>
        <dsp:cNvPr id="0" name=""/>
        <dsp:cNvSpPr/>
      </dsp:nvSpPr>
      <dsp:spPr>
        <a:xfrm>
          <a:off x="0" y="2510143"/>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componentWillUpdate</a:t>
          </a:r>
          <a:r>
            <a:rPr lang="zh-CN" altLang="en-US" sz="1400" b="1" kern="1200" dirty="0" smtClean="0"/>
            <a:t>：</a:t>
          </a:r>
          <a:r>
            <a:rPr lang="zh-CN" sz="1400" kern="1200" dirty="0" smtClean="0"/>
            <a:t>在组件接收到新的</a:t>
          </a:r>
          <a:r>
            <a:rPr lang="en-US" sz="1400" kern="1200" dirty="0" smtClean="0"/>
            <a:t>props</a:t>
          </a:r>
          <a:r>
            <a:rPr lang="zh-CN" sz="1400" kern="1200" dirty="0" smtClean="0"/>
            <a:t>或者</a:t>
          </a:r>
          <a:r>
            <a:rPr lang="en-US" sz="1400" kern="1200" dirty="0" smtClean="0"/>
            <a:t>state</a:t>
          </a:r>
          <a:r>
            <a:rPr lang="zh-CN" sz="1400" kern="1200" dirty="0" smtClean="0"/>
            <a:t>但还没有</a:t>
          </a:r>
          <a:r>
            <a:rPr lang="en-US" sz="1400" kern="1200" dirty="0" smtClean="0"/>
            <a:t>render</a:t>
          </a:r>
          <a:r>
            <a:rPr lang="zh-CN" sz="1400" kern="1200" dirty="0" smtClean="0"/>
            <a:t>时被调用。在初始化时不会被调用。</a:t>
          </a:r>
          <a:endParaRPr lang="zh-CN" sz="1400" kern="1200" dirty="0"/>
        </a:p>
      </dsp:txBody>
      <dsp:txXfrm>
        <a:off x="28473" y="2538616"/>
        <a:ext cx="11160013" cy="526335"/>
      </dsp:txXfrm>
    </dsp:sp>
    <dsp:sp modelId="{88F7E534-AA2F-430F-B14C-FD912F8E5AAE}">
      <dsp:nvSpPr>
        <dsp:cNvPr id="0" name=""/>
        <dsp:cNvSpPr/>
      </dsp:nvSpPr>
      <dsp:spPr>
        <a:xfrm>
          <a:off x="0" y="3133744"/>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componentDidUpdate</a:t>
          </a:r>
          <a:r>
            <a:rPr lang="zh-CN" altLang="en-US" sz="1400" b="1" kern="1200" dirty="0" smtClean="0"/>
            <a:t>：</a:t>
          </a:r>
          <a:r>
            <a:rPr lang="zh-CN" sz="1400" kern="1200" dirty="0" smtClean="0"/>
            <a:t>在组件完成更新后立即调用。在初始化时不会被调用。</a:t>
          </a:r>
          <a:endParaRPr lang="zh-CN" sz="1400" kern="1200" dirty="0"/>
        </a:p>
      </dsp:txBody>
      <dsp:txXfrm>
        <a:off x="28473" y="3162217"/>
        <a:ext cx="11160013" cy="526335"/>
      </dsp:txXfrm>
    </dsp:sp>
    <dsp:sp modelId="{F811782C-C1B9-46AE-84D4-EF0D4860C901}">
      <dsp:nvSpPr>
        <dsp:cNvPr id="0" name=""/>
        <dsp:cNvSpPr/>
      </dsp:nvSpPr>
      <dsp:spPr>
        <a:xfrm>
          <a:off x="0" y="3757346"/>
          <a:ext cx="11216959" cy="583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err="1" smtClean="0"/>
            <a:t>componentWillUnmount</a:t>
          </a:r>
          <a:r>
            <a:rPr lang="zh-CN" altLang="en-US" sz="1400" b="1" kern="1200" dirty="0" smtClean="0"/>
            <a:t>：</a:t>
          </a:r>
          <a:r>
            <a:rPr lang="zh-CN" sz="1400" kern="1200" dirty="0" smtClean="0"/>
            <a:t>在组件从 </a:t>
          </a:r>
          <a:r>
            <a:rPr lang="en-US" sz="1400" kern="1200" dirty="0" smtClean="0"/>
            <a:t>DOM </a:t>
          </a:r>
          <a:r>
            <a:rPr lang="zh-CN" sz="1400" kern="1200" dirty="0" smtClean="0"/>
            <a:t>中移除之前立刻被调用</a:t>
          </a:r>
          <a:endParaRPr lang="zh-CN" sz="1400" kern="1200" dirty="0"/>
        </a:p>
      </dsp:txBody>
      <dsp:txXfrm>
        <a:off x="28473" y="3785819"/>
        <a:ext cx="11160013" cy="5263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036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0484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4948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6572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7043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2051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48747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18148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58480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9422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17186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6EF4-7AE5-43A8-8797-189F9075C744}" type="datetimeFigureOut">
              <a:rPr lang="zh-CN" altLang="en-US" smtClean="0"/>
              <a:t>2018/12/8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42420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ask.dcloud.net.cn/article/94"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nblogs.com/wonyun/p/5930333.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6872" y="479834"/>
            <a:ext cx="38862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React</a:t>
            </a:r>
            <a:r>
              <a:rPr lang="zh-CN" altLang="en-US" sz="2000" b="1" dirty="0" smtClean="0">
                <a:latin typeface="微软雅黑" panose="020B0503020204020204" pitchFamily="34" charset="-122"/>
                <a:ea typeface="微软雅黑" panose="020B0503020204020204" pitchFamily="34" charset="-122"/>
              </a:rPr>
              <a:t>项目目录结构：</a:t>
            </a:r>
            <a:endParaRPr lang="zh-CN" altLang="en-US" sz="2000" b="1" dirty="0">
              <a:latin typeface="微软雅黑" panose="020B0503020204020204" pitchFamily="34" charset="-122"/>
              <a:ea typeface="微软雅黑" panose="020B0503020204020204" pitchFamily="34" charset="-122"/>
            </a:endParaRPr>
          </a:p>
        </p:txBody>
      </p:sp>
      <p:pic>
        <p:nvPicPr>
          <p:cNvPr id="1028" name="Picture 4" descr="C:\Users\Administrator\AppData\Roaming\feiq\RichOle\350257666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2" y="987975"/>
            <a:ext cx="3886200" cy="332422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4478497" y="479834"/>
            <a:ext cx="7409251" cy="5632311"/>
            <a:chOff x="4478497" y="479834"/>
            <a:chExt cx="7409251" cy="5632311"/>
          </a:xfrm>
        </p:grpSpPr>
        <p:sp>
          <p:nvSpPr>
            <p:cNvPr id="6" name="文本框 5"/>
            <p:cNvSpPr txBox="1"/>
            <p:nvPr/>
          </p:nvSpPr>
          <p:spPr>
            <a:xfrm>
              <a:off x="4478497" y="479834"/>
              <a:ext cx="7409251" cy="563231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manifest.json</a:t>
              </a:r>
              <a:r>
                <a:rPr lang="zh-CN" altLang="en-US" dirty="0" smtClean="0">
                  <a:latin typeface="微软雅黑" panose="020B0503020204020204" pitchFamily="34" charset="-122"/>
                  <a:ea typeface="微软雅黑" panose="020B0503020204020204" pitchFamily="34" charset="-122"/>
                </a:rPr>
                <a:t>指定了开始页面</a:t>
              </a:r>
              <a:r>
                <a:rPr lang="en-US" altLang="zh-CN" dirty="0" smtClean="0">
                  <a:latin typeface="微软雅黑" panose="020B0503020204020204" pitchFamily="34" charset="-122"/>
                  <a:ea typeface="微软雅黑" panose="020B0503020204020204" pitchFamily="34" charset="-122"/>
                </a:rPr>
                <a:t>index.html</a:t>
              </a:r>
              <a:r>
                <a:rPr lang="zh-CN" altLang="en-US" dirty="0" smtClean="0">
                  <a:latin typeface="微软雅黑" panose="020B0503020204020204" pitchFamily="34" charset="-122"/>
                  <a:ea typeface="微软雅黑" panose="020B0503020204020204" pitchFamily="34" charset="-122"/>
                </a:rPr>
                <a:t>，一切从这里开始，是代码的源头。</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、编辑</a:t>
              </a:r>
              <a:r>
                <a:rPr lang="en-US" altLang="zh-CN"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/app.js</a:t>
              </a:r>
              <a:r>
                <a:rPr lang="zh-CN" altLang="en-US" dirty="0" smtClean="0">
                  <a:latin typeface="微软雅黑" panose="020B0503020204020204" pitchFamily="34" charset="-122"/>
                  <a:ea typeface="微软雅黑" panose="020B0503020204020204" pitchFamily="34" charset="-122"/>
                </a:rPr>
                <a:t>，查看页面变化</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i="0" dirty="0" smtClean="0">
                  <a:solidFill>
                    <a:srgbClr val="333333"/>
                  </a:solidFill>
                  <a:effectLst/>
                  <a:latin typeface="微软雅黑" panose="020B0503020204020204" pitchFamily="34" charset="-122"/>
                  <a:ea typeface="微软雅黑" panose="020B0503020204020204" pitchFamily="34" charset="-122"/>
                </a:rPr>
                <a:t>3</a:t>
              </a:r>
              <a:r>
                <a:rPr lang="zh-CN" altLang="en-US" i="0" dirty="0" smtClean="0">
                  <a:solidFill>
                    <a:srgbClr val="333333"/>
                  </a:solidFill>
                  <a:effectLst/>
                  <a:latin typeface="微软雅黑" panose="020B0503020204020204" pitchFamily="34" charset="-122"/>
                  <a:ea typeface="微软雅黑" panose="020B0503020204020204" pitchFamily="34" charset="-122"/>
                </a:rPr>
                <a:t>、</a:t>
              </a:r>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代码的书写格式和以前的 </a:t>
              </a:r>
              <a:r>
                <a:rPr lang="en-US" altLang="zh-CN" i="0" dirty="0" smtClean="0">
                  <a:solidFill>
                    <a:srgbClr val="333333"/>
                  </a:solidFill>
                  <a:effectLst/>
                  <a:latin typeface="微软雅黑" panose="020B0503020204020204" pitchFamily="34" charset="-122"/>
                  <a:ea typeface="微软雅黑" panose="020B0503020204020204" pitchFamily="34" charset="-122"/>
                </a:rPr>
                <a:t>JS </a:t>
              </a:r>
              <a:r>
                <a:rPr lang="zh-CN" altLang="en-US" i="0" dirty="0" smtClean="0">
                  <a:solidFill>
                    <a:srgbClr val="333333"/>
                  </a:solidFill>
                  <a:effectLst/>
                  <a:latin typeface="微软雅黑" panose="020B0503020204020204" pitchFamily="34" charset="-122"/>
                  <a:ea typeface="微软雅黑" panose="020B0503020204020204" pitchFamily="34" charset="-122"/>
                </a:rPr>
                <a:t>有很大的不同：</a:t>
              </a:r>
              <a:endParaRPr lang="en-US" altLang="zh-CN" i="0" dirty="0" smtClean="0">
                <a:solidFill>
                  <a:srgbClr val="333333"/>
                </a:solidFill>
                <a:effectLst/>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以前使用</a:t>
              </a:r>
              <a:r>
                <a:rPr lang="en-US" altLang="zh-CN" dirty="0" smtClean="0">
                  <a:latin typeface="微软雅黑" panose="020B0503020204020204" pitchFamily="34" charset="-122"/>
                  <a:ea typeface="微软雅黑" panose="020B0503020204020204" pitchFamily="34" charset="-122"/>
                </a:rPr>
                <a:t>JS </a:t>
              </a:r>
              <a:r>
                <a:rPr lang="zh-CN" altLang="en-US" dirty="0" smtClean="0">
                  <a:latin typeface="微软雅黑" panose="020B0503020204020204" pitchFamily="34" charset="-122"/>
                  <a:ea typeface="微软雅黑" panose="020B0503020204020204" pitchFamily="34" charset="-122"/>
                </a:rPr>
                <a:t>定义一个变量使用 </a:t>
              </a:r>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现在用 </a:t>
              </a:r>
              <a:r>
                <a:rPr lang="en-US" altLang="zh-CN" dirty="0" err="1" smtClean="0">
                  <a:latin typeface="微软雅黑" panose="020B0503020204020204" pitchFamily="34" charset="-122"/>
                  <a:ea typeface="微软雅黑" panose="020B0503020204020204" pitchFamily="34" charset="-122"/>
                </a:rPr>
                <a:t>const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ReactDOM.render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是渲染方法，所有的 </a:t>
              </a:r>
              <a:r>
                <a:rPr lang="en-US" altLang="zh-CN" dirty="0" err="1" smtClean="0">
                  <a:latin typeface="微软雅黑" panose="020B0503020204020204" pitchFamily="34" charset="-122"/>
                  <a:ea typeface="微软雅黑" panose="020B0503020204020204" pitchFamily="34" charset="-122"/>
                </a:rPr>
                <a:t>js,html</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都可通过它进行渲染绘制，</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方法有两个参数：内容和渲染目标 </a:t>
              </a:r>
              <a:r>
                <a:rPr lang="en-US" altLang="zh-CN" dirty="0" err="1" smtClean="0">
                  <a:latin typeface="微软雅黑" panose="020B0503020204020204" pitchFamily="34" charset="-122"/>
                  <a:ea typeface="微软雅黑" panose="020B0503020204020204" pitchFamily="34" charset="-122"/>
                </a:rPr>
                <a:t>js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对象。内容就是要在渲染目标中显示的东西，可以是一个</a:t>
              </a: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部件，也可以是一段</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文本。</a:t>
              </a:r>
              <a:r>
                <a:rPr lang="zh-CN" altLang="en-US" dirty="0">
                  <a:latin typeface="微软雅黑" panose="020B0503020204020204" pitchFamily="34" charset="-122"/>
                  <a:ea typeface="微软雅黑" panose="020B0503020204020204" pitchFamily="34" charset="-122"/>
                </a:rPr>
                <a:t>渲染目标</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对象，就是一</a:t>
              </a:r>
              <a:r>
                <a:rPr lang="zh-CN" altLang="en-US" dirty="0" smtClean="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table,</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td </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的节点对象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5</a:t>
              </a:r>
              <a:r>
                <a:rPr lang="zh-CN" altLang="en-US" dirty="0" smtClean="0">
                  <a:solidFill>
                    <a:srgbClr val="333333"/>
                  </a:solidFill>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unmountComponentAtNode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这个方法是解除渲染挂载，作用和 </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刚好</a:t>
              </a:r>
              <a:r>
                <a:rPr lang="zh-CN" altLang="en-US" dirty="0">
                  <a:latin typeface="微软雅黑" panose="020B0503020204020204" pitchFamily="34" charset="-122"/>
                  <a:ea typeface="微软雅黑" panose="020B0503020204020204" pitchFamily="34" charset="-122"/>
                </a:rPr>
                <a:t>相反，也就清空一个渲染目标中的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部件或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内容。</a:t>
              </a:r>
            </a:p>
            <a:p>
              <a:endParaRPr lang="zh-CN" altLang="en-US" dirty="0">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5857591" y="2572714"/>
              <a:ext cx="420307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430866" y="4469635"/>
              <a:ext cx="5504507"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059673" y="5819757"/>
              <a:ext cx="624689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unmountComponentAtNode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8006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8352" y="712902"/>
            <a:ext cx="11334939" cy="589392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9: component.props&gt;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Website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'www.demo.com'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Link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Website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9: </a:t>
            </a:r>
            <a:r>
              <a:rPr lang="en-US" altLang="zh-CN" b="1" dirty="0">
                <a:latin typeface="微软雅黑" panose="020B0503020204020204" pitchFamily="34" charset="-122"/>
                <a:ea typeface="微软雅黑" panose="020B0503020204020204" pitchFamily="34" charset="-122"/>
              </a:rPr>
              <a:t>component</a:t>
            </a:r>
            <a:r>
              <a:rPr lang="zh-CN" altLang="en-US" b="1" dirty="0" smtClean="0">
                <a:latin typeface="微软雅黑" panose="020B0503020204020204" pitchFamily="34" charset="-122"/>
                <a:ea typeface="微软雅黑" panose="020B0503020204020204" pitchFamily="34" charset="-122"/>
              </a:rPr>
              <a:t>的属性</a:t>
            </a:r>
            <a:r>
              <a:rPr lang="en-US" altLang="zh-CN" b="1" dirty="0">
                <a:latin typeface="微软雅黑" panose="020B0503020204020204" pitchFamily="34" charset="-122"/>
                <a:ea typeface="微软雅黑" panose="020B0503020204020204" pitchFamily="34" charset="-122"/>
              </a:rPr>
              <a:t>props</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26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6458" y="805634"/>
            <a:ext cx="11334939" cy="489364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 &lt;demo 11: </a:t>
            </a:r>
            <a:r>
              <a:rPr kumimoji="0" lang="zh-CN" altLang="zh-CN" sz="1300" b="0" i="0" u="none" strike="noStrike" cap="none" normalizeH="0" baseline="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事件处理</a:t>
            </a:r>
            <a: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Toggle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prevState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a:t>
            </a:r>
            <a:b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isToggleOn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"ON"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'OFF'</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Toggle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11: </a:t>
            </a:r>
            <a:r>
              <a:rPr lang="zh-CN" altLang="en-US" b="1" dirty="0" smtClean="0">
                <a:latin typeface="微软雅黑" panose="020B0503020204020204" pitchFamily="34" charset="-122"/>
                <a:ea typeface="微软雅黑" panose="020B0503020204020204" pitchFamily="34" charset="-122"/>
              </a:rPr>
              <a:t>事件处理</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6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7283" y="749556"/>
            <a:ext cx="11642756" cy="569386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为事件处理函数传参</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Popper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preventDefault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通过箭头函数的方式，事件对象必须显式的进行传递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href</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="www.baidu.com"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preventPop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通过</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bind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的方式，事件对象以及更多的参数将会被隐式的进行传递</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endParaRPr kumimoji="0" lang="en-US"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lang="en-US" altLang="zh-CN" sz="1300" dirty="0" smtClean="0">
                <a:solidFill>
                  <a:srgbClr val="AEAEAE"/>
                </a:solidFill>
                <a:latin typeface="Consolas" panose="020B0609020204030204" pitchFamily="49" charset="0"/>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在类组件中定义的监听函数，事件对象</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要排在所传递参数的后面</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/*&lt;a href="www.baidu.com" onClick={this.preventPop.bind(this,this.state.name)}&gt;Click&lt;/a&gt;*/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Popper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12:</a:t>
            </a:r>
            <a:r>
              <a:rPr lang="zh-CN" altLang="en-US" b="1" dirty="0">
                <a:latin typeface="微软雅黑" panose="020B0503020204020204" pitchFamily="34" charset="-122"/>
                <a:ea typeface="微软雅黑" panose="020B0503020204020204" pitchFamily="34" charset="-122"/>
              </a:rPr>
              <a:t>为事件处理函数传参</a:t>
            </a:r>
            <a:r>
              <a:rPr lang="en-US" altLang="zh-CN" b="1" dirty="0" smtClean="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5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262550"/>
            <a:ext cx="11217244" cy="369331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React </a:t>
            </a:r>
            <a:r>
              <a:rPr lang="zh-CN" altLang="en-US" b="1" dirty="0">
                <a:latin typeface="微软雅黑" panose="020B0503020204020204" pitchFamily="34" charset="-122"/>
                <a:ea typeface="微软雅黑" panose="020B0503020204020204" pitchFamily="34" charset="-122"/>
              </a:rPr>
              <a:t>点击事件的 </a:t>
            </a:r>
            <a:r>
              <a:rPr lang="en-US" altLang="zh-CN" b="1" dirty="0">
                <a:latin typeface="微软雅黑" panose="020B0503020204020204" pitchFamily="34" charset="-122"/>
                <a:ea typeface="微软雅黑" panose="020B0503020204020204" pitchFamily="34" charset="-122"/>
              </a:rPr>
              <a:t>bind(this) </a:t>
            </a:r>
            <a:r>
              <a:rPr lang="zh-CN" altLang="en-US" b="1" dirty="0">
                <a:latin typeface="微软雅黑" panose="020B0503020204020204" pitchFamily="34" charset="-122"/>
                <a:ea typeface="微软雅黑" panose="020B0503020204020204" pitchFamily="34" charset="-122"/>
              </a:rPr>
              <a:t>如何传</a:t>
            </a:r>
            <a:r>
              <a:rPr lang="zh-CN" altLang="en-US" b="1" dirty="0" smtClean="0">
                <a:latin typeface="微软雅黑" panose="020B0503020204020204" pitchFamily="34" charset="-122"/>
                <a:ea typeface="微软雅黑" panose="020B0503020204020204" pitchFamily="34" charset="-122"/>
              </a:rPr>
              <a:t>参</a:t>
            </a:r>
            <a:r>
              <a:rPr lang="en-US" altLang="zh-CN" b="1" dirty="0" smtClean="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需要通过 </a:t>
            </a:r>
            <a:r>
              <a:rPr lang="en-US" altLang="zh-CN" dirty="0">
                <a:latin typeface="微软雅黑" panose="020B0503020204020204" pitchFamily="34" charset="-122"/>
                <a:ea typeface="微软雅黑" panose="020B0503020204020204" pitchFamily="34" charset="-122"/>
              </a:rPr>
              <a:t>bind </a:t>
            </a:r>
            <a:r>
              <a:rPr lang="zh-CN" altLang="en-US" dirty="0">
                <a:latin typeface="微软雅黑" panose="020B0503020204020204" pitchFamily="34" charset="-122"/>
                <a:ea typeface="微软雅黑" panose="020B0503020204020204" pitchFamily="34" charset="-122"/>
              </a:rPr>
              <a:t>方法来绑定参数，第一个参数指向 </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第二个参数开始才是事件函数接收到的参数</a:t>
            </a:r>
            <a:r>
              <a:rPr lang="en-US" altLang="zh-CN" dirty="0" smtClean="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事件</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this.handleclick.bind</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，要传的参数</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函数：</a:t>
            </a:r>
            <a:r>
              <a:rPr lang="en-US" altLang="zh-CN" dirty="0" err="1">
                <a:latin typeface="微软雅黑" panose="020B0503020204020204" pitchFamily="34" charset="-122"/>
                <a:ea typeface="微软雅黑" panose="020B0503020204020204" pitchFamily="34" charset="-122"/>
              </a:rPr>
              <a:t>handleclick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传过来的参数，</a:t>
            </a:r>
            <a:r>
              <a:rPr lang="en-US" altLang="zh-CN" dirty="0">
                <a:latin typeface="微软雅黑" panose="020B0503020204020204" pitchFamily="34" charset="-122"/>
                <a:ea typeface="微软雅黑" panose="020B0503020204020204" pitchFamily="34" charset="-122"/>
              </a:rPr>
              <a:t>event)</a:t>
            </a:r>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416460" y="1016602"/>
            <a:ext cx="11217243"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props0, props1, ...}&gt;&lt;/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handleClick(porps0, props1, ...,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event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your code here</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16457" y="2863261"/>
            <a:ext cx="11217246" cy="389337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Ex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'Stupid Dog'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alert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'parameter: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para</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'AABB'</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Ex</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49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603821"/>
            <a:ext cx="11144816" cy="609397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Greeting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Welcome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Please Loggin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LoginControl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true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en-US"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let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null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handleLogoutClick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Logout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else</a:t>
            </a:r>
            <a:b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handleLoginClick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Login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Greeting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isLoggedIn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LoginControl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15: </a:t>
            </a:r>
            <a:r>
              <a:rPr lang="zh-CN" altLang="en-US" b="1" dirty="0">
                <a:latin typeface="微软雅黑" panose="020B0503020204020204" pitchFamily="34" charset="-122"/>
                <a:ea typeface="微软雅黑" panose="020B0503020204020204" pitchFamily="34" charset="-122"/>
              </a:rPr>
              <a:t>元素变量</a:t>
            </a:r>
            <a:r>
              <a:rPr lang="en-US" altLang="zh-CN" b="1" dirty="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788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779290"/>
            <a:ext cx="11262511"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16: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与运算符</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&amp;&amp;&gt;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MailBox</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length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0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&amp;&amp;</a:t>
            </a:r>
            <a:b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you have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length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messages not been read.</a:t>
            </a:r>
            <a:b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messages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 Re: 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MailBox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unReadMessages</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messages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4" y="234489"/>
            <a:ext cx="11262511" cy="480131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16: </a:t>
            </a:r>
            <a:r>
              <a:rPr lang="zh-CN" altLang="en-US" b="1" dirty="0" smtClean="0">
                <a:latin typeface="微软雅黑" panose="020B0503020204020204" pitchFamily="34" charset="-122"/>
                <a:ea typeface="微软雅黑" panose="020B0503020204020204" pitchFamily="34" charset="-122"/>
              </a:rPr>
              <a:t>与运算符 </a:t>
            </a:r>
            <a:r>
              <a:rPr lang="en-US" altLang="zh-CN" b="1" dirty="0" smtClean="0">
                <a:latin typeface="微软雅黑" panose="020B0503020204020204" pitchFamily="34" charset="-122"/>
                <a:ea typeface="微软雅黑" panose="020B0503020204020204" pitchFamily="34" charset="-122"/>
              </a:rPr>
              <a:t>&amp;&amp;&gt;</a:t>
            </a: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在 </a:t>
            </a:r>
            <a:r>
              <a:rPr lang="en-US" altLang="zh-CN" dirty="0">
                <a:latin typeface="微软雅黑" panose="020B0503020204020204" pitchFamily="34" charset="-122"/>
                <a:ea typeface="微软雅黑" panose="020B0503020204020204" pitchFamily="34" charset="-122"/>
              </a:rPr>
              <a:t>JavaScript </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true &amp;&amp; expression </a:t>
            </a:r>
            <a:r>
              <a:rPr lang="zh-CN" altLang="en-US" dirty="0">
                <a:latin typeface="微软雅黑" panose="020B0503020204020204" pitchFamily="34" charset="-122"/>
                <a:ea typeface="微软雅黑" panose="020B0503020204020204" pitchFamily="34" charset="-122"/>
              </a:rPr>
              <a:t>总是返回 </a:t>
            </a:r>
            <a:r>
              <a:rPr lang="en-US" altLang="zh-CN" dirty="0">
                <a:latin typeface="微软雅黑" panose="020B0503020204020204" pitchFamily="34" charset="-122"/>
                <a:ea typeface="微软雅黑" panose="020B0503020204020204" pitchFamily="34" charset="-122"/>
              </a:rPr>
              <a:t>expression</a:t>
            </a:r>
            <a:r>
              <a:rPr lang="zh-CN" altLang="en-US" dirty="0">
                <a:latin typeface="微软雅黑" panose="020B0503020204020204" pitchFamily="34" charset="-122"/>
                <a:ea typeface="微软雅黑" panose="020B0503020204020204" pitchFamily="34" charset="-122"/>
              </a:rPr>
              <a:t>，而 </a:t>
            </a:r>
            <a:r>
              <a:rPr lang="en-US" altLang="zh-CN" dirty="0">
                <a:latin typeface="微软雅黑" panose="020B0503020204020204" pitchFamily="34" charset="-122"/>
                <a:ea typeface="微软雅黑" panose="020B0503020204020204" pitchFamily="34" charset="-122"/>
              </a:rPr>
              <a:t>false &amp;&amp; expression </a:t>
            </a:r>
            <a:r>
              <a:rPr lang="zh-CN" altLang="en-US" dirty="0">
                <a:latin typeface="微软雅黑" panose="020B0503020204020204" pitchFamily="34" charset="-122"/>
                <a:ea typeface="微软雅黑" panose="020B0503020204020204" pitchFamily="34" charset="-122"/>
              </a:rPr>
              <a:t>总是返回 </a:t>
            </a:r>
            <a:r>
              <a:rPr lang="en-US" altLang="zh-CN" dirty="0">
                <a:latin typeface="微软雅黑" panose="020B0503020204020204" pitchFamily="34" charset="-122"/>
                <a:ea typeface="微软雅黑" panose="020B0503020204020204" pitchFamily="34" charset="-122"/>
              </a:rPr>
              <a:t>false</a:t>
            </a:r>
            <a:r>
              <a:rPr lang="zh-CN" altLang="en-US" dirty="0" smtClean="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，如果条件是 </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&amp;&amp;</a:t>
            </a:r>
            <a:r>
              <a:rPr lang="zh-CN" altLang="en-US" dirty="0">
                <a:latin typeface="微软雅黑" panose="020B0503020204020204" pitchFamily="34" charset="-122"/>
                <a:ea typeface="微软雅黑" panose="020B0503020204020204" pitchFamily="34" charset="-122"/>
              </a:rPr>
              <a:t> 右侧的元素就会被渲染，如果是 </a:t>
            </a:r>
            <a:r>
              <a:rPr lang="en-US" altLang="zh-CN" dirty="0">
                <a:latin typeface="微软雅黑" panose="020B0503020204020204" pitchFamily="34" charset="-122"/>
                <a:ea typeface="微软雅黑" panose="020B0503020204020204" pitchFamily="34" charset="-122"/>
              </a:rPr>
              <a:t>false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会忽略并跳过它</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6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0246" y="234489"/>
            <a:ext cx="11425473" cy="618630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17: </a:t>
            </a:r>
            <a:r>
              <a:rPr lang="zh-CN" altLang="en-US" b="1" dirty="0" smtClean="0">
                <a:latin typeface="微软雅黑" panose="020B0503020204020204" pitchFamily="34" charset="-122"/>
                <a:ea typeface="微软雅黑" panose="020B0503020204020204" pitchFamily="34" charset="-122"/>
              </a:rPr>
              <a:t>阻止组件渲染</a:t>
            </a:r>
            <a:r>
              <a:rPr lang="en-US" altLang="zh-CN" b="1" dirty="0" smtClean="0">
                <a:latin typeface="微软雅黑" panose="020B0503020204020204" pitchFamily="34" charset="-122"/>
                <a:ea typeface="微软雅黑" panose="020B0503020204020204" pitchFamily="34" charset="-122"/>
              </a:rPr>
              <a:t>&gt;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WarningBanner</a:t>
            </a:r>
            <a:r>
              <a:rPr lang="en-US" altLang="zh-CN" dirty="0">
                <a:latin typeface="微软雅黑" panose="020B0503020204020204" pitchFamily="34" charset="-122"/>
                <a:ea typeface="微软雅黑" panose="020B0503020204020204" pitchFamily="34" charset="-122"/>
              </a:rPr>
              <a:t> /&gt; </a:t>
            </a:r>
            <a:r>
              <a:rPr lang="zh-CN" altLang="en-US" dirty="0">
                <a:latin typeface="微软雅黑" panose="020B0503020204020204" pitchFamily="34" charset="-122"/>
                <a:ea typeface="微软雅黑" panose="020B0503020204020204" pitchFamily="34" charset="-122"/>
              </a:rPr>
              <a:t>根据属性 </a:t>
            </a:r>
            <a:r>
              <a:rPr lang="en-US" altLang="zh-CN" dirty="0">
                <a:latin typeface="微软雅黑" panose="020B0503020204020204" pitchFamily="34" charset="-122"/>
                <a:ea typeface="微软雅黑" panose="020B0503020204020204" pitchFamily="34" charset="-122"/>
              </a:rPr>
              <a:t>warn </a:t>
            </a:r>
            <a:r>
              <a:rPr lang="zh-CN" altLang="en-US" dirty="0">
                <a:latin typeface="微软雅黑" panose="020B0503020204020204" pitchFamily="34" charset="-122"/>
                <a:ea typeface="微软雅黑" panose="020B0503020204020204" pitchFamily="34" charset="-122"/>
              </a:rPr>
              <a:t>的值条件渲染。如果 </a:t>
            </a:r>
            <a:r>
              <a:rPr lang="en-US" altLang="zh-CN" dirty="0">
                <a:latin typeface="微软雅黑" panose="020B0503020204020204" pitchFamily="34" charset="-122"/>
                <a:ea typeface="微软雅黑" panose="020B0503020204020204" pitchFamily="34" charset="-122"/>
              </a:rPr>
              <a:t>warn </a:t>
            </a:r>
            <a:r>
              <a:rPr lang="zh-CN" altLang="en-US" dirty="0">
                <a:latin typeface="微软雅黑" panose="020B0503020204020204" pitchFamily="34" charset="-122"/>
                <a:ea typeface="微软雅黑" panose="020B0503020204020204" pitchFamily="34" charset="-122"/>
              </a:rPr>
              <a:t>的值是 </a:t>
            </a:r>
            <a:r>
              <a:rPr lang="en-US" altLang="zh-CN" dirty="0">
                <a:latin typeface="微软雅黑" panose="020B0503020204020204" pitchFamily="34" charset="-122"/>
                <a:ea typeface="微软雅黑" panose="020B0503020204020204" pitchFamily="34" charset="-122"/>
              </a:rPr>
              <a:t>false</a:t>
            </a:r>
            <a:r>
              <a:rPr lang="zh-CN" altLang="en-US" dirty="0">
                <a:latin typeface="微软雅黑" panose="020B0503020204020204" pitchFamily="34" charset="-122"/>
                <a:ea typeface="微软雅黑" panose="020B0503020204020204" pitchFamily="34" charset="-122"/>
              </a:rPr>
              <a:t>，则组件不会渲染：</a:t>
            </a:r>
          </a:p>
        </p:txBody>
      </p:sp>
      <p:sp>
        <p:nvSpPr>
          <p:cNvPr id="2" name="Rectangle 1"/>
          <p:cNvSpPr>
            <a:spLocks noChangeArrowheads="1"/>
          </p:cNvSpPr>
          <p:nvPr/>
        </p:nvSpPr>
        <p:spPr bwMode="auto">
          <a:xfrm>
            <a:off x="380245" y="732767"/>
            <a:ext cx="11425473" cy="509370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17: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阻止组件渲染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WarningBar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null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className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="warning"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Warning!!!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prevState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WarningBar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handleToggleClick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warn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"hide"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"show"</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Page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2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18: key&gt;</a:t>
            </a:r>
            <a:endParaRPr lang="zh-CN" altLang="en-US" b="1" dirty="0">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407405" y="758781"/>
            <a:ext cx="11253458" cy="149271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NumberList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numbers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itemList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map</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li</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li</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ul</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itemList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ul</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numbers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3</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4</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5</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smtClean="0">
                <a:ln>
                  <a:noFill/>
                </a:ln>
                <a:solidFill>
                  <a:srgbClr val="7F90AA"/>
                </a:solidFill>
                <a:effectLst/>
                <a:latin typeface="Consolas" panose="020B0609020204030204" pitchFamily="49" charset="0"/>
                <a:cs typeface="Consolas" panose="020B0609020204030204" pitchFamily="49" charset="0"/>
              </a:rPr>
              <a:t>NumberList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numbers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282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603821"/>
            <a:ext cx="11334940" cy="549381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19: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元素的</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key</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在他的兄弟元素之间应该唯一</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Blog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sidebar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ul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.posts.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map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li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key</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title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li</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ul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content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.posts.</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map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key</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h3</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title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h3</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content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sidebar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content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posts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id</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title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content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'welcome to learning react'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id</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title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'Installation'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content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'You can install react from npm'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Blog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posts</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posts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19</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元素的</a:t>
            </a:r>
            <a:r>
              <a:rPr lang="en-US" altLang="zh-CN" b="1" dirty="0">
                <a:latin typeface="微软雅黑" panose="020B0503020204020204" pitchFamily="34" charset="-122"/>
                <a:ea typeface="微软雅黑" panose="020B0503020204020204" pitchFamily="34" charset="-122"/>
              </a:rPr>
              <a:t>key</a:t>
            </a:r>
            <a:r>
              <a:rPr lang="zh-CN" altLang="en-US" b="1" dirty="0">
                <a:latin typeface="微软雅黑" panose="020B0503020204020204" pitchFamily="34" charset="-122"/>
                <a:ea typeface="微软雅黑" panose="020B0503020204020204" pitchFamily="34" charset="-122"/>
              </a:rPr>
              <a:t>在他的兄弟元素之间应该唯一</a:t>
            </a:r>
            <a:r>
              <a:rPr lang="en-US" altLang="zh-CN" b="1" dirty="0" smtClean="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090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405" y="696992"/>
            <a:ext cx="11226297" cy="489364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demo 20: setState</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Counter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count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handleClick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count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count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handleClick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click 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count =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Counter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20</a:t>
            </a:r>
            <a:r>
              <a:rPr lang="zh-CN" altLang="en-US"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setState</a:t>
            </a:r>
            <a:r>
              <a:rPr lang="en-US" altLang="zh-CN" b="1" dirty="0" smtClean="0">
                <a:latin typeface="微软雅黑" panose="020B0503020204020204" pitchFamily="34" charset="-122"/>
                <a:ea typeface="微软雅黑" panose="020B0503020204020204" pitchFamily="34" charset="-122"/>
              </a:rPr>
              <a: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501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9956"/>
            <a:ext cx="12192000" cy="15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4978" y="300624"/>
            <a:ext cx="2942376" cy="369332"/>
          </a:xfrm>
          <a:prstGeom prst="rect">
            <a:avLst/>
          </a:prstGeom>
          <a:noFill/>
        </p:spPr>
        <p:txBody>
          <a:bodyPr wrap="square" rtlCol="0">
            <a:spAutoFit/>
          </a:bodyPr>
          <a:lstStyle/>
          <a:p>
            <a:r>
              <a:rPr lang="en-US" altLang="zh-CN" b="1" dirty="0" err="1" smtClean="0">
                <a:latin typeface="微软雅黑" panose="020B0503020204020204" pitchFamily="34" charset="-122"/>
                <a:ea typeface="微软雅黑" panose="020B0503020204020204" pitchFamily="34" charset="-122"/>
              </a:rPr>
              <a:t>manifest.json</a:t>
            </a:r>
            <a:r>
              <a:rPr lang="zh-CN" altLang="en-US" b="1" dirty="0" smtClean="0">
                <a:latin typeface="微软雅黑" panose="020B0503020204020204" pitchFamily="34" charset="-122"/>
                <a:ea typeface="微软雅黑" panose="020B0503020204020204" pitchFamily="34" charset="-122"/>
              </a:rPr>
              <a:t>文件</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34978" y="1039288"/>
            <a:ext cx="11434527" cy="1200329"/>
          </a:xfrm>
          <a:prstGeom prst="rect">
            <a:avLst/>
          </a:prstGeom>
          <a:noFill/>
        </p:spPr>
        <p:txBody>
          <a:bodyPr wrap="square" rtlCol="0">
            <a:spAutoFit/>
          </a:bodyPr>
          <a:lstStyle/>
          <a:p>
            <a:r>
              <a:rPr lang="en-US" altLang="zh-CN" dirty="0" smtClean="0"/>
              <a:t>         </a:t>
            </a:r>
            <a:r>
              <a:rPr lang="en-US" altLang="zh-CN" dirty="0" err="1" smtClean="0"/>
              <a:t>manifest.json</a:t>
            </a:r>
            <a:r>
              <a:rPr lang="zh-CN" altLang="en-US" dirty="0"/>
              <a:t>文件</a:t>
            </a:r>
            <a:r>
              <a:rPr lang="zh-CN" altLang="en-US" dirty="0" smtClean="0"/>
              <a:t>是</a:t>
            </a:r>
            <a:r>
              <a:rPr lang="en-US" altLang="zh-CN" dirty="0" smtClean="0"/>
              <a:t>5</a:t>
            </a:r>
            <a:r>
              <a:rPr lang="en-US" altLang="zh-CN" dirty="0"/>
              <a:t>+</a:t>
            </a:r>
            <a:r>
              <a:rPr lang="zh-CN" altLang="en-US" dirty="0" smtClean="0"/>
              <a:t>移动</a:t>
            </a:r>
            <a:r>
              <a:rPr lang="en-US" altLang="zh-CN" dirty="0"/>
              <a:t>App</a:t>
            </a:r>
            <a:r>
              <a:rPr lang="zh-CN" altLang="en-US" dirty="0"/>
              <a:t>的配置文件，用于指定</a:t>
            </a:r>
            <a:r>
              <a:rPr lang="zh-CN" altLang="en-US" dirty="0">
                <a:solidFill>
                  <a:srgbClr val="FF0000"/>
                </a:solidFill>
              </a:rPr>
              <a:t>应用的显示名称</a:t>
            </a:r>
            <a:r>
              <a:rPr lang="zh-CN" altLang="en-US" dirty="0"/>
              <a:t>、</a:t>
            </a:r>
            <a:r>
              <a:rPr lang="zh-CN" altLang="en-US" dirty="0">
                <a:solidFill>
                  <a:srgbClr val="FF0000"/>
                </a:solidFill>
              </a:rPr>
              <a:t>图标</a:t>
            </a:r>
            <a:r>
              <a:rPr lang="zh-CN" altLang="en-US" dirty="0"/>
              <a:t>、</a:t>
            </a:r>
            <a:r>
              <a:rPr lang="zh-CN" altLang="en-US" dirty="0">
                <a:solidFill>
                  <a:srgbClr val="FF0000"/>
                </a:solidFill>
              </a:rPr>
              <a:t>应用入口文件地址</a:t>
            </a:r>
            <a:r>
              <a:rPr lang="zh-CN" altLang="en-US" dirty="0"/>
              <a:t>及</a:t>
            </a:r>
            <a:r>
              <a:rPr lang="zh-CN" altLang="en-US" dirty="0">
                <a:solidFill>
                  <a:srgbClr val="FF0000"/>
                </a:solidFill>
              </a:rPr>
              <a:t>需要使用的设备权限</a:t>
            </a:r>
            <a:r>
              <a:rPr lang="zh-CN" altLang="en-US" dirty="0"/>
              <a:t>等信息，用户可通过</a:t>
            </a:r>
            <a:r>
              <a:rPr lang="en-US" altLang="zh-CN" dirty="0" err="1"/>
              <a:t>HBuilder</a:t>
            </a:r>
            <a:r>
              <a:rPr lang="zh-CN" altLang="en-US" dirty="0"/>
              <a:t>的可视化界面视图或者源码视图来配置</a:t>
            </a:r>
            <a:r>
              <a:rPr lang="en-US" altLang="zh-CN" dirty="0"/>
              <a:t>5+</a:t>
            </a:r>
            <a:r>
              <a:rPr lang="zh-CN" altLang="en-US" dirty="0"/>
              <a:t>移动</a:t>
            </a:r>
            <a:r>
              <a:rPr lang="en-US" altLang="zh-CN" dirty="0"/>
              <a:t>App</a:t>
            </a:r>
            <a:r>
              <a:rPr lang="zh-CN" altLang="en-US" dirty="0"/>
              <a:t>的信息</a:t>
            </a:r>
            <a:r>
              <a:rPr lang="zh-CN" altLang="en-US" dirty="0" smtClean="0"/>
              <a:t>。</a:t>
            </a:r>
            <a:r>
              <a:rPr lang="en-US" altLang="zh-CN" dirty="0" smtClean="0"/>
              <a:t> </a:t>
            </a:r>
            <a:r>
              <a:rPr lang="en-US" altLang="zh-CN" dirty="0" err="1" smtClean="0"/>
              <a:t>manifest.json</a:t>
            </a:r>
            <a:r>
              <a:rPr lang="zh-CN" altLang="en-US" dirty="0" smtClean="0"/>
              <a:t>文件</a:t>
            </a:r>
            <a:r>
              <a:rPr lang="zh-CN" altLang="en-US" dirty="0"/>
              <a:t>根据</a:t>
            </a:r>
            <a:r>
              <a:rPr lang="en-US" altLang="zh-CN" dirty="0"/>
              <a:t>w3c</a:t>
            </a:r>
            <a:r>
              <a:rPr lang="zh-CN" altLang="en-US" dirty="0"/>
              <a:t>的</a:t>
            </a:r>
            <a:r>
              <a:rPr lang="en-US" altLang="zh-CN" dirty="0" err="1"/>
              <a:t>webapp</a:t>
            </a:r>
            <a:r>
              <a:rPr lang="zh-CN" altLang="en-US" dirty="0"/>
              <a:t>规范制定，</a:t>
            </a:r>
            <a:r>
              <a:rPr lang="en-US" altLang="zh-CN" dirty="0"/>
              <a:t>plus</a:t>
            </a:r>
            <a:r>
              <a:rPr lang="zh-CN" altLang="en-US" dirty="0"/>
              <a:t>节点下内容为</a:t>
            </a:r>
            <a:r>
              <a:rPr lang="en-US" altLang="zh-CN" dirty="0"/>
              <a:t>HTML5Plus</a:t>
            </a:r>
            <a:r>
              <a:rPr lang="zh-CN" altLang="en-US" dirty="0"/>
              <a:t>扩展规范，其下包括</a:t>
            </a:r>
            <a:r>
              <a:rPr lang="en-US" altLang="zh-CN" dirty="0"/>
              <a:t>iOS</a:t>
            </a:r>
            <a:r>
              <a:rPr lang="zh-CN" altLang="en-US" dirty="0"/>
              <a:t>和</a:t>
            </a:r>
            <a:r>
              <a:rPr lang="en-US" altLang="zh-CN" dirty="0"/>
              <a:t>Android</a:t>
            </a:r>
            <a:r>
              <a:rPr lang="zh-CN" altLang="en-US" dirty="0"/>
              <a:t>子节点，内容来源分别为</a:t>
            </a:r>
            <a:r>
              <a:rPr lang="en-US" altLang="zh-CN" dirty="0"/>
              <a:t>iOS</a:t>
            </a:r>
            <a:r>
              <a:rPr lang="zh-CN" altLang="en-US" dirty="0"/>
              <a:t>和</a:t>
            </a:r>
            <a:r>
              <a:rPr lang="en-US" altLang="zh-CN" dirty="0"/>
              <a:t>Android</a:t>
            </a:r>
            <a:r>
              <a:rPr lang="zh-CN" altLang="en-US" dirty="0"/>
              <a:t>原生打包所要求的参数，用于对</a:t>
            </a:r>
            <a:r>
              <a:rPr lang="en-US" altLang="zh-CN" dirty="0"/>
              <a:t>5+</a:t>
            </a:r>
            <a:r>
              <a:rPr lang="zh-CN" altLang="en-US" dirty="0"/>
              <a:t>移动</a:t>
            </a:r>
            <a:r>
              <a:rPr lang="en-US" altLang="zh-CN" dirty="0"/>
              <a:t>App</a:t>
            </a:r>
            <a:r>
              <a:rPr lang="zh-CN" altLang="en-US" dirty="0"/>
              <a:t>打包为</a:t>
            </a:r>
            <a:r>
              <a:rPr lang="en-US" altLang="zh-CN" dirty="0" err="1"/>
              <a:t>ipa</a:t>
            </a:r>
            <a:r>
              <a:rPr lang="zh-CN" altLang="en-US" dirty="0"/>
              <a:t>或</a:t>
            </a:r>
            <a:r>
              <a:rPr lang="en-US" altLang="zh-CN" dirty="0" err="1"/>
              <a:t>apk</a:t>
            </a:r>
            <a:r>
              <a:rPr lang="zh-CN" altLang="en-US" dirty="0"/>
              <a:t>安装包进行配置。</a:t>
            </a:r>
          </a:p>
        </p:txBody>
      </p:sp>
      <p:sp>
        <p:nvSpPr>
          <p:cNvPr id="5" name="Rectangle 1"/>
          <p:cNvSpPr>
            <a:spLocks noChangeArrowheads="1"/>
          </p:cNvSpPr>
          <p:nvPr/>
        </p:nvSpPr>
        <p:spPr bwMode="auto">
          <a:xfrm>
            <a:off x="334978" y="2455040"/>
            <a:ext cx="4255129"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"short_name"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 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"Create React App Sample"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"icons"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"src"</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"favicon.ico"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"sizes"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"64x64 32x32 24x24 16x16"</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"type"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"image/x-icon"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"launch_path"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"index.html"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"start_url"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"display"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"standalone"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"theme_color"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"#000000"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"background_color"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"#ffffff"</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4934140" y="6017195"/>
            <a:ext cx="6301212" cy="369332"/>
          </a:xfrm>
          <a:prstGeom prst="rect">
            <a:avLst/>
          </a:prstGeom>
          <a:noFill/>
        </p:spPr>
        <p:txBody>
          <a:bodyPr wrap="square" rtlCol="0">
            <a:spAutoFit/>
          </a:bodyPr>
          <a:lstStyle/>
          <a:p>
            <a:r>
              <a:rPr lang="zh-CN" altLang="en-US" dirty="0" smtClean="0"/>
              <a:t>详细参考：</a:t>
            </a:r>
            <a:r>
              <a:rPr lang="en-US" altLang="zh-CN" dirty="0" smtClean="0">
                <a:hlinkClick r:id="rId2"/>
              </a:rPr>
              <a:t>http://ask.dcloud.net.cn/article/94</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01173954"/>
              </p:ext>
            </p:extLst>
          </p:nvPr>
        </p:nvGraphicFramePr>
        <p:xfrm>
          <a:off x="4738985" y="2455040"/>
          <a:ext cx="6958092" cy="1483360"/>
        </p:xfrm>
        <a:graphic>
          <a:graphicData uri="http://schemas.openxmlformats.org/drawingml/2006/table">
            <a:tbl>
              <a:tblPr firstRow="1" bandRow="1">
                <a:tableStyleId>{5C22544A-7EE6-4342-B048-85BDC9FD1C3A}</a:tableStyleId>
              </a:tblPr>
              <a:tblGrid>
                <a:gridCol w="704772"/>
                <a:gridCol w="1372313"/>
                <a:gridCol w="4881007"/>
              </a:tblGrid>
              <a:tr h="370840">
                <a:tc>
                  <a:txBody>
                    <a:bodyPr/>
                    <a:lstStyle/>
                    <a:p>
                      <a:pPr algn="ctr"/>
                      <a:r>
                        <a:rPr lang="zh-CN" altLang="en-US" sz="1400" dirty="0" smtClean="0"/>
                        <a:t>序号</a:t>
                      </a:r>
                      <a:endParaRPr lang="zh-CN" altLang="en-US" sz="1400" dirty="0"/>
                    </a:p>
                  </a:txBody>
                  <a:tcPr/>
                </a:tc>
                <a:tc>
                  <a:txBody>
                    <a:bodyPr/>
                    <a:lstStyle/>
                    <a:p>
                      <a:pPr algn="ctr"/>
                      <a:r>
                        <a:rPr lang="zh-CN" altLang="en-US" sz="1400" dirty="0" smtClean="0"/>
                        <a:t>节点名</a:t>
                      </a:r>
                      <a:endParaRPr lang="zh-CN" altLang="en-US" sz="1400" dirty="0"/>
                    </a:p>
                  </a:txBody>
                  <a:tcPr/>
                </a:tc>
                <a:tc>
                  <a:txBody>
                    <a:bodyPr/>
                    <a:lstStyle/>
                    <a:p>
                      <a:pPr algn="ctr"/>
                      <a:r>
                        <a:rPr lang="zh-CN" altLang="en-US" sz="1400" dirty="0" smtClean="0"/>
                        <a:t>说明</a:t>
                      </a:r>
                      <a:endParaRPr lang="zh-CN" altLang="en-US" sz="1400" dirty="0"/>
                    </a:p>
                  </a:txBody>
                  <a:tcPr/>
                </a:tc>
              </a:tr>
              <a:tr h="370840">
                <a:tc>
                  <a:txBody>
                    <a:bodyPr/>
                    <a:lstStyle/>
                    <a:p>
                      <a:pPr algn="ctr"/>
                      <a:r>
                        <a:rPr lang="en-US" altLang="zh-CN" sz="1400" dirty="0" smtClean="0"/>
                        <a:t>1</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name</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应用名称：</a:t>
                      </a:r>
                      <a:r>
                        <a:rPr lang="en-US" altLang="zh-CN" sz="1400" b="0" i="0" kern="1200" dirty="0" smtClean="0">
                          <a:solidFill>
                            <a:schemeClr val="dk1"/>
                          </a:solidFill>
                          <a:effectLst/>
                          <a:latin typeface="+mn-lt"/>
                          <a:ea typeface="+mn-ea"/>
                          <a:cs typeface="+mn-cs"/>
                        </a:rPr>
                        <a:t>App</a:t>
                      </a:r>
                      <a:r>
                        <a:rPr lang="zh-CN" altLang="en-US" sz="1400" b="0" i="0" kern="1200" dirty="0" smtClean="0">
                          <a:solidFill>
                            <a:schemeClr val="dk1"/>
                          </a:solidFill>
                          <a:effectLst/>
                          <a:latin typeface="+mn-lt"/>
                          <a:ea typeface="+mn-ea"/>
                          <a:cs typeface="+mn-cs"/>
                        </a:rPr>
                        <a:t>打包后在手机上桌面的快捷方式名称</a:t>
                      </a:r>
                      <a:endParaRPr lang="zh-CN" altLang="en-US" sz="1400" dirty="0"/>
                    </a:p>
                  </a:txBody>
                  <a:tcPr/>
                </a:tc>
              </a:tr>
              <a:tr h="370840">
                <a:tc>
                  <a:txBody>
                    <a:bodyPr/>
                    <a:lstStyle/>
                    <a:p>
                      <a:pPr algn="ctr"/>
                      <a:r>
                        <a:rPr lang="en-US" altLang="zh-CN" sz="1400" dirty="0" smtClean="0"/>
                        <a:t>2</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launch_path</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入口页面：应用启动后自动打开的第一个</a:t>
                      </a:r>
                      <a:r>
                        <a:rPr lang="en-US" altLang="zh-CN" sz="1400" b="0" i="0" kern="1200" dirty="0" smtClean="0">
                          <a:solidFill>
                            <a:schemeClr val="dk1"/>
                          </a:solidFill>
                          <a:effectLst/>
                          <a:latin typeface="+mn-lt"/>
                          <a:ea typeface="+mn-ea"/>
                          <a:cs typeface="+mn-cs"/>
                        </a:rPr>
                        <a:t>HTML</a:t>
                      </a:r>
                      <a:r>
                        <a:rPr lang="zh-CN" altLang="en-US" sz="1400" b="0" i="0" kern="1200" dirty="0" smtClean="0">
                          <a:solidFill>
                            <a:schemeClr val="dk1"/>
                          </a:solidFill>
                          <a:effectLst/>
                          <a:latin typeface="+mn-lt"/>
                          <a:ea typeface="+mn-ea"/>
                          <a:cs typeface="+mn-cs"/>
                        </a:rPr>
                        <a:t>页面</a:t>
                      </a:r>
                      <a:endParaRPr lang="zh-CN" altLang="en-US" sz="1400" dirty="0"/>
                    </a:p>
                  </a:txBody>
                  <a:tcPr/>
                </a:tc>
              </a:tr>
              <a:tr h="370840">
                <a:tc>
                  <a:txBody>
                    <a:bodyPr/>
                    <a:lstStyle/>
                    <a:p>
                      <a:pPr algn="ctr"/>
                      <a:r>
                        <a:rPr lang="en-US" altLang="zh-CN" sz="1400" dirty="0" smtClean="0"/>
                        <a:t>3</a:t>
                      </a:r>
                      <a:endParaRPr lang="zh-CN" altLang="en-US" sz="1400" dirty="0"/>
                    </a:p>
                  </a:txBody>
                  <a:tcPr/>
                </a:tc>
                <a:tc>
                  <a:txBody>
                    <a:bodyPr/>
                    <a:lstStyle/>
                    <a:p>
                      <a:pPr algn="ctr"/>
                      <a:r>
                        <a:rPr lang="en-US" altLang="zh-CN" sz="1400" dirty="0" smtClean="0"/>
                        <a:t>icons</a:t>
                      </a:r>
                      <a:endParaRPr lang="zh-CN" altLang="en-US" sz="1400" dirty="0"/>
                    </a:p>
                  </a:txBody>
                  <a:tcPr/>
                </a:tc>
                <a:tc>
                  <a:txBody>
                    <a:bodyPr/>
                    <a:lstStyle/>
                    <a:p>
                      <a:r>
                        <a:rPr lang="zh-CN" altLang="en-US" sz="1400" dirty="0" smtClean="0"/>
                        <a:t>应用图标</a:t>
                      </a:r>
                      <a:endParaRPr lang="zh-CN" altLang="en-US" sz="1400" dirty="0"/>
                    </a:p>
                  </a:txBody>
                  <a:tcPr/>
                </a:tc>
              </a:tr>
            </a:tbl>
          </a:graphicData>
        </a:graphic>
      </p:graphicFrame>
    </p:spTree>
    <p:extLst>
      <p:ext uri="{BB962C8B-B14F-4D97-AF65-F5344CB8AC3E}">
        <p14:creationId xmlns:p14="http://schemas.microsoft.com/office/powerpoint/2010/main" val="210650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405" y="234489"/>
            <a:ext cx="11235351" cy="5601533"/>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组件的</a:t>
            </a:r>
            <a:r>
              <a:rPr lang="en-US" altLang="zh-CN" b="1" dirty="0" err="1" smtClean="0">
                <a:latin typeface="微软雅黑" panose="020B0503020204020204" pitchFamily="34" charset="-122"/>
                <a:ea typeface="微软雅黑" panose="020B0503020204020204" pitchFamily="34" charset="-122"/>
              </a:rPr>
              <a:t>setState</a:t>
            </a:r>
            <a:r>
              <a:rPr lang="zh-CN" altLang="en-US" b="1" dirty="0" smtClean="0">
                <a:latin typeface="微软雅黑" panose="020B0503020204020204" pitchFamily="34" charset="-122"/>
                <a:ea typeface="微软雅黑" panose="020B0503020204020204" pitchFamily="34" charset="-122"/>
              </a:rPr>
              <a:t>方法：</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setState</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enqueues</a:t>
            </a:r>
            <a:r>
              <a:rPr lang="en-US" altLang="zh-CN" sz="1400" dirty="0">
                <a:latin typeface="微软雅黑" panose="020B0503020204020204" pitchFamily="34" charset="-122"/>
                <a:ea typeface="微软雅黑" panose="020B0503020204020204" pitchFamily="34" charset="-122"/>
              </a:rPr>
              <a:t> changes to the component state and tells React that this component and its children need to be re-rendered with the updated state. This is the primary method you use to update the user interface in response to event handlers and server responses</a:t>
            </a:r>
            <a:r>
              <a:rPr lang="en-US" altLang="zh-CN" sz="1400" dirty="0" smtClean="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Think of </a:t>
            </a:r>
            <a:r>
              <a:rPr lang="en-US" altLang="zh-CN" sz="1400" dirty="0" err="1">
                <a:latin typeface="微软雅黑" panose="020B0503020204020204" pitchFamily="34" charset="-122"/>
                <a:ea typeface="微软雅黑" panose="020B0503020204020204" pitchFamily="34" charset="-122"/>
              </a:rPr>
              <a:t>setState</a:t>
            </a:r>
            <a:r>
              <a:rPr lang="en-US" altLang="zh-CN" sz="1400" dirty="0">
                <a:latin typeface="微软雅黑" panose="020B0503020204020204" pitchFamily="34" charset="-122"/>
                <a:ea typeface="微软雅黑" panose="020B0503020204020204" pitchFamily="34" charset="-122"/>
              </a:rPr>
              <a:t>() as a request rather than an immediate command to update the component. For better perceived performance, React may delay it, and then update several components in a single pass. React does not guarantee that the state changes are applied immediately</a:t>
            </a:r>
            <a:r>
              <a:rPr lang="en-US" altLang="zh-CN" sz="1400" dirty="0" smtClean="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r>
              <a:rPr lang="en-US" altLang="zh-CN" sz="1400" dirty="0" err="1">
                <a:latin typeface="微软雅黑" panose="020B0503020204020204" pitchFamily="34" charset="-122"/>
                <a:ea typeface="微软雅黑" panose="020B0503020204020204" pitchFamily="34" charset="-122"/>
              </a:rPr>
              <a:t>setState</a:t>
            </a:r>
            <a:r>
              <a:rPr lang="en-US" altLang="zh-CN" sz="1400" dirty="0">
                <a:latin typeface="微软雅黑" panose="020B0503020204020204" pitchFamily="34" charset="-122"/>
                <a:ea typeface="微软雅黑" panose="020B0503020204020204" pitchFamily="34" charset="-122"/>
              </a:rPr>
              <a:t>() does not always immediately update the component. It may batch or defer the update until later. If you need to set the state based on the previous state, read about the updater argument below.</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The </a:t>
            </a:r>
            <a:r>
              <a:rPr lang="en-US" altLang="zh-CN" sz="1400" dirty="0">
                <a:latin typeface="微软雅黑" panose="020B0503020204020204" pitchFamily="34" charset="-122"/>
                <a:ea typeface="微软雅黑" panose="020B0503020204020204" pitchFamily="34" charset="-122"/>
              </a:rPr>
              <a:t>first </a:t>
            </a:r>
            <a:r>
              <a:rPr lang="en-US" altLang="zh-CN" sz="1400" dirty="0" smtClean="0">
                <a:latin typeface="微软雅黑" panose="020B0503020204020204" pitchFamily="34" charset="-122"/>
                <a:ea typeface="微软雅黑" panose="020B0503020204020204" pitchFamily="34" charset="-122"/>
              </a:rPr>
              <a:t>argument </a:t>
            </a:r>
            <a:r>
              <a:rPr lang="en-US" altLang="zh-CN" sz="1400" dirty="0">
                <a:latin typeface="微软雅黑" panose="020B0503020204020204" pitchFamily="34" charset="-122"/>
                <a:ea typeface="微软雅黑" panose="020B0503020204020204" pitchFamily="34" charset="-122"/>
              </a:rPr>
              <a:t>is an updater function with the signature</a:t>
            </a:r>
            <a:r>
              <a:rPr lang="en-US" altLang="zh-CN" sz="1400" dirty="0" smtClean="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If the next state depends on the current state, we recommend using the updater function form, instead</a:t>
            </a:r>
            <a:r>
              <a:rPr lang="en-US" altLang="zh-CN" sz="1400" dirty="0" smtClean="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407404" y="3436394"/>
            <a:ext cx="11235352"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stateChange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07404" y="4089904"/>
            <a:ext cx="11235352" cy="69249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quantity</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smtClean="0">
                <a:ln>
                  <a:noFill/>
                </a:ln>
                <a:solidFill>
                  <a:srgbClr val="FF6400"/>
                </a:solidFill>
                <a:effectLst/>
                <a:latin typeface="Consolas" panose="020B0609020204030204" pitchFamily="49" charset="0"/>
                <a:cs typeface="Consolas" panose="020B0609020204030204" pitchFamily="49" charset="0"/>
              </a:rPr>
              <a:t>quantity </a:t>
            </a:r>
            <a:r>
              <a:rPr kumimoji="0" lang="zh-CN" altLang="zh-CN" sz="1300" b="0" i="0" u="none" strike="noStrike" cap="none" normalizeH="0" baseline="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20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97565299"/>
              </p:ext>
            </p:extLst>
          </p:nvPr>
        </p:nvGraphicFramePr>
        <p:xfrm>
          <a:off x="393150" y="732180"/>
          <a:ext cx="2737978" cy="104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93150" y="344116"/>
            <a:ext cx="11115360" cy="6463308"/>
          </a:xfrm>
          <a:prstGeom prst="rect">
            <a:avLst/>
          </a:prstGeom>
        </p:spPr>
        <p:txBody>
          <a:bodyPr wrap="square">
            <a:spAutoFit/>
          </a:bodyPr>
          <a:lstStyle/>
          <a:p>
            <a:pPr latinLnBrk="1"/>
            <a:r>
              <a:rPr lang="zh-CN" altLang="en-US" dirty="0">
                <a:solidFill>
                  <a:srgbClr val="333333"/>
                </a:solidFill>
                <a:latin typeface="微软雅黑" panose="020B0503020204020204" pitchFamily="34" charset="-122"/>
                <a:ea typeface="微软雅黑" panose="020B0503020204020204" pitchFamily="34" charset="-122"/>
              </a:rPr>
              <a:t>组件的生命周期可分成三个状态</a:t>
            </a:r>
            <a:r>
              <a:rPr lang="zh-CN" altLang="en-US" dirty="0" smtClean="0">
                <a:solidFill>
                  <a:srgbClr val="333333"/>
                </a:solidFill>
                <a:latin typeface="微软雅黑" panose="020B0503020204020204" pitchFamily="34" charset="-122"/>
                <a:ea typeface="微软雅黑" panose="020B0503020204020204" pitchFamily="34" charset="-122"/>
              </a:rPr>
              <a:t>：</a:t>
            </a:r>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r>
              <a:rPr lang="zh-CN" altLang="en-US" dirty="0" smtClean="0">
                <a:solidFill>
                  <a:srgbClr val="333333"/>
                </a:solidFill>
                <a:latin typeface="微软雅黑" panose="020B0503020204020204" pitchFamily="34" charset="-122"/>
                <a:ea typeface="微软雅黑" panose="020B0503020204020204" pitchFamily="34" charset="-122"/>
              </a:rPr>
              <a:t>生命周期</a:t>
            </a:r>
            <a:r>
              <a:rPr lang="zh-CN" altLang="en-US" dirty="0">
                <a:solidFill>
                  <a:srgbClr val="333333"/>
                </a:solidFill>
                <a:latin typeface="微软雅黑" panose="020B0503020204020204" pitchFamily="34" charset="-122"/>
                <a:ea typeface="微软雅黑" panose="020B0503020204020204" pitchFamily="34" charset="-122"/>
              </a:rPr>
              <a:t>的方法有：</a:t>
            </a: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smtClean="0">
              <a:solidFill>
                <a:srgbClr val="333333"/>
              </a:solidFill>
              <a:latin typeface="微软雅黑" panose="020B0503020204020204" pitchFamily="34" charset="-122"/>
              <a:ea typeface="微软雅黑" panose="020B0503020204020204" pitchFamily="34" charset="-122"/>
            </a:endParaRPr>
          </a:p>
          <a:p>
            <a:pPr latinLnBrk="1"/>
            <a:endParaRPr lang="zh-CN" altLang="en-US" dirty="0">
              <a:solidFill>
                <a:srgbClr val="333333"/>
              </a:solidFill>
              <a:latin typeface="微软雅黑" panose="020B0503020204020204" pitchFamily="34" charset="-122"/>
              <a:ea typeface="微软雅黑" panose="020B0503020204020204" pitchFamily="34" charset="-122"/>
            </a:endParaRPr>
          </a:p>
          <a:p>
            <a:pPr latinLnBrk="1"/>
            <a:endParaRPr lang="zh-CN" altLang="en-US" dirty="0">
              <a:solidFill>
                <a:srgbClr val="333333"/>
              </a:solidFill>
              <a:latin typeface="微软雅黑" panose="020B0503020204020204" pitchFamily="34" charset="-122"/>
              <a:ea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2514911180"/>
              </p:ext>
            </p:extLst>
          </p:nvPr>
        </p:nvGraphicFramePr>
        <p:xfrm>
          <a:off x="393150" y="2136798"/>
          <a:ext cx="11216959" cy="43563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15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8886" y="576661"/>
            <a:ext cx="11144816" cy="6093976"/>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21: componentDidMount&gt;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descreOpacity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descreOpacity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descreOpacity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0.05</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&lt;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descreOpacity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style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opacity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407405" y="234489"/>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21</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componentDidMount&gt;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29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349" y="394692"/>
            <a:ext cx="11129728" cy="6463308"/>
          </a:xfrm>
          <a:prstGeom prst="rect">
            <a:avLst/>
          </a:prstGeom>
        </p:spPr>
        <p:txBody>
          <a:bodyPr wrap="square">
            <a:spAutoFit/>
          </a:bodyPr>
          <a:lstStyle/>
          <a:p>
            <a:pPr latinLnBrk="1"/>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可以渲染 </a:t>
            </a:r>
            <a:r>
              <a:rPr lang="en-US" altLang="zh-CN" b="1" i="0" dirty="0" smtClean="0">
                <a:solidFill>
                  <a:srgbClr val="333333"/>
                </a:solidFill>
                <a:effectLst/>
                <a:latin typeface="微软雅黑" panose="020B0503020204020204" pitchFamily="34" charset="-122"/>
                <a:ea typeface="微软雅黑" panose="020B0503020204020204" pitchFamily="34" charset="-122"/>
              </a:rPr>
              <a:t>HTML </a:t>
            </a:r>
            <a:r>
              <a:rPr lang="zh-CN" altLang="en-US" b="1" i="0" dirty="0" smtClean="0">
                <a:solidFill>
                  <a:srgbClr val="333333"/>
                </a:solidFill>
                <a:effectLst/>
                <a:latin typeface="微软雅黑" panose="020B0503020204020204" pitchFamily="34" charset="-122"/>
                <a:ea typeface="微软雅黑" panose="020B0503020204020204" pitchFamily="34" charset="-122"/>
              </a:rPr>
              <a:t>标签 </a:t>
            </a:r>
            <a:r>
              <a:rPr lang="en-US" altLang="zh-CN" b="1" i="0" dirty="0" smtClean="0">
                <a:solidFill>
                  <a:srgbClr val="333333"/>
                </a:solidFill>
                <a:effectLst/>
                <a:latin typeface="微软雅黑" panose="020B0503020204020204" pitchFamily="34" charset="-122"/>
                <a:ea typeface="微软雅黑" panose="020B0503020204020204" pitchFamily="34" charset="-122"/>
              </a:rPr>
              <a:t>(strings) </a:t>
            </a:r>
            <a:r>
              <a:rPr lang="zh-CN" altLang="en-US" b="1" i="0" dirty="0" smtClean="0">
                <a:solidFill>
                  <a:srgbClr val="333333"/>
                </a:solidFill>
                <a:effectLst/>
                <a:latin typeface="微软雅黑" panose="020B0503020204020204" pitchFamily="34" charset="-122"/>
                <a:ea typeface="微软雅黑" panose="020B0503020204020204" pitchFamily="34" charset="-122"/>
              </a:rPr>
              <a:t>或 </a:t>
            </a:r>
            <a:r>
              <a:rPr lang="en-US" altLang="zh-CN" b="1" i="0" dirty="0" smtClean="0">
                <a:solidFill>
                  <a:srgbClr val="333333"/>
                </a:solidFill>
                <a:effectLst/>
                <a:latin typeface="微软雅黑" panose="020B0503020204020204" pitchFamily="34" charset="-122"/>
                <a:ea typeface="微软雅黑" panose="020B0503020204020204" pitchFamily="34" charset="-122"/>
              </a:rPr>
              <a:t>React </a:t>
            </a:r>
            <a:r>
              <a:rPr lang="zh-CN" altLang="en-US" b="1" i="0" dirty="0" smtClean="0">
                <a:solidFill>
                  <a:srgbClr val="333333"/>
                </a:solidFill>
                <a:effectLst/>
                <a:latin typeface="微软雅黑" panose="020B0503020204020204" pitchFamily="34" charset="-122"/>
                <a:ea typeface="微软雅黑" panose="020B0503020204020204" pitchFamily="34" charset="-122"/>
              </a:rPr>
              <a:t>组件 </a:t>
            </a:r>
            <a:r>
              <a:rPr lang="en-US" altLang="zh-CN" b="1" i="0" dirty="0" smtClean="0">
                <a:solidFill>
                  <a:srgbClr val="333333"/>
                </a:solidFill>
                <a:effectLst/>
                <a:latin typeface="微软雅黑" panose="020B0503020204020204" pitchFamily="34" charset="-122"/>
                <a:ea typeface="微软雅黑" panose="020B0503020204020204" pitchFamily="34" charset="-122"/>
              </a:rPr>
              <a:t>(classes)</a:t>
            </a:r>
            <a:r>
              <a:rPr lang="zh-CN" altLang="en-US" b="1" i="0" dirty="0" smtClean="0">
                <a:solidFill>
                  <a:srgbClr val="333333"/>
                </a:solidFill>
                <a:effectLst/>
                <a:latin typeface="微软雅黑" panose="020B0503020204020204" pitchFamily="34" charset="-122"/>
                <a:ea typeface="微软雅黑" panose="020B0503020204020204" pitchFamily="34" charset="-122"/>
              </a:rPr>
              <a:t>。</a:t>
            </a: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标签，只需在 </a:t>
            </a:r>
            <a:r>
              <a:rPr lang="en-US" altLang="zh-CN" dirty="0">
                <a:latin typeface="微软雅黑" panose="020B0503020204020204" pitchFamily="34" charset="-122"/>
                <a:ea typeface="微软雅黑" panose="020B0503020204020204" pitchFamily="34" charset="-122"/>
              </a:rPr>
              <a:t>JSX </a:t>
            </a:r>
            <a:r>
              <a:rPr lang="zh-CN" altLang="en-US" dirty="0">
                <a:latin typeface="微软雅黑" panose="020B0503020204020204" pitchFamily="34" charset="-122"/>
                <a:ea typeface="微软雅黑" panose="020B0503020204020204" pitchFamily="34" charset="-122"/>
              </a:rPr>
              <a:t>里使用小写字母的标签名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组件，只需创建一个大写字母开头的本地变量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的 </a:t>
            </a:r>
            <a:r>
              <a:rPr lang="en-US" altLang="zh-CN" dirty="0" smtClean="0">
                <a:latin typeface="微软雅黑" panose="020B0503020204020204" pitchFamily="34" charset="-122"/>
                <a:ea typeface="微软雅黑" panose="020B0503020204020204" pitchFamily="34" charset="-122"/>
              </a:rPr>
              <a:t>JSX </a:t>
            </a:r>
            <a:r>
              <a:rPr lang="zh-CN" altLang="en-US" dirty="0" smtClean="0">
                <a:latin typeface="微软雅黑" panose="020B0503020204020204" pitchFamily="34" charset="-122"/>
                <a:ea typeface="微软雅黑" panose="020B0503020204020204" pitchFamily="34" charset="-122"/>
              </a:rPr>
              <a:t>使用大、小写的约定来区分本地组件的类和 </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标签。</a:t>
            </a:r>
          </a:p>
          <a:p>
            <a:endParaRPr lang="zh-CN" altLang="en-US" dirty="0" smtClean="0">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2611924" y="1124614"/>
            <a:ext cx="6283105"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1 + 1 =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"True"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comment in jsx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474205" y="3000527"/>
            <a:ext cx="9316016" cy="309315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7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4043" y="6313459"/>
            <a:ext cx="6529095" cy="369332"/>
          </a:xfrm>
          <a:prstGeom prst="rect">
            <a:avLst/>
          </a:prstGeom>
        </p:spPr>
        <p:txBody>
          <a:bodyPr wrap="none">
            <a:spAutoFit/>
          </a:bodyPr>
          <a:lstStyle/>
          <a:p>
            <a:r>
              <a:rPr lang="zh-CN" altLang="en-US" b="0" i="0" dirty="0" smtClean="0">
                <a:solidFill>
                  <a:srgbClr val="333333"/>
                </a:solidFill>
                <a:effectLst/>
                <a:latin typeface="Microsoft YaHei" panose="020B0503020204020204" pitchFamily="34" charset="-122"/>
                <a:ea typeface="Microsoft YaHei" panose="020B0503020204020204" pitchFamily="34" charset="-122"/>
              </a:rPr>
              <a:t>参考：</a:t>
            </a:r>
            <a:r>
              <a:rPr lang="en-US" altLang="zh-CN" b="0" i="0" dirty="0" smtClean="0">
                <a:solidFill>
                  <a:srgbClr val="333333"/>
                </a:solidFill>
                <a:effectLst/>
                <a:latin typeface="Microsoft YaHei" panose="020B0503020204020204" pitchFamily="34" charset="-122"/>
                <a:ea typeface="Microsoft YaHei" panose="020B0503020204020204" pitchFamily="34" charset="-122"/>
                <a:hlinkClick r:id="rId2"/>
              </a:rPr>
              <a:t>https://www.cnblogs.com/wonyun/p/5930333.html</a:t>
            </a:r>
            <a:endParaRPr lang="en-US" altLang="zh-CN" b="0" i="0" dirty="0" smtClean="0">
              <a:solidFill>
                <a:srgbClr val="333333"/>
              </a:solidFill>
              <a:effectLst/>
              <a:latin typeface="Microsoft YaHei" panose="020B0503020204020204" pitchFamily="34" charset="-122"/>
              <a:ea typeface="Microsoft YaHei" panose="020B0503020204020204" pitchFamily="34" charset="-122"/>
            </a:endParaRPr>
          </a:p>
        </p:txBody>
      </p:sp>
      <p:grpSp>
        <p:nvGrpSpPr>
          <p:cNvPr id="3" name="组合 2"/>
          <p:cNvGrpSpPr/>
          <p:nvPr/>
        </p:nvGrpSpPr>
        <p:grpSpPr>
          <a:xfrm>
            <a:off x="488656" y="292904"/>
            <a:ext cx="11154099" cy="6001643"/>
            <a:chOff x="488656" y="292904"/>
            <a:chExt cx="11154099" cy="6001643"/>
          </a:xfrm>
        </p:grpSpPr>
        <p:sp>
          <p:nvSpPr>
            <p:cNvPr id="2" name="矩形 1"/>
            <p:cNvSpPr/>
            <p:nvPr/>
          </p:nvSpPr>
          <p:spPr>
            <a:xfrm>
              <a:off x="488656" y="292904"/>
              <a:ext cx="11154099" cy="6001643"/>
            </a:xfrm>
            <a:prstGeom prst="rect">
              <a:avLst/>
            </a:prstGeom>
          </p:spPr>
          <p:txBody>
            <a:bodyPr wrap="square">
              <a:spAutoFit/>
            </a:bodyPr>
            <a:lstStyle/>
            <a:p>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React</a:t>
              </a:r>
              <a:r>
                <a:rPr lang="zh-CN" altLang="en-US" sz="1600" b="1" i="0" u="none" strike="noStrike" dirty="0" smtClean="0">
                  <a:solidFill>
                    <a:srgbClr val="333333"/>
                  </a:solidFill>
                  <a:effectLst/>
                  <a:latin typeface="Microsoft YaHei" panose="020B0503020204020204" pitchFamily="34" charset="-122"/>
                  <a:ea typeface="Microsoft YaHei" panose="020B0503020204020204" pitchFamily="34" charset="-122"/>
                </a:rPr>
                <a:t>创建组件的三种方式</a:t>
              </a:r>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a:t>
              </a:r>
            </a:p>
            <a:p>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、函数式定义的无状态组件</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无状态函数式组件形式上表现为一个只带有一个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方法的组件类，通过函数形式或者</a:t>
              </a:r>
              <a:r>
                <a:rPr lang="en-US" altLang="zh-CN" sz="1600" dirty="0" smtClean="0">
                  <a:solidFill>
                    <a:srgbClr val="333333"/>
                  </a:solidFill>
                  <a:latin typeface="Microsoft YaHei" panose="020B0503020204020204" pitchFamily="34" charset="-122"/>
                  <a:ea typeface="Microsoft YaHei" panose="020B0503020204020204" pitchFamily="34" charset="-122"/>
                </a:rPr>
                <a:t>ES6 arrow function</a:t>
              </a:r>
              <a:r>
                <a:rPr lang="zh-CN" altLang="en-US" sz="1600" dirty="0" smtClean="0">
                  <a:solidFill>
                    <a:srgbClr val="333333"/>
                  </a:solidFill>
                  <a:latin typeface="Microsoft YaHei" panose="020B0503020204020204" pitchFamily="34" charset="-122"/>
                  <a:ea typeface="Microsoft YaHei" panose="020B0503020204020204" pitchFamily="34" charset="-122"/>
                </a:rPr>
                <a:t>的形式在创建，并且该组件是无</a:t>
              </a:r>
              <a:r>
                <a:rPr lang="en-US" altLang="zh-CN" sz="1600" dirty="0" smtClean="0">
                  <a:solidFill>
                    <a:srgbClr val="333333"/>
                  </a:solidFill>
                  <a:latin typeface="Microsoft YaHei" panose="020B0503020204020204" pitchFamily="34" charset="-122"/>
                  <a:ea typeface="Microsoft YaHei" panose="020B0503020204020204" pitchFamily="34" charset="-122"/>
                </a:rPr>
                <a:t>state</a:t>
              </a:r>
              <a:r>
                <a:rPr lang="zh-CN" altLang="en-US" sz="1600" dirty="0" smtClean="0">
                  <a:solidFill>
                    <a:srgbClr val="333333"/>
                  </a:solidFill>
                  <a:latin typeface="Microsoft YaHei" panose="020B0503020204020204" pitchFamily="34" charset="-122"/>
                  <a:ea typeface="Microsoft YaHei" panose="020B0503020204020204" pitchFamily="34" charset="-122"/>
                </a:rPr>
                <a:t>状态的。具体的创建形式如下：</a:t>
              </a:r>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无状态组件的创建形式使代码的可读性更好，并且减少了大量冗余的代码，精简至只有一个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方法，大大的增强了编写一个组件的便利，除此之外无状态组件还有以下几个显著的特点：</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组件不会被实例化，整体渲染性能得到提升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因为组件被精简成一个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方法的函数来实现的，由于是无状态组件，所以无状态组件就不会在有组件实例化的过程，无实例化过程也就不需要分配多余的内存，从而性能得到一定的提升。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2</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组件不能访问</a:t>
              </a:r>
              <a:r>
                <a:rPr lang="en-US" altLang="zh-CN" sz="1600" dirty="0" smtClean="0">
                  <a:solidFill>
                    <a:srgbClr val="FF0000"/>
                  </a:solidFill>
                  <a:latin typeface="Microsoft YaHei" panose="020B0503020204020204" pitchFamily="34" charset="-122"/>
                  <a:ea typeface="Microsoft YaHei" panose="020B0503020204020204" pitchFamily="34" charset="-122"/>
                </a:rPr>
                <a:t>this</a:t>
              </a:r>
              <a:r>
                <a:rPr lang="zh-CN" altLang="en-US" sz="1600" dirty="0" smtClean="0">
                  <a:solidFill>
                    <a:srgbClr val="FF0000"/>
                  </a:solidFill>
                  <a:latin typeface="Microsoft YaHei" panose="020B0503020204020204" pitchFamily="34" charset="-122"/>
                  <a:ea typeface="Microsoft YaHei" panose="020B0503020204020204" pitchFamily="34" charset="-122"/>
                </a:rPr>
                <a:t>对象</a:t>
              </a: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无状态组件由于没有实例化过程，所以无法访问组件</a:t>
              </a:r>
              <a:r>
                <a:rPr lang="en-US" altLang="zh-CN" sz="1600" dirty="0" smtClean="0">
                  <a:solidFill>
                    <a:srgbClr val="333333"/>
                  </a:solidFill>
                  <a:latin typeface="Microsoft YaHei" panose="020B0503020204020204" pitchFamily="34" charset="-122"/>
                  <a:ea typeface="Microsoft YaHei" panose="020B0503020204020204" pitchFamily="34" charset="-122"/>
                </a:rPr>
                <a:t>this</a:t>
              </a:r>
              <a:r>
                <a:rPr lang="zh-CN" altLang="en-US" sz="1600" dirty="0" smtClean="0">
                  <a:solidFill>
                    <a:srgbClr val="333333"/>
                  </a:solidFill>
                  <a:latin typeface="Microsoft YaHei" panose="020B0503020204020204" pitchFamily="34" charset="-122"/>
                  <a:ea typeface="Microsoft YaHei" panose="020B0503020204020204" pitchFamily="34" charset="-122"/>
                </a:rPr>
                <a:t>中的对象，例如：</a:t>
              </a:r>
              <a:r>
                <a:rPr lang="en-US" altLang="zh-CN" sz="1600" dirty="0" err="1" smtClean="0">
                  <a:solidFill>
                    <a:srgbClr val="333333"/>
                  </a:solidFill>
                  <a:latin typeface="Microsoft YaHei" panose="020B0503020204020204" pitchFamily="34" charset="-122"/>
                  <a:ea typeface="Microsoft YaHei" panose="020B0503020204020204" pitchFamily="34" charset="-122"/>
                </a:rPr>
                <a:t>this.ref</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err="1" smtClean="0">
                  <a:solidFill>
                    <a:srgbClr val="333333"/>
                  </a:solidFill>
                  <a:latin typeface="Microsoft YaHei" panose="020B0503020204020204" pitchFamily="34" charset="-122"/>
                  <a:ea typeface="Microsoft YaHei" panose="020B0503020204020204" pitchFamily="34" charset="-122"/>
                </a:rPr>
                <a:t>this.state</a:t>
              </a:r>
              <a:r>
                <a:rPr lang="zh-CN" altLang="en-US" sz="1600" dirty="0" smtClean="0">
                  <a:solidFill>
                    <a:srgbClr val="333333"/>
                  </a:solidFill>
                  <a:latin typeface="Microsoft YaHei" panose="020B0503020204020204" pitchFamily="34" charset="-122"/>
                  <a:ea typeface="Microsoft YaHei" panose="020B0503020204020204" pitchFamily="34" charset="-122"/>
                </a:rPr>
                <a:t>等均不能访问。若想访问就不能使用这种形式来创建组件</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a:solidFill>
                    <a:srgbClr val="333333"/>
                  </a:solidFill>
                  <a:latin typeface="Microsoft YaHei" panose="020B0503020204020204" pitchFamily="34" charset="-122"/>
                  <a:ea typeface="Microsoft YaHei" panose="020B0503020204020204" pitchFamily="34" charset="-122"/>
                </a:rPr>
                <a:t>3</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组件无法访问生命周期的方法</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4</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无状态组件只能访问输入的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，同样的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会得到同样的渲染结果，不会有副作用</a:t>
              </a:r>
              <a:endParaRPr lang="en-US" altLang="zh-CN" sz="1600" dirty="0" smtClean="0">
                <a:solidFill>
                  <a:srgbClr val="FF0000"/>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a:t>
              </a:r>
              <a:r>
                <a:rPr lang="zh-CN" altLang="en-US" sz="1600" dirty="0">
                  <a:solidFill>
                    <a:srgbClr val="333333"/>
                  </a:solidFill>
                  <a:latin typeface="Microsoft YaHei" panose="020B0503020204020204" pitchFamily="34" charset="-122"/>
                  <a:ea typeface="Microsoft YaHei" panose="020B0503020204020204" pitchFamily="34" charset="-122"/>
                </a:rPr>
                <a:t>状态组件被鼓励在大型项目中尽可能以简单的写法来分割原本庞大的组件，未来</a:t>
              </a:r>
              <a:r>
                <a:rPr lang="en-US" altLang="zh-CN" sz="1600" dirty="0">
                  <a:solidFill>
                    <a:srgbClr val="333333"/>
                  </a:solidFill>
                  <a:latin typeface="Microsoft YaHei" panose="020B0503020204020204" pitchFamily="34" charset="-122"/>
                  <a:ea typeface="Microsoft YaHei" panose="020B0503020204020204" pitchFamily="34" charset="-122"/>
                </a:rPr>
                <a:t>React</a:t>
              </a:r>
              <a:r>
                <a:rPr lang="zh-CN" altLang="en-US" sz="1600" dirty="0">
                  <a:solidFill>
                    <a:srgbClr val="333333"/>
                  </a:solidFill>
                  <a:latin typeface="Microsoft YaHei" panose="020B0503020204020204" pitchFamily="34" charset="-122"/>
                  <a:ea typeface="Microsoft YaHei" panose="020B0503020204020204" pitchFamily="34" charset="-122"/>
                </a:rPr>
                <a:t>也会这种面向无状态组件在譬如无意义的检查和内存分配领域进行一系列优化，所以</a:t>
              </a:r>
              <a:r>
                <a:rPr lang="zh-CN" altLang="en-US" sz="1600" dirty="0">
                  <a:solidFill>
                    <a:srgbClr val="FF0000"/>
                  </a:solidFill>
                  <a:latin typeface="Microsoft YaHei" panose="020B0503020204020204" pitchFamily="34" charset="-122"/>
                  <a:ea typeface="Microsoft YaHei" panose="020B0503020204020204" pitchFamily="34" charset="-122"/>
                </a:rPr>
                <a:t>只要有可能，尽量使用无状态组件</a:t>
              </a:r>
              <a:r>
                <a:rPr lang="zh-CN" altLang="en-US" sz="1600" dirty="0">
                  <a:solidFill>
                    <a:srgbClr val="333333"/>
                  </a:solidFill>
                  <a:latin typeface="Microsoft YaHei" panose="020B0503020204020204" pitchFamily="34" charset="-122"/>
                  <a:ea typeface="Microsoft YaHei" panose="020B0503020204020204" pitchFamily="34" charset="-122"/>
                </a:rPr>
                <a:t>。</a:t>
              </a:r>
              <a:endParaRPr lang="en-US" altLang="zh-CN" sz="1600" dirty="0">
                <a:solidFill>
                  <a:srgbClr val="333333"/>
                </a:solidFill>
                <a:latin typeface="Microsoft YaHei" panose="020B0503020204020204" pitchFamily="34" charset="-122"/>
                <a:ea typeface="Microsoft YaHei" panose="020B0503020204020204" pitchFamily="34" charset="-122"/>
              </a:endParaRPr>
            </a:p>
          </p:txBody>
        </p:sp>
        <p:sp>
          <p:nvSpPr>
            <p:cNvPr id="5" name="Rectangle 2"/>
            <p:cNvSpPr>
              <a:spLocks noChangeArrowheads="1"/>
            </p:cNvSpPr>
            <p:nvPr/>
          </p:nvSpPr>
          <p:spPr bwMode="auto">
            <a:xfrm>
              <a:off x="2648022" y="1338640"/>
              <a:ext cx="6835366"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5: component-function-nonstatus&gt;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617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362139"/>
            <a:ext cx="11343992" cy="5693866"/>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es5</a:t>
            </a:r>
            <a:r>
              <a:rPr lang="zh-CN" altLang="en-US" sz="1600" dirty="0">
                <a:latin typeface="微软雅黑" panose="020B0503020204020204" pitchFamily="34" charset="-122"/>
                <a:ea typeface="微软雅黑" panose="020B0503020204020204" pitchFamily="34" charset="-122"/>
              </a:rPr>
              <a:t>原生方式</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r>
              <a:rPr lang="en-US" altLang="zh-CN" sz="1600" dirty="0" smtClean="0">
                <a:latin typeface="微软雅黑" panose="020B0503020204020204" pitchFamily="34" charset="-122"/>
                <a:ea typeface="微软雅黑" panose="020B0503020204020204" pitchFamily="34" charset="-122"/>
              </a:rPr>
              <a:t>duplicated</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形式的</a:t>
            </a:r>
            <a:r>
              <a:rPr lang="en-US" altLang="zh-CN" sz="1600" dirty="0">
                <a:latin typeface="微软雅黑" panose="020B0503020204020204" pitchFamily="34" charset="-122"/>
                <a:ea typeface="微软雅黑" panose="020B0503020204020204" pitchFamily="34" charset="-122"/>
              </a:rPr>
              <a:t>extends </a:t>
            </a:r>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定义的</a:t>
            </a:r>
            <a:r>
              <a:rPr lang="zh-CN" altLang="en-US" sz="1600" dirty="0" smtClean="0">
                <a:latin typeface="微软雅黑" panose="020B0503020204020204" pitchFamily="34" charset="-122"/>
                <a:ea typeface="微软雅黑" panose="020B0503020204020204" pitchFamily="34" charset="-122"/>
              </a:rPr>
              <a:t>组件：</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React.Component</a:t>
            </a:r>
            <a:r>
              <a:rPr lang="zh-CN" altLang="en-US" sz="1600" dirty="0">
                <a:latin typeface="微软雅黑" panose="020B0503020204020204" pitchFamily="34" charset="-122"/>
                <a:ea typeface="微软雅黑" panose="020B0503020204020204" pitchFamily="34" charset="-122"/>
              </a:rPr>
              <a:t>是以</a:t>
            </a:r>
            <a:r>
              <a:rPr lang="en-US" altLang="zh-CN" sz="1600" dirty="0">
                <a:latin typeface="微软雅黑" panose="020B0503020204020204" pitchFamily="34" charset="-122"/>
                <a:ea typeface="微软雅黑" panose="020B0503020204020204" pitchFamily="34" charset="-122"/>
              </a:rPr>
              <a:t>ES6</a:t>
            </a:r>
            <a:r>
              <a:rPr lang="zh-CN" altLang="en-US" sz="1600" dirty="0">
                <a:latin typeface="微软雅黑" panose="020B0503020204020204" pitchFamily="34" charset="-122"/>
                <a:ea typeface="微软雅黑" panose="020B0503020204020204" pitchFamily="34" charset="-122"/>
              </a:rPr>
              <a:t>的形式来创建</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的组件的，是</a:t>
            </a:r>
            <a:r>
              <a:rPr lang="en-US" altLang="zh-CN" sz="1600" dirty="0">
                <a:latin typeface="微软雅黑" panose="020B0503020204020204" pitchFamily="34" charset="-122"/>
                <a:ea typeface="微软雅黑" panose="020B0503020204020204" pitchFamily="34" charset="-122"/>
              </a:rPr>
              <a:t>React</a:t>
            </a:r>
            <a:r>
              <a:rPr lang="zh-CN" altLang="en-US" sz="1600" dirty="0">
                <a:latin typeface="微软雅黑" panose="020B0503020204020204" pitchFamily="34" charset="-122"/>
                <a:ea typeface="微软雅黑" panose="020B0503020204020204" pitchFamily="34" charset="-122"/>
              </a:rPr>
              <a:t>目前极为推荐的创建有状态组件的方式，最终会取代</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形式；相对于 </a:t>
            </a:r>
            <a:r>
              <a:rPr lang="en-US" altLang="zh-CN" sz="1600" dirty="0" err="1">
                <a:latin typeface="微软雅黑" panose="020B0503020204020204" pitchFamily="34" charset="-122"/>
                <a:ea typeface="微软雅黑" panose="020B0503020204020204" pitchFamily="34" charset="-122"/>
              </a:rPr>
              <a:t>React.createClass</a:t>
            </a:r>
            <a:r>
              <a:rPr lang="zh-CN" altLang="en-US" sz="1600" dirty="0">
                <a:latin typeface="微软雅黑" panose="020B0503020204020204" pitchFamily="34" charset="-122"/>
                <a:ea typeface="微软雅黑" panose="020B0503020204020204" pitchFamily="34" charset="-122"/>
              </a:rPr>
              <a:t>可以更好实现代码复用</a:t>
            </a:r>
            <a:r>
              <a:rPr lang="zh-CN" altLang="en-US" sz="1600" dirty="0" smtClean="0">
                <a:latin typeface="微软雅黑" panose="020B0503020204020204" pitchFamily="34" charset="-122"/>
                <a:ea typeface="微软雅黑" panose="020B0503020204020204" pitchFamily="34" charset="-122"/>
              </a:rPr>
              <a:t>。形式如下：</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122629" y="1565561"/>
            <a:ext cx="9931652" cy="4693593"/>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6: es6 React.Component&gt;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62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760490"/>
            <a:ext cx="9895438" cy="5864879"/>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7: component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的</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和生命周期函数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组件第一次加载到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中的时候，生成定时器，这在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中被称为挂载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生成的这个</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DOM</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被移除的时候，想要清除定时器，这在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中被称为卸载</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262550"/>
            <a:ext cx="3992578"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组件的状态（</a:t>
            </a:r>
            <a:r>
              <a:rPr lang="en-US" altLang="zh-CN" b="1" dirty="0" smtClean="0">
                <a:latin typeface="微软雅黑" panose="020B0503020204020204" pitchFamily="34" charset="-122"/>
                <a:ea typeface="微软雅黑" panose="020B0503020204020204" pitchFamily="34" charset="-122"/>
              </a:rPr>
              <a:t>state</a:t>
            </a:r>
            <a:r>
              <a:rPr lang="zh-CN" altLang="en-US" b="1" dirty="0" smtClean="0">
                <a:latin typeface="微软雅黑" panose="020B0503020204020204" pitchFamily="34" charset="-122"/>
                <a:ea typeface="微软雅黑" panose="020B0503020204020204" pitchFamily="34" charset="-122"/>
              </a:rPr>
              <a:t>）和生命周期函数</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41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extLst>
              <p:ext uri="{D42A27DB-BD31-4B8C-83A1-F6EECF244321}">
                <p14:modId xmlns:p14="http://schemas.microsoft.com/office/powerpoint/2010/main" val="3344276899"/>
              </p:ext>
            </p:extLst>
          </p:nvPr>
        </p:nvGraphicFramePr>
        <p:xfrm>
          <a:off x="416458" y="892628"/>
          <a:ext cx="11318341" cy="5442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p:cNvSpPr txBox="1"/>
          <p:nvPr/>
        </p:nvSpPr>
        <p:spPr>
          <a:xfrm>
            <a:off x="416459" y="262550"/>
            <a:ext cx="816148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7: component</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state</a:t>
            </a:r>
            <a:r>
              <a:rPr lang="zh-CN" altLang="en-US" b="1" dirty="0">
                <a:latin typeface="微软雅黑" panose="020B0503020204020204" pitchFamily="34" charset="-122"/>
                <a:ea typeface="微软雅黑" panose="020B0503020204020204" pitchFamily="34" charset="-122"/>
              </a:rPr>
              <a:t>和生命周期函数</a:t>
            </a:r>
            <a:r>
              <a:rPr lang="en-US" altLang="zh-CN" b="1" dirty="0" smtClean="0">
                <a:latin typeface="微软雅黑" panose="020B0503020204020204" pitchFamily="34" charset="-122"/>
                <a:ea typeface="微软雅黑" panose="020B0503020204020204" pitchFamily="34" charset="-122"/>
              </a:rPr>
              <a:t>&gt;</a:t>
            </a:r>
            <a:r>
              <a:rPr lang="zh-CN" altLang="en-US" b="1" dirty="0" smtClean="0">
                <a:latin typeface="微软雅黑" panose="020B0503020204020204" pitchFamily="34" charset="-122"/>
                <a:ea typeface="微软雅黑" panose="020B0503020204020204" pitchFamily="34" charset="-122"/>
              </a:rPr>
              <a:t>的代码</a:t>
            </a:r>
            <a:r>
              <a:rPr lang="zh-CN" altLang="en-US" b="1" dirty="0">
                <a:latin typeface="微软雅黑" panose="020B0503020204020204" pitchFamily="34" charset="-122"/>
                <a:ea typeface="微软雅黑" panose="020B0503020204020204" pitchFamily="34" charset="-122"/>
              </a:rPr>
              <a:t>执行顺序</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2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6459" y="456156"/>
            <a:ext cx="11527972" cy="629403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8: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数据自顶向下流动</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FormattedDate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datetime is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toLocaleDateString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componentDidMount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parseInt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Math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random</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3</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componentWillUnmount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clearInterval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timerId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FormattedDate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416459" y="86824"/>
            <a:ext cx="7740713"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&lt;demo </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rPr>
              <a:t>自顶向下流动：</a:t>
            </a:r>
          </a:p>
        </p:txBody>
      </p:sp>
    </p:spTree>
    <p:extLst>
      <p:ext uri="{BB962C8B-B14F-4D97-AF65-F5344CB8AC3E}">
        <p14:creationId xmlns:p14="http://schemas.microsoft.com/office/powerpoint/2010/main" val="27237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485868" y="568166"/>
            <a:ext cx="10921497" cy="3416320"/>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()=&gt;</a:t>
            </a:r>
            <a:r>
              <a:rPr lang="en-US" altLang="zh-CN" b="1" dirty="0" err="1">
                <a:latin typeface="微软雅黑" panose="020B0503020204020204" pitchFamily="34" charset="-122"/>
                <a:ea typeface="微软雅黑" panose="020B0503020204020204" pitchFamily="34" charset="-122"/>
              </a:rPr>
              <a:t>this.tick</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的说明：</a:t>
            </a:r>
            <a:endParaRPr lang="en-US" altLang="zh-CN" dirty="0">
              <a:latin typeface="微软雅黑" panose="020B0503020204020204" pitchFamily="34" charset="-122"/>
              <a:ea typeface="微软雅黑" panose="020B0503020204020204" pitchFamily="34" charset="-122"/>
            </a:endParaRPr>
          </a:p>
          <a:p>
            <a:r>
              <a:rPr lang="en-US" altLang="zh-CN" b="1" dirty="0" smtClean="0">
                <a:solidFill>
                  <a:srgbClr val="333333"/>
                </a:solidFill>
                <a:latin typeface="微软雅黑" panose="020B0503020204020204" pitchFamily="34" charset="-122"/>
                <a:ea typeface="微软雅黑" panose="020B0503020204020204" pitchFamily="34" charset="-122"/>
              </a:rPr>
              <a:t>()=&gt;</a:t>
            </a:r>
            <a:r>
              <a:rPr lang="en-US" altLang="zh-CN" b="1" dirty="0" err="1">
                <a:solidFill>
                  <a:srgbClr val="333333"/>
                </a:solidFill>
                <a:latin typeface="微软雅黑" panose="020B0503020204020204" pitchFamily="34" charset="-122"/>
                <a:ea typeface="微软雅黑" panose="020B0503020204020204" pitchFamily="34" charset="-122"/>
              </a:rPr>
              <a:t>this.tick</a:t>
            </a:r>
            <a:r>
              <a:rPr lang="en-US" altLang="zh-CN" b="1"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 是 </a:t>
            </a:r>
            <a:r>
              <a:rPr lang="en-US" altLang="zh-CN" dirty="0">
                <a:solidFill>
                  <a:srgbClr val="333333"/>
                </a:solidFill>
                <a:latin typeface="微软雅黑" panose="020B0503020204020204" pitchFamily="34" charset="-122"/>
                <a:ea typeface="微软雅黑" panose="020B0503020204020204" pitchFamily="34" charset="-122"/>
              </a:rPr>
              <a:t>ES6 </a:t>
            </a:r>
            <a:r>
              <a:rPr lang="zh-CN" altLang="en-US" dirty="0">
                <a:solidFill>
                  <a:srgbClr val="333333"/>
                </a:solidFill>
                <a:latin typeface="微软雅黑" panose="020B0503020204020204" pitchFamily="34" charset="-122"/>
                <a:ea typeface="微软雅黑" panose="020B0503020204020204" pitchFamily="34" charset="-122"/>
              </a:rPr>
              <a:t>中声明函数的一种方式，叫做箭头函数表达式，引入箭头函数有两个方面的作用：更简短的函数并且不绑定 </a:t>
            </a:r>
            <a:r>
              <a:rPr lang="en-US" altLang="zh-CN" dirty="0">
                <a:solidFill>
                  <a:srgbClr val="333333"/>
                </a:solidFill>
                <a:latin typeface="微软雅黑" panose="020B0503020204020204" pitchFamily="34" charset="-122"/>
                <a:ea typeface="微软雅黑" panose="020B0503020204020204" pitchFamily="34" charset="-122"/>
              </a:rPr>
              <a:t>this</a:t>
            </a:r>
            <a:r>
              <a:rPr lang="zh-CN" altLang="en-US" dirty="0" smtClean="0">
                <a:solidFill>
                  <a:srgbClr val="333333"/>
                </a:solidFill>
                <a:latin typeface="微软雅黑" panose="020B0503020204020204" pitchFamily="34" charset="-122"/>
                <a:ea typeface="微软雅黑" panose="020B0503020204020204" pitchFamily="34" charset="-122"/>
              </a:rPr>
              <a:t>。</a:t>
            </a: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箭头函数的基本语法如下：</a:t>
            </a: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2788469" y="1511098"/>
            <a:ext cx="5794218" cy="1092607"/>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等价于以下写法</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var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f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function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774480" y="3174738"/>
            <a:ext cx="7822195" cy="2092881"/>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N)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表达式（单一）</a:t>
            </a:r>
            <a:b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相当于：</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2, …,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N) =&gt;{ return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表达式</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当只有一个参数时，圆括号是可选的：</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宋体" panose="02010600030101010101" pitchFamily="2" charset="-122"/>
                <a:ea typeface="宋体" panose="02010600030101010101" pitchFamily="2" charset="-122"/>
                <a:cs typeface="Consolas" panose="020B0609020204030204" pitchFamily="49" charset="0"/>
              </a:rPr>
              <a:t>单一参数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t>没有参数的函数应该写成一对圆括号。</a:t>
            </a:r>
            <a:br>
              <a:rPr kumimoji="0" lang="zh-CN" altLang="zh-CN" sz="1300" b="0" i="0" u="none" strike="noStrike" cap="none" normalizeH="0" baseline="0" dirty="0" smtClean="0">
                <a:ln>
                  <a:noFill/>
                </a:ln>
                <a:solidFill>
                  <a:srgbClr val="AEAEAE"/>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宋体" panose="02010600030101010101" pitchFamily="2" charset="-122"/>
                <a:ea typeface="宋体" panose="02010600030101010101" pitchFamily="2" charset="-122"/>
                <a:cs typeface="Consolas" panose="020B0609020204030204" pitchFamily="49" charset="0"/>
              </a:rPr>
              <a:t>函数声明</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8354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1732</Words>
  <Application>Microsoft Office PowerPoint</Application>
  <PresentationFormat>宽屏</PresentationFormat>
  <Paragraphs>236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微软雅黑</vt: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ncse.com.cn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139</cp:revision>
  <dcterms:created xsi:type="dcterms:W3CDTF">2018-12-06T06:11:10Z</dcterms:created>
  <dcterms:modified xsi:type="dcterms:W3CDTF">2018-12-08T03:21:29Z</dcterms:modified>
</cp:coreProperties>
</file>