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03673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0484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4948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6572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7043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2051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48747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218148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58480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194220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866EF4-7AE5-43A8-8797-189F9075C744}"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17186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6EF4-7AE5-43A8-8797-189F9075C744}"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B9312-4BC7-4591-999B-5CDF30D93B0D}" type="slidenum">
              <a:rPr lang="zh-CN" altLang="en-US" smtClean="0"/>
              <a:t>‹#›</a:t>
            </a:fld>
            <a:endParaRPr lang="zh-CN" altLang="en-US"/>
          </a:p>
        </p:txBody>
      </p:sp>
    </p:spTree>
    <p:extLst>
      <p:ext uri="{BB962C8B-B14F-4D97-AF65-F5344CB8AC3E}">
        <p14:creationId xmlns:p14="http://schemas.microsoft.com/office/powerpoint/2010/main" val="342420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ask.dcloud.net.cn/article/9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nblogs.com/wonyun/p/5930333.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6872" y="479834"/>
            <a:ext cx="3886200"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React</a:t>
            </a:r>
            <a:r>
              <a:rPr lang="zh-CN" altLang="en-US" sz="2000" b="1" dirty="0" smtClean="0">
                <a:latin typeface="微软雅黑" panose="020B0503020204020204" pitchFamily="34" charset="-122"/>
                <a:ea typeface="微软雅黑" panose="020B0503020204020204" pitchFamily="34" charset="-122"/>
              </a:rPr>
              <a:t>项目目录结构：</a:t>
            </a:r>
            <a:endParaRPr lang="zh-CN" altLang="en-US" sz="2000" b="1" dirty="0">
              <a:latin typeface="微软雅黑" panose="020B0503020204020204" pitchFamily="34" charset="-122"/>
              <a:ea typeface="微软雅黑" panose="020B0503020204020204" pitchFamily="34" charset="-122"/>
            </a:endParaRPr>
          </a:p>
        </p:txBody>
      </p:sp>
      <p:pic>
        <p:nvPicPr>
          <p:cNvPr id="1028" name="Picture 4" descr="C:\Users\Administrator\AppData\Roaming\feiq\RichOle\350257666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2" y="987975"/>
            <a:ext cx="3886200" cy="332422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4478497" y="479834"/>
            <a:ext cx="7409251" cy="5632311"/>
            <a:chOff x="4478497" y="479834"/>
            <a:chExt cx="7409251" cy="5632311"/>
          </a:xfrm>
        </p:grpSpPr>
        <p:sp>
          <p:nvSpPr>
            <p:cNvPr id="6" name="文本框 5"/>
            <p:cNvSpPr txBox="1"/>
            <p:nvPr/>
          </p:nvSpPr>
          <p:spPr>
            <a:xfrm>
              <a:off x="4478497" y="479834"/>
              <a:ext cx="7409251" cy="5632311"/>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manifest.json</a:t>
              </a:r>
              <a:r>
                <a:rPr lang="zh-CN" altLang="en-US" dirty="0" smtClean="0">
                  <a:latin typeface="微软雅黑" panose="020B0503020204020204" pitchFamily="34" charset="-122"/>
                  <a:ea typeface="微软雅黑" panose="020B0503020204020204" pitchFamily="34" charset="-122"/>
                </a:rPr>
                <a:t>指定了开始页面</a:t>
              </a:r>
              <a:r>
                <a:rPr lang="en-US" altLang="zh-CN" dirty="0" smtClean="0">
                  <a:latin typeface="微软雅黑" panose="020B0503020204020204" pitchFamily="34" charset="-122"/>
                  <a:ea typeface="微软雅黑" panose="020B0503020204020204" pitchFamily="34" charset="-122"/>
                </a:rPr>
                <a:t>index.html</a:t>
              </a:r>
              <a:r>
                <a:rPr lang="zh-CN" altLang="en-US" dirty="0" smtClean="0">
                  <a:latin typeface="微软雅黑" panose="020B0503020204020204" pitchFamily="34" charset="-122"/>
                  <a:ea typeface="微软雅黑" panose="020B0503020204020204" pitchFamily="34" charset="-122"/>
                </a:rPr>
                <a:t>，一切从这里开始，是代码的源头。</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、编辑</a:t>
              </a:r>
              <a:r>
                <a:rPr lang="en-US" altLang="zh-CN" dirty="0" err="1" smtClean="0">
                  <a:latin typeface="微软雅黑" panose="020B0503020204020204" pitchFamily="34" charset="-122"/>
                  <a:ea typeface="微软雅黑" panose="020B0503020204020204" pitchFamily="34" charset="-122"/>
                </a:rPr>
                <a:t>src</a:t>
              </a:r>
              <a:r>
                <a:rPr lang="en-US" altLang="zh-CN" dirty="0" smtClean="0">
                  <a:latin typeface="微软雅黑" panose="020B0503020204020204" pitchFamily="34" charset="-122"/>
                  <a:ea typeface="微软雅黑" panose="020B0503020204020204" pitchFamily="34" charset="-122"/>
                </a:rPr>
                <a:t>/app.js</a:t>
              </a:r>
              <a:r>
                <a:rPr lang="zh-CN" altLang="en-US" dirty="0" smtClean="0">
                  <a:latin typeface="微软雅黑" panose="020B0503020204020204" pitchFamily="34" charset="-122"/>
                  <a:ea typeface="微软雅黑" panose="020B0503020204020204" pitchFamily="34" charset="-122"/>
                </a:rPr>
                <a:t>，查看页面变化</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i="0" dirty="0" smtClean="0">
                  <a:solidFill>
                    <a:srgbClr val="333333"/>
                  </a:solidFill>
                  <a:effectLst/>
                  <a:latin typeface="微软雅黑" panose="020B0503020204020204" pitchFamily="34" charset="-122"/>
                  <a:ea typeface="微软雅黑" panose="020B0503020204020204" pitchFamily="34" charset="-122"/>
                </a:rPr>
                <a:t>3</a:t>
              </a:r>
              <a:r>
                <a:rPr lang="zh-CN" altLang="en-US" i="0" dirty="0" smtClean="0">
                  <a:solidFill>
                    <a:srgbClr val="333333"/>
                  </a:solidFill>
                  <a:effectLst/>
                  <a:latin typeface="微软雅黑" panose="020B0503020204020204" pitchFamily="34" charset="-122"/>
                  <a:ea typeface="微软雅黑" panose="020B0503020204020204" pitchFamily="34" charset="-122"/>
                </a:rPr>
                <a:t>、</a:t>
              </a:r>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代码的书写格式和以前的 </a:t>
              </a:r>
              <a:r>
                <a:rPr lang="en-US" altLang="zh-CN" i="0" dirty="0" smtClean="0">
                  <a:solidFill>
                    <a:srgbClr val="333333"/>
                  </a:solidFill>
                  <a:effectLst/>
                  <a:latin typeface="微软雅黑" panose="020B0503020204020204" pitchFamily="34" charset="-122"/>
                  <a:ea typeface="微软雅黑" panose="020B0503020204020204" pitchFamily="34" charset="-122"/>
                </a:rPr>
                <a:t>JS </a:t>
              </a:r>
              <a:r>
                <a:rPr lang="zh-CN" altLang="en-US" i="0" dirty="0" smtClean="0">
                  <a:solidFill>
                    <a:srgbClr val="333333"/>
                  </a:solidFill>
                  <a:effectLst/>
                  <a:latin typeface="微软雅黑" panose="020B0503020204020204" pitchFamily="34" charset="-122"/>
                  <a:ea typeface="微软雅黑" panose="020B0503020204020204" pitchFamily="34" charset="-122"/>
                </a:rPr>
                <a:t>有很大的不同：</a:t>
              </a:r>
              <a:endParaRPr lang="en-US" altLang="zh-CN" i="0" dirty="0" smtClean="0">
                <a:solidFill>
                  <a:srgbClr val="333333"/>
                </a:solidFill>
                <a:effectLst/>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以前使用</a:t>
              </a:r>
              <a:r>
                <a:rPr lang="en-US" altLang="zh-CN" dirty="0" smtClean="0">
                  <a:latin typeface="微软雅黑" panose="020B0503020204020204" pitchFamily="34" charset="-122"/>
                  <a:ea typeface="微软雅黑" panose="020B0503020204020204" pitchFamily="34" charset="-122"/>
                </a:rPr>
                <a:t>JS </a:t>
              </a:r>
              <a:r>
                <a:rPr lang="zh-CN" altLang="en-US" dirty="0" smtClean="0">
                  <a:latin typeface="微软雅黑" panose="020B0503020204020204" pitchFamily="34" charset="-122"/>
                  <a:ea typeface="微软雅黑" panose="020B0503020204020204" pitchFamily="34" charset="-122"/>
                </a:rPr>
                <a:t>定义一个变量使用 </a:t>
              </a:r>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现在用 </a:t>
              </a:r>
              <a:r>
                <a:rPr lang="en-US" altLang="zh-CN" dirty="0" err="1" smtClean="0">
                  <a:latin typeface="微软雅黑" panose="020B0503020204020204" pitchFamily="34" charset="-122"/>
                  <a:ea typeface="微软雅黑" panose="020B0503020204020204" pitchFamily="34" charset="-122"/>
                </a:rPr>
                <a:t>const</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ReactDOM.render</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是渲染方法，所有的 </a:t>
              </a:r>
              <a:r>
                <a:rPr lang="en-US" altLang="zh-CN" dirty="0" err="1" smtClean="0">
                  <a:latin typeface="微软雅黑" panose="020B0503020204020204" pitchFamily="34" charset="-122"/>
                  <a:ea typeface="微软雅黑" panose="020B0503020204020204" pitchFamily="34" charset="-122"/>
                </a:rPr>
                <a:t>js,html</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都可通过它进行渲染绘制，</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方法有两个参数：内容和渲染目标 </a:t>
              </a:r>
              <a:r>
                <a:rPr lang="en-US" altLang="zh-CN" dirty="0" err="1" smtClean="0">
                  <a:latin typeface="微软雅黑" panose="020B0503020204020204" pitchFamily="34" charset="-122"/>
                  <a:ea typeface="微软雅黑" panose="020B0503020204020204" pitchFamily="34" charset="-122"/>
                </a:rPr>
                <a:t>js</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对象。内容就是要在渲染目标中显示的东西，可以是一个</a:t>
              </a: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部件，也可以是一段</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文本。</a:t>
              </a:r>
              <a:r>
                <a:rPr lang="zh-CN" altLang="en-US" dirty="0">
                  <a:latin typeface="微软雅黑" panose="020B0503020204020204" pitchFamily="34" charset="-122"/>
                  <a:ea typeface="微软雅黑" panose="020B0503020204020204" pitchFamily="34" charset="-122"/>
                </a:rPr>
                <a:t>渲染目标</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对象，就是一</a:t>
              </a:r>
              <a:r>
                <a:rPr lang="zh-CN" altLang="en-US" dirty="0" smtClean="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div</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table,</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td </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HTML</a:t>
              </a:r>
              <a:r>
                <a:rPr lang="zh-CN" altLang="en-US" dirty="0">
                  <a:latin typeface="微软雅黑" panose="020B0503020204020204" pitchFamily="34" charset="-122"/>
                  <a:ea typeface="微软雅黑" panose="020B0503020204020204" pitchFamily="34" charset="-122"/>
                </a:rPr>
                <a:t>的节点对象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solidFill>
                  <a:srgbClr val="333333"/>
                </a:solidFill>
                <a:latin typeface="微软雅黑" panose="020B0503020204020204" pitchFamily="34" charset="-122"/>
                <a:ea typeface="微软雅黑" panose="020B0503020204020204" pitchFamily="34" charset="-122"/>
              </a:endParaRPr>
            </a:p>
            <a:p>
              <a:r>
                <a:rPr lang="en-US" altLang="zh-CN" dirty="0" smtClean="0">
                  <a:solidFill>
                    <a:srgbClr val="333333"/>
                  </a:solidFill>
                  <a:latin typeface="微软雅黑" panose="020B0503020204020204" pitchFamily="34" charset="-122"/>
                  <a:ea typeface="微软雅黑" panose="020B0503020204020204" pitchFamily="34" charset="-122"/>
                </a:rPr>
                <a:t>5</a:t>
              </a:r>
              <a:r>
                <a:rPr lang="zh-CN" altLang="en-US" dirty="0" smtClean="0">
                  <a:solidFill>
                    <a:srgbClr val="333333"/>
                  </a:solidFill>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unmountComponentAtNode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这个方法是解除渲染挂载，作用和 </a:t>
              </a:r>
              <a:r>
                <a:rPr lang="en-US" altLang="zh-CN" dirty="0" smtClean="0">
                  <a:latin typeface="微软雅黑" panose="020B0503020204020204" pitchFamily="34" charset="-122"/>
                  <a:ea typeface="微软雅黑" panose="020B0503020204020204" pitchFamily="34" charset="-122"/>
                </a:rPr>
                <a:t>render()</a:t>
              </a:r>
              <a:r>
                <a:rPr lang="zh-CN" altLang="en-US" dirty="0" smtClean="0">
                  <a:latin typeface="微软雅黑" panose="020B0503020204020204" pitchFamily="34" charset="-122"/>
                  <a:ea typeface="微软雅黑" panose="020B0503020204020204" pitchFamily="34" charset="-122"/>
                </a:rPr>
                <a:t>刚好</a:t>
              </a:r>
              <a:r>
                <a:rPr lang="zh-CN" altLang="en-US" dirty="0">
                  <a:latin typeface="微软雅黑" panose="020B0503020204020204" pitchFamily="34" charset="-122"/>
                  <a:ea typeface="微软雅黑" panose="020B0503020204020204" pitchFamily="34" charset="-122"/>
                </a:rPr>
                <a:t>相反，也就清空一个渲染目标中的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部件或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内容。</a:t>
              </a:r>
            </a:p>
            <a:p>
              <a:endParaRPr lang="zh-CN" altLang="en-US" dirty="0">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5857591" y="2572714"/>
              <a:ext cx="420307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430866" y="4469635"/>
              <a:ext cx="5504507"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5059673" y="5819757"/>
              <a:ext cx="6246891" cy="29238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unmountComponentAtNode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28006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9956"/>
            <a:ext cx="12192000" cy="15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4978" y="300624"/>
            <a:ext cx="2942376" cy="369332"/>
          </a:xfrm>
          <a:prstGeom prst="rect">
            <a:avLst/>
          </a:prstGeom>
          <a:noFill/>
        </p:spPr>
        <p:txBody>
          <a:bodyPr wrap="square" rtlCol="0">
            <a:spAutoFit/>
          </a:bodyPr>
          <a:lstStyle/>
          <a:p>
            <a:r>
              <a:rPr lang="en-US" altLang="zh-CN" dirty="0" err="1"/>
              <a:t>m</a:t>
            </a:r>
            <a:r>
              <a:rPr lang="en-US" altLang="zh-CN" dirty="0" err="1" smtClean="0"/>
              <a:t>anifest.json</a:t>
            </a:r>
            <a:endParaRPr lang="zh-CN" altLang="en-US" dirty="0"/>
          </a:p>
        </p:txBody>
      </p:sp>
      <p:sp>
        <p:nvSpPr>
          <p:cNvPr id="4" name="文本框 3"/>
          <p:cNvSpPr txBox="1"/>
          <p:nvPr/>
        </p:nvSpPr>
        <p:spPr>
          <a:xfrm>
            <a:off x="334978" y="1039288"/>
            <a:ext cx="11434527" cy="1200329"/>
          </a:xfrm>
          <a:prstGeom prst="rect">
            <a:avLst/>
          </a:prstGeom>
          <a:noFill/>
        </p:spPr>
        <p:txBody>
          <a:bodyPr wrap="square" rtlCol="0">
            <a:spAutoFit/>
          </a:bodyPr>
          <a:lstStyle/>
          <a:p>
            <a:r>
              <a:rPr lang="en-US" altLang="zh-CN" dirty="0" smtClean="0"/>
              <a:t>         </a:t>
            </a:r>
            <a:r>
              <a:rPr lang="en-US" altLang="zh-CN" dirty="0" err="1" smtClean="0"/>
              <a:t>manifest.json</a:t>
            </a:r>
            <a:r>
              <a:rPr lang="zh-CN" altLang="en-US" dirty="0"/>
              <a:t>文件</a:t>
            </a:r>
            <a:r>
              <a:rPr lang="zh-CN" altLang="en-US" dirty="0" smtClean="0"/>
              <a:t>是</a:t>
            </a:r>
            <a:r>
              <a:rPr lang="en-US" altLang="zh-CN" dirty="0" smtClean="0"/>
              <a:t>5</a:t>
            </a:r>
            <a:r>
              <a:rPr lang="en-US" altLang="zh-CN" dirty="0"/>
              <a:t>+</a:t>
            </a:r>
            <a:r>
              <a:rPr lang="zh-CN" altLang="en-US" dirty="0" smtClean="0"/>
              <a:t>移动</a:t>
            </a:r>
            <a:r>
              <a:rPr lang="en-US" altLang="zh-CN" dirty="0"/>
              <a:t>App</a:t>
            </a:r>
            <a:r>
              <a:rPr lang="zh-CN" altLang="en-US" dirty="0"/>
              <a:t>的配置文件，用于指定</a:t>
            </a:r>
            <a:r>
              <a:rPr lang="zh-CN" altLang="en-US" dirty="0">
                <a:solidFill>
                  <a:srgbClr val="FF0000"/>
                </a:solidFill>
              </a:rPr>
              <a:t>应用的显示名称</a:t>
            </a:r>
            <a:r>
              <a:rPr lang="zh-CN" altLang="en-US" dirty="0"/>
              <a:t>、</a:t>
            </a:r>
            <a:r>
              <a:rPr lang="zh-CN" altLang="en-US" dirty="0">
                <a:solidFill>
                  <a:srgbClr val="FF0000"/>
                </a:solidFill>
              </a:rPr>
              <a:t>图标</a:t>
            </a:r>
            <a:r>
              <a:rPr lang="zh-CN" altLang="en-US" dirty="0"/>
              <a:t>、</a:t>
            </a:r>
            <a:r>
              <a:rPr lang="zh-CN" altLang="en-US" dirty="0">
                <a:solidFill>
                  <a:srgbClr val="FF0000"/>
                </a:solidFill>
              </a:rPr>
              <a:t>应用入口文件地址</a:t>
            </a:r>
            <a:r>
              <a:rPr lang="zh-CN" altLang="en-US" dirty="0"/>
              <a:t>及</a:t>
            </a:r>
            <a:r>
              <a:rPr lang="zh-CN" altLang="en-US" dirty="0">
                <a:solidFill>
                  <a:srgbClr val="FF0000"/>
                </a:solidFill>
              </a:rPr>
              <a:t>需要使用的设备权限</a:t>
            </a:r>
            <a:r>
              <a:rPr lang="zh-CN" altLang="en-US" dirty="0"/>
              <a:t>等信息，用户可通过</a:t>
            </a:r>
            <a:r>
              <a:rPr lang="en-US" altLang="zh-CN" dirty="0" err="1"/>
              <a:t>HBuilder</a:t>
            </a:r>
            <a:r>
              <a:rPr lang="zh-CN" altLang="en-US" dirty="0"/>
              <a:t>的可视化界面视图或者源码视图来配置</a:t>
            </a:r>
            <a:r>
              <a:rPr lang="en-US" altLang="zh-CN" dirty="0"/>
              <a:t>5+</a:t>
            </a:r>
            <a:r>
              <a:rPr lang="zh-CN" altLang="en-US" dirty="0"/>
              <a:t>移动</a:t>
            </a:r>
            <a:r>
              <a:rPr lang="en-US" altLang="zh-CN" dirty="0"/>
              <a:t>App</a:t>
            </a:r>
            <a:r>
              <a:rPr lang="zh-CN" altLang="en-US" dirty="0"/>
              <a:t>的信息</a:t>
            </a:r>
            <a:r>
              <a:rPr lang="zh-CN" altLang="en-US" dirty="0" smtClean="0"/>
              <a:t>。</a:t>
            </a:r>
            <a:r>
              <a:rPr lang="en-US" altLang="zh-CN" dirty="0" smtClean="0"/>
              <a:t> </a:t>
            </a:r>
            <a:r>
              <a:rPr lang="en-US" altLang="zh-CN" dirty="0" err="1" smtClean="0"/>
              <a:t>manifest.json</a:t>
            </a:r>
            <a:r>
              <a:rPr lang="zh-CN" altLang="en-US" dirty="0" smtClean="0"/>
              <a:t>文件</a:t>
            </a:r>
            <a:r>
              <a:rPr lang="zh-CN" altLang="en-US" dirty="0"/>
              <a:t>根据</a:t>
            </a:r>
            <a:r>
              <a:rPr lang="en-US" altLang="zh-CN" dirty="0"/>
              <a:t>w3c</a:t>
            </a:r>
            <a:r>
              <a:rPr lang="zh-CN" altLang="en-US" dirty="0"/>
              <a:t>的</a:t>
            </a:r>
            <a:r>
              <a:rPr lang="en-US" altLang="zh-CN" dirty="0" err="1"/>
              <a:t>webapp</a:t>
            </a:r>
            <a:r>
              <a:rPr lang="zh-CN" altLang="en-US" dirty="0"/>
              <a:t>规范制定，</a:t>
            </a:r>
            <a:r>
              <a:rPr lang="en-US" altLang="zh-CN" dirty="0"/>
              <a:t>plus</a:t>
            </a:r>
            <a:r>
              <a:rPr lang="zh-CN" altLang="en-US" dirty="0"/>
              <a:t>节点下内容为</a:t>
            </a:r>
            <a:r>
              <a:rPr lang="en-US" altLang="zh-CN" dirty="0"/>
              <a:t>HTML5Plus</a:t>
            </a:r>
            <a:r>
              <a:rPr lang="zh-CN" altLang="en-US" dirty="0"/>
              <a:t>扩展规范，其下包括</a:t>
            </a:r>
            <a:r>
              <a:rPr lang="en-US" altLang="zh-CN" dirty="0"/>
              <a:t>iOS</a:t>
            </a:r>
            <a:r>
              <a:rPr lang="zh-CN" altLang="en-US" dirty="0"/>
              <a:t>和</a:t>
            </a:r>
            <a:r>
              <a:rPr lang="en-US" altLang="zh-CN" dirty="0"/>
              <a:t>Android</a:t>
            </a:r>
            <a:r>
              <a:rPr lang="zh-CN" altLang="en-US" dirty="0"/>
              <a:t>子节点，内容来源分别为</a:t>
            </a:r>
            <a:r>
              <a:rPr lang="en-US" altLang="zh-CN" dirty="0"/>
              <a:t>iOS</a:t>
            </a:r>
            <a:r>
              <a:rPr lang="zh-CN" altLang="en-US" dirty="0"/>
              <a:t>和</a:t>
            </a:r>
            <a:r>
              <a:rPr lang="en-US" altLang="zh-CN" dirty="0"/>
              <a:t>Android</a:t>
            </a:r>
            <a:r>
              <a:rPr lang="zh-CN" altLang="en-US" dirty="0"/>
              <a:t>原生打包所要求的参数，用于对</a:t>
            </a:r>
            <a:r>
              <a:rPr lang="en-US" altLang="zh-CN" dirty="0"/>
              <a:t>5+</a:t>
            </a:r>
            <a:r>
              <a:rPr lang="zh-CN" altLang="en-US" dirty="0"/>
              <a:t>移动</a:t>
            </a:r>
            <a:r>
              <a:rPr lang="en-US" altLang="zh-CN" dirty="0"/>
              <a:t>App</a:t>
            </a:r>
            <a:r>
              <a:rPr lang="zh-CN" altLang="en-US" dirty="0"/>
              <a:t>打包为</a:t>
            </a:r>
            <a:r>
              <a:rPr lang="en-US" altLang="zh-CN" dirty="0" err="1"/>
              <a:t>ipa</a:t>
            </a:r>
            <a:r>
              <a:rPr lang="zh-CN" altLang="en-US" dirty="0"/>
              <a:t>或</a:t>
            </a:r>
            <a:r>
              <a:rPr lang="en-US" altLang="zh-CN" dirty="0" err="1"/>
              <a:t>apk</a:t>
            </a:r>
            <a:r>
              <a:rPr lang="zh-CN" altLang="en-US" dirty="0"/>
              <a:t>安装包进行配置。</a:t>
            </a:r>
          </a:p>
        </p:txBody>
      </p:sp>
      <p:sp>
        <p:nvSpPr>
          <p:cNvPr id="5" name="Rectangle 1"/>
          <p:cNvSpPr>
            <a:spLocks noChangeArrowheads="1"/>
          </p:cNvSpPr>
          <p:nvPr/>
        </p:nvSpPr>
        <p:spPr bwMode="auto">
          <a:xfrm>
            <a:off x="334978" y="2455040"/>
            <a:ext cx="4255129" cy="3570208"/>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"short_name"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"React App"</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"Create React App Sample"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"icons"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"src"</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"favicon.ico"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"sizes"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"64x64 32x32 24x24 16x16"</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"type"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"image/x-icon"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"launch_path"</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"index.html"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"start_url"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"display"</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"standalone"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"theme_color"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"#000000"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"background_color"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"#ffffff"</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文本框 5"/>
          <p:cNvSpPr txBox="1"/>
          <p:nvPr/>
        </p:nvSpPr>
        <p:spPr>
          <a:xfrm>
            <a:off x="4934140" y="6017195"/>
            <a:ext cx="6301212" cy="369332"/>
          </a:xfrm>
          <a:prstGeom prst="rect">
            <a:avLst/>
          </a:prstGeom>
          <a:noFill/>
        </p:spPr>
        <p:txBody>
          <a:bodyPr wrap="square" rtlCol="0">
            <a:spAutoFit/>
          </a:bodyPr>
          <a:lstStyle/>
          <a:p>
            <a:r>
              <a:rPr lang="zh-CN" altLang="en-US" dirty="0" smtClean="0"/>
              <a:t>详细参考：</a:t>
            </a:r>
            <a:r>
              <a:rPr lang="en-US" altLang="zh-CN" dirty="0" smtClean="0">
                <a:hlinkClick r:id="rId2"/>
              </a:rPr>
              <a:t>http://ask.dcloud.net.cn/article/94</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701173954"/>
              </p:ext>
            </p:extLst>
          </p:nvPr>
        </p:nvGraphicFramePr>
        <p:xfrm>
          <a:off x="4738985" y="2455040"/>
          <a:ext cx="6958092" cy="1483360"/>
        </p:xfrm>
        <a:graphic>
          <a:graphicData uri="http://schemas.openxmlformats.org/drawingml/2006/table">
            <a:tbl>
              <a:tblPr firstRow="1" bandRow="1">
                <a:tableStyleId>{5C22544A-7EE6-4342-B048-85BDC9FD1C3A}</a:tableStyleId>
              </a:tblPr>
              <a:tblGrid>
                <a:gridCol w="704772"/>
                <a:gridCol w="1372313"/>
                <a:gridCol w="4881007"/>
              </a:tblGrid>
              <a:tr h="370840">
                <a:tc>
                  <a:txBody>
                    <a:bodyPr/>
                    <a:lstStyle/>
                    <a:p>
                      <a:pPr algn="ctr"/>
                      <a:r>
                        <a:rPr lang="zh-CN" altLang="en-US" sz="1400" dirty="0" smtClean="0"/>
                        <a:t>序号</a:t>
                      </a:r>
                      <a:endParaRPr lang="zh-CN" altLang="en-US" sz="1400" dirty="0"/>
                    </a:p>
                  </a:txBody>
                  <a:tcPr/>
                </a:tc>
                <a:tc>
                  <a:txBody>
                    <a:bodyPr/>
                    <a:lstStyle/>
                    <a:p>
                      <a:pPr algn="ctr"/>
                      <a:r>
                        <a:rPr lang="zh-CN" altLang="en-US" sz="1400" dirty="0" smtClean="0"/>
                        <a:t>节点名</a:t>
                      </a:r>
                      <a:endParaRPr lang="zh-CN" altLang="en-US" sz="1400" dirty="0"/>
                    </a:p>
                  </a:txBody>
                  <a:tcPr/>
                </a:tc>
                <a:tc>
                  <a:txBody>
                    <a:bodyPr/>
                    <a:lstStyle/>
                    <a:p>
                      <a:pPr algn="ctr"/>
                      <a:r>
                        <a:rPr lang="zh-CN" altLang="en-US" sz="1400" dirty="0" smtClean="0"/>
                        <a:t>说明</a:t>
                      </a:r>
                      <a:endParaRPr lang="zh-CN" altLang="en-US" sz="1400" dirty="0"/>
                    </a:p>
                  </a:txBody>
                  <a:tcPr/>
                </a:tc>
              </a:tr>
              <a:tr h="370840">
                <a:tc>
                  <a:txBody>
                    <a:bodyPr/>
                    <a:lstStyle/>
                    <a:p>
                      <a:pPr algn="ctr"/>
                      <a:r>
                        <a:rPr lang="en-US" altLang="zh-CN" sz="1400" dirty="0" smtClean="0"/>
                        <a:t>1</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name</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应用名称：</a:t>
                      </a:r>
                      <a:r>
                        <a:rPr lang="en-US" altLang="zh-CN" sz="1400" b="0" i="0" kern="1200" dirty="0" smtClean="0">
                          <a:solidFill>
                            <a:schemeClr val="dk1"/>
                          </a:solidFill>
                          <a:effectLst/>
                          <a:latin typeface="+mn-lt"/>
                          <a:ea typeface="+mn-ea"/>
                          <a:cs typeface="+mn-cs"/>
                        </a:rPr>
                        <a:t>App</a:t>
                      </a:r>
                      <a:r>
                        <a:rPr lang="zh-CN" altLang="en-US" sz="1400" b="0" i="0" kern="1200" dirty="0" smtClean="0">
                          <a:solidFill>
                            <a:schemeClr val="dk1"/>
                          </a:solidFill>
                          <a:effectLst/>
                          <a:latin typeface="+mn-lt"/>
                          <a:ea typeface="+mn-ea"/>
                          <a:cs typeface="+mn-cs"/>
                        </a:rPr>
                        <a:t>打包后在手机上桌面的快捷方式名称</a:t>
                      </a:r>
                      <a:endParaRPr lang="zh-CN" altLang="en-US" sz="1400" dirty="0"/>
                    </a:p>
                  </a:txBody>
                  <a:tcPr/>
                </a:tc>
              </a:tr>
              <a:tr h="370840">
                <a:tc>
                  <a:txBody>
                    <a:bodyPr/>
                    <a:lstStyle/>
                    <a:p>
                      <a:pPr algn="ctr"/>
                      <a:r>
                        <a:rPr lang="en-US" altLang="zh-CN" sz="1400" dirty="0" smtClean="0"/>
                        <a:t>2</a:t>
                      </a:r>
                      <a:endParaRPr lang="zh-CN" altLang="en-US" sz="1400" dirty="0"/>
                    </a:p>
                  </a:txBody>
                  <a:tcPr/>
                </a:tc>
                <a:tc>
                  <a:txBody>
                    <a:bodyPr/>
                    <a:lstStyle/>
                    <a:p>
                      <a:pPr algn="ctr"/>
                      <a:r>
                        <a:rPr lang="en-US" altLang="zh-CN" sz="1400" b="0" i="0" kern="1200" dirty="0" smtClean="0">
                          <a:solidFill>
                            <a:schemeClr val="dk1"/>
                          </a:solidFill>
                          <a:effectLst/>
                          <a:latin typeface="+mn-lt"/>
                          <a:ea typeface="+mn-ea"/>
                          <a:cs typeface="+mn-cs"/>
                        </a:rPr>
                        <a:t>launch_path</a:t>
                      </a:r>
                      <a:endParaRPr lang="zh-CN" altLang="en-US" sz="1400" dirty="0"/>
                    </a:p>
                  </a:txBody>
                  <a:tcPr/>
                </a:tc>
                <a:tc>
                  <a:txBody>
                    <a:bodyPr/>
                    <a:lstStyle/>
                    <a:p>
                      <a:r>
                        <a:rPr lang="zh-CN" altLang="en-US" sz="1400" b="0" i="0" kern="1200" dirty="0" smtClean="0">
                          <a:solidFill>
                            <a:schemeClr val="dk1"/>
                          </a:solidFill>
                          <a:effectLst/>
                          <a:latin typeface="+mn-lt"/>
                          <a:ea typeface="+mn-ea"/>
                          <a:cs typeface="+mn-cs"/>
                        </a:rPr>
                        <a:t>入口页面：应用启动后自动打开的第一个</a:t>
                      </a:r>
                      <a:r>
                        <a:rPr lang="en-US" altLang="zh-CN" sz="1400" b="0" i="0" kern="1200" dirty="0" smtClean="0">
                          <a:solidFill>
                            <a:schemeClr val="dk1"/>
                          </a:solidFill>
                          <a:effectLst/>
                          <a:latin typeface="+mn-lt"/>
                          <a:ea typeface="+mn-ea"/>
                          <a:cs typeface="+mn-cs"/>
                        </a:rPr>
                        <a:t>HTML</a:t>
                      </a:r>
                      <a:r>
                        <a:rPr lang="zh-CN" altLang="en-US" sz="1400" b="0" i="0" kern="1200" dirty="0" smtClean="0">
                          <a:solidFill>
                            <a:schemeClr val="dk1"/>
                          </a:solidFill>
                          <a:effectLst/>
                          <a:latin typeface="+mn-lt"/>
                          <a:ea typeface="+mn-ea"/>
                          <a:cs typeface="+mn-cs"/>
                        </a:rPr>
                        <a:t>页面</a:t>
                      </a:r>
                      <a:endParaRPr lang="zh-CN" altLang="en-US" sz="1400" dirty="0"/>
                    </a:p>
                  </a:txBody>
                  <a:tcPr/>
                </a:tc>
              </a:tr>
              <a:tr h="370840">
                <a:tc>
                  <a:txBody>
                    <a:bodyPr/>
                    <a:lstStyle/>
                    <a:p>
                      <a:pPr algn="ctr"/>
                      <a:r>
                        <a:rPr lang="en-US" altLang="zh-CN" sz="1400" dirty="0" smtClean="0"/>
                        <a:t>3</a:t>
                      </a:r>
                      <a:endParaRPr lang="zh-CN" altLang="en-US" sz="1400" dirty="0"/>
                    </a:p>
                  </a:txBody>
                  <a:tcPr/>
                </a:tc>
                <a:tc>
                  <a:txBody>
                    <a:bodyPr/>
                    <a:lstStyle/>
                    <a:p>
                      <a:pPr algn="ctr"/>
                      <a:r>
                        <a:rPr lang="en-US" altLang="zh-CN" sz="1400" dirty="0" smtClean="0"/>
                        <a:t>icons</a:t>
                      </a:r>
                      <a:endParaRPr lang="zh-CN" altLang="en-US" sz="1400" dirty="0"/>
                    </a:p>
                  </a:txBody>
                  <a:tcPr/>
                </a:tc>
                <a:tc>
                  <a:txBody>
                    <a:bodyPr/>
                    <a:lstStyle/>
                    <a:p>
                      <a:r>
                        <a:rPr lang="zh-CN" altLang="en-US" sz="1400" dirty="0" smtClean="0"/>
                        <a:t>应用图标</a:t>
                      </a:r>
                      <a:endParaRPr lang="zh-CN" altLang="en-US" sz="1400" dirty="0"/>
                    </a:p>
                  </a:txBody>
                  <a:tcPr/>
                </a:tc>
              </a:tr>
            </a:tbl>
          </a:graphicData>
        </a:graphic>
      </p:graphicFrame>
    </p:spTree>
    <p:extLst>
      <p:ext uri="{BB962C8B-B14F-4D97-AF65-F5344CB8AC3E}">
        <p14:creationId xmlns:p14="http://schemas.microsoft.com/office/powerpoint/2010/main" val="210650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349" y="394692"/>
            <a:ext cx="11129728" cy="6463308"/>
          </a:xfrm>
          <a:prstGeom prst="rect">
            <a:avLst/>
          </a:prstGeom>
        </p:spPr>
        <p:txBody>
          <a:bodyPr wrap="square">
            <a:spAutoFit/>
          </a:bodyPr>
          <a:lstStyle/>
          <a:p>
            <a:pPr latinLnBrk="1"/>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可以渲染 </a:t>
            </a:r>
            <a:r>
              <a:rPr lang="en-US" altLang="zh-CN" i="0" dirty="0" smtClean="0">
                <a:solidFill>
                  <a:srgbClr val="333333"/>
                </a:solidFill>
                <a:effectLst/>
                <a:latin typeface="微软雅黑" panose="020B0503020204020204" pitchFamily="34" charset="-122"/>
                <a:ea typeface="微软雅黑" panose="020B0503020204020204" pitchFamily="34" charset="-122"/>
              </a:rPr>
              <a:t>HTML </a:t>
            </a:r>
            <a:r>
              <a:rPr lang="zh-CN" altLang="en-US" i="0" dirty="0" smtClean="0">
                <a:solidFill>
                  <a:srgbClr val="333333"/>
                </a:solidFill>
                <a:effectLst/>
                <a:latin typeface="微软雅黑" panose="020B0503020204020204" pitchFamily="34" charset="-122"/>
                <a:ea typeface="微软雅黑" panose="020B0503020204020204" pitchFamily="34" charset="-122"/>
              </a:rPr>
              <a:t>标签 </a:t>
            </a:r>
            <a:r>
              <a:rPr lang="en-US" altLang="zh-CN" i="0" dirty="0" smtClean="0">
                <a:solidFill>
                  <a:srgbClr val="333333"/>
                </a:solidFill>
                <a:effectLst/>
                <a:latin typeface="微软雅黑" panose="020B0503020204020204" pitchFamily="34" charset="-122"/>
                <a:ea typeface="微软雅黑" panose="020B0503020204020204" pitchFamily="34" charset="-122"/>
              </a:rPr>
              <a:t>(strings) </a:t>
            </a:r>
            <a:r>
              <a:rPr lang="zh-CN" altLang="en-US" i="0" dirty="0" smtClean="0">
                <a:solidFill>
                  <a:srgbClr val="333333"/>
                </a:solidFill>
                <a:effectLst/>
                <a:latin typeface="微软雅黑" panose="020B0503020204020204" pitchFamily="34" charset="-122"/>
                <a:ea typeface="微软雅黑" panose="020B0503020204020204" pitchFamily="34" charset="-122"/>
              </a:rPr>
              <a:t>或 </a:t>
            </a:r>
            <a:r>
              <a:rPr lang="en-US" altLang="zh-CN" i="0" dirty="0" smtClean="0">
                <a:solidFill>
                  <a:srgbClr val="333333"/>
                </a:solidFill>
                <a:effectLst/>
                <a:latin typeface="微软雅黑" panose="020B0503020204020204" pitchFamily="34" charset="-122"/>
                <a:ea typeface="微软雅黑" panose="020B0503020204020204" pitchFamily="34" charset="-122"/>
              </a:rPr>
              <a:t>React </a:t>
            </a:r>
            <a:r>
              <a:rPr lang="zh-CN" altLang="en-US" i="0" dirty="0" smtClean="0">
                <a:solidFill>
                  <a:srgbClr val="333333"/>
                </a:solidFill>
                <a:effectLst/>
                <a:latin typeface="微软雅黑" panose="020B0503020204020204" pitchFamily="34" charset="-122"/>
                <a:ea typeface="微软雅黑" panose="020B0503020204020204" pitchFamily="34" charset="-122"/>
              </a:rPr>
              <a:t>组件 </a:t>
            </a:r>
            <a:r>
              <a:rPr lang="en-US" altLang="zh-CN" i="0" dirty="0" smtClean="0">
                <a:solidFill>
                  <a:srgbClr val="333333"/>
                </a:solidFill>
                <a:effectLst/>
                <a:latin typeface="微软雅黑" panose="020B0503020204020204" pitchFamily="34" charset="-122"/>
                <a:ea typeface="微软雅黑" panose="020B0503020204020204" pitchFamily="34" charset="-122"/>
              </a:rPr>
              <a:t>(classes)</a:t>
            </a:r>
            <a:r>
              <a:rPr lang="zh-CN" altLang="en-US" i="0" dirty="0" smtClean="0">
                <a:solidFill>
                  <a:srgbClr val="333333"/>
                </a:solidFill>
                <a:effectLst/>
                <a:latin typeface="微软雅黑" panose="020B0503020204020204" pitchFamily="34" charset="-122"/>
                <a:ea typeface="微软雅黑" panose="020B0503020204020204" pitchFamily="34" charset="-122"/>
              </a:rPr>
              <a:t>。</a:t>
            </a: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HTML </a:t>
            </a:r>
            <a:r>
              <a:rPr lang="zh-CN" altLang="en-US" dirty="0">
                <a:latin typeface="微软雅黑" panose="020B0503020204020204" pitchFamily="34" charset="-122"/>
                <a:ea typeface="微软雅黑" panose="020B0503020204020204" pitchFamily="34" charset="-122"/>
              </a:rPr>
              <a:t>标签，只需在 </a:t>
            </a:r>
            <a:r>
              <a:rPr lang="en-US" altLang="zh-CN" dirty="0">
                <a:latin typeface="微软雅黑" panose="020B0503020204020204" pitchFamily="34" charset="-122"/>
                <a:ea typeface="微软雅黑" panose="020B0503020204020204" pitchFamily="34" charset="-122"/>
              </a:rPr>
              <a:t>JSX </a:t>
            </a:r>
            <a:r>
              <a:rPr lang="zh-CN" altLang="en-US" dirty="0">
                <a:latin typeface="微软雅黑" panose="020B0503020204020204" pitchFamily="34" charset="-122"/>
                <a:ea typeface="微软雅黑" panose="020B0503020204020204" pitchFamily="34" charset="-122"/>
              </a:rPr>
              <a:t>里使用小写字母的标签名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r>
              <a:rPr lang="zh-CN" altLang="en-US" dirty="0" smtClean="0">
                <a:latin typeface="微软雅黑" panose="020B0503020204020204" pitchFamily="34" charset="-122"/>
                <a:ea typeface="微软雅黑" panose="020B0503020204020204" pitchFamily="34" charset="-122"/>
              </a:rPr>
              <a:t>要</a:t>
            </a:r>
            <a:r>
              <a:rPr lang="zh-CN" altLang="en-US" dirty="0">
                <a:latin typeface="微软雅黑" panose="020B0503020204020204" pitchFamily="34" charset="-122"/>
                <a:ea typeface="微软雅黑" panose="020B0503020204020204" pitchFamily="34" charset="-122"/>
              </a:rPr>
              <a:t>渲染 </a:t>
            </a:r>
            <a:r>
              <a:rPr lang="en-US" altLang="zh-CN" dirty="0">
                <a:latin typeface="微软雅黑" panose="020B0503020204020204" pitchFamily="34" charset="-122"/>
                <a:ea typeface="微软雅黑" panose="020B0503020204020204" pitchFamily="34" charset="-122"/>
              </a:rPr>
              <a:t>React </a:t>
            </a:r>
            <a:r>
              <a:rPr lang="zh-CN" altLang="en-US" dirty="0">
                <a:latin typeface="微软雅黑" panose="020B0503020204020204" pitchFamily="34" charset="-122"/>
                <a:ea typeface="微软雅黑" panose="020B0503020204020204" pitchFamily="34" charset="-122"/>
              </a:rPr>
              <a:t>组件，只需创建一个大写字母开头的本地变量</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en-US" altLang="zh-CN" dirty="0" smtClean="0">
              <a:latin typeface="微软雅黑" panose="020B0503020204020204" pitchFamily="34" charset="-122"/>
              <a:ea typeface="微软雅黑" panose="020B0503020204020204" pitchFamily="34" charset="-122"/>
            </a:endParaRPr>
          </a:p>
          <a:p>
            <a:pPr latinLnBrk="1"/>
            <a:endParaRPr lang="en-US" altLang="zh-CN" dirty="0">
              <a:latin typeface="微软雅黑" panose="020B0503020204020204" pitchFamily="34" charset="-122"/>
              <a:ea typeface="微软雅黑" panose="020B0503020204020204" pitchFamily="34" charset="-122"/>
            </a:endParaRPr>
          </a:p>
          <a:p>
            <a:pPr latinLnBrk="1"/>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React </a:t>
            </a:r>
            <a:r>
              <a:rPr lang="zh-CN" altLang="en-US" dirty="0" smtClean="0">
                <a:latin typeface="微软雅黑" panose="020B0503020204020204" pitchFamily="34" charset="-122"/>
                <a:ea typeface="微软雅黑" panose="020B0503020204020204" pitchFamily="34" charset="-122"/>
              </a:rPr>
              <a:t>的 </a:t>
            </a:r>
            <a:r>
              <a:rPr lang="en-US" altLang="zh-CN" dirty="0" smtClean="0">
                <a:latin typeface="微软雅黑" panose="020B0503020204020204" pitchFamily="34" charset="-122"/>
                <a:ea typeface="微软雅黑" panose="020B0503020204020204" pitchFamily="34" charset="-122"/>
              </a:rPr>
              <a:t>JSX </a:t>
            </a:r>
            <a:r>
              <a:rPr lang="zh-CN" altLang="en-US" dirty="0" smtClean="0">
                <a:latin typeface="微软雅黑" panose="020B0503020204020204" pitchFamily="34" charset="-122"/>
                <a:ea typeface="微软雅黑" panose="020B0503020204020204" pitchFamily="34" charset="-122"/>
              </a:rPr>
              <a:t>使用大、小写的约定来区分本地组件的类和 </a:t>
            </a:r>
            <a:r>
              <a:rPr lang="en-US" altLang="zh-CN" dirty="0" smtClean="0">
                <a:latin typeface="微软雅黑" panose="020B0503020204020204" pitchFamily="34" charset="-122"/>
                <a:ea typeface="微软雅黑" panose="020B0503020204020204" pitchFamily="34" charset="-122"/>
              </a:rPr>
              <a:t>HTML </a:t>
            </a:r>
            <a:r>
              <a:rPr lang="zh-CN" altLang="en-US" dirty="0" smtClean="0">
                <a:latin typeface="微软雅黑" panose="020B0503020204020204" pitchFamily="34" charset="-122"/>
                <a:ea typeface="微软雅黑" panose="020B0503020204020204" pitchFamily="34" charset="-122"/>
              </a:rPr>
              <a:t>标签。</a:t>
            </a:r>
          </a:p>
          <a:p>
            <a:endParaRPr lang="zh-CN" altLang="en-US" dirty="0" smtClean="0">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2611924" y="1124614"/>
            <a:ext cx="6283105"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1 + 1 =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"True"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"False"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comment in jsx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474205" y="3000527"/>
            <a:ext cx="9316016" cy="3093154"/>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world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Time: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toLocaleTimeString</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h2</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Clock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new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myElement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setInterval</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tick</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D8FA3C"/>
                </a:solidFill>
                <a:effectLst/>
                <a:latin typeface="Consolas" panose="020B0609020204030204" pitchFamily="49" charset="0"/>
                <a:cs typeface="Consolas" panose="020B0609020204030204" pitchFamily="49" charset="0"/>
              </a:rPr>
              <a:t>1000</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7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4043" y="6313459"/>
            <a:ext cx="6529095" cy="369332"/>
          </a:xfrm>
          <a:prstGeom prst="rect">
            <a:avLst/>
          </a:prstGeom>
        </p:spPr>
        <p:txBody>
          <a:bodyPr wrap="none">
            <a:spAutoFit/>
          </a:bodyPr>
          <a:lstStyle/>
          <a:p>
            <a:r>
              <a:rPr lang="zh-CN" altLang="en-US" b="0" i="0" dirty="0" smtClean="0">
                <a:solidFill>
                  <a:srgbClr val="333333"/>
                </a:solidFill>
                <a:effectLst/>
                <a:latin typeface="Microsoft YaHei" panose="020B0503020204020204" pitchFamily="34" charset="-122"/>
                <a:ea typeface="Microsoft YaHei" panose="020B0503020204020204" pitchFamily="34" charset="-122"/>
              </a:rPr>
              <a:t>参考：</a:t>
            </a:r>
            <a:r>
              <a:rPr lang="en-US" altLang="zh-CN" b="0" i="0" dirty="0" smtClean="0">
                <a:solidFill>
                  <a:srgbClr val="333333"/>
                </a:solidFill>
                <a:effectLst/>
                <a:latin typeface="Microsoft YaHei" panose="020B0503020204020204" pitchFamily="34" charset="-122"/>
                <a:ea typeface="Microsoft YaHei" panose="020B0503020204020204" pitchFamily="34" charset="-122"/>
                <a:hlinkClick r:id="rId2"/>
              </a:rPr>
              <a:t>https://www.cnblogs.com/wonyun/p/5930333.html</a:t>
            </a:r>
            <a:endParaRPr lang="en-US" altLang="zh-CN" b="0" i="0" dirty="0" smtClean="0">
              <a:solidFill>
                <a:srgbClr val="333333"/>
              </a:solidFill>
              <a:effectLst/>
              <a:latin typeface="Microsoft YaHei" panose="020B0503020204020204" pitchFamily="34" charset="-122"/>
              <a:ea typeface="Microsoft YaHei" panose="020B0503020204020204" pitchFamily="34" charset="-122"/>
            </a:endParaRPr>
          </a:p>
        </p:txBody>
      </p:sp>
      <p:grpSp>
        <p:nvGrpSpPr>
          <p:cNvPr id="3" name="组合 2"/>
          <p:cNvGrpSpPr/>
          <p:nvPr/>
        </p:nvGrpSpPr>
        <p:grpSpPr>
          <a:xfrm>
            <a:off x="488656" y="292904"/>
            <a:ext cx="11154099" cy="6001643"/>
            <a:chOff x="488656" y="292904"/>
            <a:chExt cx="11154099" cy="6001643"/>
          </a:xfrm>
        </p:grpSpPr>
        <p:sp>
          <p:nvSpPr>
            <p:cNvPr id="2" name="矩形 1"/>
            <p:cNvSpPr/>
            <p:nvPr/>
          </p:nvSpPr>
          <p:spPr>
            <a:xfrm>
              <a:off x="488656" y="292904"/>
              <a:ext cx="11154099" cy="6001643"/>
            </a:xfrm>
            <a:prstGeom prst="rect">
              <a:avLst/>
            </a:prstGeom>
          </p:spPr>
          <p:txBody>
            <a:bodyPr wrap="square">
              <a:spAutoFit/>
            </a:bodyPr>
            <a:lstStyle/>
            <a:p>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React</a:t>
              </a:r>
              <a:r>
                <a:rPr lang="zh-CN" altLang="en-US" sz="1600" b="1" i="0" u="none" strike="noStrike" dirty="0" smtClean="0">
                  <a:solidFill>
                    <a:srgbClr val="333333"/>
                  </a:solidFill>
                  <a:effectLst/>
                  <a:latin typeface="Microsoft YaHei" panose="020B0503020204020204" pitchFamily="34" charset="-122"/>
                  <a:ea typeface="Microsoft YaHei" panose="020B0503020204020204" pitchFamily="34" charset="-122"/>
                </a:rPr>
                <a:t>创建组件的三种方式</a:t>
              </a:r>
              <a:r>
                <a:rPr lang="en-US" altLang="zh-CN" sz="1600" b="1" i="0" u="none" strike="noStrike" dirty="0" smtClean="0">
                  <a:solidFill>
                    <a:srgbClr val="333333"/>
                  </a:solidFill>
                  <a:effectLst/>
                  <a:latin typeface="Microsoft YaHei" panose="020B0503020204020204" pitchFamily="34" charset="-122"/>
                  <a:ea typeface="Microsoft YaHei" panose="020B0503020204020204" pitchFamily="34" charset="-122"/>
                </a:rPr>
                <a:t>:</a:t>
              </a:r>
            </a:p>
            <a:p>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、函数式定义的无状态组件</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无状态函数式组件形式上表现为一个只带有一个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方法的组件类，通过函数形式或者</a:t>
              </a:r>
              <a:r>
                <a:rPr lang="en-US" altLang="zh-CN" sz="1600" dirty="0" smtClean="0">
                  <a:solidFill>
                    <a:srgbClr val="333333"/>
                  </a:solidFill>
                  <a:latin typeface="Microsoft YaHei" panose="020B0503020204020204" pitchFamily="34" charset="-122"/>
                  <a:ea typeface="Microsoft YaHei" panose="020B0503020204020204" pitchFamily="34" charset="-122"/>
                </a:rPr>
                <a:t>ES6 arrow function</a:t>
              </a:r>
              <a:r>
                <a:rPr lang="zh-CN" altLang="en-US" sz="1600" dirty="0" smtClean="0">
                  <a:solidFill>
                    <a:srgbClr val="333333"/>
                  </a:solidFill>
                  <a:latin typeface="Microsoft YaHei" panose="020B0503020204020204" pitchFamily="34" charset="-122"/>
                  <a:ea typeface="Microsoft YaHei" panose="020B0503020204020204" pitchFamily="34" charset="-122"/>
                </a:rPr>
                <a:t>的形式在创建，并且该组件是无</a:t>
              </a:r>
              <a:r>
                <a:rPr lang="en-US" altLang="zh-CN" sz="1600" dirty="0" smtClean="0">
                  <a:solidFill>
                    <a:srgbClr val="333333"/>
                  </a:solidFill>
                  <a:latin typeface="Microsoft YaHei" panose="020B0503020204020204" pitchFamily="34" charset="-122"/>
                  <a:ea typeface="Microsoft YaHei" panose="020B0503020204020204" pitchFamily="34" charset="-122"/>
                </a:rPr>
                <a:t>state</a:t>
              </a:r>
              <a:r>
                <a:rPr lang="zh-CN" altLang="en-US" sz="1600" dirty="0" smtClean="0">
                  <a:solidFill>
                    <a:srgbClr val="333333"/>
                  </a:solidFill>
                  <a:latin typeface="Microsoft YaHei" panose="020B0503020204020204" pitchFamily="34" charset="-122"/>
                  <a:ea typeface="Microsoft YaHei" panose="020B0503020204020204" pitchFamily="34" charset="-122"/>
                </a:rPr>
                <a:t>状态的。具体的创建形式如下：</a:t>
              </a:r>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无状态组件的创建形式使代码的可读性更好，并且减少了大量冗余的代码，精简至只有一个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方法，大大的增强了编写一个组件的便利，除此之外无状态组件还有以下几个显著的特点：</a:t>
              </a:r>
              <a:endParaRPr lang="en-US" altLang="zh-CN" sz="1600" dirty="0" smtClean="0">
                <a:solidFill>
                  <a:srgbClr val="333333"/>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1</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组件不会被实例化，整体渲染性能得到提升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因为组件被精简成一个</a:t>
              </a:r>
              <a:r>
                <a:rPr lang="en-US" altLang="zh-CN" sz="1600" dirty="0" smtClean="0">
                  <a:solidFill>
                    <a:srgbClr val="333333"/>
                  </a:solidFill>
                  <a:latin typeface="Microsoft YaHei" panose="020B0503020204020204" pitchFamily="34" charset="-122"/>
                  <a:ea typeface="Microsoft YaHei" panose="020B0503020204020204" pitchFamily="34" charset="-122"/>
                </a:rPr>
                <a:t>render</a:t>
              </a:r>
              <a:r>
                <a:rPr lang="zh-CN" altLang="en-US" sz="1600" dirty="0" smtClean="0">
                  <a:solidFill>
                    <a:srgbClr val="333333"/>
                  </a:solidFill>
                  <a:latin typeface="Microsoft YaHei" panose="020B0503020204020204" pitchFamily="34" charset="-122"/>
                  <a:ea typeface="Microsoft YaHei" panose="020B0503020204020204" pitchFamily="34" charset="-122"/>
                </a:rPr>
                <a:t>方法的函数来实现的，由于是无状态组件，所以无状态组件就不会在有组件实例化的过程，无实例化过程也就不需要分配多余的内存，从而性能得到一定的提升。</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2</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组件不能访问</a:t>
              </a:r>
              <a:r>
                <a:rPr lang="en-US" altLang="zh-CN" sz="1600" dirty="0" smtClean="0">
                  <a:solidFill>
                    <a:srgbClr val="FF0000"/>
                  </a:solidFill>
                  <a:latin typeface="Microsoft YaHei" panose="020B0503020204020204" pitchFamily="34" charset="-122"/>
                  <a:ea typeface="Microsoft YaHei" panose="020B0503020204020204" pitchFamily="34" charset="-122"/>
                </a:rPr>
                <a:t>this</a:t>
              </a:r>
              <a:r>
                <a:rPr lang="zh-CN" altLang="en-US" sz="1600" dirty="0" smtClean="0">
                  <a:solidFill>
                    <a:srgbClr val="FF0000"/>
                  </a:solidFill>
                  <a:latin typeface="Microsoft YaHei" panose="020B0503020204020204" pitchFamily="34" charset="-122"/>
                  <a:ea typeface="Microsoft YaHei" panose="020B0503020204020204" pitchFamily="34" charset="-122"/>
                </a:rPr>
                <a:t>对象</a:t>
              </a:r>
            </a:p>
            <a:p>
              <a:r>
                <a:rPr lang="zh-CN" altLang="en-US" sz="1600" dirty="0" smtClean="0">
                  <a:solidFill>
                    <a:srgbClr val="333333"/>
                  </a:solidFill>
                  <a:latin typeface="Microsoft YaHei" panose="020B0503020204020204" pitchFamily="34" charset="-122"/>
                  <a:ea typeface="Microsoft YaHei" panose="020B0503020204020204" pitchFamily="34" charset="-122"/>
                </a:rPr>
                <a:t>无状态组件由于没有实例化过程，所以无法访问组件</a:t>
              </a:r>
              <a:r>
                <a:rPr lang="en-US" altLang="zh-CN" sz="1600" dirty="0" smtClean="0">
                  <a:solidFill>
                    <a:srgbClr val="333333"/>
                  </a:solidFill>
                  <a:latin typeface="Microsoft YaHei" panose="020B0503020204020204" pitchFamily="34" charset="-122"/>
                  <a:ea typeface="Microsoft YaHei" panose="020B0503020204020204" pitchFamily="34" charset="-122"/>
                </a:rPr>
                <a:t>this</a:t>
              </a:r>
              <a:r>
                <a:rPr lang="zh-CN" altLang="en-US" sz="1600" dirty="0" smtClean="0">
                  <a:solidFill>
                    <a:srgbClr val="333333"/>
                  </a:solidFill>
                  <a:latin typeface="Microsoft YaHei" panose="020B0503020204020204" pitchFamily="34" charset="-122"/>
                  <a:ea typeface="Microsoft YaHei" panose="020B0503020204020204" pitchFamily="34" charset="-122"/>
                </a:rPr>
                <a:t>中的对象，例如：</a:t>
              </a:r>
              <a:r>
                <a:rPr lang="en-US" altLang="zh-CN" sz="1600" dirty="0" err="1" smtClean="0">
                  <a:solidFill>
                    <a:srgbClr val="333333"/>
                  </a:solidFill>
                  <a:latin typeface="Microsoft YaHei" panose="020B0503020204020204" pitchFamily="34" charset="-122"/>
                  <a:ea typeface="Microsoft YaHei" panose="020B0503020204020204" pitchFamily="34" charset="-122"/>
                </a:rPr>
                <a:t>this.ref</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err="1" smtClean="0">
                  <a:solidFill>
                    <a:srgbClr val="333333"/>
                  </a:solidFill>
                  <a:latin typeface="Microsoft YaHei" panose="020B0503020204020204" pitchFamily="34" charset="-122"/>
                  <a:ea typeface="Microsoft YaHei" panose="020B0503020204020204" pitchFamily="34" charset="-122"/>
                </a:rPr>
                <a:t>this.state</a:t>
              </a:r>
              <a:r>
                <a:rPr lang="zh-CN" altLang="en-US" sz="1600" dirty="0" smtClean="0">
                  <a:solidFill>
                    <a:srgbClr val="333333"/>
                  </a:solidFill>
                  <a:latin typeface="Microsoft YaHei" panose="020B0503020204020204" pitchFamily="34" charset="-122"/>
                  <a:ea typeface="Microsoft YaHei" panose="020B0503020204020204" pitchFamily="34" charset="-122"/>
                </a:rPr>
                <a:t>等均不能访问。若想访问就不能使用这种形式来创建组件</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a:solidFill>
                    <a:srgbClr val="333333"/>
                  </a:solidFill>
                  <a:latin typeface="Microsoft YaHei" panose="020B0503020204020204" pitchFamily="34" charset="-122"/>
                  <a:ea typeface="Microsoft YaHei" panose="020B0503020204020204" pitchFamily="34" charset="-122"/>
                </a:rPr>
                <a:t>3</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组件无法访问生命周期的方法</a:t>
              </a:r>
            </a:p>
            <a:p>
              <a:r>
                <a:rPr lang="zh-CN" altLang="en-US" sz="1600" dirty="0" smtClean="0">
                  <a:solidFill>
                    <a:srgbClr val="333333"/>
                  </a:solidFill>
                  <a:latin typeface="Microsoft YaHei" panose="020B0503020204020204" pitchFamily="34" charset="-122"/>
                  <a:ea typeface="Microsoft YaHei" panose="020B0503020204020204" pitchFamily="34" charset="-122"/>
                </a:rPr>
                <a:t>因为无状态组件是不需要组件生命周期管理和状态管理，所以底层实现这种形式的组件时是不会实现组件的生命周期方法。所以无状态组件是不能参与组件的各个生命周期管理的。</a:t>
              </a:r>
            </a:p>
            <a:p>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en-US" altLang="zh-CN" sz="1600" dirty="0" smtClean="0">
                  <a:solidFill>
                    <a:srgbClr val="333333"/>
                  </a:solidFill>
                  <a:latin typeface="Microsoft YaHei" panose="020B0503020204020204" pitchFamily="34" charset="-122"/>
                  <a:ea typeface="Microsoft YaHei" panose="020B0503020204020204" pitchFamily="34" charset="-122"/>
                </a:rPr>
                <a:t>4</a:t>
              </a:r>
              <a:r>
                <a:rPr lang="zh-CN" altLang="en-US" sz="1600" dirty="0" smtClean="0">
                  <a:solidFill>
                    <a:srgbClr val="333333"/>
                  </a:solidFill>
                  <a:latin typeface="Microsoft YaHei" panose="020B0503020204020204" pitchFamily="34" charset="-122"/>
                  <a:ea typeface="Microsoft YaHei" panose="020B0503020204020204" pitchFamily="34" charset="-122"/>
                </a:rPr>
                <a:t>）</a:t>
              </a:r>
              <a:r>
                <a:rPr lang="zh-CN" altLang="en-US" sz="1600" dirty="0" smtClean="0">
                  <a:solidFill>
                    <a:srgbClr val="FF0000"/>
                  </a:solidFill>
                  <a:latin typeface="Microsoft YaHei" panose="020B0503020204020204" pitchFamily="34" charset="-122"/>
                  <a:ea typeface="Microsoft YaHei" panose="020B0503020204020204" pitchFamily="34" charset="-122"/>
                </a:rPr>
                <a:t>无状态组件只能访问输入的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，同样的</a:t>
              </a:r>
              <a:r>
                <a:rPr lang="en-US" altLang="zh-CN" sz="1600" dirty="0" smtClean="0">
                  <a:solidFill>
                    <a:srgbClr val="FF0000"/>
                  </a:solidFill>
                  <a:latin typeface="Microsoft YaHei" panose="020B0503020204020204" pitchFamily="34" charset="-122"/>
                  <a:ea typeface="Microsoft YaHei" panose="020B0503020204020204" pitchFamily="34" charset="-122"/>
                </a:rPr>
                <a:t>props</a:t>
              </a:r>
              <a:r>
                <a:rPr lang="zh-CN" altLang="en-US" sz="1600" dirty="0" smtClean="0">
                  <a:solidFill>
                    <a:srgbClr val="FF0000"/>
                  </a:solidFill>
                  <a:latin typeface="Microsoft YaHei" panose="020B0503020204020204" pitchFamily="34" charset="-122"/>
                  <a:ea typeface="Microsoft YaHei" panose="020B0503020204020204" pitchFamily="34" charset="-122"/>
                </a:rPr>
                <a:t>会得到同样的渲染结果，不会有</a:t>
              </a:r>
              <a:r>
                <a:rPr lang="zh-CN" altLang="en-US" sz="1600" dirty="0" smtClean="0">
                  <a:solidFill>
                    <a:srgbClr val="FF0000"/>
                  </a:solidFill>
                  <a:latin typeface="Microsoft YaHei" panose="020B0503020204020204" pitchFamily="34" charset="-122"/>
                  <a:ea typeface="Microsoft YaHei" panose="020B0503020204020204" pitchFamily="34" charset="-122"/>
                </a:rPr>
                <a:t>副作用</a:t>
              </a:r>
              <a:endParaRPr lang="en-US" altLang="zh-CN" sz="1600" dirty="0" smtClean="0">
                <a:solidFill>
                  <a:srgbClr val="FF0000"/>
                </a:solidFill>
                <a:latin typeface="Microsoft YaHei" panose="020B0503020204020204" pitchFamily="34" charset="-122"/>
                <a:ea typeface="Microsoft YaHei" panose="020B0503020204020204" pitchFamily="34" charset="-122"/>
              </a:endParaRPr>
            </a:p>
            <a:p>
              <a:r>
                <a:rPr lang="zh-CN" altLang="en-US" sz="1600" dirty="0" smtClean="0">
                  <a:solidFill>
                    <a:srgbClr val="333333"/>
                  </a:solidFill>
                  <a:latin typeface="Microsoft YaHei" panose="020B0503020204020204" pitchFamily="34" charset="-122"/>
                  <a:ea typeface="Microsoft YaHei" panose="020B0503020204020204" pitchFamily="34" charset="-122"/>
                </a:rPr>
                <a:t>       无</a:t>
              </a:r>
              <a:r>
                <a:rPr lang="zh-CN" altLang="en-US" sz="1600" dirty="0">
                  <a:solidFill>
                    <a:srgbClr val="333333"/>
                  </a:solidFill>
                  <a:latin typeface="Microsoft YaHei" panose="020B0503020204020204" pitchFamily="34" charset="-122"/>
                  <a:ea typeface="Microsoft YaHei" panose="020B0503020204020204" pitchFamily="34" charset="-122"/>
                </a:rPr>
                <a:t>状态组件被鼓励在大型项目中尽可能以简单的写法来分割原本庞大的组件，未来</a:t>
              </a:r>
              <a:r>
                <a:rPr lang="en-US" altLang="zh-CN" sz="1600" dirty="0">
                  <a:solidFill>
                    <a:srgbClr val="333333"/>
                  </a:solidFill>
                  <a:latin typeface="Microsoft YaHei" panose="020B0503020204020204" pitchFamily="34" charset="-122"/>
                  <a:ea typeface="Microsoft YaHei" panose="020B0503020204020204" pitchFamily="34" charset="-122"/>
                </a:rPr>
                <a:t>React</a:t>
              </a:r>
              <a:r>
                <a:rPr lang="zh-CN" altLang="en-US" sz="1600" dirty="0">
                  <a:solidFill>
                    <a:srgbClr val="333333"/>
                  </a:solidFill>
                  <a:latin typeface="Microsoft YaHei" panose="020B0503020204020204" pitchFamily="34" charset="-122"/>
                  <a:ea typeface="Microsoft YaHei" panose="020B0503020204020204" pitchFamily="34" charset="-122"/>
                </a:rPr>
                <a:t>也会这种面向无状态组件在譬如无意义的检查和内存分配领域进行一系列优化，所以</a:t>
              </a:r>
              <a:r>
                <a:rPr lang="zh-CN" altLang="en-US" sz="1600" dirty="0">
                  <a:solidFill>
                    <a:srgbClr val="FF0000"/>
                  </a:solidFill>
                  <a:latin typeface="Microsoft YaHei" panose="020B0503020204020204" pitchFamily="34" charset="-122"/>
                  <a:ea typeface="Microsoft YaHei" panose="020B0503020204020204" pitchFamily="34" charset="-122"/>
                </a:rPr>
                <a:t>只要有可能，尽量使用无状态组件</a:t>
              </a:r>
              <a:r>
                <a:rPr lang="zh-CN" altLang="en-US" sz="1600" dirty="0">
                  <a:solidFill>
                    <a:srgbClr val="333333"/>
                  </a:solidFill>
                  <a:latin typeface="Microsoft YaHei" panose="020B0503020204020204" pitchFamily="34" charset="-122"/>
                  <a:ea typeface="Microsoft YaHei" panose="020B0503020204020204" pitchFamily="34" charset="-122"/>
                </a:rPr>
                <a:t>。</a:t>
              </a:r>
              <a:endParaRPr lang="en-US" altLang="zh-CN" sz="1600" dirty="0">
                <a:solidFill>
                  <a:srgbClr val="333333"/>
                </a:solidFill>
                <a:latin typeface="Microsoft YaHei" panose="020B0503020204020204" pitchFamily="34" charset="-122"/>
                <a:ea typeface="Microsoft YaHei" panose="020B0503020204020204" pitchFamily="34" charset="-122"/>
              </a:endParaRPr>
            </a:p>
          </p:txBody>
        </p:sp>
        <p:sp>
          <p:nvSpPr>
            <p:cNvPr id="5" name="Rectangle 2"/>
            <p:cNvSpPr>
              <a:spLocks noChangeArrowheads="1"/>
            </p:cNvSpPr>
            <p:nvPr/>
          </p:nvSpPr>
          <p:spPr bwMode="auto">
            <a:xfrm>
              <a:off x="2648022" y="1338640"/>
              <a:ext cx="6835366" cy="1292662"/>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5: component-function-nonstatus&gt;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function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const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element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617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6459" y="362139"/>
            <a:ext cx="11343992" cy="618630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es5</a:t>
            </a:r>
            <a:r>
              <a:rPr lang="zh-CN" altLang="en-US" dirty="0">
                <a:latin typeface="微软雅黑" panose="020B0503020204020204" pitchFamily="34" charset="-122"/>
                <a:ea typeface="微软雅黑" panose="020B0503020204020204" pitchFamily="34" charset="-122"/>
              </a:rPr>
              <a:t>原生方式</a:t>
            </a:r>
            <a:r>
              <a:rPr lang="en-US" altLang="zh-CN" dirty="0" err="1">
                <a:latin typeface="微软雅黑" panose="020B0503020204020204" pitchFamily="34" charset="-122"/>
                <a:ea typeface="微软雅黑" panose="020B0503020204020204" pitchFamily="34" charset="-122"/>
              </a:rPr>
              <a:t>React.createClass</a:t>
            </a:r>
            <a:r>
              <a:rPr lang="zh-CN" altLang="en-US" dirty="0">
                <a:latin typeface="微软雅黑" panose="020B0503020204020204" pitchFamily="34" charset="-122"/>
                <a:ea typeface="微软雅黑" panose="020B0503020204020204" pitchFamily="34" charset="-122"/>
              </a:rPr>
              <a:t>定义的</a:t>
            </a:r>
            <a:r>
              <a:rPr lang="zh-CN" altLang="en-US" dirty="0" smtClean="0">
                <a:latin typeface="微软雅黑" panose="020B0503020204020204" pitchFamily="34" charset="-122"/>
                <a:ea typeface="微软雅黑" panose="020B0503020204020204" pitchFamily="34" charset="-122"/>
              </a:rPr>
              <a:t>组件（</a:t>
            </a:r>
            <a:r>
              <a:rPr lang="en-US" altLang="zh-CN" dirty="0" smtClean="0">
                <a:latin typeface="微软雅黑" panose="020B0503020204020204" pitchFamily="34" charset="-122"/>
                <a:ea typeface="微软雅黑" panose="020B0503020204020204" pitchFamily="34" charset="-122"/>
              </a:rPr>
              <a:t>duplicated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es6</a:t>
            </a:r>
            <a:r>
              <a:rPr lang="zh-CN" altLang="en-US" dirty="0">
                <a:latin typeface="微软雅黑" panose="020B0503020204020204" pitchFamily="34" charset="-122"/>
                <a:ea typeface="微软雅黑" panose="020B0503020204020204" pitchFamily="34" charset="-122"/>
              </a:rPr>
              <a:t>形式的</a:t>
            </a:r>
            <a:r>
              <a:rPr lang="en-US" altLang="zh-CN" dirty="0">
                <a:latin typeface="微软雅黑" panose="020B0503020204020204" pitchFamily="34" charset="-122"/>
                <a:ea typeface="微软雅黑" panose="020B0503020204020204" pitchFamily="34" charset="-122"/>
              </a:rPr>
              <a:t>extends </a:t>
            </a:r>
            <a:r>
              <a:rPr lang="en-US" altLang="zh-CN" dirty="0" err="1">
                <a:latin typeface="微软雅黑" panose="020B0503020204020204" pitchFamily="34" charset="-122"/>
                <a:ea typeface="微软雅黑" panose="020B0503020204020204" pitchFamily="34" charset="-122"/>
              </a:rPr>
              <a:t>React.Component</a:t>
            </a:r>
            <a:r>
              <a:rPr lang="zh-CN" altLang="en-US" dirty="0">
                <a:latin typeface="微软雅黑" panose="020B0503020204020204" pitchFamily="34" charset="-122"/>
                <a:ea typeface="微软雅黑" panose="020B0503020204020204" pitchFamily="34" charset="-122"/>
              </a:rPr>
              <a:t>定义的</a:t>
            </a:r>
            <a:r>
              <a:rPr lang="zh-CN" altLang="en-US" dirty="0" smtClean="0">
                <a:latin typeface="微软雅黑" panose="020B0503020204020204" pitchFamily="34" charset="-122"/>
                <a:ea typeface="微软雅黑" panose="020B0503020204020204" pitchFamily="34" charset="-122"/>
              </a:rPr>
              <a:t>组件：</a:t>
            </a:r>
            <a:endParaRPr lang="en-US" altLang="zh-CN" dirty="0" smtClean="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React.Component</a:t>
            </a:r>
            <a:r>
              <a:rPr lang="zh-CN" altLang="en-US" dirty="0">
                <a:latin typeface="微软雅黑" panose="020B0503020204020204" pitchFamily="34" charset="-122"/>
                <a:ea typeface="微软雅黑" panose="020B0503020204020204" pitchFamily="34" charset="-122"/>
              </a:rPr>
              <a:t>是以</a:t>
            </a:r>
            <a:r>
              <a:rPr lang="en-US" altLang="zh-CN" dirty="0">
                <a:latin typeface="微软雅黑" panose="020B0503020204020204" pitchFamily="34" charset="-122"/>
                <a:ea typeface="微软雅黑" panose="020B0503020204020204" pitchFamily="34" charset="-122"/>
              </a:rPr>
              <a:t>ES6</a:t>
            </a:r>
            <a:r>
              <a:rPr lang="zh-CN" altLang="en-US" dirty="0">
                <a:latin typeface="微软雅黑" panose="020B0503020204020204" pitchFamily="34" charset="-122"/>
                <a:ea typeface="微软雅黑" panose="020B0503020204020204" pitchFamily="34" charset="-122"/>
              </a:rPr>
              <a:t>的形式来创建</a:t>
            </a:r>
            <a:r>
              <a:rPr lang="en-US" altLang="zh-CN" dirty="0">
                <a:latin typeface="微软雅黑" panose="020B0503020204020204" pitchFamily="34" charset="-122"/>
                <a:ea typeface="微软雅黑" panose="020B0503020204020204" pitchFamily="34" charset="-122"/>
              </a:rPr>
              <a:t>react</a:t>
            </a:r>
            <a:r>
              <a:rPr lang="zh-CN" altLang="en-US" dirty="0">
                <a:latin typeface="微软雅黑" panose="020B0503020204020204" pitchFamily="34" charset="-122"/>
                <a:ea typeface="微软雅黑" panose="020B0503020204020204" pitchFamily="34" charset="-122"/>
              </a:rPr>
              <a:t>的组件的，是</a:t>
            </a:r>
            <a:r>
              <a:rPr lang="en-US" altLang="zh-CN" dirty="0">
                <a:latin typeface="微软雅黑" panose="020B0503020204020204" pitchFamily="34" charset="-122"/>
                <a:ea typeface="微软雅黑" panose="020B0503020204020204" pitchFamily="34" charset="-122"/>
              </a:rPr>
              <a:t>React</a:t>
            </a:r>
            <a:r>
              <a:rPr lang="zh-CN" altLang="en-US" dirty="0">
                <a:latin typeface="微软雅黑" panose="020B0503020204020204" pitchFamily="34" charset="-122"/>
                <a:ea typeface="微软雅黑" panose="020B0503020204020204" pitchFamily="34" charset="-122"/>
              </a:rPr>
              <a:t>目前极为推荐的创建有状态组件的方式，最终会取代</a:t>
            </a:r>
            <a:r>
              <a:rPr lang="en-US" altLang="zh-CN" dirty="0" err="1">
                <a:latin typeface="微软雅黑" panose="020B0503020204020204" pitchFamily="34" charset="-122"/>
                <a:ea typeface="微软雅黑" panose="020B0503020204020204" pitchFamily="34" charset="-122"/>
              </a:rPr>
              <a:t>React.createClass</a:t>
            </a:r>
            <a:r>
              <a:rPr lang="zh-CN" altLang="en-US" dirty="0">
                <a:latin typeface="微软雅黑" panose="020B0503020204020204" pitchFamily="34" charset="-122"/>
                <a:ea typeface="微软雅黑" panose="020B0503020204020204" pitchFamily="34" charset="-122"/>
              </a:rPr>
              <a:t>形式；相对于 </a:t>
            </a:r>
            <a:r>
              <a:rPr lang="en-US" altLang="zh-CN" dirty="0" err="1">
                <a:latin typeface="微软雅黑" panose="020B0503020204020204" pitchFamily="34" charset="-122"/>
                <a:ea typeface="微软雅黑" panose="020B0503020204020204" pitchFamily="34" charset="-122"/>
              </a:rPr>
              <a:t>React.createClass</a:t>
            </a:r>
            <a:r>
              <a:rPr lang="zh-CN" altLang="en-US" dirty="0">
                <a:latin typeface="微软雅黑" panose="020B0503020204020204" pitchFamily="34" charset="-122"/>
                <a:ea typeface="微软雅黑" panose="020B0503020204020204" pitchFamily="34" charset="-122"/>
              </a:rPr>
              <a:t>可以更好实现代码复用</a:t>
            </a:r>
            <a:r>
              <a:rPr lang="zh-CN" altLang="en-US" dirty="0" smtClean="0">
                <a:latin typeface="微软雅黑" panose="020B0503020204020204" pitchFamily="34" charset="-122"/>
                <a:ea typeface="微软雅黑" panose="020B0503020204020204" pitchFamily="34" charset="-122"/>
              </a:rPr>
              <a:t>。形式如下：</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1122629" y="1665149"/>
            <a:ext cx="9931652" cy="4693593"/>
          </a:xfrm>
          <a:prstGeom prst="rect">
            <a:avLst/>
          </a:prstGeom>
          <a:solidFill>
            <a:srgbClr val="0C1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t>// &lt;demo 6: es6 React.Component&gt;</a:t>
            </a:r>
            <a:br>
              <a:rPr kumimoji="0" lang="zh-CN" altLang="zh-CN" sz="1300" b="0" i="0" u="none" strike="noStrike" cap="none" normalizeH="0" baseline="0" dirty="0" smtClean="0">
                <a:ln>
                  <a:noFill/>
                </a:ln>
                <a:solidFill>
                  <a:srgbClr val="AEAEAE"/>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class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extends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Component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constructor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super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props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b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bind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if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'Jane'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setState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'John'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return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 </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onClick</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handleChange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change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button</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r>
              <a:rPr kumimoji="0" lang="zh-CN" altLang="zh-CN" sz="1300" b="1"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Hello </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BDE2D"/>
                </a:solidFill>
                <a:effectLst/>
                <a:latin typeface="Consolas" panose="020B0609020204030204" pitchFamily="49" charset="0"/>
                <a:cs typeface="Consolas" panose="020B0609020204030204" pitchFamily="49" charset="0"/>
              </a:rPr>
              <a:t>this</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state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name</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h1</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div</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    }</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b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b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ReactDOM.</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render</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(&lt;</a:t>
            </a:r>
            <a:r>
              <a:rPr kumimoji="0" lang="zh-CN" altLang="zh-CN" sz="1300" b="0" i="0" u="none" strike="noStrike" cap="none" normalizeH="0" baseline="0" dirty="0" smtClean="0">
                <a:ln>
                  <a:noFill/>
                </a:ln>
                <a:solidFill>
                  <a:srgbClr val="7F90AA"/>
                </a:solidFill>
                <a:effectLst/>
                <a:latin typeface="Consolas" panose="020B0609020204030204" pitchFamily="49" charset="0"/>
                <a:cs typeface="Consolas" panose="020B0609020204030204" pitchFamily="49" charset="0"/>
              </a:rPr>
              <a:t>Hello</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/&gt;, </a:t>
            </a:r>
            <a:r>
              <a:rPr kumimoji="0" lang="zh-CN" altLang="zh-CN" sz="1300" b="0" i="1"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document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FF6400"/>
                </a:solidFill>
                <a:effectLst/>
                <a:latin typeface="Consolas" panose="020B0609020204030204" pitchFamily="49" charset="0"/>
                <a:cs typeface="Consolas" panose="020B0609020204030204" pitchFamily="49" charset="0"/>
              </a:rPr>
              <a:t>getElementById</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r>
              <a:rPr kumimoji="0" lang="zh-CN" altLang="zh-CN" sz="1300" b="0" i="0" u="none" strike="noStrike" cap="none" normalizeH="0" baseline="0" dirty="0" smtClean="0">
                <a:ln>
                  <a:noFill/>
                </a:ln>
                <a:solidFill>
                  <a:srgbClr val="61CE3C"/>
                </a:solidFill>
                <a:effectLst/>
                <a:latin typeface="Consolas" panose="020B0609020204030204" pitchFamily="49" charset="0"/>
                <a:cs typeface="Consolas" panose="020B0609020204030204" pitchFamily="49" charset="0"/>
              </a:rPr>
              <a:t>"root"</a:t>
            </a:r>
            <a:r>
              <a:rPr kumimoji="0" lang="zh-CN" altLang="zh-CN" sz="1300" b="0" i="0" u="none" strike="noStrike" cap="none" normalizeH="0" baseline="0" dirty="0" smtClean="0">
                <a:ln>
                  <a:noFill/>
                </a:ln>
                <a:solidFill>
                  <a:srgbClr val="F8F8F8"/>
                </a:solidFill>
                <a:effectLst/>
                <a:latin typeface="Consolas" panose="020B0609020204030204" pitchFamily="49" charset="0"/>
                <a:cs typeface="Consolas" panose="020B0609020204030204" pitchFamily="49"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62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4121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857</Words>
  <Application>Microsoft Office PowerPoint</Application>
  <PresentationFormat>宽屏</PresentationFormat>
  <Paragraphs>95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宋体</vt:lpstr>
      <vt:lpstr>微软雅黑</vt:lpstr>
      <vt:lpstr>微软雅黑</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ncse.com.cn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56</cp:revision>
  <dcterms:created xsi:type="dcterms:W3CDTF">2018-12-06T06:11:10Z</dcterms:created>
  <dcterms:modified xsi:type="dcterms:W3CDTF">2018-12-06T10:07:31Z</dcterms:modified>
</cp:coreProperties>
</file>