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91F3A-D626-4F6B-B1B2-723693969DCA}"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1342D3BE-E9E0-410E-827C-8C6BE6F97957}">
      <dgm:prSet/>
      <dgm:spPr/>
      <dgm:t>
        <a:bodyPr/>
        <a:lstStyle/>
        <a:p>
          <a:pPr rtl="0"/>
          <a:r>
            <a:rPr lang="en-US" dirty="0" smtClean="0"/>
            <a:t>1</a:t>
          </a:r>
          <a:r>
            <a:rPr lang="zh-CN" dirty="0" smtClean="0"/>
            <a:t>、</a:t>
          </a:r>
          <a:r>
            <a:rPr lang="zh-CN" altLang="en-US" dirty="0" smtClean="0"/>
            <a:t>当 </a:t>
          </a:r>
          <a:r>
            <a:rPr lang="en-US" altLang="zh-CN" dirty="0" smtClean="0"/>
            <a:t>&lt;Clock /&gt; </a:t>
          </a:r>
          <a:r>
            <a:rPr lang="zh-CN" altLang="en-US" dirty="0" smtClean="0"/>
            <a:t>被传递给 </a:t>
          </a:r>
          <a:r>
            <a:rPr lang="en-US" altLang="zh-CN" dirty="0" err="1" smtClean="0"/>
            <a:t>ReactDOM.render</a:t>
          </a:r>
          <a:r>
            <a:rPr lang="en-US" altLang="zh-CN" dirty="0" smtClean="0"/>
            <a:t>() </a:t>
          </a:r>
          <a:r>
            <a:rPr lang="zh-CN" altLang="en-US" dirty="0" smtClean="0"/>
            <a:t>时，</a:t>
          </a:r>
          <a:r>
            <a:rPr lang="en-US" altLang="zh-CN" dirty="0" smtClean="0"/>
            <a:t>React </a:t>
          </a:r>
          <a:r>
            <a:rPr lang="zh-CN" altLang="en-US" dirty="0" smtClean="0"/>
            <a:t>调用 </a:t>
          </a:r>
          <a:r>
            <a:rPr lang="en-US" altLang="zh-CN" dirty="0" smtClean="0"/>
            <a:t>Clock </a:t>
          </a:r>
          <a:r>
            <a:rPr lang="zh-CN" altLang="en-US" dirty="0" smtClean="0"/>
            <a:t>组件的构造函数。</a:t>
          </a:r>
          <a:endParaRPr lang="zh-CN" dirty="0"/>
        </a:p>
      </dgm:t>
    </dgm:pt>
    <dgm:pt modelId="{2235718C-93A6-4A11-B926-69C6C50D3FEA}" type="parTrans" cxnId="{58A563EE-7ACB-471D-B3AB-ED0858E2236C}">
      <dgm:prSet/>
      <dgm:spPr/>
      <dgm:t>
        <a:bodyPr/>
        <a:lstStyle/>
        <a:p>
          <a:endParaRPr lang="zh-CN" altLang="en-US"/>
        </a:p>
      </dgm:t>
    </dgm:pt>
    <dgm:pt modelId="{852A0937-3B58-4D7F-88C5-0703BF796189}" type="sibTrans" cxnId="{58A563EE-7ACB-471D-B3AB-ED0858E2236C}">
      <dgm:prSet/>
      <dgm:spPr/>
      <dgm:t>
        <a:bodyPr/>
        <a:lstStyle/>
        <a:p>
          <a:endParaRPr lang="zh-CN" altLang="en-US"/>
        </a:p>
      </dgm:t>
    </dgm:pt>
    <dgm:pt modelId="{247FC657-ACAC-4275-97AA-37C60B16467D}">
      <dgm:prSet/>
      <dgm:spPr/>
      <dgm:t>
        <a:bodyPr/>
        <a:lstStyle/>
        <a:p>
          <a:pPr rtl="0"/>
          <a:r>
            <a:rPr lang="en-US" dirty="0" smtClean="0"/>
            <a:t>2</a:t>
          </a:r>
          <a:r>
            <a:rPr lang="zh-CN" dirty="0" smtClean="0"/>
            <a:t>、调用 </a:t>
          </a:r>
          <a:r>
            <a:rPr lang="en-US" dirty="0" smtClean="0"/>
            <a:t>Clock </a:t>
          </a:r>
          <a:r>
            <a:rPr lang="zh-CN" dirty="0" smtClean="0"/>
            <a:t>组件的 </a:t>
          </a:r>
          <a:r>
            <a:rPr lang="en-US" dirty="0" smtClean="0"/>
            <a:t>render() </a:t>
          </a:r>
          <a:r>
            <a:rPr lang="zh-CN" dirty="0" smtClean="0"/>
            <a:t>方法</a:t>
          </a:r>
          <a:r>
            <a:rPr lang="zh-CN" altLang="en-US" dirty="0" smtClean="0"/>
            <a:t>。这时 </a:t>
          </a:r>
          <a:r>
            <a:rPr lang="en-US" altLang="en-US" dirty="0" smtClean="0"/>
            <a:t>React </a:t>
          </a:r>
          <a:r>
            <a:rPr lang="zh-CN" altLang="en-US" dirty="0" smtClean="0"/>
            <a:t>知道了屏幕上应该显示什么内容，然后 </a:t>
          </a:r>
          <a:r>
            <a:rPr lang="en-US" altLang="en-US" dirty="0" smtClean="0"/>
            <a:t>React </a:t>
          </a:r>
          <a:r>
            <a:rPr lang="zh-CN" altLang="en-US" dirty="0" smtClean="0"/>
            <a:t>更新 </a:t>
          </a:r>
          <a:r>
            <a:rPr lang="en-US" altLang="en-US" dirty="0" smtClean="0"/>
            <a:t>DOM </a:t>
          </a:r>
          <a:r>
            <a:rPr lang="zh-CN" altLang="en-US" dirty="0" smtClean="0"/>
            <a:t>以匹配 </a:t>
          </a:r>
          <a:r>
            <a:rPr lang="en-US" altLang="en-US" dirty="0" smtClean="0"/>
            <a:t>Clock </a:t>
          </a:r>
          <a:r>
            <a:rPr lang="zh-CN" altLang="en-US" dirty="0" smtClean="0"/>
            <a:t>的渲染输出。</a:t>
          </a:r>
          <a:endParaRPr lang="zh-CN" dirty="0"/>
        </a:p>
      </dgm:t>
    </dgm:pt>
    <dgm:pt modelId="{B90B8BCD-372B-4670-8889-7D798E9D9EE7}" type="parTrans" cxnId="{181377ED-2860-49B7-A823-242FC7917C65}">
      <dgm:prSet/>
      <dgm:spPr/>
      <dgm:t>
        <a:bodyPr/>
        <a:lstStyle/>
        <a:p>
          <a:endParaRPr lang="zh-CN" altLang="en-US"/>
        </a:p>
      </dgm:t>
    </dgm:pt>
    <dgm:pt modelId="{EEAE0DA5-E043-46E8-BAA7-A81A83676F71}" type="sibTrans" cxnId="{181377ED-2860-49B7-A823-242FC7917C65}">
      <dgm:prSet/>
      <dgm:spPr/>
      <dgm:t>
        <a:bodyPr/>
        <a:lstStyle/>
        <a:p>
          <a:endParaRPr lang="zh-CN" altLang="en-US"/>
        </a:p>
      </dgm:t>
    </dgm:pt>
    <dgm:pt modelId="{0442A2CD-E5EB-4EC9-99B4-FD8C6B171E2D}">
      <dgm:prSet/>
      <dgm:spPr/>
      <dgm:t>
        <a:bodyPr/>
        <a:lstStyle/>
        <a:p>
          <a:pPr rtl="0"/>
          <a:r>
            <a:rPr lang="en-US" smtClean="0"/>
            <a:t>3</a:t>
          </a:r>
          <a:r>
            <a:rPr lang="zh-CN" smtClean="0"/>
            <a:t>、当 </a:t>
          </a:r>
          <a:r>
            <a:rPr lang="en-US" smtClean="0"/>
            <a:t>Clock </a:t>
          </a:r>
          <a:r>
            <a:rPr lang="zh-CN" smtClean="0"/>
            <a:t>的输出插入到 </a:t>
          </a:r>
          <a:r>
            <a:rPr lang="en-US" smtClean="0"/>
            <a:t>DOM </a:t>
          </a:r>
          <a:r>
            <a:rPr lang="zh-CN" smtClean="0"/>
            <a:t>中时，</a:t>
          </a:r>
          <a:r>
            <a:rPr lang="en-US" smtClean="0"/>
            <a:t>React </a:t>
          </a:r>
          <a:r>
            <a:rPr lang="zh-CN" smtClean="0"/>
            <a:t>调用 </a:t>
          </a:r>
          <a:r>
            <a:rPr lang="en-US" smtClean="0"/>
            <a:t>componentDidMount() </a:t>
          </a:r>
          <a:r>
            <a:rPr lang="zh-CN" smtClean="0"/>
            <a:t>生命周期钩子</a:t>
          </a:r>
          <a:endParaRPr lang="zh-CN"/>
        </a:p>
      </dgm:t>
    </dgm:pt>
    <dgm:pt modelId="{7C5250EA-EB5D-447F-9D07-79AAE6975A02}" type="parTrans" cxnId="{82CDA95A-8339-4667-AAB1-095FF2010D4E}">
      <dgm:prSet/>
      <dgm:spPr/>
      <dgm:t>
        <a:bodyPr/>
        <a:lstStyle/>
        <a:p>
          <a:endParaRPr lang="zh-CN" altLang="en-US"/>
        </a:p>
      </dgm:t>
    </dgm:pt>
    <dgm:pt modelId="{F8459F02-24DD-4378-933C-68DBBC06CAE7}" type="sibTrans" cxnId="{82CDA95A-8339-4667-AAB1-095FF2010D4E}">
      <dgm:prSet/>
      <dgm:spPr/>
      <dgm:t>
        <a:bodyPr/>
        <a:lstStyle/>
        <a:p>
          <a:endParaRPr lang="zh-CN" altLang="en-US"/>
        </a:p>
      </dgm:t>
    </dgm:pt>
    <dgm:pt modelId="{6C4F0952-8CE9-4CF0-90E8-8B110BD628FD}">
      <dgm:prSet/>
      <dgm:spPr/>
      <dgm:t>
        <a:bodyPr/>
        <a:lstStyle/>
        <a:p>
          <a:pPr rtl="0"/>
          <a:r>
            <a:rPr lang="en-US" dirty="0" smtClean="0"/>
            <a:t>4</a:t>
          </a:r>
          <a:r>
            <a:rPr lang="zh-CN" dirty="0" smtClean="0"/>
            <a:t>、浏览器每秒钟调用 </a:t>
          </a:r>
          <a:r>
            <a:rPr lang="en-US" dirty="0" smtClean="0"/>
            <a:t>tick() </a:t>
          </a:r>
          <a:r>
            <a:rPr lang="zh-CN" dirty="0" smtClean="0"/>
            <a:t>方法</a:t>
          </a:r>
          <a:r>
            <a:rPr lang="zh-CN" altLang="en-US" dirty="0" smtClean="0"/>
            <a:t>。</a:t>
          </a:r>
          <a:r>
            <a:rPr lang="zh-CN" altLang="en-US" b="0" i="0" dirty="0" smtClean="0"/>
            <a:t>组件通过使用包含当前时间的对象调用</a:t>
          </a:r>
          <a:r>
            <a:rPr lang="en-US" altLang="en-US" b="0" i="0" dirty="0" smtClean="0"/>
            <a:t>setState()</a:t>
          </a:r>
          <a:r>
            <a:rPr lang="zh-CN" altLang="en-US" b="0" i="0" dirty="0" smtClean="0"/>
            <a:t>来调度</a:t>
          </a:r>
          <a:r>
            <a:rPr lang="en-US" altLang="zh-CN" b="0" i="0" dirty="0" smtClean="0"/>
            <a:t>UI</a:t>
          </a:r>
          <a:r>
            <a:rPr lang="zh-CN" altLang="en-US" b="0" i="0" dirty="0" smtClean="0"/>
            <a:t>更新。 通过调用</a:t>
          </a:r>
          <a:r>
            <a:rPr lang="en-US" altLang="en-US" b="0" i="0" dirty="0" smtClean="0"/>
            <a:t>setState()</a:t>
          </a:r>
          <a:r>
            <a:rPr lang="zh-CN" altLang="en-US" b="0" i="0" dirty="0" smtClean="0"/>
            <a:t>，</a:t>
          </a:r>
          <a:r>
            <a:rPr lang="en-US" altLang="zh-CN" b="0" i="0" dirty="0" smtClean="0"/>
            <a:t>React</a:t>
          </a:r>
          <a:r>
            <a:rPr lang="zh-CN" altLang="en-US" b="0" i="0" dirty="0" smtClean="0"/>
            <a:t>知道状态已经改变，并再次调用</a:t>
          </a:r>
          <a:r>
            <a:rPr lang="en-US" altLang="en-US" b="0" i="0" dirty="0" smtClean="0"/>
            <a:t>render()</a:t>
          </a:r>
          <a:r>
            <a:rPr lang="zh-CN" altLang="en-US" b="0" i="0" dirty="0" smtClean="0"/>
            <a:t>方法来确定屏幕上应当显示什么。</a:t>
          </a:r>
          <a:endParaRPr lang="zh-CN" dirty="0"/>
        </a:p>
      </dgm:t>
    </dgm:pt>
    <dgm:pt modelId="{84A58944-4A5E-4DDE-9000-449CF5A9D300}" type="parTrans" cxnId="{7FF478FC-25C3-4EFC-A62A-4C0FCD272901}">
      <dgm:prSet/>
      <dgm:spPr/>
      <dgm:t>
        <a:bodyPr/>
        <a:lstStyle/>
        <a:p>
          <a:endParaRPr lang="zh-CN" altLang="en-US"/>
        </a:p>
      </dgm:t>
    </dgm:pt>
    <dgm:pt modelId="{B2A01719-7DE3-49C5-929D-04FEF617AA31}" type="sibTrans" cxnId="{7FF478FC-25C3-4EFC-A62A-4C0FCD272901}">
      <dgm:prSet/>
      <dgm:spPr/>
      <dgm:t>
        <a:bodyPr/>
        <a:lstStyle/>
        <a:p>
          <a:endParaRPr lang="zh-CN" altLang="en-US"/>
        </a:p>
      </dgm:t>
    </dgm:pt>
    <dgm:pt modelId="{70A02629-A787-43E3-9EFE-6ECDFAAE0425}">
      <dgm:prSet/>
      <dgm:spPr/>
      <dgm:t>
        <a:bodyPr/>
        <a:lstStyle/>
        <a:p>
          <a:pPr rtl="0"/>
          <a:r>
            <a:rPr lang="en-US" dirty="0" smtClean="0"/>
            <a:t>5</a:t>
          </a:r>
          <a:r>
            <a:rPr lang="zh-CN" dirty="0" smtClean="0"/>
            <a:t>、</a:t>
          </a:r>
          <a:r>
            <a:rPr lang="en-US" dirty="0" smtClean="0"/>
            <a:t>Clock </a:t>
          </a:r>
          <a:r>
            <a:rPr lang="zh-CN" dirty="0" smtClean="0"/>
            <a:t>组件从 </a:t>
          </a:r>
          <a:r>
            <a:rPr lang="en-US" dirty="0" smtClean="0"/>
            <a:t>DOM </a:t>
          </a:r>
          <a:r>
            <a:rPr lang="zh-CN" dirty="0" smtClean="0"/>
            <a:t>中移除时，</a:t>
          </a:r>
          <a:r>
            <a:rPr lang="en-US" dirty="0" smtClean="0"/>
            <a:t>React </a:t>
          </a:r>
          <a:r>
            <a:rPr lang="zh-CN" dirty="0" smtClean="0"/>
            <a:t>调用 </a:t>
          </a:r>
          <a:r>
            <a:rPr lang="en-US" dirty="0" err="1" smtClean="0"/>
            <a:t>componentWillUnmount</a:t>
          </a:r>
          <a:r>
            <a:rPr lang="en-US" dirty="0" smtClean="0"/>
            <a:t>() </a:t>
          </a:r>
          <a:r>
            <a:rPr lang="zh-CN" dirty="0" smtClean="0"/>
            <a:t>，定时器被清除</a:t>
          </a:r>
          <a:endParaRPr lang="zh-CN" dirty="0"/>
        </a:p>
      </dgm:t>
    </dgm:pt>
    <dgm:pt modelId="{E1A778AE-2EBF-403A-8729-8E593B326BF5}" type="parTrans" cxnId="{6FA81CB3-12C2-4F14-8F31-568A6BBCF5ED}">
      <dgm:prSet/>
      <dgm:spPr/>
      <dgm:t>
        <a:bodyPr/>
        <a:lstStyle/>
        <a:p>
          <a:endParaRPr lang="zh-CN" altLang="en-US"/>
        </a:p>
      </dgm:t>
    </dgm:pt>
    <dgm:pt modelId="{EEF306F5-9571-48BD-9132-A85183CBA3E8}" type="sibTrans" cxnId="{6FA81CB3-12C2-4F14-8F31-568A6BBCF5ED}">
      <dgm:prSet/>
      <dgm:spPr/>
      <dgm:t>
        <a:bodyPr/>
        <a:lstStyle/>
        <a:p>
          <a:endParaRPr lang="zh-CN" altLang="en-US"/>
        </a:p>
      </dgm:t>
    </dgm:pt>
    <dgm:pt modelId="{452D73AB-72B3-4AB6-9AD3-37793F072E94}" type="pres">
      <dgm:prSet presAssocID="{C7E91F3A-D626-4F6B-B1B2-723693969DCA}" presName="Name0" presStyleCnt="0">
        <dgm:presLayoutVars>
          <dgm:dir/>
          <dgm:animLvl val="lvl"/>
          <dgm:resizeHandles val="exact"/>
        </dgm:presLayoutVars>
      </dgm:prSet>
      <dgm:spPr/>
      <dgm:t>
        <a:bodyPr/>
        <a:lstStyle/>
        <a:p>
          <a:endParaRPr lang="zh-CN" altLang="en-US"/>
        </a:p>
      </dgm:t>
    </dgm:pt>
    <dgm:pt modelId="{C286570D-8354-4076-8390-295757DAA050}" type="pres">
      <dgm:prSet presAssocID="{70A02629-A787-43E3-9EFE-6ECDFAAE0425}" presName="boxAndChildren" presStyleCnt="0"/>
      <dgm:spPr/>
    </dgm:pt>
    <dgm:pt modelId="{9F50E1F2-1B5F-424A-BE38-19F332C26039}" type="pres">
      <dgm:prSet presAssocID="{70A02629-A787-43E3-9EFE-6ECDFAAE0425}" presName="parentTextBox" presStyleLbl="node1" presStyleIdx="0" presStyleCnt="5"/>
      <dgm:spPr/>
      <dgm:t>
        <a:bodyPr/>
        <a:lstStyle/>
        <a:p>
          <a:endParaRPr lang="zh-CN" altLang="en-US"/>
        </a:p>
      </dgm:t>
    </dgm:pt>
    <dgm:pt modelId="{A3C16D94-2FE1-4184-B5DE-46A4C9FDA5EA}" type="pres">
      <dgm:prSet presAssocID="{B2A01719-7DE3-49C5-929D-04FEF617AA31}" presName="sp" presStyleCnt="0"/>
      <dgm:spPr/>
    </dgm:pt>
    <dgm:pt modelId="{632BEAC5-F209-4CED-BF1D-C900BFF9AC73}" type="pres">
      <dgm:prSet presAssocID="{6C4F0952-8CE9-4CF0-90E8-8B110BD628FD}" presName="arrowAndChildren" presStyleCnt="0"/>
      <dgm:spPr/>
    </dgm:pt>
    <dgm:pt modelId="{30094A68-AD29-4529-9977-D260F8D64534}" type="pres">
      <dgm:prSet presAssocID="{6C4F0952-8CE9-4CF0-90E8-8B110BD628FD}" presName="parentTextArrow" presStyleLbl="node1" presStyleIdx="1" presStyleCnt="5"/>
      <dgm:spPr/>
      <dgm:t>
        <a:bodyPr/>
        <a:lstStyle/>
        <a:p>
          <a:endParaRPr lang="zh-CN" altLang="en-US"/>
        </a:p>
      </dgm:t>
    </dgm:pt>
    <dgm:pt modelId="{2F156466-14D8-4115-9384-E1B3ED6E07F4}" type="pres">
      <dgm:prSet presAssocID="{F8459F02-24DD-4378-933C-68DBBC06CAE7}" presName="sp" presStyleCnt="0"/>
      <dgm:spPr/>
    </dgm:pt>
    <dgm:pt modelId="{912D3935-6489-428A-813F-81D80B043D94}" type="pres">
      <dgm:prSet presAssocID="{0442A2CD-E5EB-4EC9-99B4-FD8C6B171E2D}" presName="arrowAndChildren" presStyleCnt="0"/>
      <dgm:spPr/>
    </dgm:pt>
    <dgm:pt modelId="{912B8428-C4A2-424E-B04E-8D47DE256823}" type="pres">
      <dgm:prSet presAssocID="{0442A2CD-E5EB-4EC9-99B4-FD8C6B171E2D}" presName="parentTextArrow" presStyleLbl="node1" presStyleIdx="2" presStyleCnt="5"/>
      <dgm:spPr/>
      <dgm:t>
        <a:bodyPr/>
        <a:lstStyle/>
        <a:p>
          <a:endParaRPr lang="zh-CN" altLang="en-US"/>
        </a:p>
      </dgm:t>
    </dgm:pt>
    <dgm:pt modelId="{E3F2D4F6-095D-4BCD-96F3-7A97A47A97CC}" type="pres">
      <dgm:prSet presAssocID="{EEAE0DA5-E043-46E8-BAA7-A81A83676F71}" presName="sp" presStyleCnt="0"/>
      <dgm:spPr/>
    </dgm:pt>
    <dgm:pt modelId="{7D86AD26-9D7A-4BFF-8FC7-8954FB1FCDD0}" type="pres">
      <dgm:prSet presAssocID="{247FC657-ACAC-4275-97AA-37C60B16467D}" presName="arrowAndChildren" presStyleCnt="0"/>
      <dgm:spPr/>
    </dgm:pt>
    <dgm:pt modelId="{9AD82FC3-D343-406A-B218-80189E573D56}" type="pres">
      <dgm:prSet presAssocID="{247FC657-ACAC-4275-97AA-37C60B16467D}" presName="parentTextArrow" presStyleLbl="node1" presStyleIdx="3" presStyleCnt="5"/>
      <dgm:spPr/>
      <dgm:t>
        <a:bodyPr/>
        <a:lstStyle/>
        <a:p>
          <a:endParaRPr lang="zh-CN" altLang="en-US"/>
        </a:p>
      </dgm:t>
    </dgm:pt>
    <dgm:pt modelId="{2278E54C-4E98-4784-AD3C-2028E064F5EF}" type="pres">
      <dgm:prSet presAssocID="{852A0937-3B58-4D7F-88C5-0703BF796189}" presName="sp" presStyleCnt="0"/>
      <dgm:spPr/>
    </dgm:pt>
    <dgm:pt modelId="{E31AABBD-07CF-40A6-A66F-550732374949}" type="pres">
      <dgm:prSet presAssocID="{1342D3BE-E9E0-410E-827C-8C6BE6F97957}" presName="arrowAndChildren" presStyleCnt="0"/>
      <dgm:spPr/>
    </dgm:pt>
    <dgm:pt modelId="{59004BE5-F33F-45EC-A0CF-C2C3D13665A2}" type="pres">
      <dgm:prSet presAssocID="{1342D3BE-E9E0-410E-827C-8C6BE6F97957}" presName="parentTextArrow" presStyleLbl="node1" presStyleIdx="4" presStyleCnt="5"/>
      <dgm:spPr/>
      <dgm:t>
        <a:bodyPr/>
        <a:lstStyle/>
        <a:p>
          <a:endParaRPr lang="zh-CN" altLang="en-US"/>
        </a:p>
      </dgm:t>
    </dgm:pt>
  </dgm:ptLst>
  <dgm:cxnLst>
    <dgm:cxn modelId="{82CDA95A-8339-4667-AAB1-095FF2010D4E}" srcId="{C7E91F3A-D626-4F6B-B1B2-723693969DCA}" destId="{0442A2CD-E5EB-4EC9-99B4-FD8C6B171E2D}" srcOrd="2" destOrd="0" parTransId="{7C5250EA-EB5D-447F-9D07-79AAE6975A02}" sibTransId="{F8459F02-24DD-4378-933C-68DBBC06CAE7}"/>
    <dgm:cxn modelId="{89FC9892-0634-4A38-8427-E270646A1A25}" type="presOf" srcId="{C7E91F3A-D626-4F6B-B1B2-723693969DCA}" destId="{452D73AB-72B3-4AB6-9AD3-37793F072E94}" srcOrd="0" destOrd="0" presId="urn:microsoft.com/office/officeart/2005/8/layout/process4"/>
    <dgm:cxn modelId="{181377ED-2860-49B7-A823-242FC7917C65}" srcId="{C7E91F3A-D626-4F6B-B1B2-723693969DCA}" destId="{247FC657-ACAC-4275-97AA-37C60B16467D}" srcOrd="1" destOrd="0" parTransId="{B90B8BCD-372B-4670-8889-7D798E9D9EE7}" sibTransId="{EEAE0DA5-E043-46E8-BAA7-A81A83676F71}"/>
    <dgm:cxn modelId="{7FF478FC-25C3-4EFC-A62A-4C0FCD272901}" srcId="{C7E91F3A-D626-4F6B-B1B2-723693969DCA}" destId="{6C4F0952-8CE9-4CF0-90E8-8B110BD628FD}" srcOrd="3" destOrd="0" parTransId="{84A58944-4A5E-4DDE-9000-449CF5A9D300}" sibTransId="{B2A01719-7DE3-49C5-929D-04FEF617AA31}"/>
    <dgm:cxn modelId="{C56CC3D9-89A2-4700-9241-16D2CE171989}" type="presOf" srcId="{247FC657-ACAC-4275-97AA-37C60B16467D}" destId="{9AD82FC3-D343-406A-B218-80189E573D56}" srcOrd="0" destOrd="0" presId="urn:microsoft.com/office/officeart/2005/8/layout/process4"/>
    <dgm:cxn modelId="{A352E1CB-D7B9-4053-9BE1-DD04B1DEE3B7}" type="presOf" srcId="{6C4F0952-8CE9-4CF0-90E8-8B110BD628FD}" destId="{30094A68-AD29-4529-9977-D260F8D64534}" srcOrd="0" destOrd="0" presId="urn:microsoft.com/office/officeart/2005/8/layout/process4"/>
    <dgm:cxn modelId="{5044B03D-B5B6-45D1-BC7C-96D7550D1FCD}" type="presOf" srcId="{1342D3BE-E9E0-410E-827C-8C6BE6F97957}" destId="{59004BE5-F33F-45EC-A0CF-C2C3D13665A2}" srcOrd="0" destOrd="0" presId="urn:microsoft.com/office/officeart/2005/8/layout/process4"/>
    <dgm:cxn modelId="{6FA81CB3-12C2-4F14-8F31-568A6BBCF5ED}" srcId="{C7E91F3A-D626-4F6B-B1B2-723693969DCA}" destId="{70A02629-A787-43E3-9EFE-6ECDFAAE0425}" srcOrd="4" destOrd="0" parTransId="{E1A778AE-2EBF-403A-8729-8E593B326BF5}" sibTransId="{EEF306F5-9571-48BD-9132-A85183CBA3E8}"/>
    <dgm:cxn modelId="{2931CD3F-A1D2-4BA4-93B6-1C6ED666E85E}" type="presOf" srcId="{0442A2CD-E5EB-4EC9-99B4-FD8C6B171E2D}" destId="{912B8428-C4A2-424E-B04E-8D47DE256823}" srcOrd="0" destOrd="0" presId="urn:microsoft.com/office/officeart/2005/8/layout/process4"/>
    <dgm:cxn modelId="{6ECDD80D-7A96-407F-823C-2F68D8EC554D}" type="presOf" srcId="{70A02629-A787-43E3-9EFE-6ECDFAAE0425}" destId="{9F50E1F2-1B5F-424A-BE38-19F332C26039}" srcOrd="0" destOrd="0" presId="urn:microsoft.com/office/officeart/2005/8/layout/process4"/>
    <dgm:cxn modelId="{58A563EE-7ACB-471D-B3AB-ED0858E2236C}" srcId="{C7E91F3A-D626-4F6B-B1B2-723693969DCA}" destId="{1342D3BE-E9E0-410E-827C-8C6BE6F97957}" srcOrd="0" destOrd="0" parTransId="{2235718C-93A6-4A11-B926-69C6C50D3FEA}" sibTransId="{852A0937-3B58-4D7F-88C5-0703BF796189}"/>
    <dgm:cxn modelId="{CFE61F9A-4B52-4B5F-A8C3-0C39CEC8D140}" type="presParOf" srcId="{452D73AB-72B3-4AB6-9AD3-37793F072E94}" destId="{C286570D-8354-4076-8390-295757DAA050}" srcOrd="0" destOrd="0" presId="urn:microsoft.com/office/officeart/2005/8/layout/process4"/>
    <dgm:cxn modelId="{FC833FDD-A4C5-4614-AC7D-219E30A879BA}" type="presParOf" srcId="{C286570D-8354-4076-8390-295757DAA050}" destId="{9F50E1F2-1B5F-424A-BE38-19F332C26039}" srcOrd="0" destOrd="0" presId="urn:microsoft.com/office/officeart/2005/8/layout/process4"/>
    <dgm:cxn modelId="{C686F1A4-031D-4557-9693-B3E11D77DB9F}" type="presParOf" srcId="{452D73AB-72B3-4AB6-9AD3-37793F072E94}" destId="{A3C16D94-2FE1-4184-B5DE-46A4C9FDA5EA}" srcOrd="1" destOrd="0" presId="urn:microsoft.com/office/officeart/2005/8/layout/process4"/>
    <dgm:cxn modelId="{749C2680-5AED-42FA-AE66-E90900B91A7D}" type="presParOf" srcId="{452D73AB-72B3-4AB6-9AD3-37793F072E94}" destId="{632BEAC5-F209-4CED-BF1D-C900BFF9AC73}" srcOrd="2" destOrd="0" presId="urn:microsoft.com/office/officeart/2005/8/layout/process4"/>
    <dgm:cxn modelId="{4B794D1D-0228-47A0-8EA5-B6A544F47946}" type="presParOf" srcId="{632BEAC5-F209-4CED-BF1D-C900BFF9AC73}" destId="{30094A68-AD29-4529-9977-D260F8D64534}" srcOrd="0" destOrd="0" presId="urn:microsoft.com/office/officeart/2005/8/layout/process4"/>
    <dgm:cxn modelId="{C30CE0E4-BA89-45EF-B059-98EF28626CDA}" type="presParOf" srcId="{452D73AB-72B3-4AB6-9AD3-37793F072E94}" destId="{2F156466-14D8-4115-9384-E1B3ED6E07F4}" srcOrd="3" destOrd="0" presId="urn:microsoft.com/office/officeart/2005/8/layout/process4"/>
    <dgm:cxn modelId="{CF7A099F-31FA-4F7A-A386-0856A8EDCB05}" type="presParOf" srcId="{452D73AB-72B3-4AB6-9AD3-37793F072E94}" destId="{912D3935-6489-428A-813F-81D80B043D94}" srcOrd="4" destOrd="0" presId="urn:microsoft.com/office/officeart/2005/8/layout/process4"/>
    <dgm:cxn modelId="{AD83B02B-6CB1-41E5-A986-D5639ED7750E}" type="presParOf" srcId="{912D3935-6489-428A-813F-81D80B043D94}" destId="{912B8428-C4A2-424E-B04E-8D47DE256823}" srcOrd="0" destOrd="0" presId="urn:microsoft.com/office/officeart/2005/8/layout/process4"/>
    <dgm:cxn modelId="{6B225F54-CB5C-4C83-85E9-B502AE071F03}" type="presParOf" srcId="{452D73AB-72B3-4AB6-9AD3-37793F072E94}" destId="{E3F2D4F6-095D-4BCD-96F3-7A97A47A97CC}" srcOrd="5" destOrd="0" presId="urn:microsoft.com/office/officeart/2005/8/layout/process4"/>
    <dgm:cxn modelId="{E70F14D4-8612-4EF6-9A26-E17B5292151B}" type="presParOf" srcId="{452D73AB-72B3-4AB6-9AD3-37793F072E94}" destId="{7D86AD26-9D7A-4BFF-8FC7-8954FB1FCDD0}" srcOrd="6" destOrd="0" presId="urn:microsoft.com/office/officeart/2005/8/layout/process4"/>
    <dgm:cxn modelId="{73638035-FCEE-4BA5-8BFC-1C728A741B4E}" type="presParOf" srcId="{7D86AD26-9D7A-4BFF-8FC7-8954FB1FCDD0}" destId="{9AD82FC3-D343-406A-B218-80189E573D56}" srcOrd="0" destOrd="0" presId="urn:microsoft.com/office/officeart/2005/8/layout/process4"/>
    <dgm:cxn modelId="{4E6401A1-52DC-49DD-AB4E-A29A14766E97}" type="presParOf" srcId="{452D73AB-72B3-4AB6-9AD3-37793F072E94}" destId="{2278E54C-4E98-4784-AD3C-2028E064F5EF}" srcOrd="7" destOrd="0" presId="urn:microsoft.com/office/officeart/2005/8/layout/process4"/>
    <dgm:cxn modelId="{5B03BA37-014E-4659-A69F-77BFF4673C57}" type="presParOf" srcId="{452D73AB-72B3-4AB6-9AD3-37793F072E94}" destId="{E31AABBD-07CF-40A6-A66F-550732374949}" srcOrd="8" destOrd="0" presId="urn:microsoft.com/office/officeart/2005/8/layout/process4"/>
    <dgm:cxn modelId="{6EDED521-8597-4347-A8D9-D1139864DB05}" type="presParOf" srcId="{E31AABBD-07CF-40A6-A66F-550732374949}" destId="{59004BE5-F33F-45EC-A0CF-C2C3D13665A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0E1F2-1B5F-424A-BE38-19F332C26039}">
      <dsp:nvSpPr>
        <dsp:cNvPr id="0" name=""/>
        <dsp:cNvSpPr/>
      </dsp:nvSpPr>
      <dsp:spPr>
        <a:xfrm>
          <a:off x="0" y="4673525"/>
          <a:ext cx="11318341" cy="7667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5</a:t>
          </a:r>
          <a:r>
            <a:rPr lang="zh-CN" sz="1700" kern="1200" dirty="0" smtClean="0"/>
            <a:t>、</a:t>
          </a:r>
          <a:r>
            <a:rPr lang="en-US" sz="1700" kern="1200" dirty="0" smtClean="0"/>
            <a:t>Clock </a:t>
          </a:r>
          <a:r>
            <a:rPr lang="zh-CN" sz="1700" kern="1200" dirty="0" smtClean="0"/>
            <a:t>组件从 </a:t>
          </a:r>
          <a:r>
            <a:rPr lang="en-US" sz="1700" kern="1200" dirty="0" smtClean="0"/>
            <a:t>DOM </a:t>
          </a:r>
          <a:r>
            <a:rPr lang="zh-CN" sz="1700" kern="1200" dirty="0" smtClean="0"/>
            <a:t>中移除时，</a:t>
          </a:r>
          <a:r>
            <a:rPr lang="en-US" sz="1700" kern="1200" dirty="0" smtClean="0"/>
            <a:t>React </a:t>
          </a:r>
          <a:r>
            <a:rPr lang="zh-CN" sz="1700" kern="1200" dirty="0" smtClean="0"/>
            <a:t>调用 </a:t>
          </a:r>
          <a:r>
            <a:rPr lang="en-US" sz="1700" kern="1200" dirty="0" err="1" smtClean="0"/>
            <a:t>componentWillUnmount</a:t>
          </a:r>
          <a:r>
            <a:rPr lang="en-US" sz="1700" kern="1200" dirty="0" smtClean="0"/>
            <a:t>() </a:t>
          </a:r>
          <a:r>
            <a:rPr lang="zh-CN" sz="1700" kern="1200" dirty="0" smtClean="0"/>
            <a:t>，定时器被清除</a:t>
          </a:r>
          <a:endParaRPr lang="zh-CN" sz="1700" kern="1200" dirty="0"/>
        </a:p>
      </dsp:txBody>
      <dsp:txXfrm>
        <a:off x="0" y="4673525"/>
        <a:ext cx="11318341" cy="766730"/>
      </dsp:txXfrm>
    </dsp:sp>
    <dsp:sp modelId="{30094A68-AD29-4529-9977-D260F8D64534}">
      <dsp:nvSpPr>
        <dsp:cNvPr id="0" name=""/>
        <dsp:cNvSpPr/>
      </dsp:nvSpPr>
      <dsp:spPr>
        <a:xfrm rot="10800000">
          <a:off x="0" y="3505794"/>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4</a:t>
          </a:r>
          <a:r>
            <a:rPr lang="zh-CN" sz="1700" kern="1200" dirty="0" smtClean="0"/>
            <a:t>、浏览器每秒钟调用 </a:t>
          </a:r>
          <a:r>
            <a:rPr lang="en-US" sz="1700" kern="1200" dirty="0" smtClean="0"/>
            <a:t>tick() </a:t>
          </a:r>
          <a:r>
            <a:rPr lang="zh-CN" sz="1700" kern="1200" dirty="0" smtClean="0"/>
            <a:t>方法</a:t>
          </a:r>
          <a:r>
            <a:rPr lang="zh-CN" altLang="en-US" sz="1700" kern="1200" dirty="0" smtClean="0"/>
            <a:t>。</a:t>
          </a:r>
          <a:r>
            <a:rPr lang="zh-CN" altLang="en-US" sz="1700" b="0" i="0" kern="1200" dirty="0" smtClean="0"/>
            <a:t>组件通过使用包含当前时间的对象调用</a:t>
          </a:r>
          <a:r>
            <a:rPr lang="en-US" altLang="en-US" sz="1700" b="0" i="0" kern="1200" dirty="0" smtClean="0"/>
            <a:t>setState()</a:t>
          </a:r>
          <a:r>
            <a:rPr lang="zh-CN" altLang="en-US" sz="1700" b="0" i="0" kern="1200" dirty="0" smtClean="0"/>
            <a:t>来调度</a:t>
          </a:r>
          <a:r>
            <a:rPr lang="en-US" altLang="zh-CN" sz="1700" b="0" i="0" kern="1200" dirty="0" smtClean="0"/>
            <a:t>UI</a:t>
          </a:r>
          <a:r>
            <a:rPr lang="zh-CN" altLang="en-US" sz="1700" b="0" i="0" kern="1200" dirty="0" smtClean="0"/>
            <a:t>更新。 通过调用</a:t>
          </a:r>
          <a:r>
            <a:rPr lang="en-US" altLang="en-US" sz="1700" b="0" i="0" kern="1200" dirty="0" smtClean="0"/>
            <a:t>setState()</a:t>
          </a:r>
          <a:r>
            <a:rPr lang="zh-CN" altLang="en-US" sz="1700" b="0" i="0" kern="1200" dirty="0" smtClean="0"/>
            <a:t>，</a:t>
          </a:r>
          <a:r>
            <a:rPr lang="en-US" altLang="zh-CN" sz="1700" b="0" i="0" kern="1200" dirty="0" smtClean="0"/>
            <a:t>React</a:t>
          </a:r>
          <a:r>
            <a:rPr lang="zh-CN" altLang="en-US" sz="1700" b="0" i="0" kern="1200" dirty="0" smtClean="0"/>
            <a:t>知道状态已经改变，并再次调用</a:t>
          </a:r>
          <a:r>
            <a:rPr lang="en-US" altLang="en-US" sz="1700" b="0" i="0" kern="1200" dirty="0" smtClean="0"/>
            <a:t>render()</a:t>
          </a:r>
          <a:r>
            <a:rPr lang="zh-CN" altLang="en-US" sz="1700" b="0" i="0" kern="1200" dirty="0" smtClean="0"/>
            <a:t>方法来确定屏幕上应当显示什么。</a:t>
          </a:r>
          <a:endParaRPr lang="zh-CN" sz="1700" kern="1200" dirty="0"/>
        </a:p>
      </dsp:txBody>
      <dsp:txXfrm rot="10800000">
        <a:off x="0" y="3505794"/>
        <a:ext cx="11318341" cy="766229"/>
      </dsp:txXfrm>
    </dsp:sp>
    <dsp:sp modelId="{912B8428-C4A2-424E-B04E-8D47DE256823}">
      <dsp:nvSpPr>
        <dsp:cNvPr id="0" name=""/>
        <dsp:cNvSpPr/>
      </dsp:nvSpPr>
      <dsp:spPr>
        <a:xfrm rot="10800000">
          <a:off x="0" y="2338063"/>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3</a:t>
          </a:r>
          <a:r>
            <a:rPr lang="zh-CN" sz="1700" kern="1200" smtClean="0"/>
            <a:t>、当 </a:t>
          </a:r>
          <a:r>
            <a:rPr lang="en-US" sz="1700" kern="1200" smtClean="0"/>
            <a:t>Clock </a:t>
          </a:r>
          <a:r>
            <a:rPr lang="zh-CN" sz="1700" kern="1200" smtClean="0"/>
            <a:t>的输出插入到 </a:t>
          </a:r>
          <a:r>
            <a:rPr lang="en-US" sz="1700" kern="1200" smtClean="0"/>
            <a:t>DOM </a:t>
          </a:r>
          <a:r>
            <a:rPr lang="zh-CN" sz="1700" kern="1200" smtClean="0"/>
            <a:t>中时，</a:t>
          </a:r>
          <a:r>
            <a:rPr lang="en-US" sz="1700" kern="1200" smtClean="0"/>
            <a:t>React </a:t>
          </a:r>
          <a:r>
            <a:rPr lang="zh-CN" sz="1700" kern="1200" smtClean="0"/>
            <a:t>调用 </a:t>
          </a:r>
          <a:r>
            <a:rPr lang="en-US" sz="1700" kern="1200" smtClean="0"/>
            <a:t>componentDidMount() </a:t>
          </a:r>
          <a:r>
            <a:rPr lang="zh-CN" sz="1700" kern="1200" smtClean="0"/>
            <a:t>生命周期钩子</a:t>
          </a:r>
          <a:endParaRPr lang="zh-CN" sz="1700" kern="1200"/>
        </a:p>
      </dsp:txBody>
      <dsp:txXfrm rot="10800000">
        <a:off x="0" y="2338063"/>
        <a:ext cx="11318341" cy="766229"/>
      </dsp:txXfrm>
    </dsp:sp>
    <dsp:sp modelId="{9AD82FC3-D343-406A-B218-80189E573D56}">
      <dsp:nvSpPr>
        <dsp:cNvPr id="0" name=""/>
        <dsp:cNvSpPr/>
      </dsp:nvSpPr>
      <dsp:spPr>
        <a:xfrm rot="10800000">
          <a:off x="0" y="1170332"/>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2</a:t>
          </a:r>
          <a:r>
            <a:rPr lang="zh-CN" sz="1700" kern="1200" dirty="0" smtClean="0"/>
            <a:t>、调用 </a:t>
          </a:r>
          <a:r>
            <a:rPr lang="en-US" sz="1700" kern="1200" dirty="0" smtClean="0"/>
            <a:t>Clock </a:t>
          </a:r>
          <a:r>
            <a:rPr lang="zh-CN" sz="1700" kern="1200" dirty="0" smtClean="0"/>
            <a:t>组件的 </a:t>
          </a:r>
          <a:r>
            <a:rPr lang="en-US" sz="1700" kern="1200" dirty="0" smtClean="0"/>
            <a:t>render() </a:t>
          </a:r>
          <a:r>
            <a:rPr lang="zh-CN" sz="1700" kern="1200" dirty="0" smtClean="0"/>
            <a:t>方法</a:t>
          </a:r>
          <a:r>
            <a:rPr lang="zh-CN" altLang="en-US" sz="1700" kern="1200" dirty="0" smtClean="0"/>
            <a:t>。这时 </a:t>
          </a:r>
          <a:r>
            <a:rPr lang="en-US" altLang="en-US" sz="1700" kern="1200" dirty="0" smtClean="0"/>
            <a:t>React </a:t>
          </a:r>
          <a:r>
            <a:rPr lang="zh-CN" altLang="en-US" sz="1700" kern="1200" dirty="0" smtClean="0"/>
            <a:t>知道了屏幕上应该显示什么内容，然后 </a:t>
          </a:r>
          <a:r>
            <a:rPr lang="en-US" altLang="en-US" sz="1700" kern="1200" dirty="0" smtClean="0"/>
            <a:t>React </a:t>
          </a:r>
          <a:r>
            <a:rPr lang="zh-CN" altLang="en-US" sz="1700" kern="1200" dirty="0" smtClean="0"/>
            <a:t>更新 </a:t>
          </a:r>
          <a:r>
            <a:rPr lang="en-US" altLang="en-US" sz="1700" kern="1200" dirty="0" smtClean="0"/>
            <a:t>DOM </a:t>
          </a:r>
          <a:r>
            <a:rPr lang="zh-CN" altLang="en-US" sz="1700" kern="1200" dirty="0" smtClean="0"/>
            <a:t>以匹配 </a:t>
          </a:r>
          <a:r>
            <a:rPr lang="en-US" altLang="en-US" sz="1700" kern="1200" dirty="0" smtClean="0"/>
            <a:t>Clock </a:t>
          </a:r>
          <a:r>
            <a:rPr lang="zh-CN" altLang="en-US" sz="1700" kern="1200" dirty="0" smtClean="0"/>
            <a:t>的渲染输出。</a:t>
          </a:r>
          <a:endParaRPr lang="zh-CN" sz="1700" kern="1200" dirty="0"/>
        </a:p>
      </dsp:txBody>
      <dsp:txXfrm rot="10800000">
        <a:off x="0" y="1170332"/>
        <a:ext cx="11318341" cy="766229"/>
      </dsp:txXfrm>
    </dsp:sp>
    <dsp:sp modelId="{59004BE5-F33F-45EC-A0CF-C2C3D13665A2}">
      <dsp:nvSpPr>
        <dsp:cNvPr id="0" name=""/>
        <dsp:cNvSpPr/>
      </dsp:nvSpPr>
      <dsp:spPr>
        <a:xfrm rot="10800000">
          <a:off x="0" y="2601"/>
          <a:ext cx="11318341" cy="117923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1</a:t>
          </a:r>
          <a:r>
            <a:rPr lang="zh-CN" sz="1700" kern="1200" dirty="0" smtClean="0"/>
            <a:t>、</a:t>
          </a:r>
          <a:r>
            <a:rPr lang="zh-CN" altLang="en-US" sz="1700" kern="1200" dirty="0" smtClean="0"/>
            <a:t>当 </a:t>
          </a:r>
          <a:r>
            <a:rPr lang="en-US" altLang="zh-CN" sz="1700" kern="1200" dirty="0" smtClean="0"/>
            <a:t>&lt;Clock /&gt; </a:t>
          </a:r>
          <a:r>
            <a:rPr lang="zh-CN" altLang="en-US" sz="1700" kern="1200" dirty="0" smtClean="0"/>
            <a:t>被传递给 </a:t>
          </a:r>
          <a:r>
            <a:rPr lang="en-US" altLang="zh-CN" sz="1700" kern="1200" dirty="0" err="1" smtClean="0"/>
            <a:t>ReactDOM.render</a:t>
          </a:r>
          <a:r>
            <a:rPr lang="en-US" altLang="zh-CN" sz="1700" kern="1200" dirty="0" smtClean="0"/>
            <a:t>() </a:t>
          </a:r>
          <a:r>
            <a:rPr lang="zh-CN" altLang="en-US" sz="1700" kern="1200" dirty="0" smtClean="0"/>
            <a:t>时，</a:t>
          </a:r>
          <a:r>
            <a:rPr lang="en-US" altLang="zh-CN" sz="1700" kern="1200" dirty="0" smtClean="0"/>
            <a:t>React </a:t>
          </a:r>
          <a:r>
            <a:rPr lang="zh-CN" altLang="en-US" sz="1700" kern="1200" dirty="0" smtClean="0"/>
            <a:t>调用 </a:t>
          </a:r>
          <a:r>
            <a:rPr lang="en-US" altLang="zh-CN" sz="1700" kern="1200" dirty="0" smtClean="0"/>
            <a:t>Clock </a:t>
          </a:r>
          <a:r>
            <a:rPr lang="zh-CN" altLang="en-US" sz="1700" kern="1200" dirty="0" smtClean="0"/>
            <a:t>组件的构造函数。</a:t>
          </a:r>
          <a:endParaRPr lang="zh-CN" sz="1700" kern="1200" dirty="0"/>
        </a:p>
      </dsp:txBody>
      <dsp:txXfrm rot="10800000">
        <a:off x="0" y="2601"/>
        <a:ext cx="11318341" cy="7662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0367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0484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4948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65720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70439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20516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48747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18148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58480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9422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17186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66EF4-7AE5-43A8-8797-189F9075C744}" type="datetimeFigureOut">
              <a:rPr lang="zh-CN" altLang="en-US" smtClean="0"/>
              <a:t>2018/12/7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42420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ask.dcloud.net.cn/article/9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nblogs.com/wonyun/p/5930333.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6872" y="479834"/>
            <a:ext cx="388620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React</a:t>
            </a:r>
            <a:r>
              <a:rPr lang="zh-CN" altLang="en-US" sz="2000" b="1" dirty="0" smtClean="0">
                <a:latin typeface="微软雅黑" panose="020B0503020204020204" pitchFamily="34" charset="-122"/>
                <a:ea typeface="微软雅黑" panose="020B0503020204020204" pitchFamily="34" charset="-122"/>
              </a:rPr>
              <a:t>项目目录结构：</a:t>
            </a:r>
            <a:endParaRPr lang="zh-CN" altLang="en-US" sz="2000" b="1" dirty="0">
              <a:latin typeface="微软雅黑" panose="020B0503020204020204" pitchFamily="34" charset="-122"/>
              <a:ea typeface="微软雅黑" panose="020B0503020204020204" pitchFamily="34" charset="-122"/>
            </a:endParaRPr>
          </a:p>
        </p:txBody>
      </p:sp>
      <p:pic>
        <p:nvPicPr>
          <p:cNvPr id="1028" name="Picture 4" descr="C:\Users\Administrator\AppData\Roaming\feiq\RichOle\350257666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72" y="987975"/>
            <a:ext cx="3886200" cy="332422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4478497" y="479834"/>
            <a:ext cx="7409251" cy="5632311"/>
            <a:chOff x="4478497" y="479834"/>
            <a:chExt cx="7409251" cy="5632311"/>
          </a:xfrm>
        </p:grpSpPr>
        <p:sp>
          <p:nvSpPr>
            <p:cNvPr id="6" name="文本框 5"/>
            <p:cNvSpPr txBox="1"/>
            <p:nvPr/>
          </p:nvSpPr>
          <p:spPr>
            <a:xfrm>
              <a:off x="4478497" y="479834"/>
              <a:ext cx="7409251" cy="563231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manifest.json</a:t>
              </a:r>
              <a:r>
                <a:rPr lang="zh-CN" altLang="en-US" dirty="0" smtClean="0">
                  <a:latin typeface="微软雅黑" panose="020B0503020204020204" pitchFamily="34" charset="-122"/>
                  <a:ea typeface="微软雅黑" panose="020B0503020204020204" pitchFamily="34" charset="-122"/>
                </a:rPr>
                <a:t>指定了开始页面</a:t>
              </a:r>
              <a:r>
                <a:rPr lang="en-US" altLang="zh-CN" dirty="0" smtClean="0">
                  <a:latin typeface="微软雅黑" panose="020B0503020204020204" pitchFamily="34" charset="-122"/>
                  <a:ea typeface="微软雅黑" panose="020B0503020204020204" pitchFamily="34" charset="-122"/>
                </a:rPr>
                <a:t>index.html</a:t>
              </a:r>
              <a:r>
                <a:rPr lang="zh-CN" altLang="en-US" dirty="0" smtClean="0">
                  <a:latin typeface="微软雅黑" panose="020B0503020204020204" pitchFamily="34" charset="-122"/>
                  <a:ea typeface="微软雅黑" panose="020B0503020204020204" pitchFamily="34" charset="-122"/>
                </a:rPr>
                <a:t>，一切从这里开始，是代码的源头。</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、编辑</a:t>
              </a:r>
              <a:r>
                <a:rPr lang="en-US" altLang="zh-CN"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/app.js</a:t>
              </a:r>
              <a:r>
                <a:rPr lang="zh-CN" altLang="en-US" dirty="0" smtClean="0">
                  <a:latin typeface="微软雅黑" panose="020B0503020204020204" pitchFamily="34" charset="-122"/>
                  <a:ea typeface="微软雅黑" panose="020B0503020204020204" pitchFamily="34" charset="-122"/>
                </a:rPr>
                <a:t>，查看页面变化</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i="0" dirty="0" smtClean="0">
                  <a:solidFill>
                    <a:srgbClr val="333333"/>
                  </a:solidFill>
                  <a:effectLst/>
                  <a:latin typeface="微软雅黑" panose="020B0503020204020204" pitchFamily="34" charset="-122"/>
                  <a:ea typeface="微软雅黑" panose="020B0503020204020204" pitchFamily="34" charset="-122"/>
                </a:rPr>
                <a:t>3</a:t>
              </a:r>
              <a:r>
                <a:rPr lang="zh-CN" altLang="en-US" i="0" dirty="0" smtClean="0">
                  <a:solidFill>
                    <a:srgbClr val="333333"/>
                  </a:solidFill>
                  <a:effectLst/>
                  <a:latin typeface="微软雅黑" panose="020B0503020204020204" pitchFamily="34" charset="-122"/>
                  <a:ea typeface="微软雅黑" panose="020B0503020204020204" pitchFamily="34" charset="-122"/>
                </a:rPr>
                <a:t>、</a:t>
              </a:r>
              <a:r>
                <a:rPr lang="en-US" altLang="zh-CN" i="0" dirty="0" smtClean="0">
                  <a:solidFill>
                    <a:srgbClr val="333333"/>
                  </a:solidFill>
                  <a:effectLst/>
                  <a:latin typeface="微软雅黑" panose="020B0503020204020204" pitchFamily="34" charset="-122"/>
                  <a:ea typeface="微软雅黑" panose="020B0503020204020204" pitchFamily="34" charset="-122"/>
                </a:rPr>
                <a:t>React </a:t>
              </a:r>
              <a:r>
                <a:rPr lang="zh-CN" altLang="en-US" i="0" dirty="0" smtClean="0">
                  <a:solidFill>
                    <a:srgbClr val="333333"/>
                  </a:solidFill>
                  <a:effectLst/>
                  <a:latin typeface="微软雅黑" panose="020B0503020204020204" pitchFamily="34" charset="-122"/>
                  <a:ea typeface="微软雅黑" panose="020B0503020204020204" pitchFamily="34" charset="-122"/>
                </a:rPr>
                <a:t>代码的书写格式和以前的 </a:t>
              </a:r>
              <a:r>
                <a:rPr lang="en-US" altLang="zh-CN" i="0" dirty="0" smtClean="0">
                  <a:solidFill>
                    <a:srgbClr val="333333"/>
                  </a:solidFill>
                  <a:effectLst/>
                  <a:latin typeface="微软雅黑" panose="020B0503020204020204" pitchFamily="34" charset="-122"/>
                  <a:ea typeface="微软雅黑" panose="020B0503020204020204" pitchFamily="34" charset="-122"/>
                </a:rPr>
                <a:t>JS </a:t>
              </a:r>
              <a:r>
                <a:rPr lang="zh-CN" altLang="en-US" i="0" dirty="0" smtClean="0">
                  <a:solidFill>
                    <a:srgbClr val="333333"/>
                  </a:solidFill>
                  <a:effectLst/>
                  <a:latin typeface="微软雅黑" panose="020B0503020204020204" pitchFamily="34" charset="-122"/>
                  <a:ea typeface="微软雅黑" panose="020B0503020204020204" pitchFamily="34" charset="-122"/>
                </a:rPr>
                <a:t>有很大的不同：</a:t>
              </a:r>
              <a:endParaRPr lang="en-US" altLang="zh-CN" i="0" dirty="0" smtClean="0">
                <a:solidFill>
                  <a:srgbClr val="333333"/>
                </a:solidFill>
                <a:effectLst/>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以前使用</a:t>
              </a:r>
              <a:r>
                <a:rPr lang="en-US" altLang="zh-CN" dirty="0" smtClean="0">
                  <a:latin typeface="微软雅黑" panose="020B0503020204020204" pitchFamily="34" charset="-122"/>
                  <a:ea typeface="微软雅黑" panose="020B0503020204020204" pitchFamily="34" charset="-122"/>
                </a:rPr>
                <a:t>JS </a:t>
              </a:r>
              <a:r>
                <a:rPr lang="zh-CN" altLang="en-US" dirty="0" smtClean="0">
                  <a:latin typeface="微软雅黑" panose="020B0503020204020204" pitchFamily="34" charset="-122"/>
                  <a:ea typeface="微软雅黑" panose="020B0503020204020204" pitchFamily="34" charset="-122"/>
                </a:rPr>
                <a:t>定义一个变量使用 </a:t>
              </a:r>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现在用 </a:t>
              </a:r>
              <a:r>
                <a:rPr lang="en-US" altLang="zh-CN" dirty="0" err="1" smtClean="0">
                  <a:latin typeface="微软雅黑" panose="020B0503020204020204" pitchFamily="34" charset="-122"/>
                  <a:ea typeface="微软雅黑" panose="020B0503020204020204" pitchFamily="34" charset="-122"/>
                </a:rPr>
                <a:t>const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ReactDOM.render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是渲染方法，所有的 </a:t>
              </a:r>
              <a:r>
                <a:rPr lang="en-US" altLang="zh-CN" dirty="0" err="1" smtClean="0">
                  <a:latin typeface="微软雅黑" panose="020B0503020204020204" pitchFamily="34" charset="-122"/>
                  <a:ea typeface="微软雅黑" panose="020B0503020204020204" pitchFamily="34" charset="-122"/>
                </a:rPr>
                <a:t>js,html</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都可通过它进行渲染绘制，</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方法有两个参数：内容和渲染目标 </a:t>
              </a:r>
              <a:r>
                <a:rPr lang="en-US" altLang="zh-CN" dirty="0" err="1" smtClean="0">
                  <a:latin typeface="微软雅黑" panose="020B0503020204020204" pitchFamily="34" charset="-122"/>
                  <a:ea typeface="微软雅黑" panose="020B0503020204020204" pitchFamily="34" charset="-122"/>
                </a:rPr>
                <a:t>js</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对象。内容就是要在渲染目标中显示的东西，可以是一个</a:t>
              </a: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部件，也可以是一段</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TEXT</a:t>
              </a:r>
              <a:r>
                <a:rPr lang="zh-CN" altLang="en-US" dirty="0" smtClean="0">
                  <a:latin typeface="微软雅黑" panose="020B0503020204020204" pitchFamily="34" charset="-122"/>
                  <a:ea typeface="微软雅黑" panose="020B0503020204020204" pitchFamily="34" charset="-122"/>
                </a:rPr>
                <a:t>文本。</a:t>
              </a:r>
              <a:r>
                <a:rPr lang="zh-CN" altLang="en-US" dirty="0">
                  <a:latin typeface="微软雅黑" panose="020B0503020204020204" pitchFamily="34" charset="-122"/>
                  <a:ea typeface="微软雅黑" panose="020B0503020204020204" pitchFamily="34" charset="-122"/>
                </a:rPr>
                <a:t>渲染目标</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对象，就是一</a:t>
              </a:r>
              <a:r>
                <a:rPr lang="zh-CN" altLang="en-US" dirty="0" smtClean="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table,</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td </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的节点对象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5</a:t>
              </a:r>
              <a:r>
                <a:rPr lang="zh-CN" altLang="en-US" dirty="0" smtClean="0">
                  <a:solidFill>
                    <a:srgbClr val="333333"/>
                  </a:solidFill>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unmountComponentAtNode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这个方法是解除渲染挂载，作用和 </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刚好</a:t>
              </a:r>
              <a:r>
                <a:rPr lang="zh-CN" altLang="en-US" dirty="0">
                  <a:latin typeface="微软雅黑" panose="020B0503020204020204" pitchFamily="34" charset="-122"/>
                  <a:ea typeface="微软雅黑" panose="020B0503020204020204" pitchFamily="34" charset="-122"/>
                </a:rPr>
                <a:t>相反，也就清空一个渲染目标中的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部件或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内容。</a:t>
              </a:r>
            </a:p>
            <a:p>
              <a:endParaRPr lang="zh-CN" altLang="en-US" dirty="0">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5857591" y="2572714"/>
              <a:ext cx="420307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430866" y="4469635"/>
              <a:ext cx="5504507"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059673" y="5819757"/>
              <a:ext cx="624689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unmountComponentAtNode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8006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8352" y="712902"/>
            <a:ext cx="11334939" cy="589392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9: component.props&gt;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Link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href</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Website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'www.demo.com'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Link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Website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9: </a:t>
            </a:r>
            <a:r>
              <a:rPr lang="en-US" altLang="zh-CN" b="1" dirty="0">
                <a:latin typeface="微软雅黑" panose="020B0503020204020204" pitchFamily="34" charset="-122"/>
                <a:ea typeface="微软雅黑" panose="020B0503020204020204" pitchFamily="34" charset="-122"/>
              </a:rPr>
              <a:t>component</a:t>
            </a:r>
            <a:r>
              <a:rPr lang="zh-CN" altLang="en-US" b="1" dirty="0" smtClean="0">
                <a:latin typeface="微软雅黑" panose="020B0503020204020204" pitchFamily="34" charset="-122"/>
                <a:ea typeface="微软雅黑" panose="020B0503020204020204" pitchFamily="34" charset="-122"/>
              </a:rPr>
              <a:t>的</a:t>
            </a:r>
            <a:r>
              <a:rPr lang="zh-CN" altLang="en-US" b="1" dirty="0" smtClean="0">
                <a:latin typeface="微软雅黑" panose="020B0503020204020204" pitchFamily="34" charset="-122"/>
                <a:ea typeface="微软雅黑" panose="020B0503020204020204" pitchFamily="34" charset="-122"/>
              </a:rPr>
              <a:t>属性</a:t>
            </a:r>
            <a:r>
              <a:rPr lang="en-US" altLang="zh-CN" b="1" dirty="0">
                <a:latin typeface="微软雅黑" panose="020B0503020204020204" pitchFamily="34" charset="-122"/>
                <a:ea typeface="微软雅黑" panose="020B0503020204020204" pitchFamily="34" charset="-122"/>
              </a:rPr>
              <a:t>props</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26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6458" y="805634"/>
            <a:ext cx="11334939" cy="489364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t>// &lt;demo 11: </a:t>
            </a:r>
            <a:r>
              <a:rPr kumimoji="0" lang="zh-CN" altLang="zh-CN" sz="1300" b="0" i="0" u="none" strike="noStrike" cap="none" normalizeH="0" baseline="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事件处理</a:t>
            </a:r>
            <a: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Toggle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true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prevState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prevState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b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div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"ON"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'OFF'</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Toggle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11: </a:t>
            </a:r>
            <a:r>
              <a:rPr lang="zh-CN" altLang="en-US" b="1" dirty="0" smtClean="0">
                <a:latin typeface="微软雅黑" panose="020B0503020204020204" pitchFamily="34" charset="-122"/>
                <a:ea typeface="微软雅黑" panose="020B0503020204020204" pitchFamily="34" charset="-122"/>
              </a:rPr>
              <a:t>事件处理</a:t>
            </a:r>
            <a:r>
              <a:rPr lang="en-US" altLang="zh-CN" b="1" dirty="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69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7283" y="749556"/>
            <a:ext cx="11642756" cy="569386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12: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为事件处理函数传参</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Popper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preventPop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preventDefault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alert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通过箭头函数的方式，事件对象必须显式的进行传递</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href</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="www.baidu.com"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preventPop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/*2.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通过</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bind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的方式，事件对象以及更多的参数将会被隐式的进行传递</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endParaRPr kumimoji="0" lang="en-US"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AEAEAE"/>
                </a:solidFill>
                <a:latin typeface="Consolas" panose="020B0609020204030204" pitchFamily="49" charset="0"/>
                <a:ea typeface="宋体" panose="02010600030101010101" pitchFamily="2" charset="-122"/>
                <a:cs typeface="Consolas" panose="020B0609020204030204" pitchFamily="49" charset="0"/>
              </a:rPr>
              <a:t>	</a:t>
            </a:r>
            <a:r>
              <a:rPr lang="en-US" altLang="zh-CN" sz="1300" dirty="0" smtClean="0">
                <a:solidFill>
                  <a:srgbClr val="AEAEAE"/>
                </a:solidFill>
                <a:latin typeface="Consolas" panose="020B0609020204030204" pitchFamily="49" charset="0"/>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在类组件中定义的监听函数，事件对象</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要排在所传递参数的后面</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/*&lt;a href="www.baidu.com" onClick={this.preventPop.bind(this,this.state.name)}&gt;Click&lt;/a&gt;*/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Popper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12:</a:t>
            </a:r>
            <a:r>
              <a:rPr lang="zh-CN" altLang="en-US" b="1" dirty="0">
                <a:latin typeface="微软雅黑" panose="020B0503020204020204" pitchFamily="34" charset="-122"/>
                <a:ea typeface="微软雅黑" panose="020B0503020204020204" pitchFamily="34" charset="-122"/>
              </a:rPr>
              <a:t>为事件处理函数传参</a:t>
            </a:r>
            <a:r>
              <a:rPr lang="en-US" altLang="zh-CN" b="1" dirty="0" smtClean="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5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262550"/>
            <a:ext cx="11217244" cy="369331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React </a:t>
            </a:r>
            <a:r>
              <a:rPr lang="zh-CN" altLang="en-US" b="1" dirty="0">
                <a:latin typeface="微软雅黑" panose="020B0503020204020204" pitchFamily="34" charset="-122"/>
                <a:ea typeface="微软雅黑" panose="020B0503020204020204" pitchFamily="34" charset="-122"/>
              </a:rPr>
              <a:t>点击事件的 </a:t>
            </a:r>
            <a:r>
              <a:rPr lang="en-US" altLang="zh-CN" b="1" dirty="0">
                <a:latin typeface="微软雅黑" panose="020B0503020204020204" pitchFamily="34" charset="-122"/>
                <a:ea typeface="微软雅黑" panose="020B0503020204020204" pitchFamily="34" charset="-122"/>
              </a:rPr>
              <a:t>bind(this) </a:t>
            </a:r>
            <a:r>
              <a:rPr lang="zh-CN" altLang="en-US" b="1" dirty="0">
                <a:latin typeface="微软雅黑" panose="020B0503020204020204" pitchFamily="34" charset="-122"/>
                <a:ea typeface="微软雅黑" panose="020B0503020204020204" pitchFamily="34" charset="-122"/>
              </a:rPr>
              <a:t>如何传</a:t>
            </a:r>
            <a:r>
              <a:rPr lang="zh-CN" altLang="en-US" b="1" dirty="0" smtClean="0">
                <a:latin typeface="微软雅黑" panose="020B0503020204020204" pitchFamily="34" charset="-122"/>
                <a:ea typeface="微软雅黑" panose="020B0503020204020204" pitchFamily="34" charset="-122"/>
              </a:rPr>
              <a:t>参</a:t>
            </a:r>
            <a:r>
              <a:rPr lang="en-US" altLang="zh-CN" b="1" dirty="0" smtClean="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需要通过 </a:t>
            </a:r>
            <a:r>
              <a:rPr lang="en-US" altLang="zh-CN" dirty="0">
                <a:latin typeface="微软雅黑" panose="020B0503020204020204" pitchFamily="34" charset="-122"/>
                <a:ea typeface="微软雅黑" panose="020B0503020204020204" pitchFamily="34" charset="-122"/>
              </a:rPr>
              <a:t>bind </a:t>
            </a:r>
            <a:r>
              <a:rPr lang="zh-CN" altLang="en-US" dirty="0">
                <a:latin typeface="微软雅黑" panose="020B0503020204020204" pitchFamily="34" charset="-122"/>
                <a:ea typeface="微软雅黑" panose="020B0503020204020204" pitchFamily="34" charset="-122"/>
              </a:rPr>
              <a:t>方法来绑定参数，第一个参数指向 </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第二个参数开始才是事件函数接收到的参数</a:t>
            </a:r>
            <a:r>
              <a:rPr lang="en-US" altLang="zh-CN" dirty="0" smtClean="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事件</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this.handleclick.bind</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，要传的参数</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函数：</a:t>
            </a:r>
            <a:r>
              <a:rPr lang="en-US" altLang="zh-CN" dirty="0" err="1">
                <a:latin typeface="微软雅黑" panose="020B0503020204020204" pitchFamily="34" charset="-122"/>
                <a:ea typeface="微软雅黑" panose="020B0503020204020204" pitchFamily="34" charset="-122"/>
              </a:rPr>
              <a:t>handleclick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传过来的参数，</a:t>
            </a:r>
            <a:r>
              <a:rPr lang="en-US" altLang="zh-CN" dirty="0">
                <a:latin typeface="微软雅黑" panose="020B0503020204020204" pitchFamily="34" charset="-122"/>
                <a:ea typeface="微软雅黑" panose="020B0503020204020204" pitchFamily="34" charset="-122"/>
              </a:rPr>
              <a:t>event)</a:t>
            </a:r>
            <a:endParaRPr lang="zh-CN" altLang="en-US"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416460" y="1016602"/>
            <a:ext cx="11217243" cy="109260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props0, props1, ...}&gt;&lt;/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handleClick(porps0, props1, ...,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event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your code here</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416457" y="2863261"/>
            <a:ext cx="11217246" cy="389337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Ex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'Stupid Dog'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alert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'parameter: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'AABB'</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Ex</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49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603821"/>
            <a:ext cx="11144816" cy="609397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Greeting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Welcome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Please Loggin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LoginControl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en-US" altLang="zh-CN" sz="1300" b="0" i="0" u="none" strike="noStrike" cap="none" normalizeH="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true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en-US" altLang="zh-CN" sz="1300" b="0" i="0" u="none" strike="noStrike" cap="none" normalizeH="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en-US"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en-US"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let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null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Logout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else</a:t>
            </a:r>
            <a:b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Login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Greeting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LoginControl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15: </a:t>
            </a:r>
            <a:r>
              <a:rPr lang="zh-CN" altLang="en-US" b="1" dirty="0">
                <a:latin typeface="微软雅黑" panose="020B0503020204020204" pitchFamily="34" charset="-122"/>
                <a:ea typeface="微软雅黑" panose="020B0503020204020204" pitchFamily="34" charset="-122"/>
              </a:rPr>
              <a:t>元素变量</a:t>
            </a:r>
            <a:r>
              <a:rPr lang="en-US" altLang="zh-CN" b="1" dirty="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78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9956"/>
            <a:ext cx="12192000" cy="15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4978" y="300624"/>
            <a:ext cx="2942376" cy="369332"/>
          </a:xfrm>
          <a:prstGeom prst="rect">
            <a:avLst/>
          </a:prstGeom>
          <a:noFill/>
        </p:spPr>
        <p:txBody>
          <a:bodyPr wrap="square" rtlCol="0">
            <a:spAutoFit/>
          </a:bodyPr>
          <a:lstStyle/>
          <a:p>
            <a:r>
              <a:rPr lang="en-US" altLang="zh-CN" b="1" dirty="0" err="1" smtClean="0">
                <a:latin typeface="微软雅黑" panose="020B0503020204020204" pitchFamily="34" charset="-122"/>
                <a:ea typeface="微软雅黑" panose="020B0503020204020204" pitchFamily="34" charset="-122"/>
              </a:rPr>
              <a:t>manifest.json</a:t>
            </a:r>
            <a:r>
              <a:rPr lang="zh-CN" altLang="en-US" b="1" dirty="0" smtClean="0">
                <a:latin typeface="微软雅黑" panose="020B0503020204020204" pitchFamily="34" charset="-122"/>
                <a:ea typeface="微软雅黑" panose="020B0503020204020204" pitchFamily="34" charset="-122"/>
              </a:rPr>
              <a:t>文件</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34978" y="1039288"/>
            <a:ext cx="11434527" cy="1200329"/>
          </a:xfrm>
          <a:prstGeom prst="rect">
            <a:avLst/>
          </a:prstGeom>
          <a:noFill/>
        </p:spPr>
        <p:txBody>
          <a:bodyPr wrap="square" rtlCol="0">
            <a:spAutoFit/>
          </a:bodyPr>
          <a:lstStyle/>
          <a:p>
            <a:r>
              <a:rPr lang="en-US" altLang="zh-CN" dirty="0" smtClean="0"/>
              <a:t>         </a:t>
            </a:r>
            <a:r>
              <a:rPr lang="en-US" altLang="zh-CN" dirty="0" err="1" smtClean="0"/>
              <a:t>manifest.json</a:t>
            </a:r>
            <a:r>
              <a:rPr lang="zh-CN" altLang="en-US" dirty="0"/>
              <a:t>文件</a:t>
            </a:r>
            <a:r>
              <a:rPr lang="zh-CN" altLang="en-US" dirty="0" smtClean="0"/>
              <a:t>是</a:t>
            </a:r>
            <a:r>
              <a:rPr lang="en-US" altLang="zh-CN" dirty="0" smtClean="0"/>
              <a:t>5</a:t>
            </a:r>
            <a:r>
              <a:rPr lang="en-US" altLang="zh-CN" dirty="0"/>
              <a:t>+</a:t>
            </a:r>
            <a:r>
              <a:rPr lang="zh-CN" altLang="en-US" dirty="0" smtClean="0"/>
              <a:t>移动</a:t>
            </a:r>
            <a:r>
              <a:rPr lang="en-US" altLang="zh-CN" dirty="0"/>
              <a:t>App</a:t>
            </a:r>
            <a:r>
              <a:rPr lang="zh-CN" altLang="en-US" dirty="0"/>
              <a:t>的配置文件，用于指定</a:t>
            </a:r>
            <a:r>
              <a:rPr lang="zh-CN" altLang="en-US" dirty="0">
                <a:solidFill>
                  <a:srgbClr val="FF0000"/>
                </a:solidFill>
              </a:rPr>
              <a:t>应用的显示名称</a:t>
            </a:r>
            <a:r>
              <a:rPr lang="zh-CN" altLang="en-US" dirty="0"/>
              <a:t>、</a:t>
            </a:r>
            <a:r>
              <a:rPr lang="zh-CN" altLang="en-US" dirty="0">
                <a:solidFill>
                  <a:srgbClr val="FF0000"/>
                </a:solidFill>
              </a:rPr>
              <a:t>图标</a:t>
            </a:r>
            <a:r>
              <a:rPr lang="zh-CN" altLang="en-US" dirty="0"/>
              <a:t>、</a:t>
            </a:r>
            <a:r>
              <a:rPr lang="zh-CN" altLang="en-US" dirty="0">
                <a:solidFill>
                  <a:srgbClr val="FF0000"/>
                </a:solidFill>
              </a:rPr>
              <a:t>应用入口文件地址</a:t>
            </a:r>
            <a:r>
              <a:rPr lang="zh-CN" altLang="en-US" dirty="0"/>
              <a:t>及</a:t>
            </a:r>
            <a:r>
              <a:rPr lang="zh-CN" altLang="en-US" dirty="0">
                <a:solidFill>
                  <a:srgbClr val="FF0000"/>
                </a:solidFill>
              </a:rPr>
              <a:t>需要使用的设备权限</a:t>
            </a:r>
            <a:r>
              <a:rPr lang="zh-CN" altLang="en-US" dirty="0"/>
              <a:t>等信息，用户可通过</a:t>
            </a:r>
            <a:r>
              <a:rPr lang="en-US" altLang="zh-CN" dirty="0" err="1"/>
              <a:t>HBuilder</a:t>
            </a:r>
            <a:r>
              <a:rPr lang="zh-CN" altLang="en-US" dirty="0"/>
              <a:t>的可视化界面视图或者源码视图来配置</a:t>
            </a:r>
            <a:r>
              <a:rPr lang="en-US" altLang="zh-CN" dirty="0"/>
              <a:t>5+</a:t>
            </a:r>
            <a:r>
              <a:rPr lang="zh-CN" altLang="en-US" dirty="0"/>
              <a:t>移动</a:t>
            </a:r>
            <a:r>
              <a:rPr lang="en-US" altLang="zh-CN" dirty="0"/>
              <a:t>App</a:t>
            </a:r>
            <a:r>
              <a:rPr lang="zh-CN" altLang="en-US" dirty="0"/>
              <a:t>的信息</a:t>
            </a:r>
            <a:r>
              <a:rPr lang="zh-CN" altLang="en-US" dirty="0" smtClean="0"/>
              <a:t>。</a:t>
            </a:r>
            <a:r>
              <a:rPr lang="en-US" altLang="zh-CN" dirty="0" smtClean="0"/>
              <a:t> </a:t>
            </a:r>
            <a:r>
              <a:rPr lang="en-US" altLang="zh-CN" dirty="0" err="1" smtClean="0"/>
              <a:t>manifest.json</a:t>
            </a:r>
            <a:r>
              <a:rPr lang="zh-CN" altLang="en-US" dirty="0" smtClean="0"/>
              <a:t>文件</a:t>
            </a:r>
            <a:r>
              <a:rPr lang="zh-CN" altLang="en-US" dirty="0"/>
              <a:t>根据</a:t>
            </a:r>
            <a:r>
              <a:rPr lang="en-US" altLang="zh-CN" dirty="0"/>
              <a:t>w3c</a:t>
            </a:r>
            <a:r>
              <a:rPr lang="zh-CN" altLang="en-US" dirty="0"/>
              <a:t>的</a:t>
            </a:r>
            <a:r>
              <a:rPr lang="en-US" altLang="zh-CN" dirty="0" err="1"/>
              <a:t>webapp</a:t>
            </a:r>
            <a:r>
              <a:rPr lang="zh-CN" altLang="en-US" dirty="0"/>
              <a:t>规范制定，</a:t>
            </a:r>
            <a:r>
              <a:rPr lang="en-US" altLang="zh-CN" dirty="0"/>
              <a:t>plus</a:t>
            </a:r>
            <a:r>
              <a:rPr lang="zh-CN" altLang="en-US" dirty="0"/>
              <a:t>节点下内容为</a:t>
            </a:r>
            <a:r>
              <a:rPr lang="en-US" altLang="zh-CN" dirty="0"/>
              <a:t>HTML5Plus</a:t>
            </a:r>
            <a:r>
              <a:rPr lang="zh-CN" altLang="en-US" dirty="0"/>
              <a:t>扩展规范，其下包括</a:t>
            </a:r>
            <a:r>
              <a:rPr lang="en-US" altLang="zh-CN" dirty="0"/>
              <a:t>iOS</a:t>
            </a:r>
            <a:r>
              <a:rPr lang="zh-CN" altLang="en-US" dirty="0"/>
              <a:t>和</a:t>
            </a:r>
            <a:r>
              <a:rPr lang="en-US" altLang="zh-CN" dirty="0"/>
              <a:t>Android</a:t>
            </a:r>
            <a:r>
              <a:rPr lang="zh-CN" altLang="en-US" dirty="0"/>
              <a:t>子节点，内容来源分别为</a:t>
            </a:r>
            <a:r>
              <a:rPr lang="en-US" altLang="zh-CN" dirty="0"/>
              <a:t>iOS</a:t>
            </a:r>
            <a:r>
              <a:rPr lang="zh-CN" altLang="en-US" dirty="0"/>
              <a:t>和</a:t>
            </a:r>
            <a:r>
              <a:rPr lang="en-US" altLang="zh-CN" dirty="0"/>
              <a:t>Android</a:t>
            </a:r>
            <a:r>
              <a:rPr lang="zh-CN" altLang="en-US" dirty="0"/>
              <a:t>原生打包所要求的参数，用于对</a:t>
            </a:r>
            <a:r>
              <a:rPr lang="en-US" altLang="zh-CN" dirty="0"/>
              <a:t>5+</a:t>
            </a:r>
            <a:r>
              <a:rPr lang="zh-CN" altLang="en-US" dirty="0"/>
              <a:t>移动</a:t>
            </a:r>
            <a:r>
              <a:rPr lang="en-US" altLang="zh-CN" dirty="0"/>
              <a:t>App</a:t>
            </a:r>
            <a:r>
              <a:rPr lang="zh-CN" altLang="en-US" dirty="0"/>
              <a:t>打包为</a:t>
            </a:r>
            <a:r>
              <a:rPr lang="en-US" altLang="zh-CN" dirty="0" err="1"/>
              <a:t>ipa</a:t>
            </a:r>
            <a:r>
              <a:rPr lang="zh-CN" altLang="en-US" dirty="0"/>
              <a:t>或</a:t>
            </a:r>
            <a:r>
              <a:rPr lang="en-US" altLang="zh-CN" dirty="0" err="1"/>
              <a:t>apk</a:t>
            </a:r>
            <a:r>
              <a:rPr lang="zh-CN" altLang="en-US" dirty="0"/>
              <a:t>安装包进行配置。</a:t>
            </a:r>
          </a:p>
        </p:txBody>
      </p:sp>
      <p:sp>
        <p:nvSpPr>
          <p:cNvPr id="5" name="Rectangle 1"/>
          <p:cNvSpPr>
            <a:spLocks noChangeArrowheads="1"/>
          </p:cNvSpPr>
          <p:nvPr/>
        </p:nvSpPr>
        <p:spPr bwMode="auto">
          <a:xfrm>
            <a:off x="334978" y="2455040"/>
            <a:ext cx="4255129" cy="357020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"short_name"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"React 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"Create React App Sample"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"icons"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"src"</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"favicon.ico"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"sizes"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"64x64 32x32 24x24 16x16"</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"type"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"image/x-icon"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"launch_path"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"index.html"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"start_url"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"display"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"standalone"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"theme_color"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"#000000"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"background_color"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"#ffffff"</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4934140" y="6017195"/>
            <a:ext cx="6301212" cy="369332"/>
          </a:xfrm>
          <a:prstGeom prst="rect">
            <a:avLst/>
          </a:prstGeom>
          <a:noFill/>
        </p:spPr>
        <p:txBody>
          <a:bodyPr wrap="square" rtlCol="0">
            <a:spAutoFit/>
          </a:bodyPr>
          <a:lstStyle/>
          <a:p>
            <a:r>
              <a:rPr lang="zh-CN" altLang="en-US" dirty="0" smtClean="0"/>
              <a:t>详细参考：</a:t>
            </a:r>
            <a:r>
              <a:rPr lang="en-US" altLang="zh-CN" dirty="0" smtClean="0">
                <a:hlinkClick r:id="rId2"/>
              </a:rPr>
              <a:t>http://ask.dcloud.net.cn/article/94</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01173954"/>
              </p:ext>
            </p:extLst>
          </p:nvPr>
        </p:nvGraphicFramePr>
        <p:xfrm>
          <a:off x="4738985" y="2455040"/>
          <a:ext cx="6958092" cy="1483360"/>
        </p:xfrm>
        <a:graphic>
          <a:graphicData uri="http://schemas.openxmlformats.org/drawingml/2006/table">
            <a:tbl>
              <a:tblPr firstRow="1" bandRow="1">
                <a:tableStyleId>{5C22544A-7EE6-4342-B048-85BDC9FD1C3A}</a:tableStyleId>
              </a:tblPr>
              <a:tblGrid>
                <a:gridCol w="704772"/>
                <a:gridCol w="1372313"/>
                <a:gridCol w="4881007"/>
              </a:tblGrid>
              <a:tr h="370840">
                <a:tc>
                  <a:txBody>
                    <a:bodyPr/>
                    <a:lstStyle/>
                    <a:p>
                      <a:pPr algn="ctr"/>
                      <a:r>
                        <a:rPr lang="zh-CN" altLang="en-US" sz="1400" dirty="0" smtClean="0"/>
                        <a:t>序号</a:t>
                      </a:r>
                      <a:endParaRPr lang="zh-CN" altLang="en-US" sz="1400" dirty="0"/>
                    </a:p>
                  </a:txBody>
                  <a:tcPr/>
                </a:tc>
                <a:tc>
                  <a:txBody>
                    <a:bodyPr/>
                    <a:lstStyle/>
                    <a:p>
                      <a:pPr algn="ctr"/>
                      <a:r>
                        <a:rPr lang="zh-CN" altLang="en-US" sz="1400" dirty="0" smtClean="0"/>
                        <a:t>节点名</a:t>
                      </a:r>
                      <a:endParaRPr lang="zh-CN" altLang="en-US" sz="1400" dirty="0"/>
                    </a:p>
                  </a:txBody>
                  <a:tcPr/>
                </a:tc>
                <a:tc>
                  <a:txBody>
                    <a:bodyPr/>
                    <a:lstStyle/>
                    <a:p>
                      <a:pPr algn="ctr"/>
                      <a:r>
                        <a:rPr lang="zh-CN" altLang="en-US" sz="1400" dirty="0" smtClean="0"/>
                        <a:t>说明</a:t>
                      </a:r>
                      <a:endParaRPr lang="zh-CN" altLang="en-US" sz="1400" dirty="0"/>
                    </a:p>
                  </a:txBody>
                  <a:tcPr/>
                </a:tc>
              </a:tr>
              <a:tr h="370840">
                <a:tc>
                  <a:txBody>
                    <a:bodyPr/>
                    <a:lstStyle/>
                    <a:p>
                      <a:pPr algn="ctr"/>
                      <a:r>
                        <a:rPr lang="en-US" altLang="zh-CN" sz="1400" dirty="0" smtClean="0"/>
                        <a:t>1</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name</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应用名称：</a:t>
                      </a:r>
                      <a:r>
                        <a:rPr lang="en-US" altLang="zh-CN" sz="1400" b="0" i="0" kern="1200" dirty="0" smtClean="0">
                          <a:solidFill>
                            <a:schemeClr val="dk1"/>
                          </a:solidFill>
                          <a:effectLst/>
                          <a:latin typeface="+mn-lt"/>
                          <a:ea typeface="+mn-ea"/>
                          <a:cs typeface="+mn-cs"/>
                        </a:rPr>
                        <a:t>App</a:t>
                      </a:r>
                      <a:r>
                        <a:rPr lang="zh-CN" altLang="en-US" sz="1400" b="0" i="0" kern="1200" dirty="0" smtClean="0">
                          <a:solidFill>
                            <a:schemeClr val="dk1"/>
                          </a:solidFill>
                          <a:effectLst/>
                          <a:latin typeface="+mn-lt"/>
                          <a:ea typeface="+mn-ea"/>
                          <a:cs typeface="+mn-cs"/>
                        </a:rPr>
                        <a:t>打包后在手机上桌面的快捷方式名称</a:t>
                      </a:r>
                      <a:endParaRPr lang="zh-CN" altLang="en-US" sz="1400" dirty="0"/>
                    </a:p>
                  </a:txBody>
                  <a:tcPr/>
                </a:tc>
              </a:tr>
              <a:tr h="370840">
                <a:tc>
                  <a:txBody>
                    <a:bodyPr/>
                    <a:lstStyle/>
                    <a:p>
                      <a:pPr algn="ctr"/>
                      <a:r>
                        <a:rPr lang="en-US" altLang="zh-CN" sz="1400" dirty="0" smtClean="0"/>
                        <a:t>2</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launch_path</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入口页面：应用启动后自动打开的第一个</a:t>
                      </a:r>
                      <a:r>
                        <a:rPr lang="en-US" altLang="zh-CN" sz="1400" b="0" i="0" kern="1200" dirty="0" smtClean="0">
                          <a:solidFill>
                            <a:schemeClr val="dk1"/>
                          </a:solidFill>
                          <a:effectLst/>
                          <a:latin typeface="+mn-lt"/>
                          <a:ea typeface="+mn-ea"/>
                          <a:cs typeface="+mn-cs"/>
                        </a:rPr>
                        <a:t>HTML</a:t>
                      </a:r>
                      <a:r>
                        <a:rPr lang="zh-CN" altLang="en-US" sz="1400" b="0" i="0" kern="1200" dirty="0" smtClean="0">
                          <a:solidFill>
                            <a:schemeClr val="dk1"/>
                          </a:solidFill>
                          <a:effectLst/>
                          <a:latin typeface="+mn-lt"/>
                          <a:ea typeface="+mn-ea"/>
                          <a:cs typeface="+mn-cs"/>
                        </a:rPr>
                        <a:t>页面</a:t>
                      </a:r>
                      <a:endParaRPr lang="zh-CN" altLang="en-US" sz="1400" dirty="0"/>
                    </a:p>
                  </a:txBody>
                  <a:tcPr/>
                </a:tc>
              </a:tr>
              <a:tr h="370840">
                <a:tc>
                  <a:txBody>
                    <a:bodyPr/>
                    <a:lstStyle/>
                    <a:p>
                      <a:pPr algn="ctr"/>
                      <a:r>
                        <a:rPr lang="en-US" altLang="zh-CN" sz="1400" dirty="0" smtClean="0"/>
                        <a:t>3</a:t>
                      </a:r>
                      <a:endParaRPr lang="zh-CN" altLang="en-US" sz="1400" dirty="0"/>
                    </a:p>
                  </a:txBody>
                  <a:tcPr/>
                </a:tc>
                <a:tc>
                  <a:txBody>
                    <a:bodyPr/>
                    <a:lstStyle/>
                    <a:p>
                      <a:pPr algn="ctr"/>
                      <a:r>
                        <a:rPr lang="en-US" altLang="zh-CN" sz="1400" dirty="0" smtClean="0"/>
                        <a:t>icons</a:t>
                      </a:r>
                      <a:endParaRPr lang="zh-CN" altLang="en-US" sz="1400" dirty="0"/>
                    </a:p>
                  </a:txBody>
                  <a:tcPr/>
                </a:tc>
                <a:tc>
                  <a:txBody>
                    <a:bodyPr/>
                    <a:lstStyle/>
                    <a:p>
                      <a:r>
                        <a:rPr lang="zh-CN" altLang="en-US" sz="1400" dirty="0" smtClean="0"/>
                        <a:t>应用图标</a:t>
                      </a:r>
                      <a:endParaRPr lang="zh-CN" altLang="en-US" sz="1400" dirty="0"/>
                    </a:p>
                  </a:txBody>
                  <a:tcPr/>
                </a:tc>
              </a:tr>
            </a:tbl>
          </a:graphicData>
        </a:graphic>
      </p:graphicFrame>
    </p:spTree>
    <p:extLst>
      <p:ext uri="{BB962C8B-B14F-4D97-AF65-F5344CB8AC3E}">
        <p14:creationId xmlns:p14="http://schemas.microsoft.com/office/powerpoint/2010/main" val="210650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349" y="394692"/>
            <a:ext cx="11129728" cy="6463308"/>
          </a:xfrm>
          <a:prstGeom prst="rect">
            <a:avLst/>
          </a:prstGeom>
        </p:spPr>
        <p:txBody>
          <a:bodyPr wrap="square">
            <a:spAutoFit/>
          </a:bodyPr>
          <a:lstStyle/>
          <a:p>
            <a:pPr latinLnBrk="1"/>
            <a:r>
              <a:rPr lang="en-US" altLang="zh-CN" b="1" i="0" dirty="0" smtClean="0">
                <a:solidFill>
                  <a:srgbClr val="333333"/>
                </a:solidFill>
                <a:effectLst/>
                <a:latin typeface="微软雅黑" panose="020B0503020204020204" pitchFamily="34" charset="-122"/>
                <a:ea typeface="微软雅黑" panose="020B0503020204020204" pitchFamily="34" charset="-122"/>
              </a:rPr>
              <a:t>React </a:t>
            </a:r>
            <a:r>
              <a:rPr lang="zh-CN" altLang="en-US" b="1" i="0" dirty="0" smtClean="0">
                <a:solidFill>
                  <a:srgbClr val="333333"/>
                </a:solidFill>
                <a:effectLst/>
                <a:latin typeface="微软雅黑" panose="020B0503020204020204" pitchFamily="34" charset="-122"/>
                <a:ea typeface="微软雅黑" panose="020B0503020204020204" pitchFamily="34" charset="-122"/>
              </a:rPr>
              <a:t>可以渲染 </a:t>
            </a:r>
            <a:r>
              <a:rPr lang="en-US" altLang="zh-CN" b="1" i="0" dirty="0" smtClean="0">
                <a:solidFill>
                  <a:srgbClr val="333333"/>
                </a:solidFill>
                <a:effectLst/>
                <a:latin typeface="微软雅黑" panose="020B0503020204020204" pitchFamily="34" charset="-122"/>
                <a:ea typeface="微软雅黑" panose="020B0503020204020204" pitchFamily="34" charset="-122"/>
              </a:rPr>
              <a:t>HTML </a:t>
            </a:r>
            <a:r>
              <a:rPr lang="zh-CN" altLang="en-US" b="1" i="0" dirty="0" smtClean="0">
                <a:solidFill>
                  <a:srgbClr val="333333"/>
                </a:solidFill>
                <a:effectLst/>
                <a:latin typeface="微软雅黑" panose="020B0503020204020204" pitchFamily="34" charset="-122"/>
                <a:ea typeface="微软雅黑" panose="020B0503020204020204" pitchFamily="34" charset="-122"/>
              </a:rPr>
              <a:t>标签 </a:t>
            </a:r>
            <a:r>
              <a:rPr lang="en-US" altLang="zh-CN" b="1" i="0" dirty="0" smtClean="0">
                <a:solidFill>
                  <a:srgbClr val="333333"/>
                </a:solidFill>
                <a:effectLst/>
                <a:latin typeface="微软雅黑" panose="020B0503020204020204" pitchFamily="34" charset="-122"/>
                <a:ea typeface="微软雅黑" panose="020B0503020204020204" pitchFamily="34" charset="-122"/>
              </a:rPr>
              <a:t>(strings) </a:t>
            </a:r>
            <a:r>
              <a:rPr lang="zh-CN" altLang="en-US" b="1" i="0" dirty="0" smtClean="0">
                <a:solidFill>
                  <a:srgbClr val="333333"/>
                </a:solidFill>
                <a:effectLst/>
                <a:latin typeface="微软雅黑" panose="020B0503020204020204" pitchFamily="34" charset="-122"/>
                <a:ea typeface="微软雅黑" panose="020B0503020204020204" pitchFamily="34" charset="-122"/>
              </a:rPr>
              <a:t>或 </a:t>
            </a:r>
            <a:r>
              <a:rPr lang="en-US" altLang="zh-CN" b="1" i="0" dirty="0" smtClean="0">
                <a:solidFill>
                  <a:srgbClr val="333333"/>
                </a:solidFill>
                <a:effectLst/>
                <a:latin typeface="微软雅黑" panose="020B0503020204020204" pitchFamily="34" charset="-122"/>
                <a:ea typeface="微软雅黑" panose="020B0503020204020204" pitchFamily="34" charset="-122"/>
              </a:rPr>
              <a:t>React </a:t>
            </a:r>
            <a:r>
              <a:rPr lang="zh-CN" altLang="en-US" b="1" i="0" dirty="0" smtClean="0">
                <a:solidFill>
                  <a:srgbClr val="333333"/>
                </a:solidFill>
                <a:effectLst/>
                <a:latin typeface="微软雅黑" panose="020B0503020204020204" pitchFamily="34" charset="-122"/>
                <a:ea typeface="微软雅黑" panose="020B0503020204020204" pitchFamily="34" charset="-122"/>
              </a:rPr>
              <a:t>组件 </a:t>
            </a:r>
            <a:r>
              <a:rPr lang="en-US" altLang="zh-CN" b="1" i="0" dirty="0" smtClean="0">
                <a:solidFill>
                  <a:srgbClr val="333333"/>
                </a:solidFill>
                <a:effectLst/>
                <a:latin typeface="微软雅黑" panose="020B0503020204020204" pitchFamily="34" charset="-122"/>
                <a:ea typeface="微软雅黑" panose="020B0503020204020204" pitchFamily="34" charset="-122"/>
              </a:rPr>
              <a:t>(classes)</a:t>
            </a:r>
            <a:r>
              <a:rPr lang="zh-CN" altLang="en-US" b="1" i="0" dirty="0" smtClean="0">
                <a:solidFill>
                  <a:srgbClr val="333333"/>
                </a:solidFill>
                <a:effectLst/>
                <a:latin typeface="微软雅黑" panose="020B0503020204020204" pitchFamily="34" charset="-122"/>
                <a:ea typeface="微软雅黑" panose="020B0503020204020204" pitchFamily="34" charset="-122"/>
              </a:rPr>
              <a:t>。</a:t>
            </a: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标签，只需在 </a:t>
            </a:r>
            <a:r>
              <a:rPr lang="en-US" altLang="zh-CN" dirty="0">
                <a:latin typeface="微软雅黑" panose="020B0503020204020204" pitchFamily="34" charset="-122"/>
                <a:ea typeface="微软雅黑" panose="020B0503020204020204" pitchFamily="34" charset="-122"/>
              </a:rPr>
              <a:t>JSX </a:t>
            </a:r>
            <a:r>
              <a:rPr lang="zh-CN" altLang="en-US" dirty="0">
                <a:latin typeface="微软雅黑" panose="020B0503020204020204" pitchFamily="34" charset="-122"/>
                <a:ea typeface="微软雅黑" panose="020B0503020204020204" pitchFamily="34" charset="-122"/>
              </a:rPr>
              <a:t>里使用小写字母的标签名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组件，只需创建一个大写字母开头的本地变量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的 </a:t>
            </a:r>
            <a:r>
              <a:rPr lang="en-US" altLang="zh-CN" dirty="0" smtClean="0">
                <a:latin typeface="微软雅黑" panose="020B0503020204020204" pitchFamily="34" charset="-122"/>
                <a:ea typeface="微软雅黑" panose="020B0503020204020204" pitchFamily="34" charset="-122"/>
              </a:rPr>
              <a:t>JSX </a:t>
            </a:r>
            <a:r>
              <a:rPr lang="zh-CN" altLang="en-US" dirty="0" smtClean="0">
                <a:latin typeface="微软雅黑" panose="020B0503020204020204" pitchFamily="34" charset="-122"/>
                <a:ea typeface="微软雅黑" panose="020B0503020204020204" pitchFamily="34" charset="-122"/>
              </a:rPr>
              <a:t>使用大、小写的约定来区分本地组件的类和 </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标签。</a:t>
            </a:r>
          </a:p>
          <a:p>
            <a:endParaRPr lang="zh-CN" altLang="en-US" dirty="0" smtClean="0">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2611924" y="1124614"/>
            <a:ext cx="6283105"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1 + 1 =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"True"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comment in jsx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474205" y="3000527"/>
            <a:ext cx="9316016" cy="309315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73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4043" y="6313459"/>
            <a:ext cx="6529095" cy="369332"/>
          </a:xfrm>
          <a:prstGeom prst="rect">
            <a:avLst/>
          </a:prstGeom>
        </p:spPr>
        <p:txBody>
          <a:bodyPr wrap="none">
            <a:spAutoFit/>
          </a:bodyPr>
          <a:lstStyle/>
          <a:p>
            <a:r>
              <a:rPr lang="zh-CN" altLang="en-US" b="0" i="0" dirty="0" smtClean="0">
                <a:solidFill>
                  <a:srgbClr val="333333"/>
                </a:solidFill>
                <a:effectLst/>
                <a:latin typeface="Microsoft YaHei" panose="020B0503020204020204" pitchFamily="34" charset="-122"/>
                <a:ea typeface="Microsoft YaHei" panose="020B0503020204020204" pitchFamily="34" charset="-122"/>
              </a:rPr>
              <a:t>参考：</a:t>
            </a:r>
            <a:r>
              <a:rPr lang="en-US" altLang="zh-CN" b="0" i="0" dirty="0" smtClean="0">
                <a:solidFill>
                  <a:srgbClr val="333333"/>
                </a:solidFill>
                <a:effectLst/>
                <a:latin typeface="Microsoft YaHei" panose="020B0503020204020204" pitchFamily="34" charset="-122"/>
                <a:ea typeface="Microsoft YaHei" panose="020B0503020204020204" pitchFamily="34" charset="-122"/>
                <a:hlinkClick r:id="rId2"/>
              </a:rPr>
              <a:t>https://www.cnblogs.com/wonyun/p/5930333.html</a:t>
            </a:r>
            <a:endParaRPr lang="en-US" altLang="zh-CN" b="0" i="0" dirty="0" smtClean="0">
              <a:solidFill>
                <a:srgbClr val="333333"/>
              </a:solidFill>
              <a:effectLst/>
              <a:latin typeface="Microsoft YaHei" panose="020B0503020204020204" pitchFamily="34" charset="-122"/>
              <a:ea typeface="Microsoft YaHei" panose="020B0503020204020204" pitchFamily="34" charset="-122"/>
            </a:endParaRPr>
          </a:p>
        </p:txBody>
      </p:sp>
      <p:grpSp>
        <p:nvGrpSpPr>
          <p:cNvPr id="3" name="组合 2"/>
          <p:cNvGrpSpPr/>
          <p:nvPr/>
        </p:nvGrpSpPr>
        <p:grpSpPr>
          <a:xfrm>
            <a:off x="488656" y="292904"/>
            <a:ext cx="11154099" cy="6001643"/>
            <a:chOff x="488656" y="292904"/>
            <a:chExt cx="11154099" cy="6001643"/>
          </a:xfrm>
        </p:grpSpPr>
        <p:sp>
          <p:nvSpPr>
            <p:cNvPr id="2" name="矩形 1"/>
            <p:cNvSpPr/>
            <p:nvPr/>
          </p:nvSpPr>
          <p:spPr>
            <a:xfrm>
              <a:off x="488656" y="292904"/>
              <a:ext cx="11154099" cy="6001643"/>
            </a:xfrm>
            <a:prstGeom prst="rect">
              <a:avLst/>
            </a:prstGeom>
          </p:spPr>
          <p:txBody>
            <a:bodyPr wrap="square">
              <a:spAutoFit/>
            </a:bodyPr>
            <a:lstStyle/>
            <a:p>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React</a:t>
              </a:r>
              <a:r>
                <a:rPr lang="zh-CN" altLang="en-US" sz="1600" b="1" i="0" u="none" strike="noStrike" dirty="0" smtClean="0">
                  <a:solidFill>
                    <a:srgbClr val="333333"/>
                  </a:solidFill>
                  <a:effectLst/>
                  <a:latin typeface="Microsoft YaHei" panose="020B0503020204020204" pitchFamily="34" charset="-122"/>
                  <a:ea typeface="Microsoft YaHei" panose="020B0503020204020204" pitchFamily="34" charset="-122"/>
                </a:rPr>
                <a:t>创建组件的三种方式</a:t>
              </a:r>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a:t>
              </a:r>
            </a:p>
            <a:p>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、函数式定义的无状态组件</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无状态函数式组件形式上表现为一个只带有一个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方法的组件类，通过函数形式或者</a:t>
              </a:r>
              <a:r>
                <a:rPr lang="en-US" altLang="zh-CN" sz="1600" dirty="0" smtClean="0">
                  <a:solidFill>
                    <a:srgbClr val="333333"/>
                  </a:solidFill>
                  <a:latin typeface="Microsoft YaHei" panose="020B0503020204020204" pitchFamily="34" charset="-122"/>
                  <a:ea typeface="Microsoft YaHei" panose="020B0503020204020204" pitchFamily="34" charset="-122"/>
                </a:rPr>
                <a:t>ES6 arrow function</a:t>
              </a:r>
              <a:r>
                <a:rPr lang="zh-CN" altLang="en-US" sz="1600" dirty="0" smtClean="0">
                  <a:solidFill>
                    <a:srgbClr val="333333"/>
                  </a:solidFill>
                  <a:latin typeface="Microsoft YaHei" panose="020B0503020204020204" pitchFamily="34" charset="-122"/>
                  <a:ea typeface="Microsoft YaHei" panose="020B0503020204020204" pitchFamily="34" charset="-122"/>
                </a:rPr>
                <a:t>的形式在创建，并且该组件是无</a:t>
              </a:r>
              <a:r>
                <a:rPr lang="en-US" altLang="zh-CN" sz="1600" dirty="0" smtClean="0">
                  <a:solidFill>
                    <a:srgbClr val="333333"/>
                  </a:solidFill>
                  <a:latin typeface="Microsoft YaHei" panose="020B0503020204020204" pitchFamily="34" charset="-122"/>
                  <a:ea typeface="Microsoft YaHei" panose="020B0503020204020204" pitchFamily="34" charset="-122"/>
                </a:rPr>
                <a:t>state</a:t>
              </a:r>
              <a:r>
                <a:rPr lang="zh-CN" altLang="en-US" sz="1600" dirty="0" smtClean="0">
                  <a:solidFill>
                    <a:srgbClr val="333333"/>
                  </a:solidFill>
                  <a:latin typeface="Microsoft YaHei" panose="020B0503020204020204" pitchFamily="34" charset="-122"/>
                  <a:ea typeface="Microsoft YaHei" panose="020B0503020204020204" pitchFamily="34" charset="-122"/>
                </a:rPr>
                <a:t>状态的。具体的创建形式如下：</a:t>
              </a:r>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无状态组件的创建形式使代码的可读性更好，并且减少了大量冗余的代码，精简至只有一个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方法，大大的增强了编写一个组件的便利，除此之外无状态组件还有以下几个显著的特点：</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组件不会被实例化，整体渲染性能得到提升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因为组件被精简成一个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方法的函数来实现的，由于是无状态组件，所以无状态组件就不会在有组件实例化的过程，无实例化过程也就不需要分配多余的内存，从而性能得到一定的提升。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2</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组件不能访问</a:t>
              </a:r>
              <a:r>
                <a:rPr lang="en-US" altLang="zh-CN" sz="1600" dirty="0" smtClean="0">
                  <a:solidFill>
                    <a:srgbClr val="FF0000"/>
                  </a:solidFill>
                  <a:latin typeface="Microsoft YaHei" panose="020B0503020204020204" pitchFamily="34" charset="-122"/>
                  <a:ea typeface="Microsoft YaHei" panose="020B0503020204020204" pitchFamily="34" charset="-122"/>
                </a:rPr>
                <a:t>this</a:t>
              </a:r>
              <a:r>
                <a:rPr lang="zh-CN" altLang="en-US" sz="1600" dirty="0" smtClean="0">
                  <a:solidFill>
                    <a:srgbClr val="FF0000"/>
                  </a:solidFill>
                  <a:latin typeface="Microsoft YaHei" panose="020B0503020204020204" pitchFamily="34" charset="-122"/>
                  <a:ea typeface="Microsoft YaHei" panose="020B0503020204020204" pitchFamily="34" charset="-122"/>
                </a:rPr>
                <a:t>对象</a:t>
              </a: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无状态组件由于没有实例化过程，所以无法访问组件</a:t>
              </a:r>
              <a:r>
                <a:rPr lang="en-US" altLang="zh-CN" sz="1600" dirty="0" smtClean="0">
                  <a:solidFill>
                    <a:srgbClr val="333333"/>
                  </a:solidFill>
                  <a:latin typeface="Microsoft YaHei" panose="020B0503020204020204" pitchFamily="34" charset="-122"/>
                  <a:ea typeface="Microsoft YaHei" panose="020B0503020204020204" pitchFamily="34" charset="-122"/>
                </a:rPr>
                <a:t>this</a:t>
              </a:r>
              <a:r>
                <a:rPr lang="zh-CN" altLang="en-US" sz="1600" dirty="0" smtClean="0">
                  <a:solidFill>
                    <a:srgbClr val="333333"/>
                  </a:solidFill>
                  <a:latin typeface="Microsoft YaHei" panose="020B0503020204020204" pitchFamily="34" charset="-122"/>
                  <a:ea typeface="Microsoft YaHei" panose="020B0503020204020204" pitchFamily="34" charset="-122"/>
                </a:rPr>
                <a:t>中的对象，例如：</a:t>
              </a:r>
              <a:r>
                <a:rPr lang="en-US" altLang="zh-CN" sz="1600" dirty="0" err="1" smtClean="0">
                  <a:solidFill>
                    <a:srgbClr val="333333"/>
                  </a:solidFill>
                  <a:latin typeface="Microsoft YaHei" panose="020B0503020204020204" pitchFamily="34" charset="-122"/>
                  <a:ea typeface="Microsoft YaHei" panose="020B0503020204020204" pitchFamily="34" charset="-122"/>
                </a:rPr>
                <a:t>this.ref</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err="1" smtClean="0">
                  <a:solidFill>
                    <a:srgbClr val="333333"/>
                  </a:solidFill>
                  <a:latin typeface="Microsoft YaHei" panose="020B0503020204020204" pitchFamily="34" charset="-122"/>
                  <a:ea typeface="Microsoft YaHei" panose="020B0503020204020204" pitchFamily="34" charset="-122"/>
                </a:rPr>
                <a:t>this.state</a:t>
              </a:r>
              <a:r>
                <a:rPr lang="zh-CN" altLang="en-US" sz="1600" dirty="0" smtClean="0">
                  <a:solidFill>
                    <a:srgbClr val="333333"/>
                  </a:solidFill>
                  <a:latin typeface="Microsoft YaHei" panose="020B0503020204020204" pitchFamily="34" charset="-122"/>
                  <a:ea typeface="Microsoft YaHei" panose="020B0503020204020204" pitchFamily="34" charset="-122"/>
                </a:rPr>
                <a:t>等均不能访问。若想访问就不能使用这种形式来创建组件</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a:solidFill>
                    <a:srgbClr val="333333"/>
                  </a:solidFill>
                  <a:latin typeface="Microsoft YaHei" panose="020B0503020204020204" pitchFamily="34" charset="-122"/>
                  <a:ea typeface="Microsoft YaHei" panose="020B0503020204020204" pitchFamily="34" charset="-122"/>
                </a:rPr>
                <a:t>3</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组件无法访问生命周期的方法</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4</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无状态组件只能访问输入的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，同样的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会得到同样的渲染结果，不会有副作用</a:t>
              </a:r>
              <a:endParaRPr lang="en-US" altLang="zh-CN" sz="1600" dirty="0" smtClean="0">
                <a:solidFill>
                  <a:srgbClr val="FF0000"/>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a:t>
              </a:r>
              <a:r>
                <a:rPr lang="zh-CN" altLang="en-US" sz="1600" dirty="0">
                  <a:solidFill>
                    <a:srgbClr val="333333"/>
                  </a:solidFill>
                  <a:latin typeface="Microsoft YaHei" panose="020B0503020204020204" pitchFamily="34" charset="-122"/>
                  <a:ea typeface="Microsoft YaHei" panose="020B0503020204020204" pitchFamily="34" charset="-122"/>
                </a:rPr>
                <a:t>状态组件被鼓励在大型项目中尽可能以简单的写法来分割原本庞大的组件，未来</a:t>
              </a:r>
              <a:r>
                <a:rPr lang="en-US" altLang="zh-CN" sz="1600" dirty="0">
                  <a:solidFill>
                    <a:srgbClr val="333333"/>
                  </a:solidFill>
                  <a:latin typeface="Microsoft YaHei" panose="020B0503020204020204" pitchFamily="34" charset="-122"/>
                  <a:ea typeface="Microsoft YaHei" panose="020B0503020204020204" pitchFamily="34" charset="-122"/>
                </a:rPr>
                <a:t>React</a:t>
              </a:r>
              <a:r>
                <a:rPr lang="zh-CN" altLang="en-US" sz="1600" dirty="0">
                  <a:solidFill>
                    <a:srgbClr val="333333"/>
                  </a:solidFill>
                  <a:latin typeface="Microsoft YaHei" panose="020B0503020204020204" pitchFamily="34" charset="-122"/>
                  <a:ea typeface="Microsoft YaHei" panose="020B0503020204020204" pitchFamily="34" charset="-122"/>
                </a:rPr>
                <a:t>也会这种面向无状态组件在譬如无意义的检查和内存分配领域进行一系列优化，所以</a:t>
              </a:r>
              <a:r>
                <a:rPr lang="zh-CN" altLang="en-US" sz="1600" dirty="0">
                  <a:solidFill>
                    <a:srgbClr val="FF0000"/>
                  </a:solidFill>
                  <a:latin typeface="Microsoft YaHei" panose="020B0503020204020204" pitchFamily="34" charset="-122"/>
                  <a:ea typeface="Microsoft YaHei" panose="020B0503020204020204" pitchFamily="34" charset="-122"/>
                </a:rPr>
                <a:t>只要有可能，尽量使用无状态组件</a:t>
              </a:r>
              <a:r>
                <a:rPr lang="zh-CN" altLang="en-US" sz="1600" dirty="0">
                  <a:solidFill>
                    <a:srgbClr val="333333"/>
                  </a:solidFill>
                  <a:latin typeface="Microsoft YaHei" panose="020B0503020204020204" pitchFamily="34" charset="-122"/>
                  <a:ea typeface="Microsoft YaHei" panose="020B0503020204020204" pitchFamily="34" charset="-122"/>
                </a:rPr>
                <a:t>。</a:t>
              </a:r>
              <a:endParaRPr lang="en-US" altLang="zh-CN" sz="1600" dirty="0">
                <a:solidFill>
                  <a:srgbClr val="333333"/>
                </a:solidFill>
                <a:latin typeface="Microsoft YaHei" panose="020B0503020204020204" pitchFamily="34" charset="-122"/>
                <a:ea typeface="Microsoft YaHei" panose="020B0503020204020204" pitchFamily="34" charset="-122"/>
              </a:endParaRPr>
            </a:p>
          </p:txBody>
        </p:sp>
        <p:sp>
          <p:nvSpPr>
            <p:cNvPr id="5" name="Rectangle 2"/>
            <p:cNvSpPr>
              <a:spLocks noChangeArrowheads="1"/>
            </p:cNvSpPr>
            <p:nvPr/>
          </p:nvSpPr>
          <p:spPr bwMode="auto">
            <a:xfrm>
              <a:off x="2648022" y="1338640"/>
              <a:ext cx="6835366"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5: component-function-nonstatus&gt;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617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362139"/>
            <a:ext cx="11343992" cy="5693866"/>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es5</a:t>
            </a:r>
            <a:r>
              <a:rPr lang="zh-CN" altLang="en-US" sz="1600" dirty="0">
                <a:latin typeface="微软雅黑" panose="020B0503020204020204" pitchFamily="34" charset="-122"/>
                <a:ea typeface="微软雅黑" panose="020B0503020204020204" pitchFamily="34" charset="-122"/>
              </a:rPr>
              <a:t>原生方式</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定义的</a:t>
            </a:r>
            <a:r>
              <a:rPr lang="zh-CN" altLang="en-US" sz="1600" dirty="0" smtClean="0">
                <a:latin typeface="微软雅黑" panose="020B0503020204020204" pitchFamily="34" charset="-122"/>
                <a:ea typeface="微软雅黑" panose="020B0503020204020204" pitchFamily="34" charset="-122"/>
              </a:rPr>
              <a:t>组件（</a:t>
            </a:r>
            <a:r>
              <a:rPr lang="en-US" altLang="zh-CN" sz="1600" dirty="0" smtClean="0">
                <a:latin typeface="微软雅黑" panose="020B0503020204020204" pitchFamily="34" charset="-122"/>
                <a:ea typeface="微软雅黑" panose="020B0503020204020204" pitchFamily="34" charset="-122"/>
              </a:rPr>
              <a:t>duplicated</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es6</a:t>
            </a:r>
            <a:r>
              <a:rPr lang="zh-CN" altLang="en-US" sz="1600" dirty="0">
                <a:latin typeface="微软雅黑" panose="020B0503020204020204" pitchFamily="34" charset="-122"/>
                <a:ea typeface="微软雅黑" panose="020B0503020204020204" pitchFamily="34" charset="-122"/>
              </a:rPr>
              <a:t>形式的</a:t>
            </a:r>
            <a:r>
              <a:rPr lang="en-US" altLang="zh-CN" sz="1600" dirty="0">
                <a:latin typeface="微软雅黑" panose="020B0503020204020204" pitchFamily="34" charset="-122"/>
                <a:ea typeface="微软雅黑" panose="020B0503020204020204" pitchFamily="34" charset="-122"/>
              </a:rPr>
              <a:t>extends </a:t>
            </a:r>
            <a:r>
              <a:rPr lang="en-US" altLang="zh-CN" sz="1600" dirty="0" err="1">
                <a:latin typeface="微软雅黑" panose="020B0503020204020204" pitchFamily="34" charset="-122"/>
                <a:ea typeface="微软雅黑" panose="020B0503020204020204" pitchFamily="34" charset="-122"/>
              </a:rPr>
              <a:t>React.Component</a:t>
            </a:r>
            <a:r>
              <a:rPr lang="zh-CN" altLang="en-US" sz="1600" dirty="0">
                <a:latin typeface="微软雅黑" panose="020B0503020204020204" pitchFamily="34" charset="-122"/>
                <a:ea typeface="微软雅黑" panose="020B0503020204020204" pitchFamily="34" charset="-122"/>
              </a:rPr>
              <a:t>定义的</a:t>
            </a:r>
            <a:r>
              <a:rPr lang="zh-CN" altLang="en-US" sz="1600" dirty="0" smtClean="0">
                <a:latin typeface="微软雅黑" panose="020B0503020204020204" pitchFamily="34" charset="-122"/>
                <a:ea typeface="微软雅黑" panose="020B0503020204020204" pitchFamily="34" charset="-122"/>
              </a:rPr>
              <a:t>组件：</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React.Component</a:t>
            </a:r>
            <a:r>
              <a:rPr lang="zh-CN" altLang="en-US" sz="1600" dirty="0">
                <a:latin typeface="微软雅黑" panose="020B0503020204020204" pitchFamily="34" charset="-122"/>
                <a:ea typeface="微软雅黑" panose="020B0503020204020204" pitchFamily="34" charset="-122"/>
              </a:rPr>
              <a:t>是以</a:t>
            </a:r>
            <a:r>
              <a:rPr lang="en-US" altLang="zh-CN" sz="1600" dirty="0">
                <a:latin typeface="微软雅黑" panose="020B0503020204020204" pitchFamily="34" charset="-122"/>
                <a:ea typeface="微软雅黑" panose="020B0503020204020204" pitchFamily="34" charset="-122"/>
              </a:rPr>
              <a:t>ES6</a:t>
            </a:r>
            <a:r>
              <a:rPr lang="zh-CN" altLang="en-US" sz="1600" dirty="0">
                <a:latin typeface="微软雅黑" panose="020B0503020204020204" pitchFamily="34" charset="-122"/>
                <a:ea typeface="微软雅黑" panose="020B0503020204020204" pitchFamily="34" charset="-122"/>
              </a:rPr>
              <a:t>的形式来创建</a:t>
            </a:r>
            <a:r>
              <a:rPr lang="en-US" altLang="zh-CN" sz="1600" dirty="0">
                <a:latin typeface="微软雅黑" panose="020B0503020204020204" pitchFamily="34" charset="-122"/>
                <a:ea typeface="微软雅黑" panose="020B0503020204020204" pitchFamily="34" charset="-122"/>
              </a:rPr>
              <a:t>react</a:t>
            </a:r>
            <a:r>
              <a:rPr lang="zh-CN" altLang="en-US" sz="1600" dirty="0">
                <a:latin typeface="微软雅黑" panose="020B0503020204020204" pitchFamily="34" charset="-122"/>
                <a:ea typeface="微软雅黑" panose="020B0503020204020204" pitchFamily="34" charset="-122"/>
              </a:rPr>
              <a:t>的组件的，是</a:t>
            </a:r>
            <a:r>
              <a:rPr lang="en-US" altLang="zh-CN" sz="1600" dirty="0">
                <a:latin typeface="微软雅黑" panose="020B0503020204020204" pitchFamily="34" charset="-122"/>
                <a:ea typeface="微软雅黑" panose="020B0503020204020204" pitchFamily="34" charset="-122"/>
              </a:rPr>
              <a:t>React</a:t>
            </a:r>
            <a:r>
              <a:rPr lang="zh-CN" altLang="en-US" sz="1600" dirty="0">
                <a:latin typeface="微软雅黑" panose="020B0503020204020204" pitchFamily="34" charset="-122"/>
                <a:ea typeface="微软雅黑" panose="020B0503020204020204" pitchFamily="34" charset="-122"/>
              </a:rPr>
              <a:t>目前极为推荐的创建有状态组件的方式，最终会取代</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形式；相对于 </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可以更好实现代码复用</a:t>
            </a:r>
            <a:r>
              <a:rPr lang="zh-CN" altLang="en-US" sz="1600" dirty="0" smtClean="0">
                <a:latin typeface="微软雅黑" panose="020B0503020204020204" pitchFamily="34" charset="-122"/>
                <a:ea typeface="微软雅黑" panose="020B0503020204020204" pitchFamily="34" charset="-122"/>
              </a:rPr>
              <a:t>。形式如下：</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122629" y="1565561"/>
            <a:ext cx="9931652" cy="4693593"/>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6: es6 React.Component&gt;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62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6459" y="760490"/>
            <a:ext cx="9895438" cy="5864879"/>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7: component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的</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和生命周期函数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组件第一次加载到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DOM</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中的时候，生成定时器，这在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中被称为挂载</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生成的这个</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DOM</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被移除的时候，想要清除定时器，这在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中被称为卸载</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toLocaleDateString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416459" y="262550"/>
            <a:ext cx="3992578"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组件的状态（</a:t>
            </a:r>
            <a:r>
              <a:rPr lang="en-US" altLang="zh-CN" b="1" dirty="0" smtClean="0">
                <a:latin typeface="微软雅黑" panose="020B0503020204020204" pitchFamily="34" charset="-122"/>
                <a:ea typeface="微软雅黑" panose="020B0503020204020204" pitchFamily="34" charset="-122"/>
              </a:rPr>
              <a:t>state</a:t>
            </a:r>
            <a:r>
              <a:rPr lang="zh-CN" altLang="en-US" b="1" dirty="0" smtClean="0">
                <a:latin typeface="微软雅黑" panose="020B0503020204020204" pitchFamily="34" charset="-122"/>
                <a:ea typeface="微软雅黑" panose="020B0503020204020204" pitchFamily="34" charset="-122"/>
              </a:rPr>
              <a:t>）和生命周期函数</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041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14"/>
          <p:cNvGraphicFramePr/>
          <p:nvPr>
            <p:extLst>
              <p:ext uri="{D42A27DB-BD31-4B8C-83A1-F6EECF244321}">
                <p14:modId xmlns:p14="http://schemas.microsoft.com/office/powerpoint/2010/main" val="3344276899"/>
              </p:ext>
            </p:extLst>
          </p:nvPr>
        </p:nvGraphicFramePr>
        <p:xfrm>
          <a:off x="416458" y="892628"/>
          <a:ext cx="11318341" cy="5442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文本框 15"/>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7: component</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state</a:t>
            </a:r>
            <a:r>
              <a:rPr lang="zh-CN" altLang="en-US" b="1" dirty="0">
                <a:latin typeface="微软雅黑" panose="020B0503020204020204" pitchFamily="34" charset="-122"/>
                <a:ea typeface="微软雅黑" panose="020B0503020204020204" pitchFamily="34" charset="-122"/>
              </a:rPr>
              <a:t>和生命周期函数</a:t>
            </a:r>
            <a:r>
              <a:rPr lang="en-US" altLang="zh-CN" b="1" dirty="0" smtClean="0">
                <a:latin typeface="微软雅黑" panose="020B0503020204020204" pitchFamily="34" charset="-122"/>
                <a:ea typeface="微软雅黑" panose="020B0503020204020204" pitchFamily="34" charset="-122"/>
              </a:rPr>
              <a:t>&gt;</a:t>
            </a:r>
            <a:r>
              <a:rPr lang="zh-CN" altLang="en-US" b="1" dirty="0" smtClean="0">
                <a:latin typeface="微软雅黑" panose="020B0503020204020204" pitchFamily="34" charset="-122"/>
                <a:ea typeface="微软雅黑" panose="020B0503020204020204" pitchFamily="34" charset="-122"/>
              </a:rPr>
              <a:t>的代码</a:t>
            </a:r>
            <a:r>
              <a:rPr lang="zh-CN" altLang="en-US" b="1" dirty="0">
                <a:latin typeface="微软雅黑" panose="020B0503020204020204" pitchFamily="34" charset="-122"/>
                <a:ea typeface="微软雅黑" panose="020B0503020204020204" pitchFamily="34" charset="-122"/>
              </a:rPr>
              <a:t>执行顺序</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2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6459" y="456156"/>
            <a:ext cx="11527972" cy="629403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8: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数据自顶向下流动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FormattedDate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datetime is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toLocaleDateString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parseInt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random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3</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FormattedDate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416459" y="86824"/>
            <a:ext cx="7740713"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rPr>
              <a:t>自顶向下流动：</a:t>
            </a:r>
          </a:p>
        </p:txBody>
      </p:sp>
    </p:spTree>
    <p:extLst>
      <p:ext uri="{BB962C8B-B14F-4D97-AF65-F5344CB8AC3E}">
        <p14:creationId xmlns:p14="http://schemas.microsoft.com/office/powerpoint/2010/main" val="27237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485868" y="568166"/>
            <a:ext cx="10921497" cy="3416320"/>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()=&gt;</a:t>
            </a:r>
            <a:r>
              <a:rPr lang="en-US" altLang="zh-CN" b="1" dirty="0" err="1">
                <a:latin typeface="微软雅黑" panose="020B0503020204020204" pitchFamily="34" charset="-122"/>
                <a:ea typeface="微软雅黑" panose="020B0503020204020204" pitchFamily="34" charset="-122"/>
              </a:rPr>
              <a:t>this.tick</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的说明：</a:t>
            </a:r>
            <a:endParaRPr lang="en-US" altLang="zh-CN" dirty="0">
              <a:latin typeface="微软雅黑" panose="020B0503020204020204" pitchFamily="34" charset="-122"/>
              <a:ea typeface="微软雅黑" panose="020B0503020204020204" pitchFamily="34" charset="-122"/>
            </a:endParaRPr>
          </a:p>
          <a:p>
            <a:r>
              <a:rPr lang="en-US" altLang="zh-CN" b="1" dirty="0" smtClean="0">
                <a:solidFill>
                  <a:srgbClr val="333333"/>
                </a:solidFill>
                <a:latin typeface="微软雅黑" panose="020B0503020204020204" pitchFamily="34" charset="-122"/>
                <a:ea typeface="微软雅黑" panose="020B0503020204020204" pitchFamily="34" charset="-122"/>
              </a:rPr>
              <a:t>()=&gt;</a:t>
            </a:r>
            <a:r>
              <a:rPr lang="en-US" altLang="zh-CN" b="1" dirty="0" err="1">
                <a:solidFill>
                  <a:srgbClr val="333333"/>
                </a:solidFill>
                <a:latin typeface="微软雅黑" panose="020B0503020204020204" pitchFamily="34" charset="-122"/>
                <a:ea typeface="微软雅黑" panose="020B0503020204020204" pitchFamily="34" charset="-122"/>
              </a:rPr>
              <a:t>this.tick</a:t>
            </a:r>
            <a:r>
              <a:rPr lang="en-US" altLang="zh-CN" b="1"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 是 </a:t>
            </a:r>
            <a:r>
              <a:rPr lang="en-US" altLang="zh-CN" dirty="0">
                <a:solidFill>
                  <a:srgbClr val="333333"/>
                </a:solidFill>
                <a:latin typeface="微软雅黑" panose="020B0503020204020204" pitchFamily="34" charset="-122"/>
                <a:ea typeface="微软雅黑" panose="020B0503020204020204" pitchFamily="34" charset="-122"/>
              </a:rPr>
              <a:t>ES6 </a:t>
            </a:r>
            <a:r>
              <a:rPr lang="zh-CN" altLang="en-US" dirty="0">
                <a:solidFill>
                  <a:srgbClr val="333333"/>
                </a:solidFill>
                <a:latin typeface="微软雅黑" panose="020B0503020204020204" pitchFamily="34" charset="-122"/>
                <a:ea typeface="微软雅黑" panose="020B0503020204020204" pitchFamily="34" charset="-122"/>
              </a:rPr>
              <a:t>中声明函数的一种方式，叫做箭头函数表达式，引入箭头函数有两个方面的作用：更简短的函数并且不绑定 </a:t>
            </a:r>
            <a:r>
              <a:rPr lang="en-US" altLang="zh-CN" dirty="0">
                <a:solidFill>
                  <a:srgbClr val="333333"/>
                </a:solidFill>
                <a:latin typeface="微软雅黑" panose="020B0503020204020204" pitchFamily="34" charset="-122"/>
                <a:ea typeface="微软雅黑" panose="020B0503020204020204" pitchFamily="34" charset="-122"/>
              </a:rPr>
              <a:t>this</a:t>
            </a:r>
            <a:r>
              <a:rPr lang="zh-CN" altLang="en-US" dirty="0" smtClean="0">
                <a:solidFill>
                  <a:srgbClr val="333333"/>
                </a:solidFill>
                <a:latin typeface="微软雅黑" panose="020B0503020204020204" pitchFamily="34" charset="-122"/>
                <a:ea typeface="微软雅黑" panose="020B0503020204020204" pitchFamily="34" charset="-122"/>
              </a:rPr>
              <a:t>。</a:t>
            </a: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箭头函数的基本语法如下：</a:t>
            </a: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2788469" y="1511098"/>
            <a:ext cx="5794218" cy="109260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表达式（单一）</a:t>
            </a:r>
            <a:b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等价于以下写法</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function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774480" y="3174738"/>
            <a:ext cx="7822195" cy="209288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表达式（单一）</a:t>
            </a:r>
            <a:b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相当于：</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2, …,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N) =&gt;{ return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表达式</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当只有一个参数时，圆括号是可选的：</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单一参数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单一参数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没有参数的函数应该写成一对圆括号。</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28354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1230</Words>
  <Application>Microsoft Office PowerPoint</Application>
  <PresentationFormat>宽屏</PresentationFormat>
  <Paragraphs>137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微软雅黑</vt:lpstr>
      <vt:lpstr>微软雅黑</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ncse.com.cn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108</cp:revision>
  <dcterms:created xsi:type="dcterms:W3CDTF">2018-12-06T06:11:10Z</dcterms:created>
  <dcterms:modified xsi:type="dcterms:W3CDTF">2018-12-07T09:03:21Z</dcterms:modified>
</cp:coreProperties>
</file>