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3"/>
    <p:sldId id="269" r:id="rId4"/>
    <p:sldId id="270" r:id="rId5"/>
    <p:sldId id="271" r:id="rId6"/>
    <p:sldId id="272" r:id="rId7"/>
    <p:sldId id="273" r:id="rId8"/>
    <p:sldId id="274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58"/>
    <p:restoredTop sz="93382"/>
  </p:normalViewPr>
  <p:slideViewPr>
    <p:cSldViewPr snapToGrid="0" snapToObjects="1">
      <p:cViewPr varScale="1">
        <p:scale>
          <a:sx n="65" d="100"/>
          <a:sy n="65" d="100"/>
        </p:scale>
        <p:origin x="21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E0CFC-8F59-9341-9F43-5C051F44D9F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CA168-C921-BE48-917A-8E88DB41521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C9CF-6470-DD45-8765-69D4EFB34C4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F7DEF-6B7E-9741-8FEB-A0A6BD4470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C9CF-6470-DD45-8765-69D4EFB34C4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F7DEF-6B7E-9741-8FEB-A0A6BD4470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C9CF-6470-DD45-8765-69D4EFB34C4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F7DEF-6B7E-9741-8FEB-A0A6BD4470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C9CF-6470-DD45-8765-69D4EFB34C4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F7DEF-6B7E-9741-8FEB-A0A6BD4470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C9CF-6470-DD45-8765-69D4EFB34C4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F7DEF-6B7E-9741-8FEB-A0A6BD4470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C9CF-6470-DD45-8765-69D4EFB34C4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F7DEF-6B7E-9741-8FEB-A0A6BD4470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C9CF-6470-DD45-8765-69D4EFB34C4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F7DEF-6B7E-9741-8FEB-A0A6BD4470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C9CF-6470-DD45-8765-69D4EFB34C4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F7DEF-6B7E-9741-8FEB-A0A6BD4470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C9CF-6470-DD45-8765-69D4EFB34C4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F7DEF-6B7E-9741-8FEB-A0A6BD4470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C9CF-6470-DD45-8765-69D4EFB34C4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F7DEF-6B7E-9741-8FEB-A0A6BD4470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C9CF-6470-DD45-8765-69D4EFB34C4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F7DEF-6B7E-9741-8FEB-A0A6BD4470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CC9CF-6470-DD45-8765-69D4EFB34C4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F7DEF-6B7E-9741-8FEB-A0A6BD4470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Run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组：陈灿辉，蔡滨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0458" y="646043"/>
            <a:ext cx="3111500" cy="5486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650" y="698500"/>
            <a:ext cx="3060700" cy="5461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909" y="806450"/>
            <a:ext cx="3022600" cy="5245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7465" y="905013"/>
            <a:ext cx="3022600" cy="5207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950" y="698500"/>
            <a:ext cx="3086100" cy="5461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1126" y="698500"/>
            <a:ext cx="3073400" cy="5448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5982" y="744607"/>
            <a:ext cx="3048000" cy="5448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350" y="704850"/>
            <a:ext cx="3035300" cy="5448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467" y="744607"/>
            <a:ext cx="30607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区块链共识机制</a:t>
            </a:r>
            <a:endParaRPr kumimoji="1" lang="zh-CN" altLang="en-US" dirty="0"/>
          </a:p>
        </p:txBody>
      </p:sp>
      <p:pic>
        <p:nvPicPr>
          <p:cNvPr id="1030" name="Picture 6" descr="blockchain pow”的图片搜索结果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90688"/>
            <a:ext cx="9144000" cy="444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从机器算力到人的体力</a:t>
            </a:r>
            <a:endParaRPr kumimoji="1" lang="zh-CN" altLang="en-US" dirty="0"/>
          </a:p>
        </p:txBody>
      </p:sp>
      <p:pic>
        <p:nvPicPr>
          <p:cNvPr id="4" name="Picture 4" descr="blockchain pow”的图片搜索结果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37" y="2473253"/>
            <a:ext cx="5080000" cy="326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un cartoon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345" y="2244437"/>
            <a:ext cx="4370663" cy="4569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账号信息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公钥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私钥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地址</a:t>
            </a:r>
            <a:endParaRPr kumimoji="1" lang="en-US" altLang="zh-CN" dirty="0" smtClean="0"/>
          </a:p>
          <a:p>
            <a:r>
              <a:rPr lang="zh-CN" altLang="en-US" dirty="0" smtClean="0"/>
              <a:t>椭圆曲线密码学（</a:t>
            </a:r>
            <a:r>
              <a:rPr lang="en-US" altLang="zh-CN" dirty="0" smtClean="0"/>
              <a:t>Elliptic curve cryptography</a:t>
            </a:r>
            <a:r>
              <a:rPr lang="zh-CN" altLang="en-US" dirty="0" smtClean="0"/>
              <a:t>），简称</a:t>
            </a:r>
            <a:r>
              <a:rPr lang="en-US" altLang="zh-CN" dirty="0" smtClean="0"/>
              <a:t>ECC</a:t>
            </a:r>
            <a:r>
              <a:rPr lang="zh-CN" altLang="en-US" dirty="0" smtClean="0"/>
              <a:t>，是一种建立公开密钥加密的算法，也就是非对称加密。类似的还有</a:t>
            </a:r>
            <a:r>
              <a:rPr lang="en-US" altLang="zh-CN" dirty="0" smtClean="0"/>
              <a:t>RSA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ElGamal</a:t>
            </a:r>
            <a:r>
              <a:rPr lang="zh-CN" altLang="en-US" dirty="0" smtClean="0"/>
              <a:t>算法等。</a:t>
            </a:r>
            <a:r>
              <a:rPr lang="en-US" altLang="zh-CN" dirty="0" smtClean="0"/>
              <a:t>ECC</a:t>
            </a:r>
            <a:r>
              <a:rPr lang="zh-CN" altLang="en-US" dirty="0" smtClean="0"/>
              <a:t>被公认为在给定密钥长度下最安全的加密算法。比特币中的公私钥生成以及签名算法</a:t>
            </a:r>
            <a:r>
              <a:rPr lang="en-US" altLang="zh-CN" dirty="0" smtClean="0"/>
              <a:t>ECDSA</a:t>
            </a:r>
            <a:r>
              <a:rPr lang="zh-CN" altLang="en-US" dirty="0" smtClean="0"/>
              <a:t>都是基于</a:t>
            </a:r>
            <a:r>
              <a:rPr lang="en-US" altLang="zh-CN" dirty="0" smtClean="0"/>
              <a:t>ECC</a:t>
            </a:r>
            <a:r>
              <a:rPr lang="zh-CN" altLang="en-US" dirty="0" smtClean="0"/>
              <a:t>的。</a:t>
            </a:r>
            <a:endParaRPr lang="zh-CN" altLang="en-US" dirty="0" smtClean="0"/>
          </a:p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CA</a:t>
            </a:r>
            <a:r>
              <a:rPr kumimoji="1" lang="zh-CN" altLang="en-US" dirty="0" smtClean="0"/>
              <a:t> 数字签名身份验证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4545" y="3107105"/>
            <a:ext cx="14681775" cy="6933982"/>
          </a:xfrm>
        </p:spPr>
        <p:txBody>
          <a:bodyPr/>
          <a:lstStyle/>
          <a:p>
            <a:r>
              <a:rPr lang="en-US" altLang="zh-CN" b="1" dirty="0"/>
              <a:t>CDSA</a:t>
            </a:r>
            <a:r>
              <a:rPr lang="zh-CN" altLang="en-US" b="1" dirty="0"/>
              <a:t>椭圆曲线数字签名算法</a:t>
            </a:r>
            <a:endParaRPr lang="zh-CN" altLang="en-US" b="1" dirty="0"/>
          </a:p>
          <a:p>
            <a:endParaRPr kumimoji="1" lang="zh-CN" altLang="en-US" dirty="0"/>
          </a:p>
        </p:txBody>
      </p:sp>
      <p:pic>
        <p:nvPicPr>
          <p:cNvPr id="4098" name="Picture 2" descr="https://pic1.zhimg.com/80/v2-ffedb2336a5b3232c1ff7a6a5f72ba74_h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910" y="2047461"/>
            <a:ext cx="9440940" cy="391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基于博弈论的去中心化交易场 </a:t>
            </a:r>
            <a:r>
              <a:rPr kumimoji="1" lang="en-US" altLang="zh-CN" dirty="0" smtClean="0"/>
              <a:t>DSCP</a:t>
            </a:r>
            <a:r>
              <a:rPr kumimoji="1" lang="zh-CN" altLang="en-US" dirty="0" smtClean="0"/>
              <a:t>协议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Bigi</a:t>
            </a:r>
            <a:r>
              <a:rPr lang="en-US" altLang="zh-CN" dirty="0"/>
              <a:t>, Giancarlo, et al. "Validation of </a:t>
            </a:r>
            <a:r>
              <a:rPr lang="en-US" altLang="zh-CN" dirty="0" err="1"/>
              <a:t>decentralised</a:t>
            </a:r>
            <a:r>
              <a:rPr lang="en-US" altLang="zh-CN" dirty="0"/>
              <a:t> smart contracts through game theory and formal methods." </a:t>
            </a:r>
            <a:r>
              <a:rPr lang="en-US" altLang="zh-CN" i="1" dirty="0"/>
              <a:t>Programming Languages with Applications to Biology and Security</a:t>
            </a:r>
            <a:r>
              <a:rPr lang="en-US" altLang="zh-CN" dirty="0"/>
              <a:t>. Springer, Cham, 2015. 142-161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r>
              <a:rPr kumimoji="1" lang="en-US" altLang="zh-CN" dirty="0" smtClean="0"/>
              <a:t>DSCP,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decentralised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smart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contract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protocol</a:t>
            </a:r>
            <a:endParaRPr kumimoji="1" lang="en-US" altLang="zh-CN" dirty="0" smtClean="0"/>
          </a:p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交易前交易双方先在平台押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倍金额</a:t>
            </a:r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交易中任何一方以任何形式中断交易，双方押金都直接流失</a:t>
            </a:r>
            <a:endParaRPr kumimoji="1" lang="en-US" altLang="zh-CN" dirty="0" smtClean="0"/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 只有双方都确认并完成交易，押金才会退回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052" y="489760"/>
            <a:ext cx="10515600" cy="1325563"/>
          </a:xfrm>
        </p:spPr>
        <p:txBody>
          <a:bodyPr/>
          <a:lstStyle/>
          <a:p>
            <a:r>
              <a:rPr kumimoji="1" lang="en-US" altLang="zh-CN" dirty="0" smtClean="0"/>
              <a:t>DSCP</a:t>
            </a:r>
            <a:r>
              <a:rPr kumimoji="1" lang="zh-CN" altLang="en-US" dirty="0" smtClean="0"/>
              <a:t>协议 原理</a:t>
            </a:r>
            <a:endParaRPr kumimoji="1" lang="zh-CN" altLang="en-US" dirty="0"/>
          </a:p>
        </p:txBody>
      </p:sp>
      <p:pic>
        <p:nvPicPr>
          <p:cNvPr id="5" name="内容占位符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6864" y="2322889"/>
            <a:ext cx="3133725" cy="29718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630779" y="1985648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CMR10"/>
              </a:rPr>
              <a:t>Comparing the strategies of the buyer, [</a:t>
            </a:r>
            <a:r>
              <a:rPr lang="en-US" altLang="zh-CN" dirty="0" err="1">
                <a:latin typeface="CMMI10"/>
              </a:rPr>
              <a:t>L</a:t>
            </a:r>
            <a:r>
              <a:rPr lang="en-US" altLang="zh-CN" sz="800" dirty="0" err="1">
                <a:latin typeface="CMMI7"/>
              </a:rPr>
              <a:t>b</a:t>
            </a:r>
            <a:r>
              <a:rPr lang="en-US" altLang="zh-CN" dirty="0">
                <a:latin typeface="CMR10"/>
              </a:rPr>
              <a:t>] </a:t>
            </a:r>
            <a:r>
              <a:rPr lang="en-US" altLang="zh-CN" dirty="0">
                <a:latin typeface="CMTI10"/>
              </a:rPr>
              <a:t>dominates </a:t>
            </a:r>
            <a:r>
              <a:rPr lang="en-US" altLang="zh-CN" dirty="0">
                <a:latin typeface="CMR10"/>
              </a:rPr>
              <a:t>[</a:t>
            </a:r>
            <a:r>
              <a:rPr lang="en-US" altLang="zh-CN" dirty="0">
                <a:latin typeface="CMMI10"/>
              </a:rPr>
              <a:t>P/D</a:t>
            </a:r>
            <a:r>
              <a:rPr lang="en-US" altLang="zh-CN" dirty="0">
                <a:latin typeface="CMR10"/>
              </a:rPr>
              <a:t>] since the former provides a better pay-o than the latter for any possible strategy of the seller: the buyer would never select [</a:t>
            </a:r>
            <a:r>
              <a:rPr lang="en-US" altLang="zh-CN" dirty="0">
                <a:latin typeface="CMMI10"/>
              </a:rPr>
              <a:t>P/D</a:t>
            </a:r>
            <a:r>
              <a:rPr lang="en-US" altLang="zh-CN" dirty="0">
                <a:latin typeface="CMR10"/>
              </a:rPr>
              <a:t>]. Notice that [</a:t>
            </a:r>
            <a:r>
              <a:rPr lang="en-US" altLang="zh-CN" dirty="0">
                <a:latin typeface="CMMI10"/>
              </a:rPr>
              <a:t>P/C</a:t>
            </a:r>
            <a:r>
              <a:rPr lang="en-US" altLang="zh-CN" dirty="0">
                <a:latin typeface="CMR10"/>
              </a:rPr>
              <a:t>] </a:t>
            </a:r>
            <a:r>
              <a:rPr lang="en-US" altLang="zh-CN" dirty="0">
                <a:latin typeface="CMTI10"/>
              </a:rPr>
              <a:t>dominates </a:t>
            </a:r>
            <a:r>
              <a:rPr lang="en-US" altLang="zh-CN" dirty="0">
                <a:latin typeface="CMR10"/>
              </a:rPr>
              <a:t>[</a:t>
            </a:r>
            <a:r>
              <a:rPr lang="en-US" altLang="zh-CN" dirty="0">
                <a:latin typeface="CMMI10"/>
              </a:rPr>
              <a:t>P/D</a:t>
            </a:r>
            <a:r>
              <a:rPr lang="en-US" altLang="zh-CN" dirty="0">
                <a:latin typeface="CMR10"/>
              </a:rPr>
              <a:t>] </a:t>
            </a:r>
            <a:r>
              <a:rPr lang="en-US" altLang="zh-CN" dirty="0">
                <a:latin typeface="CMTI10"/>
              </a:rPr>
              <a:t>weakly</a:t>
            </a:r>
            <a:r>
              <a:rPr lang="en-US" altLang="zh-CN" dirty="0">
                <a:latin typeface="CMR10"/>
              </a:rPr>
              <a:t>, that is some </a:t>
            </a:r>
            <a:r>
              <a:rPr lang="en-US" altLang="zh-CN" dirty="0" err="1">
                <a:latin typeface="CMR10"/>
              </a:rPr>
              <a:t>payos</a:t>
            </a:r>
            <a:r>
              <a:rPr lang="en-US" altLang="zh-CN" dirty="0">
                <a:latin typeface="CMR10"/>
              </a:rPr>
              <a:t> are equal while none is better for the latter strategy. If </a:t>
            </a:r>
            <a:r>
              <a:rPr lang="en-US" altLang="zh-CN" dirty="0">
                <a:latin typeface="CMMI10"/>
              </a:rPr>
              <a:t>p &gt; </a:t>
            </a:r>
            <a:r>
              <a:rPr lang="en-US" altLang="zh-CN" dirty="0" err="1">
                <a:latin typeface="CMMI10"/>
              </a:rPr>
              <a:t>d</a:t>
            </a:r>
            <a:r>
              <a:rPr lang="en-US" altLang="zh-CN" sz="800" dirty="0" err="1">
                <a:latin typeface="CMMI7"/>
              </a:rPr>
              <a:t>b</a:t>
            </a:r>
            <a:r>
              <a:rPr lang="en-US" altLang="zh-CN" dirty="0">
                <a:latin typeface="CMR10"/>
              </a:rPr>
              <a:t>, then [</a:t>
            </a:r>
            <a:r>
              <a:rPr lang="en-US" altLang="zh-CN" dirty="0" err="1">
                <a:latin typeface="CMMI10"/>
              </a:rPr>
              <a:t>L</a:t>
            </a:r>
            <a:r>
              <a:rPr lang="en-US" altLang="zh-CN" sz="800" dirty="0" err="1">
                <a:latin typeface="CMMI7"/>
              </a:rPr>
              <a:t>b</a:t>
            </a:r>
            <a:r>
              <a:rPr lang="en-US" altLang="zh-CN" dirty="0">
                <a:latin typeface="CMR10"/>
              </a:rPr>
              <a:t>] dominates [</a:t>
            </a:r>
            <a:r>
              <a:rPr lang="en-US" altLang="zh-CN" dirty="0">
                <a:latin typeface="CMMI10"/>
              </a:rPr>
              <a:t>P/C</a:t>
            </a:r>
            <a:r>
              <a:rPr lang="en-US" altLang="zh-CN" dirty="0">
                <a:latin typeface="CMR10"/>
              </a:rPr>
              <a:t>] as well and the buyer would select the strategy [</a:t>
            </a:r>
            <a:r>
              <a:rPr lang="en-US" altLang="zh-CN" dirty="0" err="1">
                <a:latin typeface="CMMI10"/>
              </a:rPr>
              <a:t>L</a:t>
            </a:r>
            <a:r>
              <a:rPr lang="en-US" altLang="zh-CN" sz="800" dirty="0" err="1">
                <a:latin typeface="CMMI7"/>
              </a:rPr>
              <a:t>b</a:t>
            </a:r>
            <a:r>
              <a:rPr lang="en-US" altLang="zh-CN" dirty="0">
                <a:latin typeface="CMR10"/>
              </a:rPr>
              <a:t>]: as a consequence, the seller shouldn't have agreed such a price and deposit. The comparison of the strategies of the seller is analogous: [</a:t>
            </a:r>
            <a:r>
              <a:rPr lang="en-US" altLang="zh-CN" dirty="0">
                <a:latin typeface="CMMI10"/>
              </a:rPr>
              <a:t>L</a:t>
            </a:r>
            <a:r>
              <a:rPr lang="en-US" altLang="zh-CN" sz="800" dirty="0">
                <a:latin typeface="CMMI7"/>
              </a:rPr>
              <a:t>s</a:t>
            </a:r>
            <a:r>
              <a:rPr lang="en-US" altLang="zh-CN" dirty="0">
                <a:latin typeface="CMR10"/>
              </a:rPr>
              <a:t>] dominates [</a:t>
            </a:r>
            <a:r>
              <a:rPr lang="en-US" altLang="zh-CN" dirty="0">
                <a:latin typeface="CMMI10"/>
              </a:rPr>
              <a:t>S/D</a:t>
            </a:r>
            <a:r>
              <a:rPr lang="en-US" altLang="zh-CN" dirty="0">
                <a:latin typeface="CMR10"/>
              </a:rPr>
              <a:t>],</a:t>
            </a:r>
            <a:endParaRPr lang="en-US" altLang="zh-CN" dirty="0">
              <a:latin typeface="CMR10"/>
            </a:endParaRPr>
          </a:p>
          <a:p>
            <a:r>
              <a:rPr lang="en-US" altLang="zh-CN" dirty="0">
                <a:latin typeface="CMR10"/>
              </a:rPr>
              <a:t>[</a:t>
            </a:r>
            <a:r>
              <a:rPr lang="en-US" altLang="zh-CN" dirty="0">
                <a:latin typeface="CMMI10"/>
              </a:rPr>
              <a:t>S/C</a:t>
            </a:r>
            <a:r>
              <a:rPr lang="en-US" altLang="zh-CN" dirty="0">
                <a:latin typeface="CMR10"/>
              </a:rPr>
              <a:t>] dominates [</a:t>
            </a:r>
            <a:r>
              <a:rPr lang="en-US" altLang="zh-CN" dirty="0">
                <a:latin typeface="CMMI10"/>
              </a:rPr>
              <a:t>S/D</a:t>
            </a:r>
            <a:r>
              <a:rPr lang="en-US" altLang="zh-CN" dirty="0">
                <a:latin typeface="CMR10"/>
              </a:rPr>
              <a:t>] weakly; if </a:t>
            </a:r>
            <a:r>
              <a:rPr lang="en-US" altLang="zh-CN" dirty="0">
                <a:latin typeface="CMMI10"/>
              </a:rPr>
              <a:t>p &gt; d</a:t>
            </a:r>
            <a:r>
              <a:rPr lang="en-US" altLang="zh-CN" sz="800" dirty="0">
                <a:latin typeface="CMMI7"/>
              </a:rPr>
              <a:t>s</a:t>
            </a:r>
            <a:r>
              <a:rPr lang="en-US" altLang="zh-CN" dirty="0">
                <a:latin typeface="CMR10"/>
              </a:rPr>
              <a:t>, then [</a:t>
            </a:r>
            <a:r>
              <a:rPr lang="en-US" altLang="zh-CN" dirty="0">
                <a:latin typeface="CMMI10"/>
              </a:rPr>
              <a:t>L</a:t>
            </a:r>
            <a:r>
              <a:rPr lang="en-US" altLang="zh-CN" sz="800" dirty="0">
                <a:latin typeface="CMMI7"/>
              </a:rPr>
              <a:t>s</a:t>
            </a:r>
            <a:r>
              <a:rPr lang="en-US" altLang="zh-CN" dirty="0">
                <a:latin typeface="CMR10"/>
              </a:rPr>
              <a:t>] dominates [</a:t>
            </a:r>
            <a:r>
              <a:rPr lang="en-US" altLang="zh-CN" dirty="0">
                <a:latin typeface="CMMI10"/>
              </a:rPr>
              <a:t>S/C</a:t>
            </a:r>
            <a:r>
              <a:rPr lang="en-US" altLang="zh-CN" dirty="0">
                <a:latin typeface="CMR10"/>
              </a:rPr>
              <a:t>] as well and the seller would select the strategy [</a:t>
            </a:r>
            <a:r>
              <a:rPr lang="en-US" altLang="zh-CN" dirty="0">
                <a:latin typeface="CMMI10"/>
              </a:rPr>
              <a:t>L</a:t>
            </a:r>
            <a:r>
              <a:rPr lang="en-US" altLang="zh-CN" sz="800" dirty="0">
                <a:latin typeface="CMMI7"/>
              </a:rPr>
              <a:t>s</a:t>
            </a:r>
            <a:r>
              <a:rPr lang="en-US" altLang="zh-CN" dirty="0">
                <a:latin typeface="CMR10"/>
              </a:rPr>
              <a:t>].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474036" y="54656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93065"/>
            <a:ext cx="3303270" cy="58051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040" y="453390"/>
            <a:ext cx="3169920" cy="5685155"/>
          </a:xfrm>
          <a:prstGeom prst="rect">
            <a:avLst/>
          </a:prstGeom>
        </p:spPr>
      </p:pic>
      <p:pic>
        <p:nvPicPr>
          <p:cNvPr id="7" name="内容占位符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1185" y="309880"/>
            <a:ext cx="3259455" cy="58051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4827" y="532246"/>
            <a:ext cx="3073400" cy="5448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600" y="746413"/>
            <a:ext cx="3098800" cy="5448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0278" y="860713"/>
            <a:ext cx="2946400" cy="5219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1249</Words>
  <Application>WPS 演示</Application>
  <PresentationFormat>宽屏</PresentationFormat>
  <Paragraphs>33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Arial</vt:lpstr>
      <vt:lpstr>CMR10</vt:lpstr>
      <vt:lpstr>Segoe Print</vt:lpstr>
      <vt:lpstr>CMMI10</vt:lpstr>
      <vt:lpstr>CMMI7</vt:lpstr>
      <vt:lpstr>CMTI10</vt:lpstr>
      <vt:lpstr>等线 Light</vt:lpstr>
      <vt:lpstr>等线</vt:lpstr>
      <vt:lpstr>微软雅黑</vt:lpstr>
      <vt:lpstr>Arial Unicode MS</vt:lpstr>
      <vt:lpstr>Office 主题</vt:lpstr>
      <vt:lpstr>Run Coin App</vt:lpstr>
      <vt:lpstr>区块链共识机制</vt:lpstr>
      <vt:lpstr>从机器算力到人的体力</vt:lpstr>
      <vt:lpstr>账号信息</vt:lpstr>
      <vt:lpstr>CA 数字签名身份验证</vt:lpstr>
      <vt:lpstr>基于博弈论的去中心化交易场 DSCP协议</vt:lpstr>
      <vt:lpstr>DSCP协议 原理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 Coin App</dc:title>
  <dc:creator>Microsoft Office 用户</dc:creator>
  <cp:lastModifiedBy>Ben Tsai</cp:lastModifiedBy>
  <cp:revision>6</cp:revision>
  <dcterms:created xsi:type="dcterms:W3CDTF">2019-12-23T02:01:00Z</dcterms:created>
  <dcterms:modified xsi:type="dcterms:W3CDTF">2019-12-23T02:49:36Z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