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xmlns="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54" autoAdjust="0"/>
  </p:normalViewPr>
  <p:slideViewPr>
    <p:cSldViewPr snapToGrid="0">
      <p:cViewPr varScale="1">
        <p:scale>
          <a:sx n="74" d="100"/>
          <a:sy n="74" d="100"/>
        </p:scale>
        <p:origin x="-100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553D-67AD-4AD6-A498-103101F1B139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C7BFB-7103-4624-B655-C1F25D94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6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am responsible for three use cases, use</a:t>
            </a:r>
            <a:r>
              <a:rPr lang="en-US" altLang="zh-CN" baseline="0" dirty="0"/>
              <a:t> cases 1,2,3</a:t>
            </a:r>
          </a:p>
          <a:p>
            <a:r>
              <a:rPr lang="en-US" altLang="zh-CN" baseline="0" dirty="0"/>
              <a:t>These three use cases are common in our daily life when we use some software or application.</a:t>
            </a:r>
          </a:p>
          <a:p>
            <a:r>
              <a:rPr lang="en-US" altLang="zh-CN" baseline="0" dirty="0"/>
              <a:t>The three use case is user registration, remove user and login.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7BFB-7103-4624-B655-C1F25D94D3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8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we start a new application, the first step is to have an account of our own. </a:t>
            </a:r>
          </a:p>
          <a:p>
            <a:r>
              <a:rPr lang="en-US" altLang="zh-CN" dirty="0"/>
              <a:t>So The</a:t>
            </a:r>
            <a:r>
              <a:rPr lang="en-US" altLang="zh-CN" baseline="0" dirty="0"/>
              <a:t> first </a:t>
            </a:r>
            <a:r>
              <a:rPr lang="en-US" altLang="zh-CN" baseline="0" dirty="0" err="1"/>
              <a:t>ues</a:t>
            </a:r>
            <a:r>
              <a:rPr lang="en-US" altLang="zh-CN" baseline="0" dirty="0"/>
              <a:t> cases is user registration. </a:t>
            </a:r>
          </a:p>
          <a:p>
            <a:r>
              <a:rPr lang="en-US" altLang="zh-CN" baseline="0" dirty="0"/>
              <a:t>Users need to fill in personal information</a:t>
            </a:r>
            <a:r>
              <a:rPr lang="en-US" altLang="zh-CN" dirty="0"/>
              <a:t>(name, phone, email, ID number) to register an account.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Preconditions: The system displays the menu of available functions. Users choose to registration from the options provided by the application</a:t>
            </a:r>
          </a:p>
          <a:p>
            <a:pPr rtl="0"/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</a:t>
            </a:r>
            <a:r>
              <a:rPr lang="en-US" altLang="zh-CN" sz="1200" kern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Users send requests to registration.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receives the request and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 registration information to fill out.</a:t>
            </a:r>
          </a:p>
          <a:p>
            <a:pPr rtl="0"/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users fill in personal information, The system verifies personal information. If the information is correct, it returns "successful registration" or "failed registration".</a:t>
            </a:r>
          </a:p>
          <a:p>
            <a:pPr rtl="0"/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successful registration, the data processing center stores information.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7BFB-7103-4624-B655-C1F25D94D3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 user decides not to use the application anymore, he may need to delete his account, which not only deletes personal information, </a:t>
            </a:r>
          </a:p>
          <a:p>
            <a:r>
              <a:rPr lang="en-US" altLang="zh-CN" dirty="0"/>
              <a:t>but also saves the memory of the system database.</a:t>
            </a:r>
          </a:p>
          <a:p>
            <a:r>
              <a:rPr lang="en-US" altLang="zh-CN" dirty="0"/>
              <a:t>So We need UC2 remove user to delete the account.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Preconditions: The system displays the menu of available functions. Users choose to delete accounts from the options provided by the application</a:t>
            </a:r>
          </a:p>
          <a:p>
            <a:pPr rtl="0"/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</a:t>
            </a:r>
            <a:r>
              <a:rPr lang="en-US" altLang="zh-CN" sz="1200" kern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Users send requests to remove users.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receives the request and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to the “confirm delete user and clear usage data ”confirmation box.</a:t>
            </a:r>
          </a:p>
          <a:p>
            <a:pPr rtl="0"/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users select function “confirm” or “exit”, if system receives “confirm”, it will delete user and clear usage data on Data control center.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7BFB-7103-4624-B655-C1F25D94D3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2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we have registered our account, we need to log in to continue accessing the application.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 the</a:t>
            </a:r>
            <a:r>
              <a:rPr lang="en-US" altLang="zh-CN" baseline="0" dirty="0"/>
              <a:t> third is login,</a:t>
            </a:r>
            <a:r>
              <a:rPr lang="en-US" altLang="zh-CN" dirty="0"/>
              <a:t> The user logs in to the program by using the registered account password.</a:t>
            </a:r>
            <a:endParaRPr lang="zh-CN" altLang="zh-CN" dirty="0"/>
          </a:p>
          <a:p>
            <a:pPr rtl="0"/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</a:t>
            </a:r>
            <a:r>
              <a:rPr lang="en-US" altLang="zh-CN" sz="1200" kern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Users select function ”login” .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receives requests and provides input boxes for username and password</a:t>
            </a:r>
          </a:p>
          <a:p>
            <a:pPr rtl="0"/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users fill in username and password, The system verifies personal information. If the information is correct, it returns "successful login" or "ERROR Incorrect username or password".</a:t>
            </a:r>
          </a:p>
          <a:p>
            <a:pPr rtl="0"/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successful login, the data processing center stores system operation logs into database.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7BFB-7103-4624-B655-C1F25D94D3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1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7BFB-7103-4624-B655-C1F25D94D3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0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8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4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2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3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1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5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906E-433A-4597-B255-00FBEA27A62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7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Ivy’s parts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b="1" dirty="0"/>
          </a:p>
          <a:p>
            <a:pPr lvl="0"/>
            <a:r>
              <a:rPr lang="en-US" altLang="zh-CN" b="1" dirty="0"/>
              <a:t>User registration:</a:t>
            </a:r>
            <a:r>
              <a:rPr lang="en-US" altLang="zh-CN" dirty="0"/>
              <a:t> Users fill in personal information (name, phone, email, ID number) to register an account.</a:t>
            </a:r>
          </a:p>
          <a:p>
            <a:pPr lvl="0"/>
            <a:endParaRPr lang="zh-CN" altLang="zh-CN" dirty="0"/>
          </a:p>
          <a:p>
            <a:pPr lvl="0"/>
            <a:r>
              <a:rPr lang="en-US" altLang="zh-CN" b="1" dirty="0"/>
              <a:t>Remove user: </a:t>
            </a:r>
            <a:r>
              <a:rPr lang="en-US" altLang="zh-CN" dirty="0"/>
              <a:t>The user logs out the account and no longer uses the system. Clear database personal information.</a:t>
            </a:r>
          </a:p>
          <a:p>
            <a:pPr lvl="0"/>
            <a:endParaRPr lang="zh-CN" altLang="zh-CN" dirty="0"/>
          </a:p>
          <a:p>
            <a:pPr lvl="0"/>
            <a:r>
              <a:rPr lang="en-US" altLang="zh-CN" b="1" dirty="0"/>
              <a:t>Login:</a:t>
            </a:r>
            <a:r>
              <a:rPr lang="en-US" altLang="zh-CN" dirty="0"/>
              <a:t> The user logs in to the program by using the registered account password.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3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lenovo\Documents\Tencent Files\975503111\Image\Group\_J$448HZU}NB$J}TR3O0_4K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027906"/>
            <a:ext cx="4655128" cy="5830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UC-1:  User registration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479502"/>
              </p:ext>
            </p:extLst>
          </p:nvPr>
        </p:nvGraphicFramePr>
        <p:xfrm>
          <a:off x="654628" y="1438183"/>
          <a:ext cx="5595043" cy="5241714"/>
        </p:xfrm>
        <a:graphic>
          <a:graphicData uri="http://schemas.openxmlformats.org/drawingml/2006/table">
            <a:tbl>
              <a:tblPr firstRow="1" firstCol="1" bandRow="1"/>
              <a:tblGrid>
                <a:gridCol w="5595043">
                  <a:extLst>
                    <a:ext uri="{9D8B030D-6E8A-4147-A177-3AD203B41FA5}">
                      <a16:colId xmlns:a16="http://schemas.microsoft.com/office/drawing/2014/main" xmlns="" val="4001690157"/>
                    </a:ext>
                  </a:extLst>
                </a:gridCol>
              </a:tblGrid>
              <a:tr h="252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Use Case UC-1:User Registration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7609932"/>
                  </a:ext>
                </a:extLst>
              </a:tr>
              <a:tr h="4989101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Related Requirements: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REQ-1:</a:t>
                      </a:r>
                      <a:r>
                        <a:rPr lang="en-US" alt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Users need to register accounts.</a:t>
                      </a:r>
                      <a:endParaRPr lang="en-US" altLang="zh-CN" sz="12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REQ-3: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Users need account passwords to log in.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Initiating Actor: User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Actor’s Goal: To create a new user account and allow the use of self-contained cabinets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Participating Actors: User, </a:t>
                      </a:r>
                      <a:r>
                        <a:rPr lang="en-US" altLang="zh-CN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 Processing Center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Preconditions: The system displays the menu of available functions. At the application the menu choice is Registration.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-----&gt;User opens the application and selects the menu item ”Registration”.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include::User registration(UC-1), Data processing(UC-5)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&lt;-----a: system provide registration information order to fill out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-----&gt;b: the user fill in the personal information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&lt;-----c: system verify the account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&lt;-----d: system send the registration success or not to user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e:data storage-----&gt;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176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1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lenovo\Documents\Tencent Files\975503111\Image\Group\6_O9]9T~P(U{$I(`XO2}CVX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727364"/>
            <a:ext cx="4561610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591" y="32356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UC-2: delete user. 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508595"/>
              </p:ext>
            </p:extLst>
          </p:nvPr>
        </p:nvGraphicFramePr>
        <p:xfrm>
          <a:off x="550416" y="1151731"/>
          <a:ext cx="5903650" cy="5364480"/>
        </p:xfrm>
        <a:graphic>
          <a:graphicData uri="http://schemas.openxmlformats.org/drawingml/2006/table">
            <a:tbl>
              <a:tblPr firstRow="1" firstCol="1" bandRow="1"/>
              <a:tblGrid>
                <a:gridCol w="5903650">
                  <a:extLst>
                    <a:ext uri="{9D8B030D-6E8A-4147-A177-3AD203B41FA5}">
                      <a16:colId xmlns:a16="http://schemas.microsoft.com/office/drawing/2014/main" xmlns="" val="3544015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Use Case UC-2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Remove User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286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Related Requirements:</a:t>
                      </a: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REQ-2: </a:t>
                      </a:r>
                      <a:r>
                        <a:rPr lang="en-US" altLang="zh-C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Users need to cancel their accounts.</a:t>
                      </a: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Initiating Actor: User</a:t>
                      </a: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Actor’s Goal: Delete user accounts and clear user data</a:t>
                      </a: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3048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Participating Actors: User, </a:t>
                      </a:r>
                      <a:r>
                        <a:rPr lang="en-US" altLang="zh-C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 Processing Center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Preconditions: The system displays the menu of available functions.</a:t>
                      </a:r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At the application the menu choice is Remove</a:t>
                      </a: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-----&gt;User opens the application and selects the menu item ”Remove”.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include::Remove user(UC-2)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a:The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system prompts the user to confirm whether to clear the user information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-----&gt;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b:The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user confirms to clear personal data from the database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c:system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verify the account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d:The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system sends a clear success message to the user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 to remove-----&gt;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452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1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20" y="783771"/>
            <a:ext cx="4672003" cy="607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8890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UC-3: Login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938130"/>
              </p:ext>
            </p:extLst>
          </p:nvPr>
        </p:nvGraphicFramePr>
        <p:xfrm>
          <a:off x="390523" y="1414463"/>
          <a:ext cx="6362702" cy="5140672"/>
        </p:xfrm>
        <a:graphic>
          <a:graphicData uri="http://schemas.openxmlformats.org/drawingml/2006/table">
            <a:tbl>
              <a:tblPr firstRow="1" firstCol="1" bandRow="1"/>
              <a:tblGrid>
                <a:gridCol w="6362702">
                  <a:extLst>
                    <a:ext uri="{9D8B030D-6E8A-4147-A177-3AD203B41FA5}">
                      <a16:colId xmlns:a16="http://schemas.microsoft.com/office/drawing/2014/main" xmlns="" val="2552115699"/>
                    </a:ext>
                  </a:extLst>
                </a:gridCol>
              </a:tblGrid>
              <a:tr h="549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UC-3: Login: Users log in with registered account passwords.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1399960"/>
                  </a:ext>
                </a:extLst>
              </a:tr>
              <a:tr h="45912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Related Requirement’s: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+mj-lt"/>
                        <a:buNone/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REQ3:</a:t>
                      </a:r>
                      <a:r>
                        <a:rPr lang="en-US" altLang="zh-CN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need account passwords to log in.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+mj-lt"/>
                        <a:buNone/>
                      </a:pPr>
                      <a:endParaRPr lang="en-US" sz="1800" kern="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Initiating Actor: All registered users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Actor’s Goal: Log in to use the application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Participating Actors:</a:t>
                      </a:r>
                      <a:r>
                        <a:rPr lang="en-US" sz="1800" kern="0" baseline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user,  </a:t>
                      </a:r>
                      <a:r>
                        <a:rPr lang="en-US" altLang="zh-CN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 Processing Center</a:t>
                      </a:r>
                      <a:endParaRPr lang="zh-CN" altLang="zh-CN" sz="18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Preconditions: User enters login account and password, click login.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Post conditions: achieve the process of what the users want to get.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r>
                        <a:rPr lang="en-US" sz="1400" kern="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Users enter the login page and enter their account number and password for login.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773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0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7299" y="0"/>
            <a:ext cx="9450463" cy="1014560"/>
          </a:xfrm>
        </p:spPr>
        <p:txBody>
          <a:bodyPr/>
          <a:lstStyle/>
          <a:p>
            <a:pPr algn="ctr"/>
            <a:r>
              <a:rPr lang="en-US" altLang="zh-CN" dirty="0"/>
              <a:t>Use case code demonstration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" y="1554176"/>
            <a:ext cx="6351042" cy="4569222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783511" y="680464"/>
            <a:ext cx="5305747" cy="5844034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Consolas"/>
              </a:rPr>
              <a:t>void </a:t>
            </a:r>
            <a:r>
              <a:rPr lang="en-US" altLang="zh-CN" sz="1600" dirty="0" err="1">
                <a:latin typeface="Consolas"/>
              </a:rPr>
              <a:t>ClearData</a:t>
            </a:r>
            <a:r>
              <a:rPr lang="en-US" altLang="zh-CN" sz="1600" dirty="0">
                <a:latin typeface="Consolas"/>
              </a:rPr>
              <a:t>() {</a:t>
            </a:r>
          </a:p>
          <a:p>
            <a:r>
              <a:rPr lang="en-US" altLang="zh-CN" sz="1600" dirty="0" err="1">
                <a:latin typeface="Consolas"/>
              </a:rPr>
              <a:t>m_blNextClick</a:t>
            </a:r>
            <a:r>
              <a:rPr lang="en-US" altLang="zh-CN" sz="1600" dirty="0">
                <a:latin typeface="Consolas"/>
              </a:rPr>
              <a:t> = false;</a:t>
            </a:r>
          </a:p>
          <a:p>
            <a:r>
              <a:rPr lang="en-US" altLang="zh-CN" sz="1600" dirty="0" err="1">
                <a:latin typeface="Consolas"/>
              </a:rPr>
              <a:t>m_CurTabIndex</a:t>
            </a:r>
            <a:r>
              <a:rPr lang="en-US" altLang="zh-CN" sz="1600" dirty="0">
                <a:latin typeface="Consolas"/>
              </a:rPr>
              <a:t> = "1";</a:t>
            </a:r>
          </a:p>
          <a:p>
            <a:r>
              <a:rPr lang="en-US" altLang="zh-CN" sz="1600" dirty="0" err="1">
                <a:latin typeface="Consolas"/>
              </a:rPr>
              <a:t>m_Curtxt</a:t>
            </a:r>
            <a:r>
              <a:rPr lang="en-US" altLang="zh-CN" sz="1600" dirty="0">
                <a:latin typeface="Consolas"/>
              </a:rPr>
              <a:t> = </a:t>
            </a:r>
            <a:r>
              <a:rPr lang="en-US" altLang="zh-CN" sz="1600" dirty="0" err="1">
                <a:latin typeface="Consolas"/>
              </a:rPr>
              <a:t>txtDelieverPhone</a:t>
            </a:r>
            <a:r>
              <a:rPr lang="en-US" altLang="zh-CN" sz="1600" dirty="0">
                <a:latin typeface="Consolas"/>
              </a:rPr>
              <a:t>;</a:t>
            </a:r>
          </a:p>
          <a:p>
            <a:r>
              <a:rPr lang="en-US" altLang="zh-CN" sz="1600" dirty="0" err="1">
                <a:latin typeface="Consolas"/>
              </a:rPr>
              <a:t>txtDelieverPhone.Clear</a:t>
            </a:r>
            <a:r>
              <a:rPr lang="en-US" altLang="zh-CN" sz="1600" dirty="0">
                <a:latin typeface="Consolas"/>
              </a:rPr>
              <a:t>();</a:t>
            </a:r>
          </a:p>
          <a:p>
            <a:r>
              <a:rPr lang="en-US" altLang="zh-CN" sz="1600" dirty="0" err="1">
                <a:latin typeface="Consolas"/>
              </a:rPr>
              <a:t>txtDelieverPwd.Clear</a:t>
            </a:r>
            <a:r>
              <a:rPr lang="en-US" altLang="zh-CN" sz="1600" dirty="0">
                <a:latin typeface="Consolas"/>
              </a:rPr>
              <a:t>();</a:t>
            </a:r>
          </a:p>
          <a:p>
            <a:r>
              <a:rPr lang="en-US" altLang="zh-CN" sz="1600" dirty="0" err="1">
                <a:latin typeface="Consolas"/>
              </a:rPr>
              <a:t>lblTipMsg.setText</a:t>
            </a:r>
            <a:r>
              <a:rPr lang="en-US" altLang="zh-CN" sz="1600" dirty="0">
                <a:latin typeface="Consolas"/>
              </a:rPr>
              <a:t>("...");</a:t>
            </a:r>
          </a:p>
          <a:p>
            <a:r>
              <a:rPr lang="en-US" altLang="zh-CN" sz="1600" dirty="0" err="1">
                <a:latin typeface="Consolas"/>
              </a:rPr>
              <a:t>CBaseEnum.SetButtonStatus</a:t>
            </a:r>
            <a:r>
              <a:rPr lang="en-US" altLang="zh-CN" sz="1600" dirty="0">
                <a:latin typeface="Consolas"/>
              </a:rPr>
              <a:t>(</a:t>
            </a:r>
            <a:r>
              <a:rPr lang="en-US" altLang="zh-CN" sz="1600" dirty="0" err="1">
                <a:latin typeface="Consolas"/>
              </a:rPr>
              <a:t>btnExit</a:t>
            </a:r>
            <a:r>
              <a:rPr lang="en-US" altLang="zh-CN" sz="1600" dirty="0">
                <a:latin typeface="Consolas"/>
              </a:rPr>
              <a:t>, </a:t>
            </a:r>
            <a:r>
              <a:rPr lang="en-US" altLang="zh-CN" sz="1600" dirty="0" err="1">
                <a:latin typeface="Consolas"/>
              </a:rPr>
              <a:t>btnPreStep</a:t>
            </a:r>
            <a:r>
              <a:rPr lang="en-US" altLang="zh-CN" sz="1600" dirty="0">
                <a:latin typeface="Consolas"/>
              </a:rPr>
              <a:t>, 3);</a:t>
            </a:r>
          </a:p>
          <a:p>
            <a:r>
              <a:rPr lang="en-US" altLang="zh-CN" sz="1600" dirty="0">
                <a:latin typeface="Consolas"/>
              </a:rPr>
              <a:t>}</a:t>
            </a:r>
          </a:p>
          <a:p>
            <a:r>
              <a:rPr lang="en-US" altLang="zh-CN" sz="1600" dirty="0">
                <a:latin typeface="Consolas"/>
              </a:rPr>
              <a:t>void </a:t>
            </a:r>
            <a:r>
              <a:rPr lang="en-US" altLang="zh-CN" sz="1600" dirty="0" err="1">
                <a:latin typeface="Consolas"/>
              </a:rPr>
              <a:t>VoiceTip</a:t>
            </a:r>
            <a:r>
              <a:rPr lang="en-US" altLang="zh-CN" sz="1600" dirty="0">
                <a:latin typeface="Consolas"/>
              </a:rPr>
              <a:t>() {</a:t>
            </a:r>
          </a:p>
          <a:p>
            <a:r>
              <a:rPr lang="en-US" altLang="zh-CN" sz="1600" dirty="0" err="1">
                <a:latin typeface="Consolas"/>
              </a:rPr>
              <a:t>CCommondFunc.VoiceTip</a:t>
            </a:r>
            <a:r>
              <a:rPr lang="en-US" altLang="zh-CN" sz="1600" dirty="0">
                <a:latin typeface="Consolas"/>
              </a:rPr>
              <a:t>("</a:t>
            </a:r>
            <a:r>
              <a:rPr lang="zh-CN" altLang="en-US" sz="1600" dirty="0">
                <a:latin typeface="Consolas"/>
              </a:rPr>
              <a:t>请输入投递员登录信息</a:t>
            </a:r>
            <a:r>
              <a:rPr lang="en-US" altLang="zh-CN" sz="1600" dirty="0">
                <a:latin typeface="Consolas"/>
              </a:rPr>
              <a:t>-Please enter the sender login information");</a:t>
            </a:r>
          </a:p>
          <a:p>
            <a:r>
              <a:rPr lang="en-US" altLang="zh-CN" sz="1600" dirty="0">
                <a:latin typeface="Consolas"/>
              </a:rPr>
              <a:t>}</a:t>
            </a:r>
          </a:p>
          <a:p>
            <a:r>
              <a:rPr lang="en-US" altLang="zh-CN" sz="1600" dirty="0">
                <a:latin typeface="Consolas"/>
              </a:rPr>
              <a:t>void </a:t>
            </a:r>
            <a:r>
              <a:rPr lang="en-US" altLang="zh-CN" sz="1600" dirty="0" err="1">
                <a:latin typeface="Consolas"/>
              </a:rPr>
              <a:t>SetTextBox</a:t>
            </a:r>
            <a:r>
              <a:rPr lang="en-US" altLang="zh-CN" sz="1600" dirty="0">
                <a:latin typeface="Consolas"/>
              </a:rPr>
              <a:t>() {</a:t>
            </a:r>
          </a:p>
          <a:p>
            <a:r>
              <a:rPr lang="en-US" altLang="zh-CN" sz="1600" dirty="0" err="1">
                <a:latin typeface="Consolas"/>
              </a:rPr>
              <a:t>txtDelieverPhone.SetTextBox</a:t>
            </a:r>
            <a:r>
              <a:rPr lang="en-US" altLang="zh-CN" sz="1600" dirty="0">
                <a:latin typeface="Consolas"/>
              </a:rPr>
              <a:t>(1, 11);</a:t>
            </a:r>
          </a:p>
          <a:p>
            <a:r>
              <a:rPr lang="en-US" altLang="zh-CN" sz="1600" dirty="0" err="1">
                <a:latin typeface="Consolas"/>
              </a:rPr>
              <a:t>txtDelieverPwd.SetTextBox</a:t>
            </a:r>
            <a:r>
              <a:rPr lang="en-US" altLang="zh-CN" sz="1600" dirty="0">
                <a:latin typeface="Consolas"/>
              </a:rPr>
              <a:t>(2, 4);</a:t>
            </a:r>
          </a:p>
          <a:p>
            <a:r>
              <a:rPr lang="en-US" altLang="zh-CN" sz="1600" dirty="0" err="1">
                <a:latin typeface="Consolas"/>
              </a:rPr>
              <a:t>txtDelieverPhone.setFocusable</a:t>
            </a:r>
            <a:r>
              <a:rPr lang="en-US" altLang="zh-CN" sz="1600" dirty="0">
                <a:latin typeface="Consolas"/>
              </a:rPr>
              <a:t>(true);</a:t>
            </a:r>
          </a:p>
          <a:p>
            <a:r>
              <a:rPr lang="en-US" altLang="zh-CN" sz="1600" dirty="0">
                <a:latin typeface="Consolas"/>
              </a:rPr>
              <a:t>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zh-CN" sz="1400" dirty="0">
                <a:solidFill>
                  <a:srgbClr val="D4D4D4"/>
                </a:solidFill>
                <a:latin typeface="Consolas"/>
              </a:rPr>
            </a:br>
            <a:endParaRPr lang="en-US" altLang="zh-CN" sz="14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582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1373" y="-226228"/>
            <a:ext cx="10515600" cy="1325563"/>
          </a:xfrm>
        </p:spPr>
        <p:txBody>
          <a:bodyPr/>
          <a:lstStyle/>
          <a:p>
            <a:r>
              <a:rPr lang="en-US" altLang="zh-CN" dirty="0"/>
              <a:t>Use case code demonstration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7508" y="1058239"/>
            <a:ext cx="564051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/>
              </a:rPr>
              <a:t>else {</a:t>
            </a:r>
          </a:p>
          <a:p>
            <a:r>
              <a:rPr lang="en-US" altLang="zh-CN" sz="1600" dirty="0">
                <a:latin typeface="Consolas"/>
              </a:rPr>
              <a:t>if (4 != </a:t>
            </a:r>
            <a:r>
              <a:rPr lang="en-US" altLang="zh-CN" sz="1600" dirty="0" err="1">
                <a:latin typeface="Consolas"/>
              </a:rPr>
              <a:t>pwd.length</a:t>
            </a:r>
            <a:r>
              <a:rPr lang="en-US" altLang="zh-CN" sz="1600" dirty="0">
                <a:latin typeface="Consolas"/>
              </a:rPr>
              <a:t>()) {</a:t>
            </a:r>
          </a:p>
          <a:p>
            <a:r>
              <a:rPr lang="en-US" altLang="zh-CN" sz="1600" dirty="0" err="1">
                <a:latin typeface="Consolas"/>
              </a:rPr>
              <a:t>lblTipMsg.setText</a:t>
            </a:r>
            <a:r>
              <a:rPr lang="en-US" altLang="zh-CN" sz="1600" dirty="0">
                <a:latin typeface="Consolas"/>
              </a:rPr>
              <a:t>("4</a:t>
            </a:r>
            <a:r>
              <a:rPr lang="zh-CN" altLang="en-US" sz="1600" dirty="0">
                <a:latin typeface="Consolas"/>
              </a:rPr>
              <a:t>位校验码格式不正确，请重新输入！</a:t>
            </a:r>
            <a:r>
              <a:rPr lang="en-US" altLang="zh-CN" sz="1600" dirty="0">
                <a:latin typeface="Consolas"/>
              </a:rPr>
              <a:t>4-bit check code format is incorrect, please re-enter!");</a:t>
            </a:r>
          </a:p>
          <a:p>
            <a:r>
              <a:rPr lang="en-US" altLang="zh-CN" sz="1600" dirty="0">
                <a:latin typeface="Consolas"/>
              </a:rPr>
              <a:t>return false;</a:t>
            </a:r>
          </a:p>
          <a:p>
            <a:r>
              <a:rPr lang="en-US" altLang="zh-CN" sz="1600" dirty="0">
                <a:latin typeface="Consolas"/>
              </a:rPr>
              <a:t>}</a:t>
            </a:r>
          </a:p>
          <a:p>
            <a:r>
              <a:rPr lang="en-US" altLang="zh-CN" sz="1600" dirty="0">
                <a:latin typeface="Consolas"/>
              </a:rPr>
              <a:t>}</a:t>
            </a:r>
          </a:p>
          <a:p>
            <a:r>
              <a:rPr lang="en-US" altLang="zh-CN" sz="1600" dirty="0" err="1">
                <a:latin typeface="Consolas"/>
              </a:rPr>
              <a:t>lblTipMsg.setText</a:t>
            </a:r>
            <a:r>
              <a:rPr lang="en-US" altLang="zh-CN" sz="1600" dirty="0">
                <a:latin typeface="Consolas"/>
              </a:rPr>
              <a:t>("..."); </a:t>
            </a:r>
          </a:p>
          <a:p>
            <a:r>
              <a:rPr lang="en-US" altLang="zh-CN" sz="1600" dirty="0">
                <a:latin typeface="Consolas"/>
              </a:rPr>
              <a:t>return true;</a:t>
            </a:r>
          </a:p>
          <a:p>
            <a:r>
              <a:rPr lang="en-US" altLang="zh-CN" sz="1600" dirty="0">
                <a:latin typeface="Consolas"/>
              </a:rPr>
              <a:t>}</a:t>
            </a:r>
          </a:p>
          <a:p>
            <a:r>
              <a:rPr lang="en-US" altLang="zh-CN" sz="1600" dirty="0" err="1">
                <a:latin typeface="Consolas"/>
              </a:rPr>
              <a:t>boolean</a:t>
            </a:r>
            <a:r>
              <a:rPr lang="en-US" altLang="zh-CN" sz="1600" dirty="0">
                <a:latin typeface="Consolas"/>
              </a:rPr>
              <a:t> </a:t>
            </a:r>
            <a:r>
              <a:rPr lang="en-US" altLang="zh-CN" sz="1600" dirty="0" err="1">
                <a:latin typeface="Consolas"/>
              </a:rPr>
              <a:t>DelieverPwd_Compare</a:t>
            </a:r>
            <a:r>
              <a:rPr lang="en-US" altLang="zh-CN" sz="1600" dirty="0">
                <a:latin typeface="Consolas"/>
              </a:rPr>
              <a:t>() {</a:t>
            </a:r>
          </a:p>
          <a:p>
            <a:r>
              <a:rPr lang="en-US" altLang="zh-CN" sz="1600" dirty="0">
                <a:latin typeface="Consolas"/>
              </a:rPr>
              <a:t>if (!</a:t>
            </a:r>
            <a:r>
              <a:rPr lang="en-US" altLang="zh-CN" sz="1600" dirty="0" err="1">
                <a:latin typeface="Consolas"/>
              </a:rPr>
              <a:t>txtDelieverPwd.GetText</a:t>
            </a:r>
            <a:r>
              <a:rPr lang="en-US" altLang="zh-CN" sz="1600" dirty="0">
                <a:latin typeface="Consolas"/>
              </a:rPr>
              <a:t>().equals(</a:t>
            </a:r>
            <a:r>
              <a:rPr lang="en-US" altLang="zh-CN" sz="1600" dirty="0" err="1">
                <a:latin typeface="Consolas"/>
              </a:rPr>
              <a:t>CCommondFunc.GetCheckPhone</a:t>
            </a:r>
            <a:r>
              <a:rPr lang="en-US" altLang="zh-CN" sz="1600" dirty="0">
                <a:latin typeface="Consolas"/>
              </a:rPr>
              <a:t>(</a:t>
            </a:r>
            <a:r>
              <a:rPr lang="en-US" altLang="zh-CN" sz="1600" dirty="0" err="1">
                <a:latin typeface="Consolas"/>
              </a:rPr>
              <a:t>txtDelieverPhone.GetText</a:t>
            </a:r>
            <a:r>
              <a:rPr lang="en-US" altLang="zh-CN" sz="1600" dirty="0">
                <a:latin typeface="Consolas"/>
              </a:rPr>
              <a:t>()))) {</a:t>
            </a:r>
          </a:p>
          <a:p>
            <a:r>
              <a:rPr lang="en-US" altLang="zh-CN" sz="1600" dirty="0" err="1">
                <a:latin typeface="Consolas"/>
              </a:rPr>
              <a:t>lblTipMsg.setText</a:t>
            </a:r>
            <a:r>
              <a:rPr lang="en-US" altLang="zh-CN" sz="1600" dirty="0">
                <a:latin typeface="Consolas"/>
              </a:rPr>
              <a:t>("4</a:t>
            </a:r>
            <a:r>
              <a:rPr lang="zh-CN" altLang="en-US" sz="1600" dirty="0">
                <a:latin typeface="Consolas"/>
              </a:rPr>
              <a:t>位校验码校验失败，请重新输入！</a:t>
            </a:r>
            <a:r>
              <a:rPr lang="en-US" altLang="zh-CN" sz="1600" dirty="0">
                <a:latin typeface="Consolas"/>
              </a:rPr>
              <a:t>-4-bit check code failed, please re-enter!");</a:t>
            </a:r>
          </a:p>
          <a:p>
            <a:r>
              <a:rPr lang="en-US" altLang="zh-CN" sz="1600" dirty="0">
                <a:latin typeface="Consolas"/>
              </a:rPr>
              <a:t>return false;</a:t>
            </a:r>
          </a:p>
          <a:p>
            <a:r>
              <a:rPr lang="en-US" altLang="zh-CN" sz="1600" dirty="0">
                <a:latin typeface="Consolas"/>
              </a:rPr>
              <a:t>}</a:t>
            </a:r>
          </a:p>
          <a:p>
            <a:r>
              <a:rPr lang="en-US" altLang="zh-CN" sz="1600" dirty="0" err="1">
                <a:latin typeface="Consolas"/>
              </a:rPr>
              <a:t>lblTipMsg.setText</a:t>
            </a:r>
            <a:r>
              <a:rPr lang="en-US" altLang="zh-CN" sz="1600" dirty="0">
                <a:latin typeface="Consolas"/>
              </a:rPr>
              <a:t>("..."); </a:t>
            </a:r>
          </a:p>
          <a:p>
            <a:r>
              <a:rPr lang="en-US" altLang="zh-CN" sz="1600" dirty="0">
                <a:latin typeface="Consolas"/>
              </a:rPr>
              <a:t>return true;</a:t>
            </a:r>
          </a:p>
          <a:p>
            <a:r>
              <a:rPr lang="en-US" altLang="zh-CN" sz="1600" dirty="0">
                <a:latin typeface="Consola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1514" y="1058239"/>
            <a:ext cx="5558319" cy="6164495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4000" dirty="0">
                <a:latin typeface="Consolas"/>
              </a:rPr>
              <a:t>public void </a:t>
            </a:r>
            <a:r>
              <a:rPr lang="en-US" altLang="zh-CN" sz="4000" dirty="0" err="1">
                <a:latin typeface="Consolas"/>
              </a:rPr>
              <a:t>PacketInput_KDYRZ</a:t>
            </a:r>
            <a:r>
              <a:rPr lang="en-US" altLang="zh-CN" sz="4000" dirty="0">
                <a:latin typeface="Consolas"/>
              </a:rPr>
              <a:t>(String err) {</a:t>
            </a:r>
          </a:p>
          <a:p>
            <a:r>
              <a:rPr lang="en-US" altLang="zh-CN" sz="4000" dirty="0">
                <a:latin typeface="Consolas"/>
              </a:rPr>
              <a:t>if (!"".equals(err)) {</a:t>
            </a:r>
          </a:p>
          <a:p>
            <a:r>
              <a:rPr lang="en-US" altLang="zh-CN" sz="4000" dirty="0" err="1">
                <a:latin typeface="Consolas"/>
              </a:rPr>
              <a:t>m_blNextClick</a:t>
            </a:r>
            <a:r>
              <a:rPr lang="en-US" altLang="zh-CN" sz="4000" dirty="0">
                <a:latin typeface="Consolas"/>
              </a:rPr>
              <a:t> = false;</a:t>
            </a:r>
          </a:p>
          <a:p>
            <a:r>
              <a:rPr lang="en-US" altLang="zh-CN" sz="4000" dirty="0" err="1">
                <a:latin typeface="Consolas"/>
              </a:rPr>
              <a:t>lblTipMsg.setText</a:t>
            </a:r>
            <a:r>
              <a:rPr lang="en-US" altLang="zh-CN" sz="4000" dirty="0">
                <a:latin typeface="Consolas"/>
              </a:rPr>
              <a:t>("</a:t>
            </a:r>
            <a:r>
              <a:rPr lang="zh-CN" altLang="en-US" sz="4000" dirty="0">
                <a:latin typeface="Consolas"/>
              </a:rPr>
              <a:t>认证失败</a:t>
            </a:r>
            <a:r>
              <a:rPr lang="en-US" altLang="zh-CN" sz="4000" dirty="0">
                <a:latin typeface="Consolas"/>
              </a:rPr>
              <a:t>-Authentication failed:" + err);// </a:t>
            </a:r>
            <a:r>
              <a:rPr lang="zh-CN" altLang="en-US" sz="4000" dirty="0">
                <a:latin typeface="Consolas"/>
              </a:rPr>
              <a:t>错误输出</a:t>
            </a:r>
          </a:p>
          <a:p>
            <a:r>
              <a:rPr lang="en-US" altLang="zh-CN" sz="4000" dirty="0" err="1">
                <a:latin typeface="Consolas"/>
              </a:rPr>
              <a:t>CBaseEnum.SetButtonStatus</a:t>
            </a:r>
            <a:r>
              <a:rPr lang="en-US" altLang="zh-CN" sz="4000" dirty="0">
                <a:latin typeface="Consolas"/>
              </a:rPr>
              <a:t>(</a:t>
            </a:r>
            <a:r>
              <a:rPr lang="en-US" altLang="zh-CN" sz="4000" dirty="0" err="1">
                <a:latin typeface="Consolas"/>
              </a:rPr>
              <a:t>btnExit</a:t>
            </a:r>
            <a:r>
              <a:rPr lang="en-US" altLang="zh-CN" sz="4000" dirty="0">
                <a:latin typeface="Consolas"/>
              </a:rPr>
              <a:t>, </a:t>
            </a:r>
            <a:r>
              <a:rPr lang="en-US" altLang="zh-CN" sz="4000" dirty="0" err="1">
                <a:latin typeface="Consolas"/>
              </a:rPr>
              <a:t>btnPreStep</a:t>
            </a:r>
            <a:r>
              <a:rPr lang="en-US" altLang="zh-CN" sz="4000" dirty="0">
                <a:latin typeface="Consolas"/>
              </a:rPr>
              <a:t>, 3);</a:t>
            </a:r>
          </a:p>
          <a:p>
            <a:r>
              <a:rPr lang="en-US" altLang="zh-CN" sz="4000" dirty="0">
                <a:latin typeface="Consolas"/>
              </a:rPr>
              <a:t>}</a:t>
            </a:r>
          </a:p>
          <a:p>
            <a:r>
              <a:rPr lang="en-US" altLang="zh-CN" sz="4000" dirty="0">
                <a:latin typeface="Consolas"/>
              </a:rPr>
              <a:t>}</a:t>
            </a:r>
          </a:p>
          <a:p>
            <a:r>
              <a:rPr lang="en-US" altLang="zh-CN" sz="4000" dirty="0" err="1">
                <a:latin typeface="Consolas"/>
              </a:rPr>
              <a:t>boolean</a:t>
            </a:r>
            <a:r>
              <a:rPr lang="en-US" altLang="zh-CN" sz="4000" dirty="0">
                <a:latin typeface="Consolas"/>
              </a:rPr>
              <a:t> </a:t>
            </a:r>
            <a:r>
              <a:rPr lang="en-US" altLang="zh-CN" sz="4000" dirty="0" err="1">
                <a:latin typeface="Consolas"/>
              </a:rPr>
              <a:t>DelieverPhone_Validated</a:t>
            </a:r>
            <a:r>
              <a:rPr lang="en-US" altLang="zh-CN" sz="4000" dirty="0">
                <a:latin typeface="Consolas"/>
              </a:rPr>
              <a:t>() {</a:t>
            </a:r>
          </a:p>
          <a:p>
            <a:r>
              <a:rPr lang="en-US" altLang="zh-CN" sz="4000" dirty="0">
                <a:latin typeface="Consolas"/>
              </a:rPr>
              <a:t>return </a:t>
            </a:r>
            <a:r>
              <a:rPr lang="en-US" altLang="zh-CN" sz="4000" dirty="0" err="1">
                <a:latin typeface="Consolas"/>
              </a:rPr>
              <a:t>CCommondFunc.Phone_Validated</a:t>
            </a:r>
            <a:r>
              <a:rPr lang="en-US" altLang="zh-CN" sz="4000" dirty="0">
                <a:latin typeface="Consolas"/>
              </a:rPr>
              <a:t>(</a:t>
            </a:r>
            <a:r>
              <a:rPr lang="en-US" altLang="zh-CN" sz="4000" dirty="0" err="1">
                <a:latin typeface="Consolas"/>
              </a:rPr>
              <a:t>txtDelieverPhone.GetText</a:t>
            </a:r>
            <a:r>
              <a:rPr lang="en-US" altLang="zh-CN" sz="4000" dirty="0">
                <a:latin typeface="Consolas"/>
              </a:rPr>
              <a:t>(), </a:t>
            </a:r>
            <a:r>
              <a:rPr lang="en-US" altLang="zh-CN" sz="4000" dirty="0" err="1">
                <a:latin typeface="Consolas"/>
              </a:rPr>
              <a:t>lblTipMsg</a:t>
            </a:r>
            <a:r>
              <a:rPr lang="en-US" altLang="zh-CN" sz="4000" dirty="0">
                <a:latin typeface="Consolas"/>
              </a:rPr>
              <a:t>, "</a:t>
            </a:r>
            <a:r>
              <a:rPr lang="zh-CN" altLang="en-US" sz="4000" dirty="0">
                <a:latin typeface="Consolas"/>
              </a:rPr>
              <a:t>手机号</a:t>
            </a:r>
            <a:r>
              <a:rPr lang="en-US" altLang="zh-CN" sz="4000" dirty="0">
                <a:latin typeface="Consolas"/>
              </a:rPr>
              <a:t>-phone number");</a:t>
            </a:r>
          </a:p>
          <a:p>
            <a:r>
              <a:rPr lang="en-US" altLang="zh-CN" sz="4000" dirty="0">
                <a:latin typeface="Consolas"/>
              </a:rPr>
              <a:t>}</a:t>
            </a:r>
          </a:p>
          <a:p>
            <a:r>
              <a:rPr lang="en-US" altLang="zh-CN" sz="4000" dirty="0" err="1">
                <a:latin typeface="Consolas"/>
              </a:rPr>
              <a:t>boolean</a:t>
            </a:r>
            <a:r>
              <a:rPr lang="en-US" altLang="zh-CN" sz="4000" dirty="0">
                <a:latin typeface="Consolas"/>
              </a:rPr>
              <a:t> </a:t>
            </a:r>
            <a:r>
              <a:rPr lang="en-US" altLang="zh-CN" sz="4000" dirty="0" err="1">
                <a:latin typeface="Consolas"/>
              </a:rPr>
              <a:t>DelieverPwd_Validated</a:t>
            </a:r>
            <a:r>
              <a:rPr lang="en-US" altLang="zh-CN" sz="4000" dirty="0">
                <a:latin typeface="Consolas"/>
              </a:rPr>
              <a:t>() {</a:t>
            </a:r>
          </a:p>
          <a:p>
            <a:r>
              <a:rPr lang="en-US" altLang="zh-CN" sz="4000" dirty="0">
                <a:latin typeface="Consolas"/>
              </a:rPr>
              <a:t>String </a:t>
            </a:r>
            <a:r>
              <a:rPr lang="en-US" altLang="zh-CN" sz="4000" dirty="0" err="1">
                <a:latin typeface="Consolas"/>
              </a:rPr>
              <a:t>pwd</a:t>
            </a:r>
            <a:r>
              <a:rPr lang="en-US" altLang="zh-CN" sz="4000" dirty="0">
                <a:latin typeface="Consolas"/>
              </a:rPr>
              <a:t> = </a:t>
            </a:r>
            <a:r>
              <a:rPr lang="en-US" altLang="zh-CN" sz="4000" dirty="0" err="1">
                <a:latin typeface="Consolas"/>
              </a:rPr>
              <a:t>txtDelieverPwd.GetText</a:t>
            </a:r>
            <a:r>
              <a:rPr lang="en-US" altLang="zh-CN" sz="4000" dirty="0">
                <a:latin typeface="Consolas"/>
              </a:rPr>
              <a:t>();</a:t>
            </a:r>
          </a:p>
          <a:p>
            <a:r>
              <a:rPr lang="en-US" altLang="zh-CN" sz="4000" dirty="0">
                <a:latin typeface="Consolas"/>
              </a:rPr>
              <a:t>if ("".equals(</a:t>
            </a:r>
            <a:r>
              <a:rPr lang="en-US" altLang="zh-CN" sz="4000" dirty="0" err="1">
                <a:latin typeface="Consolas"/>
              </a:rPr>
              <a:t>pwd</a:t>
            </a:r>
            <a:r>
              <a:rPr lang="en-US" altLang="zh-CN" sz="4000" dirty="0">
                <a:latin typeface="Consolas"/>
              </a:rPr>
              <a:t>)) {</a:t>
            </a:r>
          </a:p>
          <a:p>
            <a:r>
              <a:rPr lang="en-US" altLang="zh-CN" sz="4000" dirty="0" err="1">
                <a:latin typeface="Consolas"/>
              </a:rPr>
              <a:t>lblTipMsg.setText</a:t>
            </a:r>
            <a:r>
              <a:rPr lang="en-US" altLang="zh-CN" sz="4000" dirty="0">
                <a:latin typeface="Consolas"/>
              </a:rPr>
              <a:t>("4</a:t>
            </a:r>
            <a:r>
              <a:rPr lang="zh-CN" altLang="en-US" sz="4000" dirty="0">
                <a:latin typeface="Consolas"/>
              </a:rPr>
              <a:t>位校验码不能为空，请重新输入！</a:t>
            </a:r>
            <a:r>
              <a:rPr lang="en-US" altLang="zh-CN" sz="4000" dirty="0">
                <a:latin typeface="Consolas"/>
              </a:rPr>
              <a:t>-4-bit check code can not be empty, please re-enter!");</a:t>
            </a:r>
          </a:p>
          <a:p>
            <a:r>
              <a:rPr lang="en-US" altLang="zh-CN" sz="4000" dirty="0">
                <a:latin typeface="Consolas"/>
              </a:rPr>
              <a:t>return false;</a:t>
            </a:r>
          </a:p>
          <a:p>
            <a:r>
              <a:rPr lang="en-US" altLang="zh-CN" sz="4000" dirty="0">
                <a:latin typeface="Consolas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9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997</Words>
  <Application>Microsoft Office PowerPoint</Application>
  <PresentationFormat>自定义</PresentationFormat>
  <Paragraphs>137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Ivy’s parts</vt:lpstr>
      <vt:lpstr>UC-1:  User registration</vt:lpstr>
      <vt:lpstr>UC-2: delete user.  </vt:lpstr>
      <vt:lpstr>UC-3: Login</vt:lpstr>
      <vt:lpstr>Use case code demonstration</vt:lpstr>
      <vt:lpstr>Use case code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18</cp:revision>
  <dcterms:created xsi:type="dcterms:W3CDTF">2019-05-06T09:42:31Z</dcterms:created>
  <dcterms:modified xsi:type="dcterms:W3CDTF">2019-05-06T14:02:56Z</dcterms:modified>
</cp:coreProperties>
</file>