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/>
          <a:noFill/>
          <a:ln>
            <a:noFill/>
          </a:ln>
        </p:spPr>
      </p:pic>
      <p:sp>
        <p:nvSpPr>
          <p:cNvPr id="1048603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04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algn="ctr" indent="0" marL="0">
              <a:buNone/>
              <a:defRPr altLang="en-US" dirty="0" lang="zh-CN">
                <a:effectLst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kumimoji="0" lang="zh-CN" smtClean="0"/>
              <a:t>单击此处编辑母版副标题样式</a:t>
            </a:r>
            <a:endParaRPr kumimoji="0" lang="en-US"/>
          </a:p>
        </p:txBody>
      </p:sp>
      <p:sp>
        <p:nvSpPr>
          <p:cNvPr id="104860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0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矩形 6"/>
          <p:cNvSpPr/>
          <p:nvPr/>
        </p:nvSpPr>
        <p:spPr>
          <a:xfrm>
            <a:off x="0" y="0"/>
            <a:ext cx="6696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5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65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矩形 6"/>
          <p:cNvSpPr/>
          <p:nvPr/>
        </p:nvSpPr>
        <p:spPr>
          <a:xfrm>
            <a:off x="0" y="0"/>
            <a:ext cx="6696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639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>
            <a:normAutofit fontScale="90000"/>
          </a:bodyPr>
          <a:lstStyle>
            <a:lvl1pPr algn="ctr">
              <a:defRPr>
                <a:effectLst>
                  <a:outerShdw algn="tl" dir="18900000" dist="508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4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6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 6"/>
          <p:cNvSpPr/>
          <p:nvPr/>
        </p:nvSpPr>
        <p:spPr>
          <a:xfrm>
            <a:off x="0" y="0"/>
            <a:ext cx="6696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5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5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5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49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indent="0" marL="0">
              <a:buNone/>
              <a:defRPr altLang="en-US" sz="2800" lang="zh-CN" smtClean="0">
                <a:effectLst/>
              </a:defRPr>
            </a:lvl1pPr>
            <a:lvl2pPr indent="0" marL="457200">
              <a:buNone/>
              <a:defRPr altLang="en-US" sz="2400" lang="zh-CN" smtClean="0">
                <a:effectLst/>
              </a:defRPr>
            </a:lvl2pPr>
            <a:lvl3pPr indent="0" marL="914400">
              <a:buNone/>
              <a:defRPr altLang="en-US" sz="2000" lang="zh-CN" smtClean="0">
                <a:effectLst/>
              </a:defRPr>
            </a:lvl3pPr>
            <a:lvl4pPr indent="0" marL="1371600">
              <a:buNone/>
              <a:defRPr altLang="en-US" sz="1600" lang="zh-CN" smtClean="0">
                <a:effectLst/>
              </a:defRPr>
            </a:lvl4pPr>
            <a:lvl5pPr indent="0" marL="1828800">
              <a:buNone/>
              <a:defRPr altLang="en-US" dirty="0" sz="1400" lang="zh-CN" smtClean="0">
                <a:effectLst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64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7"/>
          <p:cNvSpPr/>
          <p:nvPr/>
        </p:nvSpPr>
        <p:spPr>
          <a:xfrm>
            <a:off x="0" y="0"/>
            <a:ext cx="6552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61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19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20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2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59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"/>
          <p:cNvSpPr/>
          <p:nvPr/>
        </p:nvSpPr>
        <p:spPr>
          <a:xfrm>
            <a:off x="0" y="0"/>
            <a:ext cx="6408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6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2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2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2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629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3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3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60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矩形 5"/>
          <p:cNvSpPr/>
          <p:nvPr/>
        </p:nvSpPr>
        <p:spPr>
          <a:xfrm>
            <a:off x="0" y="0"/>
            <a:ext cx="6696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6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3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3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61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矩形 4"/>
          <p:cNvSpPr/>
          <p:nvPr/>
        </p:nvSpPr>
        <p:spPr>
          <a:xfrm>
            <a:off x="0" y="0"/>
            <a:ext cx="6696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64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4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63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矩形 7"/>
          <p:cNvSpPr/>
          <p:nvPr/>
        </p:nvSpPr>
        <p:spPr>
          <a:xfrm>
            <a:off x="0" y="0"/>
            <a:ext cx="6732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660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altLang="en-US" b="0" dirty="0" sz="3600" kern="1200" lang="zh-CN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algn="tl" blurRad="38100" dir="2700000" dist="20320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661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62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104866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66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66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0"/>
            <a:ext cx="669600" cy="6858000"/>
          </a:xfrm>
          <a:prstGeom prst="rect"/>
          <a:blipFill>
            <a:blip xmlns:r="http://schemas.openxmlformats.org/officeDocument/2006/relationships" r:embed="rId1" cstate="print">
              <a:alphaModFix amt="40000"/>
            </a:blip>
            <a:tile algn="tl" flip="x" sx="50000" sy="50000" tx="0" ty="0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altLang="en-US" kumimoji="0" lang="zh-CN"/>
          </a:p>
        </p:txBody>
      </p:sp>
      <p:sp>
        <p:nvSpPr>
          <p:cNvPr id="104858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b="0" sz="360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algn="tl" blurRad="38100" dir="2700000" dist="20320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58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kumimoji="0" lang="zh-CN" smtClean="0"/>
              <a:t>单击图标添加图片</a:t>
            </a:r>
            <a:endParaRPr kumimoji="0" lang="en-US"/>
          </a:p>
        </p:txBody>
      </p:sp>
      <p:sp>
        <p:nvSpPr>
          <p:cNvPr id="104858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algn="r" indent="0" marL="0">
              <a:buNone/>
              <a:defRPr sz="1400"/>
            </a:lvl1pPr>
            <a:lvl2pPr algn="r" indent="0" marL="457200">
              <a:buNone/>
              <a:defRPr sz="1200"/>
            </a:lvl2pPr>
            <a:lvl3pPr algn="r" indent="0" marL="914400">
              <a:buNone/>
              <a:defRPr sz="1000"/>
            </a:lvl3pPr>
            <a:lvl4pPr algn="r" indent="0" marL="1371600">
              <a:buNone/>
              <a:defRPr sz="900"/>
            </a:lvl4pPr>
            <a:lvl5pPr algn="r"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104858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58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p>
            <a:endParaRPr altLang="en-US" lang="zh-CN"/>
          </a:p>
        </p:txBody>
      </p:sp>
      <p:sp>
        <p:nvSpPr>
          <p:cNvPr id="104858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/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52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/>
        </p:spPr>
        <p:txBody>
          <a:bodyPr anchor="ctr" rtlCol="0" vert="horz">
            <a:normAutofit/>
            <a:scene3d>
              <a:camera prst="orthographicFront"/>
              <a:lightRig dir="t" rig="soft"/>
            </a:scene3d>
            <a:sp3d prstMaterial="matte">
              <a:bevelT w="12700" h="12700"/>
            </a:sp3d>
          </a:bodyPr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rtlCol="0" vert="horz">
            <a:normAutofit/>
          </a:bodyPr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  <a:p>
            <a:pPr eaLnBrk="1" hangingPunct="1" latinLnBrk="0" lvl="1"/>
            <a:r>
              <a:rPr altLang="en-US" kumimoji="0" lang="zh-CN" smtClean="0"/>
              <a:t>第二级</a:t>
            </a:r>
          </a:p>
          <a:p>
            <a:pPr eaLnBrk="1" hangingPunct="1" latinLnBrk="0" lvl="2"/>
            <a:r>
              <a:rPr altLang="en-US" kumimoji="0" lang="zh-CN" smtClean="0"/>
              <a:t>第三级</a:t>
            </a:r>
          </a:p>
          <a:p>
            <a:pPr eaLnBrk="1" hangingPunct="1" latinLnBrk="0" lvl="3"/>
            <a:r>
              <a:rPr altLang="en-US" kumimoji="0" lang="zh-CN" smtClean="0"/>
              <a:t>第四级</a:t>
            </a:r>
          </a:p>
          <a:p>
            <a:pPr eaLnBrk="1" hangingPunct="1" latinLnBrk="0" lvl="4"/>
            <a:r>
              <a:rPr altLang="en-US" kumimoji="0" lang="zh-CN" smtClean="0"/>
              <a:t>第五级</a:t>
            </a:r>
            <a:endParaRPr kumimoji="0" 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lIns="274320" rtlCol="0" vert="horz"/>
          <a:lstStyle>
            <a:lvl1pPr algn="l" eaLnBrk="1" hangingPunct="1" latinLnBrk="0">
              <a:defRPr sz="1200" kumimoji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altLang="en-US" lang="zh-CN" smtClean="0"/>
              <a:t>2019/5/8 Wednesday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rtlCol="0" vert="horz"/>
          <a:lstStyle>
            <a:lvl1pPr algn="ctr" eaLnBrk="1" hangingPunct="1" latinLnBrk="0">
              <a:defRPr sz="1200" kumimoji="0">
                <a:solidFill>
                  <a:schemeClr val="tx1"/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lIns="45720" rIns="45720" rtlCol="0" tIns="45720" vert="horz"/>
          <a:lstStyle>
            <a:lvl1pPr algn="r" eaLnBrk="1" hangingPunct="1" latinLnBrk="0">
              <a:defRPr sz="1200" kumimoji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altLang="en-US" b="0" dirty="0" sz="4400" kern="1200" kumimoji="0" lang="zh-CN" spc="50">
          <a:ln w="12700">
            <a:noFill/>
            <a:prstDash val="solid"/>
          </a:ln>
          <a:solidFill>
            <a:schemeClr val="accent4"/>
          </a:solidFill>
          <a:effectLst>
            <a:outerShdw algn="tl" blurRad="38100" dir="2700000" dist="20320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 latinLnBrk="0">
        <a:defRPr kumimoji="0">
          <a:solidFill>
            <a:schemeClr val="tx2"/>
          </a:solidFill>
        </a:defRPr>
      </a:lvl2pPr>
      <a:lvl3pPr eaLnBrk="1" hangingPunct="1" latinLnBrk="0">
        <a:defRPr kumimoji="0">
          <a:solidFill>
            <a:schemeClr val="tx2"/>
          </a:solidFill>
        </a:defRPr>
      </a:lvl3pPr>
      <a:lvl4pPr eaLnBrk="1" hangingPunct="1" latinLnBrk="0">
        <a:defRPr kumimoji="0">
          <a:solidFill>
            <a:schemeClr val="tx2"/>
          </a:solidFill>
        </a:defRPr>
      </a:lvl4pPr>
      <a:lvl5pPr eaLnBrk="1" hangingPunct="1" latinLnBrk="0">
        <a:defRPr kumimoji="0">
          <a:solidFill>
            <a:schemeClr val="tx2"/>
          </a:solidFill>
        </a:defRPr>
      </a:lvl5pPr>
      <a:lvl6pPr eaLnBrk="1" hangingPunct="1" latinLnBrk="0">
        <a:defRPr kumimoji="0">
          <a:solidFill>
            <a:schemeClr val="tx2"/>
          </a:solidFill>
        </a:defRPr>
      </a:lvl6pPr>
      <a:lvl7pPr eaLnBrk="1" hangingPunct="1" latinLnBrk="0">
        <a:defRPr kumimoji="0">
          <a:solidFill>
            <a:schemeClr val="tx2"/>
          </a:solidFill>
        </a:defRPr>
      </a:lvl7pPr>
      <a:lvl8pPr eaLnBrk="1" hangingPunct="1" latinLnBrk="0">
        <a:defRPr kumimoji="0">
          <a:solidFill>
            <a:schemeClr val="tx2"/>
          </a:solidFill>
        </a:defRPr>
      </a:lvl8pPr>
      <a:lvl9pPr eaLnBrk="1" hangingPunct="1" latinLnBrk="0">
        <a:defRPr kumimoji="0">
          <a:solidFill>
            <a:schemeClr val="tx2"/>
          </a:solidFill>
        </a:defRPr>
      </a:lvl9pPr>
    </p:titleStyle>
    <p:bodyStyle>
      <a:lvl1pPr algn="l" eaLnBrk="1" hangingPunct="1" indent="-342900" latinLnBrk="0" marL="342900" rtl="0">
        <a:spcBef>
          <a:spcPct val="20000"/>
        </a:spcBef>
        <a:buClr>
          <a:schemeClr val="tx2"/>
        </a:buClr>
        <a:buSzPct val="60000"/>
        <a:buFont typeface="Wingdings 2"/>
        <a:buChar char=""/>
        <a:defRPr sz="32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5750" latinLnBrk="0" marL="742950" rtl="0">
        <a:spcBef>
          <a:spcPct val="20000"/>
        </a:spcBef>
        <a:buClr>
          <a:schemeClr val="tx2"/>
        </a:buClr>
        <a:buSzPct val="60000"/>
        <a:buFont typeface="Wingdings 2"/>
        <a:buChar char="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1143000" rtl="0">
        <a:spcBef>
          <a:spcPct val="20000"/>
        </a:spcBef>
        <a:buClr>
          <a:schemeClr val="tx2"/>
        </a:buClr>
        <a:buSzPct val="60000"/>
        <a:buFont typeface="Wingdings 2"/>
        <a:buChar char="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600200" rtl="0">
        <a:spcBef>
          <a:spcPct val="20000"/>
        </a:spcBef>
        <a:buClr>
          <a:schemeClr val="tx2"/>
        </a:buClr>
        <a:buSzPct val="60000"/>
        <a:buFont typeface="Wingdings 2"/>
        <a:buChar char="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2057400" rtl="0">
        <a:spcBef>
          <a:spcPct val="20000"/>
        </a:spcBef>
        <a:buClr>
          <a:schemeClr val="tx2"/>
        </a:buClr>
        <a:buSzPct val="60000"/>
        <a:buFont typeface="Wingdings 2"/>
        <a:buChar char="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2514600" rtl="0">
        <a:spcBef>
          <a:spcPct val="20000"/>
        </a:spcBef>
        <a:buFont typeface="Arial"/>
        <a:buChar char="•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2971800" rtl="0">
        <a:spcBef>
          <a:spcPct val="20000"/>
        </a:spcBef>
        <a:buFont typeface="Arial"/>
        <a:buChar char="•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3429000" rtl="0">
        <a:spcBef>
          <a:spcPct val="20000"/>
        </a:spcBef>
        <a:buFont typeface="Arial"/>
        <a:buChar char="•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3886200" rtl="0">
        <a:spcBef>
          <a:spcPct val="20000"/>
        </a:spcBef>
        <a:buFont typeface="Arial"/>
        <a:buChar char="•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dirty="0" lang="en-US" smtClean="0"/>
              <a:t>Project title</a:t>
            </a:r>
            <a:endParaRPr altLang="en-US" dirty="0" lang="zh-CN"/>
          </a:p>
        </p:txBody>
      </p:sp>
      <p:sp>
        <p:nvSpPr>
          <p:cNvPr id="1048609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dirty="0" lang="en-US" smtClean="0"/>
              <a:t>Take away Self-Container in Colleges and Universities</a:t>
            </a:r>
            <a:endParaRPr altLang="en-US" dirty="0" lang="zh-CN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lang="en-US" smtClean="0"/>
              <a:t>UC-12:Send pick-up code</a:t>
            </a:r>
            <a:endParaRPr altLang="en-US" dirty="0" lang="zh-CN"/>
          </a:p>
        </p:txBody>
      </p:sp>
      <p:pic>
        <p:nvPicPr>
          <p:cNvPr id="209715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331640" y="1600200"/>
            <a:ext cx="6480720" cy="470912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5" name="Picture 1" descr="d:\Documents\Tencent Files\892632615\Image\Group\2Z55__PES70Z})@A_BMV_BE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0" y="0"/>
            <a:ext cx="9801225" cy="7305675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zh-CN" dirty="0" lang="en-US" smtClean="0"/>
              <a:t>Main objectives of the project</a:t>
            </a:r>
            <a:endParaRPr altLang="en-US" dirty="0" lang="zh-CN"/>
          </a:p>
        </p:txBody>
      </p:sp>
      <p:sp>
        <p:nvSpPr>
          <p:cNvPr id="104861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dirty="0" lang="en-US" smtClean="0"/>
              <a:t>Let the takeaway and courier have a safer place to store goods when the students can't even take them. Let students have a convenient and safe cabinet to store and get things.</a:t>
            </a:r>
            <a:endParaRPr altLang="en-US" dirty="0" lang="zh-CN"/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err="1" smtClean="0"/>
              <a:t>Usecase</a:t>
            </a:r>
            <a:endParaRPr altLang="en-US" dirty="0" lang="zh-CN"/>
          </a:p>
        </p:txBody>
      </p:sp>
      <p:sp>
        <p:nvSpPr>
          <p:cNvPr id="104861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r>
              <a:rPr altLang="zh-CN" b="1" dirty="0" lang="en-US" smtClean="0"/>
              <a:t>UC-10:Close cabinet: </a:t>
            </a:r>
            <a:r>
              <a:rPr altLang="zh-CN" dirty="0" lang="en-US" smtClean="0"/>
              <a:t>The depositor puts the package and closes the door</a:t>
            </a:r>
            <a:endParaRPr altLang="zh-CN" dirty="0" lang="zh-CN" smtClean="0"/>
          </a:p>
          <a:p>
            <a:r>
              <a:rPr altLang="zh-CN" b="1" dirty="0" lang="en-US" smtClean="0"/>
              <a:t>UC-11:Cabinet occupancy mark:</a:t>
            </a:r>
            <a:r>
              <a:rPr altLang="zh-CN" dirty="0" lang="en-US" smtClean="0"/>
              <a:t> The data processing center marks that the cabinet has been used.</a:t>
            </a:r>
            <a:endParaRPr altLang="zh-CN" dirty="0" lang="zh-CN" smtClean="0"/>
          </a:p>
          <a:p>
            <a:r>
              <a:rPr altLang="zh-CN" b="1" dirty="0" lang="en-US" smtClean="0"/>
              <a:t>UC-12:Send pick-up code: </a:t>
            </a:r>
            <a:r>
              <a:rPr altLang="zh-CN" dirty="0" lang="en-US" smtClean="0"/>
              <a:t>The system receives the order information, and sends the pickup QR code to the id according to the order information.</a:t>
            </a:r>
            <a:endParaRPr altLang="zh-CN" dirty="0" lang="zh-CN" smtClean="0"/>
          </a:p>
          <a:p>
            <a:endParaRPr altLang="en-US" dirty="0" lang="zh-CN"/>
          </a:p>
        </p:txBody>
      </p:sp>
    </p:spTree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lang="en-US" smtClean="0"/>
              <a:t>UC-10:Close cabinet</a:t>
            </a:r>
            <a:endParaRPr altLang="en-US" dirty="0" lang="zh-CN"/>
          </a:p>
        </p:txBody>
      </p:sp>
      <p:sp>
        <p:nvSpPr>
          <p:cNvPr id="10486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4375" lnSpcReduction="20000"/>
          </a:bodyPr>
          <a:p>
            <a:r>
              <a:rPr altLang="zh-CN" dirty="0" lang="en-US" smtClean="0"/>
              <a:t>Use Case UC-</a:t>
            </a:r>
            <a:r>
              <a:rPr altLang="zh-CN" dirty="0" lang="zh-CN" smtClean="0"/>
              <a:t>（</a:t>
            </a:r>
            <a:r>
              <a:rPr altLang="zh-CN" dirty="0" lang="en-US" smtClean="0"/>
              <a:t>10</a:t>
            </a:r>
            <a:r>
              <a:rPr altLang="zh-CN" dirty="0" lang="zh-CN" smtClean="0"/>
              <a:t>）</a:t>
            </a:r>
            <a:r>
              <a:rPr altLang="zh-CN" dirty="0" lang="en-US" smtClean="0"/>
              <a:t>Close own cabinet</a:t>
            </a:r>
            <a:endParaRPr altLang="zh-CN" dirty="0" lang="zh-CN" smtClean="0"/>
          </a:p>
          <a:p>
            <a:r>
              <a:rPr altLang="zh-CN" dirty="0" lang="en-US" smtClean="0"/>
              <a:t>Initiating Actor: Any of: recipients</a:t>
            </a:r>
            <a:endParaRPr altLang="zh-CN" dirty="0" lang="zh-CN" smtClean="0"/>
          </a:p>
          <a:p>
            <a:r>
              <a:rPr altLang="zh-CN" dirty="0" lang="en-US" smtClean="0"/>
              <a:t>Actor’s Goal: close the own cabinet</a:t>
            </a:r>
            <a:endParaRPr altLang="zh-CN" dirty="0" lang="zh-CN" smtClean="0"/>
          </a:p>
          <a:p>
            <a:r>
              <a:rPr altLang="zh-CN" dirty="0" lang="en-US" smtClean="0"/>
              <a:t>Participating Actors: cabinet, door of the cabinet, data processing center</a:t>
            </a:r>
            <a:endParaRPr altLang="zh-CN" dirty="0" lang="zh-CN" smtClean="0"/>
          </a:p>
          <a:p>
            <a:r>
              <a:rPr altLang="zh-CN" dirty="0" lang="en-US" smtClean="0"/>
              <a:t>Preconditions: Recipients got the food or takeout successfully.</a:t>
            </a:r>
            <a:endParaRPr altLang="zh-CN" dirty="0" lang="zh-CN" smtClean="0"/>
          </a:p>
          <a:p>
            <a:r>
              <a:rPr altLang="zh-CN" dirty="0" lang="en-US" smtClean="0"/>
              <a:t>Post conditions: The door is closed.</a:t>
            </a:r>
            <a:endParaRPr altLang="zh-CN" dirty="0" lang="zh-CN" smtClean="0"/>
          </a:p>
          <a:p>
            <a:r>
              <a:rPr altLang="zh-CN" dirty="0" lang="en-US" smtClean="0"/>
              <a:t>Flow of Events for Main Success Scenario: The recipients got the food and takeout. The system confirmed the behavior. The recipients need to close the door.</a:t>
            </a:r>
            <a:endParaRPr altLang="zh-CN" dirty="0" lang="zh-CN" smtClean="0"/>
          </a:p>
          <a:p>
            <a:endParaRPr altLang="en-US" dirty="0" lang="zh-CN"/>
          </a:p>
        </p:txBody>
      </p:sp>
    </p:spTree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lang="en-US" smtClean="0"/>
              <a:t>UC-10:Close cabinet</a:t>
            </a:r>
            <a:endParaRPr altLang="en-US" dirty="0" lang="zh-CN"/>
          </a:p>
        </p:txBody>
      </p:sp>
      <p:pic>
        <p:nvPicPr>
          <p:cNvPr id="209715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475656" y="1556792"/>
            <a:ext cx="5904656" cy="4941082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b="1" dirty="0" lang="en-US" smtClean="0"/>
              <a:t>UC-11:Cabinet occupancy mark</a:t>
            </a:r>
            <a:endParaRPr altLang="en-US" dirty="0" lang="zh-CN"/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1250" lnSpcReduction="20000"/>
          </a:bodyPr>
          <a:p>
            <a:r>
              <a:rPr altLang="zh-CN" dirty="0" lang="en-US" smtClean="0"/>
              <a:t>Use Case UC-</a:t>
            </a:r>
            <a:r>
              <a:rPr altLang="zh-CN" dirty="0" lang="zh-CN" smtClean="0"/>
              <a:t>（</a:t>
            </a:r>
            <a:r>
              <a:rPr altLang="zh-CN" dirty="0" lang="en-US" smtClean="0"/>
              <a:t>11</a:t>
            </a:r>
            <a:r>
              <a:rPr altLang="zh-CN" dirty="0" lang="zh-CN" smtClean="0"/>
              <a:t>） </a:t>
            </a:r>
            <a:r>
              <a:rPr altLang="zh-CN" dirty="0" lang="en-US" smtClean="0"/>
              <a:t>Tag occupation of self-contained cabinets</a:t>
            </a:r>
            <a:endParaRPr altLang="zh-CN" dirty="0" lang="zh-CN" smtClean="0"/>
          </a:p>
          <a:p>
            <a:r>
              <a:rPr altLang="zh-CN" dirty="0" lang="en-US" smtClean="0"/>
              <a:t>Initiating Actor: Any of: senders, recipients, system</a:t>
            </a:r>
            <a:endParaRPr altLang="zh-CN" dirty="0" lang="zh-CN" smtClean="0"/>
          </a:p>
          <a:p>
            <a:r>
              <a:rPr altLang="zh-CN" dirty="0" lang="en-US" smtClean="0"/>
              <a:t>Actor’s Goal: the senders and recipients finished the behavior.</a:t>
            </a:r>
            <a:endParaRPr altLang="zh-CN" dirty="0" lang="zh-CN" smtClean="0"/>
          </a:p>
          <a:p>
            <a:r>
              <a:rPr altLang="zh-CN" dirty="0" lang="en-US" smtClean="0"/>
              <a:t>Participating Actors: data processing center, cabinets</a:t>
            </a:r>
            <a:endParaRPr altLang="zh-CN" dirty="0" lang="zh-CN" smtClean="0"/>
          </a:p>
          <a:p>
            <a:r>
              <a:rPr altLang="zh-CN" dirty="0" lang="en-US" smtClean="0"/>
              <a:t>Preconditions: The senders finished the behavior and close the door.</a:t>
            </a:r>
            <a:endParaRPr altLang="zh-CN" dirty="0" lang="zh-CN" smtClean="0"/>
          </a:p>
          <a:p>
            <a:r>
              <a:rPr altLang="zh-CN" dirty="0" lang="en-US" smtClean="0"/>
              <a:t>Post conditions: The cabinets tag the occupation.</a:t>
            </a:r>
            <a:endParaRPr altLang="zh-CN" dirty="0" lang="zh-CN" smtClean="0"/>
          </a:p>
          <a:p>
            <a:r>
              <a:rPr altLang="zh-CN" dirty="0" lang="en-US" smtClean="0"/>
              <a:t>Flow of Events for Main Success Scenario: The senders and recipients finished the process and close the door. The system confirmed the behavior and tag occupation of the cabinets</a:t>
            </a:r>
            <a:endParaRPr altLang="zh-CN" dirty="0" lang="zh-CN" smtClean="0"/>
          </a:p>
          <a:p>
            <a:endParaRPr altLang="en-US" dirty="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b="1" dirty="0" lang="en-US" smtClean="0"/>
              <a:t>UC-11:Cabinet occupancy mark</a:t>
            </a:r>
            <a:endParaRPr altLang="en-US" dirty="0" lang="zh-CN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403648" y="1700808"/>
            <a:ext cx="6624736" cy="4824536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lang="en-US" smtClean="0"/>
              <a:t>UC-12:Send pick-up code</a:t>
            </a:r>
            <a:endParaRPr altLang="en-US" dirty="0" lang="zh-CN"/>
          </a:p>
        </p:txBody>
      </p:sp>
      <p:sp>
        <p:nvSpPr>
          <p:cNvPr id="10485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1250" lnSpcReduction="20000"/>
          </a:bodyPr>
          <a:p>
            <a:r>
              <a:rPr altLang="zh-CN" dirty="0" lang="en-US" smtClean="0"/>
              <a:t>Use Case UC-</a:t>
            </a:r>
            <a:r>
              <a:rPr altLang="zh-CN" dirty="0" lang="zh-CN" smtClean="0"/>
              <a:t>（</a:t>
            </a:r>
            <a:r>
              <a:rPr altLang="zh-CN" dirty="0" lang="en-US" smtClean="0"/>
              <a:t>12</a:t>
            </a:r>
            <a:r>
              <a:rPr altLang="zh-CN" dirty="0" lang="zh-CN" smtClean="0"/>
              <a:t>）</a:t>
            </a:r>
            <a:r>
              <a:rPr altLang="zh-CN" dirty="0" lang="en-US" smtClean="0"/>
              <a:t>System sending the fetch code</a:t>
            </a:r>
            <a:endParaRPr altLang="zh-CN" dirty="0" lang="zh-CN" smtClean="0"/>
          </a:p>
          <a:p>
            <a:r>
              <a:rPr altLang="zh-CN" dirty="0" lang="en-US" smtClean="0"/>
              <a:t>Initiating Actor: System, fetching code</a:t>
            </a:r>
            <a:endParaRPr altLang="zh-CN" dirty="0" lang="zh-CN" smtClean="0"/>
          </a:p>
          <a:p>
            <a:r>
              <a:rPr altLang="zh-CN" dirty="0" lang="en-US" smtClean="0"/>
              <a:t>Actor’s Goal: Let users see their food or take-out information</a:t>
            </a:r>
            <a:endParaRPr altLang="zh-CN" dirty="0" lang="zh-CN" smtClean="0"/>
          </a:p>
          <a:p>
            <a:r>
              <a:rPr altLang="zh-CN" dirty="0" lang="en-US" smtClean="0"/>
              <a:t>Participating Actors: recipients, system, data processing center</a:t>
            </a:r>
            <a:endParaRPr altLang="zh-CN" dirty="0" lang="zh-CN" smtClean="0"/>
          </a:p>
          <a:p>
            <a:r>
              <a:rPr altLang="zh-CN" dirty="0" lang="en-US" smtClean="0"/>
              <a:t>Preconditions: System has received the successful order information, and sent the fetch code.</a:t>
            </a:r>
            <a:endParaRPr altLang="zh-CN" dirty="0" lang="zh-CN" smtClean="0"/>
          </a:p>
          <a:p>
            <a:r>
              <a:rPr altLang="zh-CN" dirty="0" lang="en-US" smtClean="0"/>
              <a:t>Post conditions: Recipients received the fetch code.</a:t>
            </a:r>
            <a:endParaRPr altLang="zh-CN" dirty="0" lang="zh-CN" smtClean="0"/>
          </a:p>
          <a:p>
            <a:r>
              <a:rPr altLang="zh-CN" dirty="0" lang="en-US" smtClean="0"/>
              <a:t>Flow of Events for Main Success Scenario: System saw the information and sent the fetch code; the recipients got the fetch code.</a:t>
            </a:r>
            <a:endParaRPr altLang="zh-CN" dirty="0" lang="zh-CN" smtClean="0"/>
          </a:p>
          <a:p>
            <a:endParaRPr altLang="en-US" dirty="0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rPr altLang="zh-CN" b="1" dirty="0" lang="en-US" smtClean="0"/>
              <a:t>UC-12:Send pick-up code</a:t>
            </a:r>
            <a:endParaRPr altLang="en-US" dirty="0" lang="zh-CN"/>
          </a:p>
        </p:txBody>
      </p:sp>
      <p:pic>
        <p:nvPicPr>
          <p:cNvPr id="209716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t="4674" b="4674"/>
          <a:stretch>
            <a:fillRect/>
          </a:stretch>
        </p:blipFill>
        <p:spPr/>
      </p:pic>
      <p:sp>
        <p:nvSpPr>
          <p:cNvPr id="1048590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lastClr="000000" val="windowText"/>
      </a:dk1>
      <a:lt1>
        <a:sysClr lastClr="FFFFFF" val="window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r="2700000" dist="786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r="2700000" dist="786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r="2700000" dist="786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algn="tl" flip="x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OPPO A37m</dc:creator>
  <cp:lastModifiedBy>Administrator</cp:lastModifiedBy>
  <dcterms:created xsi:type="dcterms:W3CDTF">2019-05-08T12:46:22Z</dcterms:created>
  <dcterms:modified xsi:type="dcterms:W3CDTF">2019-05-09T04:50:07Z</dcterms:modified>
</cp:coreProperties>
</file>