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57" r:id="rId3"/>
    <p:sldId id="258" r:id="rId4"/>
    <p:sldId id="261" r:id="rId5"/>
    <p:sldId id="259" r:id="rId6"/>
    <p:sldId id="263"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59" autoAdjust="0"/>
  </p:normalViewPr>
  <p:slideViewPr>
    <p:cSldViewPr>
      <p:cViewPr varScale="1">
        <p:scale>
          <a:sx n="75" d="100"/>
          <a:sy n="75" d="100"/>
        </p:scale>
        <p:origin x="1666"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65037-D647-4141-930B-98E078217656}" type="datetimeFigureOut">
              <a:rPr lang="zh-CN" altLang="en-US" smtClean="0"/>
              <a:t>2019/5/8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E5866-E2D4-4702-8BA0-1541093758F8}" type="slidenum">
              <a:rPr lang="zh-CN" altLang="en-US" smtClean="0"/>
              <a:t>‹#›</a:t>
            </a:fld>
            <a:endParaRPr lang="zh-CN" altLang="en-US"/>
          </a:p>
        </p:txBody>
      </p:sp>
    </p:spTree>
    <p:extLst>
      <p:ext uri="{BB962C8B-B14F-4D97-AF65-F5344CB8AC3E}">
        <p14:creationId xmlns:p14="http://schemas.microsoft.com/office/powerpoint/2010/main" val="201864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I'll introduce use cases 7 to 9. These are work for users to open the cabinet . I designed three steps for open the cabinet.</a:t>
            </a:r>
            <a:endParaRPr lang="zh-CN" altLang="en-US" b="1" dirty="0"/>
          </a:p>
        </p:txBody>
      </p:sp>
      <p:sp>
        <p:nvSpPr>
          <p:cNvPr id="4" name="灯片编号占位符 3"/>
          <p:cNvSpPr>
            <a:spLocks noGrp="1"/>
          </p:cNvSpPr>
          <p:nvPr>
            <p:ph type="sldNum" sz="quarter" idx="5"/>
          </p:nvPr>
        </p:nvSpPr>
        <p:spPr/>
        <p:txBody>
          <a:bodyPr/>
          <a:lstStyle/>
          <a:p>
            <a:fld id="{110E5866-E2D4-4702-8BA0-1541093758F8}" type="slidenum">
              <a:rPr lang="zh-CN" altLang="en-US" smtClean="0"/>
              <a:t>1</a:t>
            </a:fld>
            <a:endParaRPr lang="zh-CN" altLang="en-US"/>
          </a:p>
        </p:txBody>
      </p:sp>
    </p:spTree>
    <p:extLst>
      <p:ext uri="{BB962C8B-B14F-4D97-AF65-F5344CB8AC3E}">
        <p14:creationId xmlns:p14="http://schemas.microsoft.com/office/powerpoint/2010/main" val="2334397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lumMod val="75000"/>
                    <a:lumOff val="25000"/>
                  </a:schemeClr>
                </a:solidFill>
              </a:rPr>
              <a:t>After users write the order information on phone or computer, the system will get the order information and sends the store code back. At the same time ,the system will send the behavior to data control center. The center label the behavior.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lumMod val="75000"/>
                    <a:lumOff val="25000"/>
                  </a:schemeClr>
                </a:solidFill>
              </a:rPr>
              <a:t>The system receives the order information, and sends the QR code back. </a:t>
            </a:r>
            <a:r>
              <a:rPr lang="en-US" altLang="zh-CN" sz="1200" kern="1200" dirty="0">
                <a:solidFill>
                  <a:schemeClr val="tx1"/>
                </a:solidFill>
                <a:effectLst/>
                <a:latin typeface="+mn-lt"/>
                <a:ea typeface="+mn-ea"/>
                <a:cs typeface="+mn-cs"/>
              </a:rPr>
              <a:t>REQ5 is user need way to store packages, so they need to open the cabinet to store packages. </a:t>
            </a:r>
            <a:endParaRPr lang="zh-CN" altLang="zh-CN" sz="1200" dirty="0">
              <a:solidFill>
                <a:schemeClr val="tx1">
                  <a:lumMod val="75000"/>
                  <a:lumOff val="25000"/>
                </a:schemeClr>
              </a:solidFill>
            </a:endParaRPr>
          </a:p>
          <a:p>
            <a:endParaRPr lang="zh-CN" altLang="en-US" dirty="0"/>
          </a:p>
        </p:txBody>
      </p:sp>
      <p:sp>
        <p:nvSpPr>
          <p:cNvPr id="4" name="灯片编号占位符 3"/>
          <p:cNvSpPr>
            <a:spLocks noGrp="1"/>
          </p:cNvSpPr>
          <p:nvPr>
            <p:ph type="sldNum" sz="quarter" idx="5"/>
          </p:nvPr>
        </p:nvSpPr>
        <p:spPr/>
        <p:txBody>
          <a:bodyPr/>
          <a:lstStyle/>
          <a:p>
            <a:fld id="{110E5866-E2D4-4702-8BA0-1541093758F8}" type="slidenum">
              <a:rPr lang="zh-CN" altLang="en-US" smtClean="0"/>
              <a:t>2</a:t>
            </a:fld>
            <a:endParaRPr lang="zh-CN" altLang="en-US"/>
          </a:p>
        </p:txBody>
      </p:sp>
    </p:spTree>
    <p:extLst>
      <p:ext uri="{BB962C8B-B14F-4D97-AF65-F5344CB8AC3E}">
        <p14:creationId xmlns:p14="http://schemas.microsoft.com/office/powerpoint/2010/main" val="352900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In this use case, user goes to the cabinet and  scan  the store code on the cabinet. </a:t>
            </a:r>
          </a:p>
          <a:p>
            <a:r>
              <a:rPr lang="en-US" altLang="zh-CN" sz="1200" b="1" kern="1200" dirty="0">
                <a:solidFill>
                  <a:schemeClr val="tx1"/>
                </a:solidFill>
                <a:effectLst/>
                <a:latin typeface="+mn-lt"/>
                <a:ea typeface="+mn-ea"/>
                <a:cs typeface="+mn-cs"/>
              </a:rPr>
              <a:t>After Scanner get the code , it will send the store code to system and verify the store code </a:t>
            </a:r>
          </a:p>
          <a:p>
            <a:r>
              <a:rPr lang="en-US" altLang="zh-CN" sz="1200" b="1" kern="1200" dirty="0">
                <a:solidFill>
                  <a:schemeClr val="tx1"/>
                </a:solidFill>
                <a:effectLst/>
                <a:latin typeface="+mn-lt"/>
                <a:ea typeface="+mn-ea"/>
                <a:cs typeface="+mn-cs"/>
              </a:rPr>
              <a:t>After System get the behavior, it will send the behavior to data processing center , the center will label the  behavior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lumMod val="75000"/>
                    <a:lumOff val="25000"/>
                  </a:schemeClr>
                </a:solidFill>
              </a:rPr>
              <a:t>The cabinet scans the QR code. </a:t>
            </a:r>
            <a:r>
              <a:rPr lang="en-US" altLang="zh-CN" sz="1200" kern="1200" dirty="0">
                <a:solidFill>
                  <a:schemeClr val="tx1"/>
                </a:solidFill>
                <a:effectLst/>
                <a:latin typeface="+mn-lt"/>
                <a:ea typeface="+mn-ea"/>
                <a:cs typeface="+mn-cs"/>
              </a:rPr>
              <a:t>REQ5 is user need way to store packages, so they need to open the cabinet to store packages. </a:t>
            </a: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10E5866-E2D4-4702-8BA0-1541093758F8}" type="slidenum">
              <a:rPr lang="zh-CN" altLang="en-US" smtClean="0"/>
              <a:t>3</a:t>
            </a:fld>
            <a:endParaRPr lang="zh-CN" altLang="en-US"/>
          </a:p>
        </p:txBody>
      </p:sp>
    </p:spTree>
    <p:extLst>
      <p:ext uri="{BB962C8B-B14F-4D97-AF65-F5344CB8AC3E}">
        <p14:creationId xmlns:p14="http://schemas.microsoft.com/office/powerpoint/2010/main" val="100489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some code of Scan parts </a:t>
            </a:r>
          </a:p>
          <a:p>
            <a:r>
              <a:rPr lang="en-US" altLang="zh-CN" b="1" dirty="0"/>
              <a:t>You must enter box id , and password </a:t>
            </a:r>
          </a:p>
          <a:p>
            <a:r>
              <a:rPr lang="en-US" altLang="zh-CN" b="1" dirty="0"/>
              <a:t>Verify the box id and password </a:t>
            </a:r>
          </a:p>
          <a:p>
            <a:r>
              <a:rPr lang="en-US" altLang="zh-CN" b="1" dirty="0"/>
              <a:t>If you enter the correct verification code, the system will automatically proceed to the next step</a:t>
            </a:r>
            <a:endParaRPr lang="zh-CN" altLang="en-US" b="1" dirty="0"/>
          </a:p>
        </p:txBody>
      </p:sp>
      <p:sp>
        <p:nvSpPr>
          <p:cNvPr id="4" name="灯片编号占位符 3"/>
          <p:cNvSpPr>
            <a:spLocks noGrp="1"/>
          </p:cNvSpPr>
          <p:nvPr>
            <p:ph type="sldNum" sz="quarter" idx="5"/>
          </p:nvPr>
        </p:nvSpPr>
        <p:spPr/>
        <p:txBody>
          <a:bodyPr/>
          <a:lstStyle/>
          <a:p>
            <a:fld id="{110E5866-E2D4-4702-8BA0-1541093758F8}" type="slidenum">
              <a:rPr lang="zh-CN" altLang="en-US" smtClean="0"/>
              <a:t>4</a:t>
            </a:fld>
            <a:endParaRPr lang="zh-CN" altLang="en-US"/>
          </a:p>
        </p:txBody>
      </p:sp>
    </p:spTree>
    <p:extLst>
      <p:ext uri="{BB962C8B-B14F-4D97-AF65-F5344CB8AC3E}">
        <p14:creationId xmlns:p14="http://schemas.microsoft.com/office/powerpoint/2010/main" val="956299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The cabinet system verify the store code successfully</a:t>
            </a:r>
          </a:p>
          <a:p>
            <a:r>
              <a:rPr lang="en-US" altLang="zh-CN" sz="1200" b="1" kern="1200" dirty="0">
                <a:solidFill>
                  <a:schemeClr val="tx1"/>
                </a:solidFill>
                <a:effectLst/>
                <a:latin typeface="+mn-lt"/>
                <a:ea typeface="+mn-ea"/>
                <a:cs typeface="+mn-cs"/>
              </a:rPr>
              <a:t>It will told lock device , open the lock . Then the cabinet door will open .</a:t>
            </a:r>
          </a:p>
          <a:p>
            <a:r>
              <a:rPr lang="en-US" altLang="zh-CN" sz="1200" b="1" kern="1200" dirty="0">
                <a:solidFill>
                  <a:schemeClr val="tx1"/>
                </a:solidFill>
                <a:effectLst/>
                <a:latin typeface="+mn-lt"/>
                <a:ea typeface="+mn-ea"/>
                <a:cs typeface="+mn-cs"/>
              </a:rPr>
              <a:t>People can put some they want in the cabinet.</a:t>
            </a:r>
          </a:p>
          <a:p>
            <a:r>
              <a:rPr lang="en-US" altLang="zh-CN" sz="1200" kern="1200" dirty="0">
                <a:solidFill>
                  <a:schemeClr val="tx1"/>
                </a:solidFill>
                <a:effectLst/>
                <a:latin typeface="+mn-lt"/>
                <a:ea typeface="+mn-ea"/>
                <a:cs typeface="+mn-cs"/>
              </a:rPr>
              <a:t>  REQ5 is user need way to store packages, so they need to open the cabinet to store packages. </a:t>
            </a:r>
            <a:endParaRPr lang="zh-CN" altLang="en-US" dirty="0"/>
          </a:p>
        </p:txBody>
      </p:sp>
      <p:sp>
        <p:nvSpPr>
          <p:cNvPr id="4" name="灯片编号占位符 3"/>
          <p:cNvSpPr>
            <a:spLocks noGrp="1"/>
          </p:cNvSpPr>
          <p:nvPr>
            <p:ph type="sldNum" sz="quarter" idx="5"/>
          </p:nvPr>
        </p:nvSpPr>
        <p:spPr/>
        <p:txBody>
          <a:bodyPr/>
          <a:lstStyle/>
          <a:p>
            <a:fld id="{110E5866-E2D4-4702-8BA0-1541093758F8}" type="slidenum">
              <a:rPr lang="zh-CN" altLang="en-US" smtClean="0"/>
              <a:t>5</a:t>
            </a:fld>
            <a:endParaRPr lang="zh-CN" altLang="en-US"/>
          </a:p>
        </p:txBody>
      </p:sp>
    </p:spTree>
    <p:extLst>
      <p:ext uri="{BB962C8B-B14F-4D97-AF65-F5344CB8AC3E}">
        <p14:creationId xmlns:p14="http://schemas.microsoft.com/office/powerpoint/2010/main" val="21464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289B7-3D8C-434F-B9B2-014722231948}"/>
              </a:ext>
            </a:extLst>
          </p:cNvPr>
          <p:cNvSpPr>
            <a:spLocks noGrp="1"/>
          </p:cNvSpPr>
          <p:nvPr>
            <p:ph type="title"/>
          </p:nvPr>
        </p:nvSpPr>
        <p:spPr>
          <a:xfrm>
            <a:off x="323528" y="1052736"/>
            <a:ext cx="8229600" cy="1143000"/>
          </a:xfrm>
        </p:spPr>
        <p:txBody>
          <a:bodyPr/>
          <a:lstStyle/>
          <a:p>
            <a:r>
              <a:rPr lang="en-US" altLang="zh-CN" dirty="0"/>
              <a:t>Olivia’s parts</a:t>
            </a:r>
            <a:endParaRPr lang="zh-CN" altLang="en-US" dirty="0"/>
          </a:p>
        </p:txBody>
      </p:sp>
      <p:sp>
        <p:nvSpPr>
          <p:cNvPr id="3" name="内容占位符 2">
            <a:extLst>
              <a:ext uri="{FF2B5EF4-FFF2-40B4-BE49-F238E27FC236}">
                <a16:creationId xmlns:a16="http://schemas.microsoft.com/office/drawing/2014/main" id="{B5DAB516-406F-46A9-8D18-26A03937C70F}"/>
              </a:ext>
            </a:extLst>
          </p:cNvPr>
          <p:cNvSpPr>
            <a:spLocks noGrp="1"/>
          </p:cNvSpPr>
          <p:nvPr>
            <p:ph idx="1"/>
          </p:nvPr>
        </p:nvSpPr>
        <p:spPr>
          <a:xfrm>
            <a:off x="611560" y="2492896"/>
            <a:ext cx="8229600" cy="3124944"/>
          </a:xfrm>
        </p:spPr>
        <p:txBody>
          <a:bodyPr/>
          <a:lstStyle/>
          <a:p>
            <a:r>
              <a:rPr lang="en-US" altLang="zh-CN" sz="2800" dirty="0">
                <a:solidFill>
                  <a:schemeClr val="tx1">
                    <a:lumMod val="75000"/>
                    <a:lumOff val="25000"/>
                  </a:schemeClr>
                </a:solidFill>
              </a:rPr>
              <a:t>UC-7. </a:t>
            </a:r>
            <a:r>
              <a:rPr lang="en-US" altLang="zh-CN" sz="2800" b="1" dirty="0">
                <a:solidFill>
                  <a:schemeClr val="tx1">
                    <a:lumMod val="75000"/>
                    <a:lumOff val="25000"/>
                  </a:schemeClr>
                </a:solidFill>
              </a:rPr>
              <a:t>Send store code:</a:t>
            </a:r>
            <a:r>
              <a:rPr lang="en-US" altLang="zh-CN" sz="2800" dirty="0">
                <a:solidFill>
                  <a:schemeClr val="tx1">
                    <a:lumMod val="75000"/>
                    <a:lumOff val="25000"/>
                  </a:schemeClr>
                </a:solidFill>
              </a:rPr>
              <a:t> The system receives the order information, and sends the QR code back. </a:t>
            </a:r>
            <a:endParaRPr lang="zh-CN" altLang="zh-CN" sz="2800" dirty="0">
              <a:solidFill>
                <a:schemeClr val="tx1">
                  <a:lumMod val="75000"/>
                  <a:lumOff val="25000"/>
                </a:schemeClr>
              </a:solidFill>
            </a:endParaRPr>
          </a:p>
          <a:p>
            <a:r>
              <a:rPr lang="en-US" altLang="zh-CN" sz="2800" dirty="0">
                <a:solidFill>
                  <a:schemeClr val="tx1">
                    <a:lumMod val="75000"/>
                    <a:lumOff val="25000"/>
                  </a:schemeClr>
                </a:solidFill>
              </a:rPr>
              <a:t>UC-8. </a:t>
            </a:r>
            <a:r>
              <a:rPr lang="en-US" altLang="zh-CN" sz="2800" b="1" dirty="0">
                <a:solidFill>
                  <a:schemeClr val="tx1">
                    <a:lumMod val="75000"/>
                    <a:lumOff val="25000"/>
                  </a:schemeClr>
                </a:solidFill>
              </a:rPr>
              <a:t>Scan store code:</a:t>
            </a:r>
            <a:r>
              <a:rPr lang="en-US" altLang="zh-CN" sz="2800" dirty="0">
                <a:solidFill>
                  <a:schemeClr val="tx1">
                    <a:lumMod val="75000"/>
                    <a:lumOff val="25000"/>
                  </a:schemeClr>
                </a:solidFill>
              </a:rPr>
              <a:t> The cabinet scans the QR code. </a:t>
            </a:r>
            <a:endParaRPr lang="zh-CN" altLang="zh-CN" sz="2800" dirty="0">
              <a:solidFill>
                <a:schemeClr val="tx1">
                  <a:lumMod val="75000"/>
                  <a:lumOff val="25000"/>
                </a:schemeClr>
              </a:solidFill>
            </a:endParaRPr>
          </a:p>
          <a:p>
            <a:r>
              <a:rPr lang="en-US" altLang="zh-CN" sz="2800" dirty="0">
                <a:solidFill>
                  <a:schemeClr val="tx1">
                    <a:lumMod val="75000"/>
                    <a:lumOff val="25000"/>
                  </a:schemeClr>
                </a:solidFill>
              </a:rPr>
              <a:t>UC-9. </a:t>
            </a:r>
            <a:r>
              <a:rPr lang="en-US" altLang="zh-CN" sz="2800" b="1" dirty="0">
                <a:solidFill>
                  <a:schemeClr val="tx1">
                    <a:lumMod val="75000"/>
                    <a:lumOff val="25000"/>
                  </a:schemeClr>
                </a:solidFill>
              </a:rPr>
              <a:t>Open cabinet: </a:t>
            </a:r>
            <a:r>
              <a:rPr lang="en-US" altLang="zh-CN" sz="2800" dirty="0">
                <a:solidFill>
                  <a:schemeClr val="tx1">
                    <a:lumMod val="75000"/>
                    <a:lumOff val="25000"/>
                  </a:schemeClr>
                </a:solidFill>
              </a:rPr>
              <a:t>The cabinet recognizes the QR code successfully and opens the cabinet. </a:t>
            </a:r>
            <a:endParaRPr lang="zh-CN" altLang="zh-CN" sz="2800" dirty="0">
              <a:solidFill>
                <a:schemeClr val="tx1">
                  <a:lumMod val="75000"/>
                  <a:lumOff val="25000"/>
                </a:schemeClr>
              </a:solidFill>
            </a:endParaRPr>
          </a:p>
          <a:p>
            <a:endParaRPr lang="zh-CN" altLang="en-US" dirty="0"/>
          </a:p>
        </p:txBody>
      </p:sp>
    </p:spTree>
    <p:extLst>
      <p:ext uri="{BB962C8B-B14F-4D97-AF65-F5344CB8AC3E}">
        <p14:creationId xmlns:p14="http://schemas.microsoft.com/office/powerpoint/2010/main" val="1612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FAB62C0-CEF9-4694-A246-BF245DFCB8A6}"/>
              </a:ext>
            </a:extLst>
          </p:cNvPr>
          <p:cNvGraphicFramePr>
            <a:graphicFrameLocks noGrp="1"/>
          </p:cNvGraphicFramePr>
          <p:nvPr>
            <p:extLst>
              <p:ext uri="{D42A27DB-BD31-4B8C-83A1-F6EECF244321}">
                <p14:modId xmlns:p14="http://schemas.microsoft.com/office/powerpoint/2010/main" val="4146803791"/>
              </p:ext>
            </p:extLst>
          </p:nvPr>
        </p:nvGraphicFramePr>
        <p:xfrm>
          <a:off x="683568" y="1052735"/>
          <a:ext cx="4104456" cy="5361657"/>
        </p:xfrm>
        <a:graphic>
          <a:graphicData uri="http://schemas.openxmlformats.org/drawingml/2006/table">
            <a:tbl>
              <a:tblPr firstRow="1" firstCol="1" bandRow="1"/>
              <a:tblGrid>
                <a:gridCol w="4104456">
                  <a:extLst>
                    <a:ext uri="{9D8B030D-6E8A-4147-A177-3AD203B41FA5}">
                      <a16:colId xmlns:a16="http://schemas.microsoft.com/office/drawing/2014/main" val="3269615819"/>
                    </a:ext>
                  </a:extLst>
                </a:gridCol>
              </a:tblGrid>
              <a:tr h="354999">
                <a:tc>
                  <a:txBody>
                    <a:bodyPr/>
                    <a:lstStyle/>
                    <a:p>
                      <a:pPr algn="ctr">
                        <a:lnSpc>
                          <a:spcPct val="107000"/>
                        </a:lnSpc>
                        <a:spcAft>
                          <a:spcPts val="0"/>
                        </a:spcAft>
                      </a:pPr>
                      <a:r>
                        <a:rPr lang="en-US" sz="1800" b="1" kern="100" dirty="0">
                          <a:solidFill>
                            <a:srgbClr val="000000"/>
                          </a:solidFill>
                          <a:effectLst/>
                          <a:latin typeface="Times New Roman" panose="02020603050405020304" pitchFamily="18" charset="0"/>
                          <a:ea typeface="Times New Roman" panose="02020603050405020304" pitchFamily="18" charset="0"/>
                        </a:rPr>
                        <a:t>Use Case UC-</a:t>
                      </a:r>
                      <a:r>
                        <a:rPr lang="zh-CN" sz="1800" b="1" kern="100" dirty="0">
                          <a:solidFill>
                            <a:srgbClr val="000000"/>
                          </a:solidFill>
                          <a:effectLst/>
                          <a:latin typeface="Calibri" panose="020F0502020204030204" pitchFamily="34" charset="0"/>
                          <a:ea typeface="Calibri" panose="020F0502020204030204" pitchFamily="34" charset="0"/>
                        </a:rPr>
                        <a:t>（</a:t>
                      </a:r>
                      <a:r>
                        <a:rPr lang="en-US" sz="1800" b="1" kern="100" dirty="0">
                          <a:solidFill>
                            <a:srgbClr val="000000"/>
                          </a:solidFill>
                          <a:effectLst/>
                          <a:latin typeface="Times New Roman" panose="02020603050405020304" pitchFamily="18" charset="0"/>
                          <a:ea typeface="Times New Roman" panose="02020603050405020304" pitchFamily="18" charset="0"/>
                        </a:rPr>
                        <a:t>7</a:t>
                      </a:r>
                      <a:r>
                        <a:rPr lang="zh-CN" sz="1800" b="1" kern="100" dirty="0">
                          <a:solidFill>
                            <a:srgbClr val="000000"/>
                          </a:solidFill>
                          <a:effectLst/>
                          <a:latin typeface="Calibri" panose="020F0502020204030204" pitchFamily="34" charset="0"/>
                          <a:ea typeface="Calibri" panose="020F0502020204030204" pitchFamily="34" charset="0"/>
                        </a:rPr>
                        <a:t>）</a:t>
                      </a:r>
                      <a:r>
                        <a:rPr lang="en-US" sz="1800" b="1" kern="100" dirty="0">
                          <a:solidFill>
                            <a:srgbClr val="000000"/>
                          </a:solidFill>
                          <a:effectLst/>
                          <a:latin typeface="Times New Roman" panose="02020603050405020304" pitchFamily="18" charset="0"/>
                          <a:ea typeface="Times New Roman" panose="02020603050405020304" pitchFamily="18" charset="0"/>
                        </a:rPr>
                        <a:t>Send store code </a:t>
                      </a:r>
                      <a:endParaRPr lang="zh-CN" sz="1800" b="1" kern="100" dirty="0">
                        <a:solidFill>
                          <a:srgbClr val="000000"/>
                        </a:solidFill>
                        <a:effectLst/>
                        <a:latin typeface="Calibri" panose="020F0502020204030204" pitchFamily="34" charset="0"/>
                        <a:ea typeface="Calibri" panose="020F0502020204030204" pitchFamily="34" charset="0"/>
                      </a:endParaRPr>
                    </a:p>
                  </a:txBody>
                  <a:tcPr marL="68580" marR="33655" marT="349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621223"/>
                  </a:ext>
                </a:extLst>
              </a:tr>
              <a:tr h="4325522">
                <a:tc>
                  <a:txBody>
                    <a:bodyPr/>
                    <a:lstStyle/>
                    <a:p>
                      <a:pPr>
                        <a:lnSpc>
                          <a:spcPct val="150000"/>
                        </a:lnSpc>
                        <a:spcAft>
                          <a:spcPts val="60"/>
                        </a:spcAft>
                      </a:pPr>
                      <a:r>
                        <a:rPr lang="en-US" sz="1200" b="1" kern="100" dirty="0">
                          <a:solidFill>
                            <a:srgbClr val="000000"/>
                          </a:solidFill>
                          <a:effectLst/>
                          <a:latin typeface="Times New Roman" panose="02020603050405020304" pitchFamily="18" charset="0"/>
                          <a:ea typeface="Times New Roman" panose="02020603050405020304" pitchFamily="18" charset="0"/>
                        </a:rPr>
                        <a:t>Related Requirement’s</a:t>
                      </a:r>
                      <a:r>
                        <a:rPr lang="en-US" sz="1200" kern="100" dirty="0">
                          <a:solidFill>
                            <a:srgbClr val="000000"/>
                          </a:solidFill>
                          <a:effectLst/>
                          <a:latin typeface="Times New Roman" panose="02020603050405020304" pitchFamily="18" charset="0"/>
                          <a:ea typeface="Times New Roman" panose="02020603050405020304" pitchFamily="18" charset="0"/>
                        </a:rPr>
                        <a:t>: REQ5, REQ8, table1-2 </a:t>
                      </a:r>
                      <a:endParaRPr lang="zh-CN" sz="1200" kern="100" dirty="0">
                        <a:solidFill>
                          <a:srgbClr val="000000"/>
                        </a:solidFill>
                        <a:effectLst/>
                        <a:latin typeface="Calibri" panose="020F0502020204030204" pitchFamily="34" charset="0"/>
                        <a:ea typeface="Calibri" panose="020F0502020204030204" pitchFamily="34" charset="0"/>
                      </a:endParaRPr>
                    </a:p>
                    <a:p>
                      <a:pPr>
                        <a:lnSpc>
                          <a:spcPct val="150000"/>
                        </a:lnSpc>
                        <a:spcAft>
                          <a:spcPts val="105"/>
                        </a:spcAft>
                      </a:pPr>
                      <a:r>
                        <a:rPr lang="en-US" sz="1200" b="1" kern="100" dirty="0">
                          <a:solidFill>
                            <a:srgbClr val="000000"/>
                          </a:solidFill>
                          <a:effectLst/>
                          <a:latin typeface="Times New Roman" panose="02020603050405020304" pitchFamily="18" charset="0"/>
                          <a:ea typeface="Times New Roman" panose="02020603050405020304" pitchFamily="18" charset="0"/>
                        </a:rPr>
                        <a:t>Initiating Actor: </a:t>
                      </a:r>
                      <a:r>
                        <a:rPr lang="en-US" sz="1200" kern="100" dirty="0">
                          <a:solidFill>
                            <a:srgbClr val="000000"/>
                          </a:solidFill>
                          <a:effectLst/>
                          <a:latin typeface="Times New Roman" panose="02020603050405020304" pitchFamily="18" charset="0"/>
                          <a:ea typeface="Times New Roman" panose="02020603050405020304" pitchFamily="18" charset="0"/>
                        </a:rPr>
                        <a:t>All of: senders </a:t>
                      </a:r>
                      <a:endParaRPr lang="zh-CN" sz="1200" kern="100" dirty="0">
                        <a:solidFill>
                          <a:srgbClr val="000000"/>
                        </a:solidFill>
                        <a:effectLst/>
                        <a:latin typeface="Calibri" panose="020F0502020204030204" pitchFamily="34" charset="0"/>
                        <a:ea typeface="Calibri" panose="020F0502020204030204" pitchFamily="34" charset="0"/>
                      </a:endParaRPr>
                    </a:p>
                    <a:p>
                      <a:pPr>
                        <a:lnSpc>
                          <a:spcPct val="150000"/>
                        </a:lnSpc>
                        <a:spcAft>
                          <a:spcPts val="60"/>
                        </a:spcAft>
                      </a:pPr>
                      <a:r>
                        <a:rPr lang="en-US" sz="1200" b="1" kern="100" dirty="0">
                          <a:solidFill>
                            <a:srgbClr val="000000"/>
                          </a:solidFill>
                          <a:effectLst/>
                          <a:latin typeface="Times New Roman" panose="02020603050405020304" pitchFamily="18" charset="0"/>
                          <a:ea typeface="Times New Roman" panose="02020603050405020304" pitchFamily="18" charset="0"/>
                        </a:rPr>
                        <a:t>Actor’s Goal</a:t>
                      </a:r>
                      <a:r>
                        <a:rPr lang="en-US" sz="1200" kern="100" dirty="0">
                          <a:solidFill>
                            <a:srgbClr val="000000"/>
                          </a:solidFill>
                          <a:effectLst/>
                          <a:latin typeface="Times New Roman" panose="02020603050405020304" pitchFamily="18" charset="0"/>
                          <a:ea typeface="Times New Roman" panose="02020603050405020304" pitchFamily="18" charset="0"/>
                        </a:rPr>
                        <a:t>: let the sender to take the food or takeout into the cabinet. </a:t>
                      </a:r>
                      <a:endParaRPr lang="zh-CN" sz="1200" kern="100" dirty="0">
                        <a:solidFill>
                          <a:srgbClr val="000000"/>
                        </a:solidFill>
                        <a:effectLst/>
                        <a:latin typeface="Calibri" panose="020F0502020204030204" pitchFamily="34" charset="0"/>
                        <a:ea typeface="Calibri" panose="020F0502020204030204" pitchFamily="34" charset="0"/>
                      </a:endParaRPr>
                    </a:p>
                    <a:p>
                      <a:pPr marR="476250">
                        <a:lnSpc>
                          <a:spcPct val="150000"/>
                        </a:lnSpc>
                        <a:spcAft>
                          <a:spcPts val="0"/>
                        </a:spcAft>
                      </a:pPr>
                      <a:r>
                        <a:rPr lang="en-US" sz="1200" b="1" kern="100" dirty="0">
                          <a:solidFill>
                            <a:srgbClr val="000000"/>
                          </a:solidFill>
                          <a:effectLst/>
                          <a:latin typeface="Times New Roman" panose="02020603050405020304" pitchFamily="18" charset="0"/>
                          <a:ea typeface="Times New Roman" panose="02020603050405020304" pitchFamily="18" charset="0"/>
                        </a:rPr>
                        <a:t>Participating Actors</a:t>
                      </a:r>
                      <a:r>
                        <a:rPr lang="en-US" sz="1200" kern="100" dirty="0">
                          <a:solidFill>
                            <a:srgbClr val="000000"/>
                          </a:solidFill>
                          <a:effectLst/>
                          <a:latin typeface="Times New Roman" panose="02020603050405020304" pitchFamily="18" charset="0"/>
                          <a:ea typeface="Times New Roman" panose="02020603050405020304" pitchFamily="18" charset="0"/>
                        </a:rPr>
                        <a:t>: data processing center, information system</a:t>
                      </a:r>
                    </a:p>
                    <a:p>
                      <a:pPr marR="476250">
                        <a:lnSpc>
                          <a:spcPct val="150000"/>
                        </a:lnSpc>
                        <a:spcAft>
                          <a:spcPts val="0"/>
                        </a:spcAft>
                      </a:pPr>
                      <a:r>
                        <a:rPr lang="en-US" sz="1200" b="1" kern="100" dirty="0">
                          <a:solidFill>
                            <a:srgbClr val="000000"/>
                          </a:solidFill>
                          <a:effectLst/>
                          <a:latin typeface="Times New Roman" panose="02020603050405020304" pitchFamily="18" charset="0"/>
                          <a:ea typeface="Times New Roman" panose="02020603050405020304" pitchFamily="18" charset="0"/>
                        </a:rPr>
                        <a:t>Preconditions: </a:t>
                      </a:r>
                      <a:r>
                        <a:rPr lang="en-US" sz="1200" kern="100" dirty="0">
                          <a:solidFill>
                            <a:srgbClr val="000000"/>
                          </a:solidFill>
                          <a:effectLst/>
                          <a:latin typeface="Times New Roman" panose="02020603050405020304" pitchFamily="18" charset="0"/>
                          <a:ea typeface="Times New Roman" panose="02020603050405020304" pitchFamily="18" charset="0"/>
                        </a:rPr>
                        <a:t>The receivers have finished the order information. </a:t>
                      </a:r>
                      <a:endParaRPr lang="zh-CN" sz="1200" kern="100" dirty="0">
                        <a:solidFill>
                          <a:srgbClr val="000000"/>
                        </a:solidFill>
                        <a:effectLst/>
                        <a:latin typeface="Calibri" panose="020F0502020204030204" pitchFamily="34" charset="0"/>
                        <a:ea typeface="Calibri" panose="020F0502020204030204" pitchFamily="34" charset="0"/>
                      </a:endParaRPr>
                    </a:p>
                    <a:p>
                      <a:pPr algn="just">
                        <a:lnSpc>
                          <a:spcPct val="150000"/>
                        </a:lnSpc>
                        <a:spcAft>
                          <a:spcPts val="0"/>
                        </a:spcAft>
                      </a:pPr>
                      <a:r>
                        <a:rPr lang="en-US" sz="1200" b="1" kern="100" dirty="0">
                          <a:solidFill>
                            <a:srgbClr val="000000"/>
                          </a:solidFill>
                          <a:effectLst/>
                          <a:latin typeface="Times New Roman" panose="02020603050405020304" pitchFamily="18" charset="0"/>
                          <a:ea typeface="Times New Roman" panose="02020603050405020304" pitchFamily="18" charset="0"/>
                        </a:rPr>
                        <a:t>Post conditions</a:t>
                      </a:r>
                      <a:r>
                        <a:rPr lang="en-US" sz="1200" kern="100" dirty="0">
                          <a:solidFill>
                            <a:srgbClr val="000000"/>
                          </a:solidFill>
                          <a:effectLst/>
                          <a:latin typeface="Times New Roman" panose="02020603050405020304" pitchFamily="18" charset="0"/>
                          <a:ea typeface="Times New Roman" panose="02020603050405020304" pitchFamily="18" charset="0"/>
                        </a:rPr>
                        <a:t>: The system get the behavior and send the storage code, and let the senders take the food of takeout into the cabinet. </a:t>
                      </a:r>
                      <a:endParaRPr lang="zh-CN" sz="1200" kern="100" dirty="0">
                        <a:solidFill>
                          <a:srgbClr val="000000"/>
                        </a:solidFill>
                        <a:effectLst/>
                        <a:latin typeface="Calibri" panose="020F0502020204030204" pitchFamily="34" charset="0"/>
                        <a:ea typeface="Calibri" panose="020F0502020204030204" pitchFamily="34" charset="0"/>
                      </a:endParaRPr>
                    </a:p>
                    <a:p>
                      <a:pPr>
                        <a:lnSpc>
                          <a:spcPct val="150000"/>
                        </a:lnSpc>
                        <a:spcAft>
                          <a:spcPts val="65"/>
                        </a:spcAft>
                      </a:pPr>
                      <a:r>
                        <a:rPr lang="en-US" sz="1200" b="1" kern="100" dirty="0">
                          <a:solidFill>
                            <a:srgbClr val="000000"/>
                          </a:solidFill>
                          <a:effectLst/>
                          <a:latin typeface="Times New Roman" panose="02020603050405020304" pitchFamily="18" charset="0"/>
                          <a:ea typeface="Times New Roman" panose="02020603050405020304" pitchFamily="18" charset="0"/>
                        </a:rPr>
                        <a:t>Flow of Events for Main Success Scenario</a:t>
                      </a:r>
                      <a:r>
                        <a:rPr lang="en-US" sz="1200" kern="100" dirty="0">
                          <a:solidFill>
                            <a:srgbClr val="000000"/>
                          </a:solidFill>
                          <a:effectLst/>
                          <a:latin typeface="Times New Roman" panose="02020603050405020304" pitchFamily="18" charset="0"/>
                          <a:ea typeface="Times New Roman" panose="02020603050405020304" pitchFamily="18" charset="0"/>
                        </a:rPr>
                        <a:t>:  </a:t>
                      </a:r>
                      <a:endParaRPr lang="zh-CN" sz="1200" kern="100" dirty="0">
                        <a:solidFill>
                          <a:srgbClr val="000000"/>
                        </a:solidFill>
                        <a:effectLst/>
                        <a:latin typeface="Calibri" panose="020F0502020204030204" pitchFamily="34" charset="0"/>
                        <a:ea typeface="Calibri" panose="020F0502020204030204" pitchFamily="34" charset="0"/>
                      </a:endParaRPr>
                    </a:p>
                    <a:p>
                      <a:pPr>
                        <a:lnSpc>
                          <a:spcPct val="150000"/>
                        </a:lnSpc>
                        <a:spcAft>
                          <a:spcPts val="65"/>
                        </a:spcAft>
                      </a:pPr>
                      <a:r>
                        <a:rPr lang="en-US" sz="1200" kern="100" dirty="0">
                          <a:solidFill>
                            <a:srgbClr val="000000"/>
                          </a:solidFill>
                          <a:effectLst/>
                          <a:latin typeface="Times New Roman" panose="02020603050405020304" pitchFamily="18" charset="0"/>
                          <a:ea typeface="Times New Roman" panose="02020603050405020304" pitchFamily="18" charset="0"/>
                        </a:rPr>
                        <a:t>---</a:t>
                      </a:r>
                      <a:r>
                        <a:rPr lang="en-US" sz="1200" kern="1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à</a:t>
                      </a:r>
                      <a:r>
                        <a:rPr lang="en-US" sz="1200" kern="100" dirty="0">
                          <a:solidFill>
                            <a:srgbClr val="000000"/>
                          </a:solidFill>
                          <a:effectLst/>
                          <a:latin typeface="Times New Roman" panose="02020603050405020304" pitchFamily="18" charset="0"/>
                          <a:ea typeface="Times New Roman" panose="02020603050405020304" pitchFamily="18" charset="0"/>
                        </a:rPr>
                        <a:t>a. The receivers wrote the order information,  </a:t>
                      </a:r>
                      <a:endParaRPr lang="zh-CN" sz="1200" kern="100" dirty="0">
                        <a:solidFill>
                          <a:srgbClr val="000000"/>
                        </a:solidFill>
                        <a:effectLst/>
                        <a:latin typeface="Calibri" panose="020F0502020204030204" pitchFamily="34" charset="0"/>
                        <a:ea typeface="Calibri" panose="020F0502020204030204" pitchFamily="34" charset="0"/>
                      </a:endParaRPr>
                    </a:p>
                    <a:p>
                      <a:pPr marR="5715">
                        <a:lnSpc>
                          <a:spcPct val="150000"/>
                        </a:lnSpc>
                        <a:spcAft>
                          <a:spcPts val="5"/>
                        </a:spcAft>
                      </a:pPr>
                      <a:r>
                        <a:rPr lang="en-US" sz="1200" kern="1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ß</a:t>
                      </a:r>
                      <a:r>
                        <a:rPr lang="en-US" sz="1200" kern="100" dirty="0">
                          <a:solidFill>
                            <a:srgbClr val="000000"/>
                          </a:solidFill>
                          <a:effectLst/>
                          <a:latin typeface="Times New Roman" panose="02020603050405020304" pitchFamily="18" charset="0"/>
                          <a:ea typeface="Times New Roman" panose="02020603050405020304" pitchFamily="18" charset="0"/>
                        </a:rPr>
                        <a:t>---b. the system understood the meaning and send storage code to the senders </a:t>
                      </a:r>
                    </a:p>
                    <a:p>
                      <a:pPr marR="5715">
                        <a:lnSpc>
                          <a:spcPct val="150000"/>
                        </a:lnSpc>
                        <a:spcAft>
                          <a:spcPts val="5"/>
                        </a:spcAft>
                      </a:pPr>
                      <a:r>
                        <a:rPr lang="en-US" sz="1200" kern="100" dirty="0">
                          <a:solidFill>
                            <a:srgbClr val="000000"/>
                          </a:solidFill>
                          <a:effectLst/>
                          <a:latin typeface="Times New Roman" panose="02020603050405020304" pitchFamily="18" charset="0"/>
                          <a:ea typeface="Times New Roman" panose="02020603050405020304" pitchFamily="18" charset="0"/>
                        </a:rPr>
                        <a:t>---</a:t>
                      </a:r>
                      <a:r>
                        <a:rPr lang="en-US" sz="1200" kern="1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à</a:t>
                      </a:r>
                      <a:r>
                        <a:rPr lang="en-US" sz="1200" kern="100" dirty="0">
                          <a:solidFill>
                            <a:srgbClr val="000000"/>
                          </a:solidFill>
                          <a:effectLst/>
                          <a:latin typeface="Times New Roman" panose="02020603050405020304" pitchFamily="18" charset="0"/>
                          <a:ea typeface="Times New Roman" panose="02020603050405020304" pitchFamily="18" charset="0"/>
                        </a:rPr>
                        <a:t>c. the senders will use the storage code to open the cabinet’s door. </a:t>
                      </a:r>
                      <a:endParaRPr lang="zh-CN" sz="1200" kern="100" dirty="0">
                        <a:solidFill>
                          <a:srgbClr val="000000"/>
                        </a:solidFill>
                        <a:effectLst/>
                        <a:latin typeface="Calibri" panose="020F0502020204030204" pitchFamily="34" charset="0"/>
                        <a:ea typeface="Calibri" panose="020F0502020204030204" pitchFamily="34" charset="0"/>
                      </a:endParaRPr>
                    </a:p>
                    <a:p>
                      <a:pPr>
                        <a:lnSpc>
                          <a:spcPct val="150000"/>
                        </a:lnSpc>
                        <a:spcAft>
                          <a:spcPts val="0"/>
                        </a:spcAft>
                      </a:pPr>
                      <a:r>
                        <a:rPr lang="en-US" sz="1200" kern="1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ß</a:t>
                      </a:r>
                      <a:r>
                        <a:rPr lang="en-US" sz="1200" kern="100" dirty="0">
                          <a:solidFill>
                            <a:srgbClr val="000000"/>
                          </a:solidFill>
                          <a:effectLst/>
                          <a:latin typeface="Times New Roman" panose="02020603050405020304" pitchFamily="18" charset="0"/>
                          <a:ea typeface="Times New Roman" panose="02020603050405020304" pitchFamily="18" charset="0"/>
                        </a:rPr>
                        <a:t>---d. The door opened. </a:t>
                      </a:r>
                      <a:endParaRPr lang="zh-CN" sz="1200" kern="100" dirty="0">
                        <a:solidFill>
                          <a:srgbClr val="000000"/>
                        </a:solidFill>
                        <a:effectLst/>
                        <a:latin typeface="Calibri" panose="020F0502020204030204" pitchFamily="34" charset="0"/>
                        <a:ea typeface="Calibri" panose="020F0502020204030204" pitchFamily="34" charset="0"/>
                      </a:endParaRPr>
                    </a:p>
                  </a:txBody>
                  <a:tcPr marL="68580" marR="33655"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0272368"/>
                  </a:ext>
                </a:extLst>
              </a:tr>
            </a:tbl>
          </a:graphicData>
        </a:graphic>
      </p:graphicFrame>
      <p:sp>
        <p:nvSpPr>
          <p:cNvPr id="3" name="Rectangle 1">
            <a:extLst>
              <a:ext uri="{FF2B5EF4-FFF2-40B4-BE49-F238E27FC236}">
                <a16:creationId xmlns:a16="http://schemas.microsoft.com/office/drawing/2014/main" id="{D2EFCA26-E909-40AB-A082-54A28FE07CED}"/>
              </a:ext>
            </a:extLst>
          </p:cNvPr>
          <p:cNvSpPr>
            <a:spLocks noChangeArrowheads="1"/>
          </p:cNvSpPr>
          <p:nvPr/>
        </p:nvSpPr>
        <p:spPr bwMode="auto">
          <a:xfrm>
            <a:off x="400145" y="138234"/>
            <a:ext cx="8208912"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5642"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Use Case UC-</a:t>
            </a:r>
            <a:r>
              <a:rPr kumimoji="0" lang="zh-CN" altLang="en-US" sz="2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en-US" altLang="zh-CN"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7</a:t>
            </a:r>
            <a:r>
              <a:rPr kumimoji="0" lang="zh-CN" altLang="en-US" sz="2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en-US" altLang="zh-CN"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Send store code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60F9990E-07D7-48F5-B870-32598A651A01}"/>
              </a:ext>
            </a:extLst>
          </p:cNvPr>
          <p:cNvPicPr>
            <a:picLocks noChangeAspect="1"/>
          </p:cNvPicPr>
          <p:nvPr/>
        </p:nvPicPr>
        <p:blipFill>
          <a:blip r:embed="rId3"/>
          <a:stretch>
            <a:fillRect/>
          </a:stretch>
        </p:blipFill>
        <p:spPr>
          <a:xfrm>
            <a:off x="5076056" y="891034"/>
            <a:ext cx="3636363" cy="4977370"/>
          </a:xfrm>
          <a:prstGeom prst="rect">
            <a:avLst/>
          </a:prstGeom>
        </p:spPr>
      </p:pic>
    </p:spTree>
    <p:extLst>
      <p:ext uri="{BB962C8B-B14F-4D97-AF65-F5344CB8AC3E}">
        <p14:creationId xmlns:p14="http://schemas.microsoft.com/office/powerpoint/2010/main" val="6108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8CA0FAE-5512-41CD-80F0-38102E1112E3}"/>
              </a:ext>
            </a:extLst>
          </p:cNvPr>
          <p:cNvGraphicFramePr>
            <a:graphicFrameLocks noGrp="1"/>
          </p:cNvGraphicFramePr>
          <p:nvPr>
            <p:extLst>
              <p:ext uri="{D42A27DB-BD31-4B8C-83A1-F6EECF244321}">
                <p14:modId xmlns:p14="http://schemas.microsoft.com/office/powerpoint/2010/main" val="1560286905"/>
              </p:ext>
            </p:extLst>
          </p:nvPr>
        </p:nvGraphicFramePr>
        <p:xfrm>
          <a:off x="611559" y="1268760"/>
          <a:ext cx="3816424" cy="5403965"/>
        </p:xfrm>
        <a:graphic>
          <a:graphicData uri="http://schemas.openxmlformats.org/drawingml/2006/table">
            <a:tbl>
              <a:tblPr firstRow="1" firstCol="1" bandRow="1"/>
              <a:tblGrid>
                <a:gridCol w="3816424">
                  <a:extLst>
                    <a:ext uri="{9D8B030D-6E8A-4147-A177-3AD203B41FA5}">
                      <a16:colId xmlns:a16="http://schemas.microsoft.com/office/drawing/2014/main" val="1252886460"/>
                    </a:ext>
                  </a:extLst>
                </a:gridCol>
              </a:tblGrid>
              <a:tr h="543865">
                <a:tc>
                  <a:txBody>
                    <a:bodyPr/>
                    <a:lstStyle/>
                    <a:p>
                      <a:pPr algn="l">
                        <a:lnSpc>
                          <a:spcPct val="107000"/>
                        </a:lnSpc>
                        <a:spcAft>
                          <a:spcPts val="0"/>
                        </a:spcAft>
                      </a:pPr>
                      <a:r>
                        <a:rPr lang="en-US" sz="1600" b="1" kern="100" dirty="0">
                          <a:solidFill>
                            <a:srgbClr val="000000"/>
                          </a:solidFill>
                          <a:effectLst/>
                          <a:latin typeface="Times New Roman" panose="02020603050405020304" pitchFamily="18" charset="0"/>
                          <a:ea typeface="Times New Roman" panose="02020603050405020304" pitchFamily="18" charset="0"/>
                        </a:rPr>
                        <a:t>Use Case UC-</a:t>
                      </a:r>
                      <a:r>
                        <a:rPr lang="zh-CN" sz="1600" b="1" kern="100" dirty="0">
                          <a:solidFill>
                            <a:srgbClr val="000000"/>
                          </a:solidFill>
                          <a:effectLst/>
                          <a:latin typeface="Calibri" panose="020F0502020204030204" pitchFamily="34" charset="0"/>
                          <a:ea typeface="Calibri" panose="020F0502020204030204" pitchFamily="34" charset="0"/>
                        </a:rPr>
                        <a:t>（</a:t>
                      </a:r>
                      <a:r>
                        <a:rPr lang="en-US" sz="1600" b="1" kern="100" dirty="0">
                          <a:solidFill>
                            <a:srgbClr val="000000"/>
                          </a:solidFill>
                          <a:effectLst/>
                          <a:latin typeface="Times New Roman" panose="02020603050405020304" pitchFamily="18" charset="0"/>
                          <a:ea typeface="Times New Roman" panose="02020603050405020304" pitchFamily="18" charset="0"/>
                        </a:rPr>
                        <a:t>8</a:t>
                      </a:r>
                      <a:r>
                        <a:rPr lang="zh-CN" sz="1600" b="1" kern="100" dirty="0">
                          <a:solidFill>
                            <a:srgbClr val="000000"/>
                          </a:solidFill>
                          <a:effectLst/>
                          <a:latin typeface="Calibri" panose="020F0502020204030204" pitchFamily="34" charset="0"/>
                          <a:ea typeface="Calibri" panose="020F0502020204030204" pitchFamily="34" charset="0"/>
                        </a:rPr>
                        <a:t>）</a:t>
                      </a:r>
                      <a:r>
                        <a:rPr lang="en-US" sz="1600" b="1" kern="100" dirty="0">
                          <a:solidFill>
                            <a:srgbClr val="000000"/>
                          </a:solidFill>
                          <a:effectLst/>
                          <a:latin typeface="Times New Roman" panose="02020603050405020304" pitchFamily="18" charset="0"/>
                          <a:ea typeface="Times New Roman" panose="02020603050405020304" pitchFamily="18" charset="0"/>
                        </a:rPr>
                        <a:t>scan the store code </a:t>
                      </a:r>
                      <a:endParaRPr lang="zh-CN" sz="1600" b="1" kern="100" dirty="0">
                        <a:solidFill>
                          <a:srgbClr val="000000"/>
                        </a:solidFill>
                        <a:effectLst/>
                        <a:latin typeface="Calibri" panose="020F0502020204030204" pitchFamily="34" charset="0"/>
                        <a:ea typeface="Calibri" panose="020F0502020204030204" pitchFamily="34" charset="0"/>
                      </a:endParaRPr>
                    </a:p>
                  </a:txBody>
                  <a:tcPr marL="68580" marR="73025" marT="342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4265808"/>
                  </a:ext>
                </a:extLst>
              </a:tr>
              <a:tr h="4424687">
                <a:tc>
                  <a:txBody>
                    <a:bodyPr/>
                    <a:lstStyle/>
                    <a:p>
                      <a:pPr algn="l">
                        <a:lnSpc>
                          <a:spcPct val="150000"/>
                        </a:lnSpc>
                        <a:spcAft>
                          <a:spcPts val="60"/>
                        </a:spcAft>
                      </a:pPr>
                      <a:r>
                        <a:rPr lang="en-US"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Related Requirement’s: </a:t>
                      </a: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REQ5, REQ8, table1-2 </a:t>
                      </a:r>
                      <a:endParaRPr lang="zh-C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100"/>
                        </a:spcAft>
                      </a:pPr>
                      <a:r>
                        <a:rPr lang="en-US"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Initiating Actor: </a:t>
                      </a: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of: senders </a:t>
                      </a:r>
                      <a:endParaRPr lang="zh-C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60"/>
                        </a:spcAft>
                      </a:pPr>
                      <a:r>
                        <a:rPr lang="en-US"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Actor’s Goal: </a:t>
                      </a: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senders want to take the food or takeout into the cabinet. </a:t>
                      </a:r>
                      <a:endParaRPr lang="zh-C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838200" algn="l">
                        <a:lnSpc>
                          <a:spcPct val="150000"/>
                        </a:lnSpc>
                        <a:spcAft>
                          <a:spcPts val="0"/>
                        </a:spcAft>
                      </a:pPr>
                      <a:r>
                        <a:rPr lang="en-US"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Participating Actors: </a:t>
                      </a: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 center, information system</a:t>
                      </a:r>
                    </a:p>
                    <a:p>
                      <a:pPr marR="838200" algn="l">
                        <a:lnSpc>
                          <a:spcPct val="150000"/>
                        </a:lnSpc>
                        <a:spcAft>
                          <a:spcPts val="0"/>
                        </a:spcAft>
                      </a:pPr>
                      <a:r>
                        <a:rPr lang="en-US"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Preconditions: </a:t>
                      </a: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senders get the storage </a:t>
                      </a:r>
                      <a:r>
                        <a:rPr lang="en-US" sz="1400" b="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code</a:t>
                      </a:r>
                      <a:r>
                        <a:rPr lang="en-US"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838200" algn="l">
                        <a:lnSpc>
                          <a:spcPct val="150000"/>
                        </a:lnSpc>
                        <a:spcAft>
                          <a:spcPts val="0"/>
                        </a:spcAft>
                      </a:pPr>
                      <a:r>
                        <a:rPr lang="en-US"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 conditions: </a:t>
                      </a: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cabinet’s door is opened. </a:t>
                      </a:r>
                      <a:endParaRPr lang="zh-C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65"/>
                        </a:spcAft>
                      </a:pPr>
                      <a:r>
                        <a:rPr lang="en-US"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Flow of Events for Main Success Scenario:  </a:t>
                      </a:r>
                      <a:endParaRPr lang="zh-C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65"/>
                        </a:spcAft>
                      </a:pP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The senders get the code; he goes to the cabinet and scans the storage code.  </a:t>
                      </a:r>
                      <a:endParaRPr lang="zh-C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Aft>
                          <a:spcPts val="0"/>
                        </a:spcAft>
                      </a:pP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The system confirms the behavior, and opens the door. </a:t>
                      </a:r>
                      <a:endParaRPr lang="zh-C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73025" marT="3429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941605"/>
                  </a:ext>
                </a:extLst>
              </a:tr>
            </a:tbl>
          </a:graphicData>
        </a:graphic>
      </p:graphicFrame>
      <p:sp>
        <p:nvSpPr>
          <p:cNvPr id="3" name="Rectangle 1">
            <a:extLst>
              <a:ext uri="{FF2B5EF4-FFF2-40B4-BE49-F238E27FC236}">
                <a16:creationId xmlns:a16="http://schemas.microsoft.com/office/drawing/2014/main" id="{B11A4679-D669-442A-87A2-FDCFA1B4FE50}"/>
              </a:ext>
            </a:extLst>
          </p:cNvPr>
          <p:cNvSpPr>
            <a:spLocks noChangeArrowheads="1"/>
          </p:cNvSpPr>
          <p:nvPr/>
        </p:nvSpPr>
        <p:spPr bwMode="auto">
          <a:xfrm>
            <a:off x="755576" y="184651"/>
            <a:ext cx="763284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Use Case UC-</a:t>
            </a:r>
            <a:r>
              <a:rPr kumimoji="0" lang="zh-CN" altLang="en-US" sz="2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en-US" altLang="zh-CN"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8</a:t>
            </a:r>
            <a:r>
              <a:rPr kumimoji="0" lang="zh-CN" altLang="en-US" sz="2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en-US" altLang="zh-CN"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scan the store code </a:t>
            </a:r>
            <a:endParaRPr kumimoji="0" lang="en-US" altLang="zh-CN"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C36263C5-6353-45A2-9A36-33F9038D0544}"/>
              </a:ext>
            </a:extLst>
          </p:cNvPr>
          <p:cNvPicPr>
            <a:picLocks noChangeAspect="1"/>
          </p:cNvPicPr>
          <p:nvPr/>
        </p:nvPicPr>
        <p:blipFill>
          <a:blip r:embed="rId3"/>
          <a:stretch>
            <a:fillRect/>
          </a:stretch>
        </p:blipFill>
        <p:spPr>
          <a:xfrm>
            <a:off x="4716018" y="1268760"/>
            <a:ext cx="4176462" cy="5035257"/>
          </a:xfrm>
          <a:prstGeom prst="rect">
            <a:avLst/>
          </a:prstGeom>
        </p:spPr>
      </p:pic>
    </p:spTree>
    <p:extLst>
      <p:ext uri="{BB962C8B-B14F-4D97-AF65-F5344CB8AC3E}">
        <p14:creationId xmlns:p14="http://schemas.microsoft.com/office/powerpoint/2010/main" val="353735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380">
            <a:extLst>
              <a:ext uri="{FF2B5EF4-FFF2-40B4-BE49-F238E27FC236}">
                <a16:creationId xmlns:a16="http://schemas.microsoft.com/office/drawing/2014/main" id="{E6235447-48A4-450D-A76B-911E57E761C5}"/>
              </a:ext>
            </a:extLst>
          </p:cNvPr>
          <p:cNvPicPr/>
          <p:nvPr/>
        </p:nvPicPr>
        <p:blipFill>
          <a:blip r:embed="rId3">
            <a:extLst>
              <a:ext uri="{28A0092B-C50C-407E-A947-70E740481C1C}">
                <a14:useLocalDpi xmlns:a14="http://schemas.microsoft.com/office/drawing/2010/main" val="0"/>
              </a:ext>
            </a:extLst>
          </a:blip>
          <a:stretch>
            <a:fillRect/>
          </a:stretch>
        </p:blipFill>
        <p:spPr>
          <a:xfrm>
            <a:off x="395536" y="980728"/>
            <a:ext cx="3672408" cy="5040560"/>
          </a:xfrm>
          <a:prstGeom prst="rect">
            <a:avLst/>
          </a:prstGeom>
        </p:spPr>
      </p:pic>
      <p:sp>
        <p:nvSpPr>
          <p:cNvPr id="4" name="文本框 3">
            <a:extLst>
              <a:ext uri="{FF2B5EF4-FFF2-40B4-BE49-F238E27FC236}">
                <a16:creationId xmlns:a16="http://schemas.microsoft.com/office/drawing/2014/main" id="{2F3A3B48-F1FB-42DA-852E-AB2949FD0C06}"/>
              </a:ext>
            </a:extLst>
          </p:cNvPr>
          <p:cNvSpPr txBox="1"/>
          <p:nvPr/>
        </p:nvSpPr>
        <p:spPr>
          <a:xfrm>
            <a:off x="4139952" y="548680"/>
            <a:ext cx="5112568" cy="6093976"/>
          </a:xfrm>
          <a:prstGeom prst="rect">
            <a:avLst/>
          </a:prstGeom>
          <a:noFill/>
        </p:spPr>
        <p:txBody>
          <a:bodyPr wrap="square" rtlCol="0">
            <a:spAutoFit/>
          </a:bodyPr>
          <a:lstStyle/>
          <a:p>
            <a:r>
              <a:rPr lang="en-US" altLang="zh-CN" dirty="0">
                <a:solidFill>
                  <a:srgbClr val="000000"/>
                </a:solidFill>
                <a:latin typeface="新宋体" panose="02010609030101010101" pitchFamily="49" charset="-122"/>
                <a:ea typeface="新宋体" panose="02010609030101010101" pitchFamily="49" charset="-122"/>
              </a:rPr>
              <a:t> </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VoiceTip</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CCommondFunc.VoiceTip</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请扫描或输入包裹条码进行投件</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-Please scan or enter the package bar code for submission.");</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void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SetTextBox</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txtOrderID.SetTextBox</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 20);</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txtOrderID.setFocusable</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(true);</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public void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TTkeyBoardInput</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CBaseEnum.KeyType</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eKeyType</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String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strInput</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if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m_blNextClick</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return;</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FuncClass.CBaseTime.ReSetTime</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重新计时</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switch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eKeyType</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case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Key_BarCode</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txtOrderID.SetDefaultValue</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strInput</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if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txtOrderID_Validated</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NextStep</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验证通过自动调用下一步</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break;</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case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Key_NUMBER</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if (!"".equals(</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strInput</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txtOrderID.InputText</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strInput</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if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txtOrderID.GetText</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().trim().length() == 20 &amp;&amp;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txtOrderID_Validated</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NextStep</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验证通过自动调用下一步</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1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break;</a:t>
            </a:r>
            <a:endParaRPr lang="zh-CN" altLang="en-US" sz="12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6013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4717978B-65F6-462A-8F21-B74A1B0BE45E}"/>
              </a:ext>
            </a:extLst>
          </p:cNvPr>
          <p:cNvGraphicFramePr>
            <a:graphicFrameLocks noGrp="1"/>
          </p:cNvGraphicFramePr>
          <p:nvPr>
            <p:extLst>
              <p:ext uri="{D42A27DB-BD31-4B8C-83A1-F6EECF244321}">
                <p14:modId xmlns:p14="http://schemas.microsoft.com/office/powerpoint/2010/main" val="1456565639"/>
              </p:ext>
            </p:extLst>
          </p:nvPr>
        </p:nvGraphicFramePr>
        <p:xfrm>
          <a:off x="395536" y="836712"/>
          <a:ext cx="3672408" cy="5722062"/>
        </p:xfrm>
        <a:graphic>
          <a:graphicData uri="http://schemas.openxmlformats.org/drawingml/2006/table">
            <a:tbl>
              <a:tblPr firstRow="1" firstCol="1" bandRow="1"/>
              <a:tblGrid>
                <a:gridCol w="3672408">
                  <a:extLst>
                    <a:ext uri="{9D8B030D-6E8A-4147-A177-3AD203B41FA5}">
                      <a16:colId xmlns:a16="http://schemas.microsoft.com/office/drawing/2014/main" val="2115295666"/>
                    </a:ext>
                  </a:extLst>
                </a:gridCol>
              </a:tblGrid>
              <a:tr h="473723">
                <a:tc>
                  <a:txBody>
                    <a:bodyPr/>
                    <a:lstStyle/>
                    <a:p>
                      <a:pPr algn="l">
                        <a:lnSpc>
                          <a:spcPct val="107000"/>
                        </a:lnSpc>
                        <a:spcAft>
                          <a:spcPts val="0"/>
                        </a:spcAft>
                      </a:pPr>
                      <a:r>
                        <a:rPr lang="en-US" sz="1600" b="1" kern="100" dirty="0">
                          <a:solidFill>
                            <a:srgbClr val="000000"/>
                          </a:solidFill>
                          <a:effectLst/>
                          <a:latin typeface="Times New Roman" panose="02020603050405020304" pitchFamily="18" charset="0"/>
                          <a:ea typeface="Times New Roman" panose="02020603050405020304" pitchFamily="18" charset="0"/>
                        </a:rPr>
                        <a:t>Use Case UC-</a:t>
                      </a:r>
                      <a:r>
                        <a:rPr lang="zh-CN" sz="1600" b="1" kern="100" dirty="0">
                          <a:solidFill>
                            <a:srgbClr val="000000"/>
                          </a:solidFill>
                          <a:effectLst/>
                          <a:latin typeface="Calibri" panose="020F0502020204030204" pitchFamily="34" charset="0"/>
                          <a:ea typeface="Calibri" panose="020F0502020204030204" pitchFamily="34" charset="0"/>
                        </a:rPr>
                        <a:t>（</a:t>
                      </a:r>
                      <a:r>
                        <a:rPr lang="en-US" sz="1600" b="1" kern="100" dirty="0">
                          <a:solidFill>
                            <a:srgbClr val="000000"/>
                          </a:solidFill>
                          <a:effectLst/>
                          <a:latin typeface="Times New Roman" panose="02020603050405020304" pitchFamily="18" charset="0"/>
                          <a:ea typeface="Times New Roman" panose="02020603050405020304" pitchFamily="18" charset="0"/>
                        </a:rPr>
                        <a:t>9</a:t>
                      </a:r>
                      <a:r>
                        <a:rPr lang="zh-CN" sz="1600" b="1" kern="100" dirty="0">
                          <a:solidFill>
                            <a:srgbClr val="000000"/>
                          </a:solidFill>
                          <a:effectLst/>
                          <a:latin typeface="Calibri" panose="020F0502020204030204" pitchFamily="34" charset="0"/>
                          <a:ea typeface="Calibri" panose="020F0502020204030204" pitchFamily="34" charset="0"/>
                        </a:rPr>
                        <a:t>）</a:t>
                      </a:r>
                      <a:r>
                        <a:rPr lang="en-US" sz="1600" b="1" kern="100" dirty="0">
                          <a:solidFill>
                            <a:srgbClr val="000000"/>
                          </a:solidFill>
                          <a:effectLst/>
                          <a:latin typeface="Times New Roman" panose="02020603050405020304" pitchFamily="18" charset="0"/>
                          <a:ea typeface="Times New Roman" panose="02020603050405020304" pitchFamily="18" charset="0"/>
                        </a:rPr>
                        <a:t>Open cabinet </a:t>
                      </a:r>
                      <a:endParaRPr lang="zh-CN" sz="1600" b="1" kern="100" dirty="0">
                        <a:solidFill>
                          <a:srgbClr val="000000"/>
                        </a:solidFill>
                        <a:effectLst/>
                        <a:latin typeface="Calibri" panose="020F0502020204030204" pitchFamily="34" charset="0"/>
                        <a:ea typeface="Calibri" panose="020F0502020204030204" pitchFamily="34" charset="0"/>
                      </a:endParaRPr>
                    </a:p>
                  </a:txBody>
                  <a:tcPr marL="68580" marR="73025" marT="349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0558633"/>
                  </a:ext>
                </a:extLst>
              </a:tr>
              <a:tr h="4206797">
                <a:tc>
                  <a:txBody>
                    <a:bodyPr/>
                    <a:lstStyle/>
                    <a:p>
                      <a:pPr marR="1815465" algn="l">
                        <a:lnSpc>
                          <a:spcPct val="150000"/>
                        </a:lnSpc>
                        <a:spcAft>
                          <a:spcPts val="235"/>
                        </a:spcAft>
                      </a:pPr>
                      <a:r>
                        <a:rPr lang="en-US" sz="1400" b="1" kern="100" dirty="0">
                          <a:solidFill>
                            <a:srgbClr val="000000"/>
                          </a:solidFill>
                          <a:effectLst/>
                          <a:latin typeface="Times New Roman" panose="02020603050405020304" pitchFamily="18" charset="0"/>
                          <a:ea typeface="Times New Roman" panose="02020603050405020304" pitchFamily="18" charset="0"/>
                        </a:rPr>
                        <a:t>Related Requirement’s</a:t>
                      </a:r>
                      <a:r>
                        <a:rPr lang="zh-CN" altLang="en-US" sz="1400" b="1" kern="100" dirty="0">
                          <a:solidFill>
                            <a:srgbClr val="000000"/>
                          </a:solidFill>
                          <a:effectLst/>
                          <a:latin typeface="Times New Roman" panose="02020603050405020304" pitchFamily="18" charset="0"/>
                          <a:ea typeface="Times New Roman" panose="02020603050405020304" pitchFamily="18" charset="0"/>
                        </a:rPr>
                        <a:t>：</a:t>
                      </a:r>
                      <a:r>
                        <a:rPr lang="en-US" sz="1400" kern="100" dirty="0">
                          <a:solidFill>
                            <a:srgbClr val="000000"/>
                          </a:solidFill>
                          <a:effectLst/>
                          <a:latin typeface="Times New Roman" panose="02020603050405020304" pitchFamily="18" charset="0"/>
                          <a:ea typeface="Times New Roman" panose="02020603050405020304" pitchFamily="18" charset="0"/>
                        </a:rPr>
                        <a:t>REQ5, REQ8, table1</a:t>
                      </a:r>
                      <a:r>
                        <a:rPr lang="en-US" altLang="zh-CN" sz="1400" kern="100" dirty="0">
                          <a:solidFill>
                            <a:srgbClr val="000000"/>
                          </a:solidFill>
                          <a:effectLst/>
                          <a:latin typeface="Times New Roman" panose="02020603050405020304" pitchFamily="18" charset="0"/>
                          <a:ea typeface="Times New Roman" panose="02020603050405020304" pitchFamily="18" charset="0"/>
                        </a:rPr>
                        <a:t>-</a:t>
                      </a:r>
                      <a:r>
                        <a:rPr lang="en-US" sz="1400" kern="100" dirty="0">
                          <a:solidFill>
                            <a:srgbClr val="000000"/>
                          </a:solidFill>
                          <a:effectLst/>
                          <a:latin typeface="Times New Roman" panose="02020603050405020304" pitchFamily="18" charset="0"/>
                          <a:ea typeface="Times New Roman" panose="02020603050405020304" pitchFamily="18" charset="0"/>
                        </a:rPr>
                        <a:t>2 </a:t>
                      </a:r>
                    </a:p>
                    <a:p>
                      <a:pPr marR="1815465" algn="l">
                        <a:lnSpc>
                          <a:spcPct val="150000"/>
                        </a:lnSpc>
                        <a:spcAft>
                          <a:spcPts val="235"/>
                        </a:spcAft>
                      </a:pPr>
                      <a:r>
                        <a:rPr lang="en-US" sz="1400" b="1" kern="100" dirty="0">
                          <a:solidFill>
                            <a:srgbClr val="000000"/>
                          </a:solidFill>
                          <a:effectLst/>
                          <a:latin typeface="Times New Roman" panose="02020603050405020304" pitchFamily="18" charset="0"/>
                          <a:ea typeface="Times New Roman" panose="02020603050405020304" pitchFamily="18" charset="0"/>
                        </a:rPr>
                        <a:t>Initiating Actor: </a:t>
                      </a:r>
                    </a:p>
                    <a:p>
                      <a:pPr marR="1815465" algn="l">
                        <a:lnSpc>
                          <a:spcPct val="150000"/>
                        </a:lnSpc>
                        <a:spcAft>
                          <a:spcPts val="235"/>
                        </a:spcAft>
                      </a:pPr>
                      <a:r>
                        <a:rPr lang="en-US" sz="1400" kern="100" dirty="0">
                          <a:solidFill>
                            <a:srgbClr val="000000"/>
                          </a:solidFill>
                          <a:effectLst/>
                          <a:latin typeface="Times New Roman" panose="02020603050405020304" pitchFamily="18" charset="0"/>
                          <a:ea typeface="Times New Roman" panose="02020603050405020304" pitchFamily="18" charset="0"/>
                        </a:rPr>
                        <a:t>Any of: recipients </a:t>
                      </a:r>
                      <a:endParaRPr lang="zh-CN" sz="1400" kern="100" dirty="0">
                        <a:solidFill>
                          <a:srgbClr val="000000"/>
                        </a:solidFill>
                        <a:effectLst/>
                        <a:latin typeface="Calibri" panose="020F0502020204030204" pitchFamily="34" charset="0"/>
                        <a:ea typeface="Calibri" panose="020F0502020204030204" pitchFamily="34" charset="0"/>
                      </a:endParaRPr>
                    </a:p>
                    <a:p>
                      <a:pPr algn="l">
                        <a:lnSpc>
                          <a:spcPct val="150000"/>
                        </a:lnSpc>
                        <a:spcAft>
                          <a:spcPts val="60"/>
                        </a:spcAft>
                      </a:pPr>
                      <a:r>
                        <a:rPr lang="en-US" sz="1400" b="1" kern="100" dirty="0">
                          <a:solidFill>
                            <a:srgbClr val="000000"/>
                          </a:solidFill>
                          <a:effectLst/>
                          <a:latin typeface="Times New Roman" panose="02020603050405020304" pitchFamily="18" charset="0"/>
                          <a:ea typeface="Times New Roman" panose="02020603050405020304" pitchFamily="18" charset="0"/>
                        </a:rPr>
                        <a:t>Actor’s Goal</a:t>
                      </a:r>
                      <a:r>
                        <a:rPr lang="en-US" sz="1400" kern="100" dirty="0">
                          <a:solidFill>
                            <a:srgbClr val="000000"/>
                          </a:solidFill>
                          <a:effectLst/>
                          <a:latin typeface="Times New Roman" panose="02020603050405020304" pitchFamily="18" charset="0"/>
                          <a:ea typeface="Times New Roman" panose="02020603050405020304" pitchFamily="18" charset="0"/>
                        </a:rPr>
                        <a:t>: Get the own food and takeout </a:t>
                      </a:r>
                      <a:endParaRPr lang="zh-CN" sz="1400" kern="100" dirty="0">
                        <a:solidFill>
                          <a:srgbClr val="000000"/>
                        </a:solidFill>
                        <a:effectLst/>
                        <a:latin typeface="Calibri" panose="020F0502020204030204" pitchFamily="34" charset="0"/>
                        <a:ea typeface="Calibri" panose="020F0502020204030204" pitchFamily="34" charset="0"/>
                      </a:endParaRPr>
                    </a:p>
                    <a:p>
                      <a:pPr algn="l">
                        <a:lnSpc>
                          <a:spcPct val="150000"/>
                        </a:lnSpc>
                        <a:spcAft>
                          <a:spcPts val="0"/>
                        </a:spcAft>
                      </a:pPr>
                      <a:r>
                        <a:rPr lang="en-US" sz="1400" b="1" kern="100" dirty="0">
                          <a:solidFill>
                            <a:srgbClr val="000000"/>
                          </a:solidFill>
                          <a:effectLst/>
                          <a:latin typeface="Times New Roman" panose="02020603050405020304" pitchFamily="18" charset="0"/>
                          <a:ea typeface="Times New Roman" panose="02020603050405020304" pitchFamily="18" charset="0"/>
                        </a:rPr>
                        <a:t>Participating Actors</a:t>
                      </a:r>
                      <a:r>
                        <a:rPr lang="en-US" sz="1400" kern="100" dirty="0">
                          <a:solidFill>
                            <a:srgbClr val="000000"/>
                          </a:solidFill>
                          <a:effectLst/>
                          <a:latin typeface="Times New Roman" panose="02020603050405020304" pitchFamily="18" charset="0"/>
                          <a:ea typeface="Times New Roman" panose="02020603050405020304" pitchFamily="18" charset="0"/>
                        </a:rPr>
                        <a:t>: cabinet, door of the, scanner, system, data Processing Center </a:t>
                      </a:r>
                    </a:p>
                    <a:p>
                      <a:pPr algn="l">
                        <a:lnSpc>
                          <a:spcPct val="150000"/>
                        </a:lnSpc>
                        <a:spcAft>
                          <a:spcPts val="0"/>
                        </a:spcAft>
                      </a:pPr>
                      <a:r>
                        <a:rPr lang="en-US" sz="1400" b="1" kern="100" dirty="0">
                          <a:solidFill>
                            <a:srgbClr val="000000"/>
                          </a:solidFill>
                          <a:effectLst/>
                          <a:latin typeface="Times New Roman" panose="02020603050405020304" pitchFamily="18" charset="0"/>
                          <a:ea typeface="Times New Roman" panose="02020603050405020304" pitchFamily="18" charset="0"/>
                        </a:rPr>
                        <a:t>Preconditions: </a:t>
                      </a:r>
                      <a:r>
                        <a:rPr lang="en-US" sz="1400" kern="100" dirty="0">
                          <a:solidFill>
                            <a:srgbClr val="000000"/>
                          </a:solidFill>
                          <a:effectLst/>
                          <a:latin typeface="Times New Roman" panose="02020603050405020304" pitchFamily="18" charset="0"/>
                          <a:ea typeface="Times New Roman" panose="02020603050405020304" pitchFamily="18" charset="0"/>
                        </a:rPr>
                        <a:t>Recipients got the fetch code and scan the QR code. </a:t>
                      </a:r>
                      <a:endParaRPr lang="zh-CN" sz="1400" kern="100" dirty="0">
                        <a:solidFill>
                          <a:srgbClr val="000000"/>
                        </a:solidFill>
                        <a:effectLst/>
                        <a:latin typeface="Calibri" panose="020F0502020204030204" pitchFamily="34" charset="0"/>
                        <a:ea typeface="Calibri" panose="020F0502020204030204" pitchFamily="34" charset="0"/>
                      </a:endParaRPr>
                    </a:p>
                    <a:p>
                      <a:pPr algn="l">
                        <a:lnSpc>
                          <a:spcPct val="150000"/>
                        </a:lnSpc>
                        <a:spcAft>
                          <a:spcPts val="60"/>
                        </a:spcAft>
                      </a:pPr>
                      <a:r>
                        <a:rPr lang="en-US" sz="1400" b="1" kern="100" dirty="0">
                          <a:solidFill>
                            <a:srgbClr val="000000"/>
                          </a:solidFill>
                          <a:effectLst/>
                          <a:latin typeface="Times New Roman" panose="02020603050405020304" pitchFamily="18" charset="0"/>
                          <a:ea typeface="Times New Roman" panose="02020603050405020304" pitchFamily="18" charset="0"/>
                        </a:rPr>
                        <a:t>Post conditions: </a:t>
                      </a:r>
                      <a:r>
                        <a:rPr lang="en-US" sz="1400" kern="100" dirty="0">
                          <a:solidFill>
                            <a:srgbClr val="000000"/>
                          </a:solidFill>
                          <a:effectLst/>
                          <a:latin typeface="Times New Roman" panose="02020603050405020304" pitchFamily="18" charset="0"/>
                          <a:ea typeface="Times New Roman" panose="02020603050405020304" pitchFamily="18" charset="0"/>
                        </a:rPr>
                        <a:t>The door opened. </a:t>
                      </a:r>
                      <a:endParaRPr lang="zh-CN" sz="1400" kern="100" dirty="0">
                        <a:solidFill>
                          <a:srgbClr val="000000"/>
                        </a:solidFill>
                        <a:effectLst/>
                        <a:latin typeface="Calibri" panose="020F0502020204030204" pitchFamily="34" charset="0"/>
                        <a:ea typeface="Calibri" panose="020F0502020204030204" pitchFamily="34" charset="0"/>
                      </a:endParaRPr>
                    </a:p>
                    <a:p>
                      <a:pPr algn="l">
                        <a:lnSpc>
                          <a:spcPct val="150000"/>
                        </a:lnSpc>
                        <a:spcAft>
                          <a:spcPts val="65"/>
                        </a:spcAft>
                      </a:pPr>
                      <a:r>
                        <a:rPr lang="en-US" sz="1400" b="1" kern="100" dirty="0">
                          <a:solidFill>
                            <a:srgbClr val="000000"/>
                          </a:solidFill>
                          <a:effectLst/>
                          <a:latin typeface="Times New Roman" panose="02020603050405020304" pitchFamily="18" charset="0"/>
                          <a:ea typeface="Times New Roman" panose="02020603050405020304" pitchFamily="18" charset="0"/>
                        </a:rPr>
                        <a:t>Flow of Events for Main Success Scenario:  </a:t>
                      </a:r>
                      <a:endParaRPr lang="zh-CN" sz="1400" b="1" kern="100" dirty="0">
                        <a:solidFill>
                          <a:srgbClr val="000000"/>
                        </a:solidFill>
                        <a:effectLst/>
                        <a:latin typeface="Calibri" panose="020F0502020204030204" pitchFamily="34" charset="0"/>
                        <a:ea typeface="Calibri" panose="020F0502020204030204" pitchFamily="34" charset="0"/>
                      </a:endParaRPr>
                    </a:p>
                    <a:p>
                      <a:pPr algn="l">
                        <a:lnSpc>
                          <a:spcPct val="150000"/>
                        </a:lnSpc>
                        <a:spcAft>
                          <a:spcPts val="65"/>
                        </a:spcAft>
                      </a:pPr>
                      <a:r>
                        <a:rPr lang="en-US" sz="1400" kern="100" dirty="0">
                          <a:solidFill>
                            <a:srgbClr val="000000"/>
                          </a:solidFill>
                          <a:effectLst/>
                          <a:latin typeface="Times New Roman" panose="02020603050405020304" pitchFamily="18" charset="0"/>
                          <a:ea typeface="Times New Roman" panose="02020603050405020304" pitchFamily="18" charset="0"/>
                        </a:rPr>
                        <a:t>--</a:t>
                      </a:r>
                      <a:r>
                        <a:rPr lang="en-US" sz="1400" kern="1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à</a:t>
                      </a:r>
                      <a:r>
                        <a:rPr lang="en-US" sz="1400" kern="100" dirty="0">
                          <a:solidFill>
                            <a:srgbClr val="000000"/>
                          </a:solidFill>
                          <a:effectLst/>
                          <a:latin typeface="Times New Roman" panose="02020603050405020304" pitchFamily="18" charset="0"/>
                          <a:ea typeface="Times New Roman" panose="02020603050405020304" pitchFamily="18" charset="0"/>
                        </a:rPr>
                        <a:t>a. The recipients got the message and use the fetch code to scan the QR code.  </a:t>
                      </a:r>
                      <a:endParaRPr lang="zh-CN" sz="1400" kern="100" dirty="0">
                        <a:solidFill>
                          <a:srgbClr val="000000"/>
                        </a:solidFill>
                        <a:effectLst/>
                        <a:latin typeface="Calibri" panose="020F0502020204030204" pitchFamily="34" charset="0"/>
                        <a:ea typeface="Calibri" panose="020F0502020204030204" pitchFamily="34" charset="0"/>
                      </a:endParaRPr>
                    </a:p>
                    <a:p>
                      <a:pPr algn="l">
                        <a:lnSpc>
                          <a:spcPct val="150000"/>
                        </a:lnSpc>
                        <a:spcAft>
                          <a:spcPts val="0"/>
                        </a:spcAft>
                      </a:pPr>
                      <a:r>
                        <a:rPr lang="en-US" sz="1400" kern="100"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ß</a:t>
                      </a:r>
                      <a:r>
                        <a:rPr lang="en-US" sz="1400" kern="100" dirty="0">
                          <a:solidFill>
                            <a:srgbClr val="000000"/>
                          </a:solidFill>
                          <a:effectLst/>
                          <a:latin typeface="Times New Roman" panose="02020603050405020304" pitchFamily="18" charset="0"/>
                          <a:ea typeface="Times New Roman" panose="02020603050405020304" pitchFamily="18" charset="0"/>
                        </a:rPr>
                        <a:t>---b. The system will confirm the behavior. The recipients open the door. </a:t>
                      </a:r>
                      <a:endParaRPr lang="zh-CN" sz="1400" kern="100" dirty="0">
                        <a:solidFill>
                          <a:srgbClr val="000000"/>
                        </a:solidFill>
                        <a:effectLst/>
                        <a:latin typeface="Calibri" panose="020F0502020204030204" pitchFamily="34" charset="0"/>
                        <a:ea typeface="Calibri" panose="020F0502020204030204" pitchFamily="34" charset="0"/>
                      </a:endParaRPr>
                    </a:p>
                  </a:txBody>
                  <a:tcPr marL="68580" marR="73025"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8949411"/>
                  </a:ext>
                </a:extLst>
              </a:tr>
            </a:tbl>
          </a:graphicData>
        </a:graphic>
      </p:graphicFrame>
      <p:sp>
        <p:nvSpPr>
          <p:cNvPr id="5" name="Rectangle 2">
            <a:extLst>
              <a:ext uri="{FF2B5EF4-FFF2-40B4-BE49-F238E27FC236}">
                <a16:creationId xmlns:a16="http://schemas.microsoft.com/office/drawing/2014/main" id="{BCEA5788-AC02-4A64-A95A-DE9EB167AB91}"/>
              </a:ext>
            </a:extLst>
          </p:cNvPr>
          <p:cNvSpPr>
            <a:spLocks noChangeArrowheads="1"/>
          </p:cNvSpPr>
          <p:nvPr/>
        </p:nvSpPr>
        <p:spPr bwMode="auto">
          <a:xfrm>
            <a:off x="251520" y="116632"/>
            <a:ext cx="82089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Use Case UC-</a:t>
            </a:r>
            <a:r>
              <a:rPr kumimoji="0" lang="zh-CN" altLang="en-US" sz="2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en-US" altLang="zh-CN"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9</a:t>
            </a:r>
            <a:r>
              <a:rPr kumimoji="0" lang="zh-CN" altLang="en-US" sz="2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en-US" altLang="zh-CN"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Open cabinet </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CF3939C5-B25E-46BC-889B-409393B9570E}"/>
              </a:ext>
            </a:extLst>
          </p:cNvPr>
          <p:cNvPicPr>
            <a:picLocks noChangeAspect="1"/>
          </p:cNvPicPr>
          <p:nvPr/>
        </p:nvPicPr>
        <p:blipFill>
          <a:blip r:embed="rId3"/>
          <a:stretch>
            <a:fillRect/>
          </a:stretch>
        </p:blipFill>
        <p:spPr>
          <a:xfrm>
            <a:off x="4211960" y="1232756"/>
            <a:ext cx="4720569" cy="4392488"/>
          </a:xfrm>
          <a:prstGeom prst="rect">
            <a:avLst/>
          </a:prstGeom>
        </p:spPr>
      </p:pic>
    </p:spTree>
    <p:extLst>
      <p:ext uri="{BB962C8B-B14F-4D97-AF65-F5344CB8AC3E}">
        <p14:creationId xmlns:p14="http://schemas.microsoft.com/office/powerpoint/2010/main" val="424293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1027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926</Words>
  <Application>Microsoft Office PowerPoint</Application>
  <PresentationFormat>全屏显示(4:3)</PresentationFormat>
  <Paragraphs>91</Paragraphs>
  <Slides>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新宋体</vt:lpstr>
      <vt:lpstr>Arial</vt:lpstr>
      <vt:lpstr>Calibri</vt:lpstr>
      <vt:lpstr>Times New Roman</vt:lpstr>
      <vt:lpstr>Wingdings</vt:lpstr>
      <vt:lpstr>Office 主题</vt:lpstr>
      <vt:lpstr>Olivia’s parts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婉莹 袁</cp:lastModifiedBy>
  <cp:revision>23</cp:revision>
  <dcterms:modified xsi:type="dcterms:W3CDTF">2019-05-08T15:47:49Z</dcterms:modified>
</cp:coreProperties>
</file>