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3"/>
    <p:sldId id="257" r:id="rId4"/>
    <p:sldId id="261" r:id="rId5"/>
    <p:sldId id="258" r:id="rId6"/>
    <p:sldId id="259" r:id="rId7"/>
    <p:sldId id="260" r:id="rId8"/>
    <p:sldId id="271" r:id="rId9"/>
    <p:sldId id="262" r:id="rId10"/>
    <p:sldId id="272" r:id="rId11"/>
    <p:sldId id="264" r:id="rId12"/>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AF024-0D5F-4DCF-BA61-1D000F83C86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0F6E1-1E6F-4E64-8FCE-6E006F8881A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60F6E1-1E6F-4E64-8FCE-6E006F8881A1}"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60F6E1-1E6F-4E64-8FCE-6E006F8881A1}"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60EA64-D806-43AC-9DF2-F8C432F32B4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9F9C37B-1D36-470B-8223-D6C91242E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7C6F52A-A82B-47A2-A83A-8C4C91F2D59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070A7B3-6521-4DCA-87E5-044747A908C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160EA64-D806-43AC-9DF2-F8C432F32B4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AB134690-1557-4C89-A502-4959FE7FAD7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F7D4976-E339-4826-83B7-FBD03F55ECF8}"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037C31-9E7A-4F99-8774-A0E530DE1A42}"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1BE4249-C0D0-4B06-8692-E8BB871AF64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42B0DB6-F5C7-45FB-8CF3-31B45F9C2DA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1160EA64-D806-43AC-9DF2-F8C432F32B4C}" type="datetimeFigureOut">
              <a:rPr lang="en-US" dirty="0"/>
            </a:fld>
            <a:endParaRPr lang="en-US" dirty="0"/>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dirty="0"/>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8A7A6979-0714-4377-B894-6BE4C2D6E202}"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3654" y="502666"/>
            <a:ext cx="8991600" cy="1645920"/>
          </a:xfrm>
        </p:spPr>
        <p:txBody>
          <a:bodyPr/>
          <a:lstStyle/>
          <a:p>
            <a:r>
              <a:rPr lang="en-IN" sz="4000" b="1" dirty="0"/>
              <a:t>MACHINE LEARNING END SEMESTER PROJECT (CSE-425)</a:t>
            </a:r>
            <a:endParaRPr lang="en-IN" sz="4000" b="1" dirty="0"/>
          </a:p>
        </p:txBody>
      </p:sp>
      <p:sp>
        <p:nvSpPr>
          <p:cNvPr id="3" name="Subtitle 2"/>
          <p:cNvSpPr>
            <a:spLocks noGrp="1"/>
          </p:cNvSpPr>
          <p:nvPr>
            <p:ph type="subTitle" idx="1"/>
          </p:nvPr>
        </p:nvSpPr>
        <p:spPr>
          <a:xfrm>
            <a:off x="1894840" y="2484755"/>
            <a:ext cx="9249410" cy="3883660"/>
          </a:xfrm>
        </p:spPr>
        <p:txBody>
          <a:bodyPr/>
          <a:lstStyle/>
          <a:p>
            <a:r>
              <a:rPr lang="en-IN" sz="2800" b="1" dirty="0">
                <a:solidFill>
                  <a:schemeClr val="tx1"/>
                </a:solidFill>
                <a:effectLst/>
              </a:rPr>
              <a:t>Title : Predicting and Classifying Euro-Dollar Exchange Rates </a:t>
            </a:r>
            <a:endParaRPr lang="en-IN" sz="2800" b="1" dirty="0">
              <a:solidFill>
                <a:schemeClr val="tx1"/>
              </a:solidFill>
              <a:effectLst/>
            </a:endParaRPr>
          </a:p>
          <a:p>
            <a:endParaRPr lang="en-IN" sz="2800" b="1" dirty="0">
              <a:solidFill>
                <a:schemeClr val="tx1"/>
              </a:solidFill>
              <a:effectLst/>
            </a:endParaRPr>
          </a:p>
          <a:p>
            <a:r>
              <a:rPr lang="en-IN" sz="2000" dirty="0">
                <a:solidFill>
                  <a:schemeClr val="tx1"/>
                </a:solidFill>
                <a:effectLst/>
              </a:rPr>
              <a:t>Submitted By, </a:t>
            </a:r>
            <a:endParaRPr lang="en-IN" sz="2000" dirty="0">
              <a:solidFill>
                <a:schemeClr val="tx1"/>
              </a:solidFill>
              <a:effectLst/>
            </a:endParaRPr>
          </a:p>
          <a:p>
            <a:r>
              <a:rPr lang="en-IN" sz="2000" dirty="0">
                <a:solidFill>
                  <a:schemeClr val="tx1"/>
                </a:solidFill>
                <a:effectLst/>
              </a:rPr>
              <a:t>Visweish KM - 125018079</a:t>
            </a:r>
            <a:endParaRPr lang="en-IN" sz="2000" dirty="0">
              <a:solidFill>
                <a:schemeClr val="tx1"/>
              </a:solidFill>
              <a:effectLst/>
            </a:endParaRPr>
          </a:p>
          <a:p>
            <a:r>
              <a:rPr lang="en-IN" sz="2000" dirty="0">
                <a:solidFill>
                  <a:schemeClr val="tx1"/>
                </a:solidFill>
                <a:effectLst/>
              </a:rPr>
              <a:t>B.Tech, Computer Science and Business Systems</a:t>
            </a:r>
            <a:endParaRPr lang="en-IN" sz="2000" dirty="0">
              <a:solidFill>
                <a:schemeClr val="tx1"/>
              </a:solidFill>
              <a:effectLst/>
            </a:endParaRPr>
          </a:p>
          <a:p>
            <a:r>
              <a:rPr lang="en-IN" sz="2000" dirty="0">
                <a:solidFill>
                  <a:schemeClr val="tx1"/>
                </a:solidFill>
                <a:effectLst/>
              </a:rPr>
              <a:t>Submitted To, </a:t>
            </a:r>
            <a:endParaRPr lang="en-IN" sz="2000" dirty="0">
              <a:solidFill>
                <a:schemeClr val="tx1"/>
              </a:solidFill>
              <a:effectLst/>
            </a:endParaRPr>
          </a:p>
          <a:p>
            <a:r>
              <a:rPr lang="en-IN" sz="2000" dirty="0">
                <a:solidFill>
                  <a:schemeClr val="tx1"/>
                </a:solidFill>
                <a:effectLst/>
              </a:rPr>
              <a:t>Swetha Varadarajan</a:t>
            </a:r>
            <a:endParaRPr lang="en-IN" sz="2000" dirty="0">
              <a:solidFill>
                <a:schemeClr val="tx1"/>
              </a:solidFill>
              <a:effectLst/>
            </a:endParaRPr>
          </a:p>
        </p:txBody>
      </p:sp>
      <p:pic>
        <p:nvPicPr>
          <p:cNvPr id="6" name="image2.png"/>
          <p:cNvPicPr preferRelativeResize="0"/>
          <p:nvPr/>
        </p:nvPicPr>
        <p:blipFill>
          <a:blip r:embed="rId1"/>
          <a:srcRect/>
          <a:stretch>
            <a:fillRect/>
          </a:stretch>
        </p:blipFill>
        <p:spPr>
          <a:xfrm>
            <a:off x="9759315" y="0"/>
            <a:ext cx="2432685" cy="7029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7657" y="628792"/>
            <a:ext cx="8991600" cy="813656"/>
          </a:xfrm>
        </p:spPr>
        <p:txBody>
          <a:bodyPr/>
          <a:lstStyle/>
          <a:p>
            <a:r>
              <a:rPr lang="en-IN" sz="4000" b="1" dirty="0"/>
              <a:t>Results - Accuray and Precision</a:t>
            </a:r>
            <a:endParaRPr lang="en-IN" sz="4000" b="1" dirty="0"/>
          </a:p>
        </p:txBody>
      </p:sp>
      <p:graphicFrame>
        <p:nvGraphicFramePr>
          <p:cNvPr id="3" name="Table 2"/>
          <p:cNvGraphicFramePr/>
          <p:nvPr>
            <p:custDataLst>
              <p:tags r:id="rId1"/>
            </p:custDataLst>
          </p:nvPr>
        </p:nvGraphicFramePr>
        <p:xfrm>
          <a:off x="1937385" y="1794510"/>
          <a:ext cx="8992235" cy="4076065"/>
        </p:xfrm>
        <a:graphic>
          <a:graphicData uri="http://schemas.openxmlformats.org/drawingml/2006/table">
            <a:tbl>
              <a:tblPr/>
              <a:tblGrid>
                <a:gridCol w="5118735"/>
                <a:gridCol w="1979295"/>
                <a:gridCol w="1894205"/>
              </a:tblGrid>
              <a:tr h="582295">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Models</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a:solidFill>
                        <a:schemeClr val="tx1"/>
                      </a:solidFill>
                      <a:prstDash val="solid"/>
                    </a:lnB>
                    <a:noFill/>
                  </a:tcPr>
                </a:tc>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Accuracy</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Precision</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582295">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Voting Classifier</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85.46</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a:solidFill>
                        <a:schemeClr val="tx1"/>
                      </a:solidFill>
                      <a:prstDash val="soli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86.99</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582295">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Decision Tree Classifier</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a:solidFill>
                        <a:schemeClr val="tx1"/>
                      </a:solidFill>
                      <a:prstDash val="solid"/>
                    </a:lnT>
                    <a:lnB w="12700" cap="flat" cmpd="sng">
                      <a:solidFill>
                        <a:srgbClr val="000000"/>
                      </a:solidFill>
                      <a:prstDash val="solid"/>
                      <a:headEnd type="none" w="med" len="med"/>
                      <a:tailEnd type="none" w="med" len="med"/>
                    </a:lnB>
                    <a:noFill/>
                  </a:tcPr>
                </a:tc>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83.59</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83.05</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582295">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Logistic Regression</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81.51</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81.33</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582295">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Gaussian Naive Bayes</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50.05</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49.05</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582295">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AdaBoost Classifier</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58.98</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56.66</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582295">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Gradient Boosting Classifier</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77.67</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85725" indent="0">
                        <a:lnSpc>
                          <a:spcPct val="114000"/>
                        </a:lnSpc>
                        <a:spcBef>
                          <a:spcPct val="0"/>
                        </a:spcBef>
                        <a:spcAft>
                          <a:spcPct val="0"/>
                        </a:spcAft>
                      </a:pPr>
                      <a:r>
                        <a:rPr sz="2000">
                          <a:latin typeface="Arial" panose="020B0604020202020204" pitchFamily="34" charset="0"/>
                          <a:ea typeface="Times New Roman" panose="02020603050405020304"/>
                          <a:cs typeface="Arial" panose="020B0604020202020204" pitchFamily="34" charset="0"/>
                        </a:rPr>
                        <a:t>75.96</a:t>
                      </a:r>
                      <a:endParaRPr sz="2000">
                        <a:latin typeface="Arial" panose="020B0604020202020204" pitchFamily="34" charset="0"/>
                        <a:ea typeface="Times New Roman" panose="02020603050405020304"/>
                        <a:cs typeface="Arial" panose="020B0604020202020204" pitchFamily="34" charset="0"/>
                      </a:endParaRPr>
                    </a:p>
                  </a:txBody>
                  <a:tcPr marL="63500" marR="63500" marT="63500" marB="6350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bl>
          </a:graphicData>
        </a:graphic>
      </p:graphicFrame>
      <p:pic>
        <p:nvPicPr>
          <p:cNvPr id="6" name="image2.png"/>
          <p:cNvPicPr preferRelativeResize="0"/>
          <p:nvPr/>
        </p:nvPicPr>
        <p:blipFill>
          <a:blip r:embed="rId2"/>
          <a:srcRect/>
          <a:stretch>
            <a:fillRect/>
          </a:stretch>
        </p:blipFill>
        <p:spPr>
          <a:xfrm>
            <a:off x="9759315" y="0"/>
            <a:ext cx="2432685" cy="7029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7657" y="296687"/>
            <a:ext cx="8991600" cy="813656"/>
          </a:xfrm>
        </p:spPr>
        <p:txBody>
          <a:bodyPr/>
          <a:lstStyle/>
          <a:p>
            <a:pPr>
              <a:lnSpc>
                <a:spcPct val="90000"/>
              </a:lnSpc>
            </a:pPr>
            <a:r>
              <a:rPr lang="en-IN" sz="4000" b="1" dirty="0"/>
              <a:t>Inferences</a:t>
            </a:r>
            <a:endParaRPr lang="en-IN" sz="4000" b="1" dirty="0"/>
          </a:p>
        </p:txBody>
      </p:sp>
      <p:sp>
        <p:nvSpPr>
          <p:cNvPr id="3" name="TextBox 2"/>
          <p:cNvSpPr txBox="1"/>
          <p:nvPr/>
        </p:nvSpPr>
        <p:spPr>
          <a:xfrm>
            <a:off x="762000" y="1247231"/>
            <a:ext cx="10853057" cy="4524315"/>
          </a:xfrm>
          <a:prstGeom prst="rect">
            <a:avLst/>
          </a:prstGeom>
          <a:noFill/>
        </p:spPr>
        <p:txBody>
          <a:bodyPr wrap="square" rtlCol="0">
            <a:spAutoFit/>
          </a:bodyPr>
          <a:lstStyle/>
          <a:p>
            <a:pPr marL="457200" indent="-457200">
              <a:buFont typeface="Arial" panose="020B0604020202020204" pitchFamily="34" charset="0"/>
              <a:buChar char="•"/>
            </a:pPr>
            <a:r>
              <a:rPr lang="en-IN" sz="3200" dirty="0">
                <a:solidFill>
                  <a:schemeClr val="tx1"/>
                </a:solidFill>
              </a:rPr>
              <a:t>The EDA helps us to understand the distribution of data in a visual format.</a:t>
            </a:r>
            <a:endParaRPr lang="en-IN" sz="3200" dirty="0">
              <a:solidFill>
                <a:schemeClr val="tx1"/>
              </a:solidFill>
            </a:endParaRPr>
          </a:p>
          <a:p>
            <a:pPr marL="457200" indent="-457200">
              <a:buFont typeface="Arial" panose="020B0604020202020204" pitchFamily="34" charset="0"/>
              <a:buChar char="•"/>
            </a:pPr>
            <a:r>
              <a:rPr lang="en-IN" sz="3200" dirty="0">
                <a:solidFill>
                  <a:schemeClr val="tx1"/>
                </a:solidFill>
              </a:rPr>
              <a:t>The preprocessing steps help to refine the data ensuring all the features can be compared on a same scale and not contain missing values.</a:t>
            </a:r>
            <a:endParaRPr lang="en-IN" sz="3200" dirty="0">
              <a:solidFill>
                <a:schemeClr val="tx1"/>
              </a:solidFill>
            </a:endParaRPr>
          </a:p>
          <a:p>
            <a:pPr marL="457200" indent="-457200">
              <a:buFont typeface="Arial" panose="020B0604020202020204" pitchFamily="34" charset="0"/>
              <a:buChar char="•"/>
            </a:pPr>
            <a:r>
              <a:rPr lang="en-IN" sz="3200" dirty="0">
                <a:solidFill>
                  <a:schemeClr val="tx1"/>
                </a:solidFill>
              </a:rPr>
              <a:t>The GridsearchCV is a hyperparameter tuning techniques which tries of all the possible permutations of the given set of hyperparameters and returns the best result on cross validation with the result of all possibilities.</a:t>
            </a:r>
            <a:endParaRPr lang="en-IN" sz="3200" dirty="0">
              <a:solidFill>
                <a:schemeClr val="tx1"/>
              </a:solidFill>
            </a:endParaRPr>
          </a:p>
        </p:txBody>
      </p:sp>
      <p:pic>
        <p:nvPicPr>
          <p:cNvPr id="6" name="image2.png"/>
          <p:cNvPicPr preferRelativeResize="0"/>
          <p:nvPr/>
        </p:nvPicPr>
        <p:blipFill>
          <a:blip r:embed="rId1"/>
          <a:srcRect/>
          <a:stretch>
            <a:fillRect/>
          </a:stretch>
        </p:blipFill>
        <p:spPr>
          <a:xfrm>
            <a:off x="9759315" y="0"/>
            <a:ext cx="2432685" cy="7029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36800" y="2351314"/>
            <a:ext cx="7432486" cy="1446550"/>
          </a:xfrm>
          <a:prstGeom prst="rect">
            <a:avLst/>
          </a:prstGeom>
          <a:noFill/>
          <a:ln>
            <a:solidFill>
              <a:srgbClr val="0070C0"/>
            </a:solid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IN"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IN"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937657" y="296687"/>
            <a:ext cx="8991600" cy="813656"/>
          </a:xfrm>
        </p:spPr>
        <p:txBody>
          <a:bodyPr>
            <a:normAutofit/>
          </a:bodyPr>
          <a:lstStyle/>
          <a:p>
            <a:r>
              <a:rPr lang="en-IN" sz="4000" b="1" dirty="0"/>
              <a:t>Problem statement</a:t>
            </a:r>
            <a:endParaRPr lang="en-IN" sz="4000" b="1" dirty="0"/>
          </a:p>
        </p:txBody>
      </p:sp>
      <p:sp>
        <p:nvSpPr>
          <p:cNvPr id="5" name="TextBox 4"/>
          <p:cNvSpPr txBox="1"/>
          <p:nvPr/>
        </p:nvSpPr>
        <p:spPr>
          <a:xfrm>
            <a:off x="489857" y="1635579"/>
            <a:ext cx="11190514" cy="3107690"/>
          </a:xfrm>
          <a:prstGeom prst="rect">
            <a:avLst/>
          </a:prstGeom>
          <a:noFill/>
        </p:spPr>
        <p:txBody>
          <a:bodyPr wrap="square" rtlCol="0">
            <a:spAutoFit/>
          </a:bodyPr>
          <a:lstStyle/>
          <a:p>
            <a:r>
              <a:rPr lang="en-US" sz="2800" b="0" i="0" dirty="0">
                <a:solidFill>
                  <a:schemeClr val="tx1"/>
                </a:solidFill>
                <a:effectLst/>
                <a:cs typeface="+mn-lt"/>
              </a:rPr>
              <a:t>This research addresses the challenge of predicting the EUR/USD exchange rate, which is complicated by market volatility and factors like interest rates and geopolitical events. The goal is to create a machine learning approach to forecast whether the rate will rise or fall the next day, aiding traders in making informed decisions. Models used include Logistic Regression, Random Forest, Naive Bayes, and a Voting Classifier ensemble. </a:t>
            </a:r>
            <a:endParaRPr lang="en-US" sz="2800" b="0" i="0" dirty="0">
              <a:solidFill>
                <a:schemeClr val="tx1"/>
              </a:solidFill>
              <a:effectLst/>
              <a:cs typeface="+mn-lt"/>
            </a:endParaRPr>
          </a:p>
        </p:txBody>
      </p:sp>
      <p:pic>
        <p:nvPicPr>
          <p:cNvPr id="6" name="image2.png"/>
          <p:cNvPicPr preferRelativeResize="0"/>
          <p:nvPr/>
        </p:nvPicPr>
        <p:blipFill>
          <a:blip r:embed="rId1"/>
          <a:srcRect/>
          <a:stretch>
            <a:fillRect/>
          </a:stretch>
        </p:blipFill>
        <p:spPr>
          <a:xfrm>
            <a:off x="9759315" y="0"/>
            <a:ext cx="2432685" cy="7029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937657" y="296687"/>
            <a:ext cx="8991600" cy="813656"/>
          </a:xfrm>
        </p:spPr>
        <p:txBody>
          <a:bodyPr>
            <a:normAutofit/>
          </a:bodyPr>
          <a:lstStyle/>
          <a:p>
            <a:r>
              <a:rPr lang="en-IN" sz="4000" b="1" dirty="0"/>
              <a:t>Dataset Description</a:t>
            </a:r>
            <a:endParaRPr lang="en-IN" sz="4000" b="1" dirty="0"/>
          </a:p>
        </p:txBody>
      </p:sp>
      <p:sp>
        <p:nvSpPr>
          <p:cNvPr id="5" name="TextBox 4"/>
          <p:cNvSpPr txBox="1"/>
          <p:nvPr/>
        </p:nvSpPr>
        <p:spPr>
          <a:xfrm>
            <a:off x="631372" y="1525270"/>
            <a:ext cx="11190514" cy="3107690"/>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chemeClr val="tx1"/>
                </a:solidFill>
              </a:rPr>
              <a:t>The dataset comprises nearly two decades of time series data and includes key financial features such as Open, High, Low, and Close (OHLC) prices.</a:t>
            </a:r>
            <a:endParaRPr lang="en-IN" sz="2800" dirty="0">
              <a:solidFill>
                <a:schemeClr val="tx1"/>
              </a:solidFill>
            </a:endParaRPr>
          </a:p>
          <a:p>
            <a:pPr marL="457200" indent="-457200">
              <a:buFont typeface="Arial" panose="020B0604020202020204" pitchFamily="34" charset="0"/>
              <a:buChar char="•"/>
            </a:pPr>
            <a:r>
              <a:rPr lang="en-IN" sz="2800" dirty="0">
                <a:solidFill>
                  <a:schemeClr val="tx1"/>
                </a:solidFill>
              </a:rPr>
              <a:t>It consists of 4,870 instances, each capturing these essential attributes along with the corresponding date, providing a robust foundation for model training and analysis.</a:t>
            </a:r>
            <a:endParaRPr lang="en-IN" sz="2800" dirty="0">
              <a:solidFill>
                <a:schemeClr val="tx1"/>
              </a:solidFill>
            </a:endParaRPr>
          </a:p>
          <a:p>
            <a:pPr marL="457200" indent="-457200">
              <a:buFont typeface="Arial" panose="020B0604020202020204" pitchFamily="34" charset="0"/>
              <a:buChar char="•"/>
            </a:pPr>
            <a:endParaRPr lang="en-IN" sz="2800" dirty="0">
              <a:solidFill>
                <a:schemeClr val="tx1"/>
              </a:solidFill>
            </a:endParaRPr>
          </a:p>
        </p:txBody>
      </p:sp>
      <p:pic>
        <p:nvPicPr>
          <p:cNvPr id="6" name="image2.png"/>
          <p:cNvPicPr preferRelativeResize="0"/>
          <p:nvPr/>
        </p:nvPicPr>
        <p:blipFill>
          <a:blip r:embed="rId1"/>
          <a:srcRect/>
          <a:stretch>
            <a:fillRect/>
          </a:stretch>
        </p:blipFill>
        <p:spPr>
          <a:xfrm>
            <a:off x="9759315" y="0"/>
            <a:ext cx="2432685" cy="7029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9686" y="100745"/>
            <a:ext cx="8991600" cy="813656"/>
          </a:xfrm>
        </p:spPr>
        <p:txBody>
          <a:bodyPr/>
          <a:lstStyle/>
          <a:p>
            <a:r>
              <a:rPr lang="en-IN" sz="4000" b="1" dirty="0"/>
              <a:t>Flow Diagram</a:t>
            </a:r>
            <a:endParaRPr lang="en-IN" sz="4000" b="1" dirty="0"/>
          </a:p>
        </p:txBody>
      </p:sp>
      <p:pic>
        <p:nvPicPr>
          <p:cNvPr id="5" name="image7.png"/>
          <p:cNvPicPr preferRelativeResize="0"/>
          <p:nvPr/>
        </p:nvPicPr>
        <p:blipFill>
          <a:blip r:embed="rId1"/>
          <a:srcRect/>
          <a:stretch>
            <a:fillRect/>
          </a:stretch>
        </p:blipFill>
        <p:spPr>
          <a:xfrm>
            <a:off x="1056958" y="1224598"/>
            <a:ext cx="4714875" cy="4524375"/>
          </a:xfrm>
          <a:prstGeom prst="rect">
            <a:avLst/>
          </a:prstGeom>
        </p:spPr>
      </p:pic>
      <p:pic>
        <p:nvPicPr>
          <p:cNvPr id="7" name="image5.png"/>
          <p:cNvPicPr preferRelativeResize="0"/>
          <p:nvPr/>
        </p:nvPicPr>
        <p:blipFill>
          <a:blip r:embed="rId2"/>
          <a:srcRect/>
          <a:stretch>
            <a:fillRect/>
          </a:stretch>
        </p:blipFill>
        <p:spPr>
          <a:xfrm>
            <a:off x="6974205" y="1775143"/>
            <a:ext cx="4552950" cy="3038475"/>
          </a:xfrm>
          <a:prstGeom prst="rect">
            <a:avLst/>
          </a:prstGeom>
        </p:spPr>
      </p:pic>
      <p:pic>
        <p:nvPicPr>
          <p:cNvPr id="3" name="image2.png"/>
          <p:cNvPicPr preferRelativeResize="0"/>
          <p:nvPr/>
        </p:nvPicPr>
        <p:blipFill>
          <a:blip r:embed="rId3"/>
          <a:srcRect/>
          <a:stretch>
            <a:fillRect/>
          </a:stretch>
        </p:blipFill>
        <p:spPr>
          <a:xfrm>
            <a:off x="9759315" y="0"/>
            <a:ext cx="2432685" cy="7029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1252" y="402732"/>
            <a:ext cx="8991600" cy="813656"/>
          </a:xfrm>
        </p:spPr>
        <p:txBody>
          <a:bodyPr/>
          <a:lstStyle/>
          <a:p>
            <a:r>
              <a:rPr lang="en-IN" sz="4000" b="1" dirty="0"/>
              <a:t>Brief Description of all Features</a:t>
            </a:r>
            <a:endParaRPr lang="en-IN" sz="4000" b="1" dirty="0"/>
          </a:p>
        </p:txBody>
      </p:sp>
      <p:sp>
        <p:nvSpPr>
          <p:cNvPr id="3" name="Text Box 2"/>
          <p:cNvSpPr txBox="1"/>
          <p:nvPr/>
        </p:nvSpPr>
        <p:spPr>
          <a:xfrm>
            <a:off x="1410970" y="1388745"/>
            <a:ext cx="8991600" cy="4957445"/>
          </a:xfrm>
          <a:prstGeom prst="rect">
            <a:avLst/>
          </a:prstGeom>
        </p:spPr>
        <p:txBody>
          <a:bodyPr>
            <a:noAutofit/>
          </a:bodyPr>
          <a:p>
            <a:pPr marL="457200" indent="-457200">
              <a:lnSpc>
                <a:spcPct val="110000"/>
              </a:lnSpc>
              <a:buFont typeface="Arial" panose="020B0604020202020204" pitchFamily="34" charset="0"/>
              <a:buChar char="•"/>
            </a:pPr>
            <a:r>
              <a:rPr sz="2800"/>
              <a:t>Date: The specific day on which the data is recorded.</a:t>
            </a:r>
            <a:endParaRPr sz="2800"/>
          </a:p>
          <a:p>
            <a:pPr marL="457200" indent="-457200">
              <a:lnSpc>
                <a:spcPct val="110000"/>
              </a:lnSpc>
              <a:buFont typeface="Arial" panose="020B0604020202020204" pitchFamily="34" charset="0"/>
              <a:buChar char="•"/>
            </a:pPr>
            <a:r>
              <a:rPr sz="2800"/>
              <a:t>Open: The exchange rate at the beginning of the trading period</a:t>
            </a:r>
            <a:endParaRPr sz="2800"/>
          </a:p>
          <a:p>
            <a:pPr marL="457200" indent="-457200">
              <a:lnSpc>
                <a:spcPct val="110000"/>
              </a:lnSpc>
              <a:buFont typeface="Arial" panose="020B0604020202020204" pitchFamily="34" charset="0"/>
              <a:buChar char="•"/>
            </a:pPr>
            <a:r>
              <a:rPr sz="2800"/>
              <a:t>High: The highest exchange rate reached during the trading period.</a:t>
            </a:r>
            <a:endParaRPr sz="2800"/>
          </a:p>
          <a:p>
            <a:pPr marL="457200" indent="-457200">
              <a:lnSpc>
                <a:spcPct val="110000"/>
              </a:lnSpc>
              <a:buFont typeface="Arial" panose="020B0604020202020204" pitchFamily="34" charset="0"/>
              <a:buChar char="•"/>
            </a:pPr>
            <a:r>
              <a:rPr sz="2800"/>
              <a:t>Low: The lowest exchange rate reached during the trading period. </a:t>
            </a:r>
            <a:endParaRPr sz="2800"/>
          </a:p>
          <a:p>
            <a:pPr marL="457200" indent="-457200">
              <a:lnSpc>
                <a:spcPct val="110000"/>
              </a:lnSpc>
              <a:buFont typeface="Arial" panose="020B0604020202020204" pitchFamily="34" charset="0"/>
              <a:buChar char="•"/>
            </a:pPr>
            <a:r>
              <a:rPr sz="2800"/>
              <a:t>Close: The final exchange rate at the end of the trading period. </a:t>
            </a:r>
            <a:endParaRPr sz="2800"/>
          </a:p>
          <a:p>
            <a:pPr marL="457200" indent="-457200">
              <a:buFont typeface="Arial" panose="020B0604020202020204" pitchFamily="34" charset="0"/>
              <a:buChar char="•"/>
            </a:pPr>
            <a:endParaRPr sz="2800"/>
          </a:p>
        </p:txBody>
      </p:sp>
      <p:pic>
        <p:nvPicPr>
          <p:cNvPr id="4" name="image2.png"/>
          <p:cNvPicPr preferRelativeResize="0"/>
          <p:nvPr/>
        </p:nvPicPr>
        <p:blipFill>
          <a:blip r:embed="rId1"/>
          <a:srcRect/>
          <a:stretch>
            <a:fillRect/>
          </a:stretch>
        </p:blipFill>
        <p:spPr>
          <a:xfrm>
            <a:off x="9759315" y="0"/>
            <a:ext cx="2432685" cy="702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7657" y="296687"/>
            <a:ext cx="8991600" cy="813656"/>
          </a:xfrm>
        </p:spPr>
        <p:txBody>
          <a:bodyPr/>
          <a:lstStyle/>
          <a:p>
            <a:r>
              <a:rPr lang="en-IN" sz="4000" b="1" dirty="0"/>
              <a:t>Data Pre-processing</a:t>
            </a:r>
            <a:endParaRPr lang="en-IN" sz="4000" b="1" dirty="0"/>
          </a:p>
        </p:txBody>
      </p:sp>
      <p:sp>
        <p:nvSpPr>
          <p:cNvPr id="3" name="TextBox 2"/>
          <p:cNvSpPr txBox="1"/>
          <p:nvPr/>
        </p:nvSpPr>
        <p:spPr>
          <a:xfrm>
            <a:off x="762000" y="1611086"/>
            <a:ext cx="10853057" cy="3969385"/>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chemeClr val="tx1"/>
                </a:solidFill>
              </a:rPr>
              <a:t>In the dataset, any missing values are handled by replacing them with the median of their respective feature columns. This approach ensures that the data remains robust without skewing the distribution</a:t>
            </a:r>
            <a:endParaRPr lang="en-IN" sz="2800" dirty="0">
              <a:solidFill>
                <a:schemeClr val="tx1"/>
              </a:solidFill>
            </a:endParaRPr>
          </a:p>
          <a:p>
            <a:pPr marL="457200" indent="-457200">
              <a:buFont typeface="Arial" panose="020B0604020202020204" pitchFamily="34" charset="0"/>
              <a:buChar char="•"/>
            </a:pPr>
            <a:r>
              <a:rPr lang="en-IN" sz="2800" dirty="0">
                <a:solidFill>
                  <a:schemeClr val="tx1"/>
                </a:solidFill>
              </a:rPr>
              <a:t>Normalization is applied using Min-Max normalization, which scales the data to a range between 0 and 1. This step is crucial for maintaining consistency across features and improving the performance of machine learning models by ensuring that all features contribute proportionately during training.</a:t>
            </a:r>
            <a:endParaRPr lang="en-IN" sz="2800" dirty="0">
              <a:solidFill>
                <a:schemeClr val="tx1"/>
              </a:solidFill>
            </a:endParaRPr>
          </a:p>
        </p:txBody>
      </p:sp>
      <p:pic>
        <p:nvPicPr>
          <p:cNvPr id="6" name="image2.png"/>
          <p:cNvPicPr preferRelativeResize="0"/>
          <p:nvPr/>
        </p:nvPicPr>
        <p:blipFill>
          <a:blip r:embed="rId1"/>
          <a:srcRect/>
          <a:stretch>
            <a:fillRect/>
          </a:stretch>
        </p:blipFill>
        <p:spPr>
          <a:xfrm>
            <a:off x="9759315" y="0"/>
            <a:ext cx="2432685" cy="7029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a:t>Feature Engineering</a:t>
            </a:r>
            <a:endParaRPr lang="en-IN" altLang="en-US" sz="4000" b="1"/>
          </a:p>
        </p:txBody>
      </p:sp>
      <p:sp>
        <p:nvSpPr>
          <p:cNvPr id="3" name="Content Placeholder 2"/>
          <p:cNvSpPr>
            <a:spLocks noGrp="1"/>
          </p:cNvSpPr>
          <p:nvPr>
            <p:ph idx="1"/>
          </p:nvPr>
        </p:nvSpPr>
        <p:spPr/>
        <p:txBody>
          <a:bodyPr/>
          <a:p>
            <a:r>
              <a:rPr lang="en-IN" altLang="en-US" sz="2800"/>
              <a:t>In addition to the original features provided in the dataset, several technical indicators have been integrated to enhance the model's performance. Notably, these include the Relative Strength Index (RSI) and the Exponential Moving Average (EMA).</a:t>
            </a:r>
            <a:endParaRPr lang="en-IN" altLang="en-US" sz="2800"/>
          </a:p>
          <a:p>
            <a:r>
              <a:rPr lang="en-IN" altLang="en-US" sz="2800"/>
              <a:t>RSI: A technical indicator used to assess whether a currency is overbought or oversold, giving valuable insights into price reversals.</a:t>
            </a:r>
            <a:endParaRPr lang="en-IN" altLang="en-US" sz="2800"/>
          </a:p>
          <a:p>
            <a:r>
              <a:rPr lang="en-IN" altLang="en-US" sz="2800"/>
              <a:t>EMA: A moving average that emphasizes recent prices, helping to identify trends more quickly and improving the model's sensitivity to short-term price changes.</a:t>
            </a:r>
            <a:endParaRPr lang="en-IN" altLang="en-US" sz="2800"/>
          </a:p>
        </p:txBody>
      </p:sp>
      <p:pic>
        <p:nvPicPr>
          <p:cNvPr id="6" name="image2.png"/>
          <p:cNvPicPr preferRelativeResize="0"/>
          <p:nvPr/>
        </p:nvPicPr>
        <p:blipFill>
          <a:blip r:embed="rId1"/>
          <a:srcRect/>
          <a:stretch>
            <a:fillRect/>
          </a:stretch>
        </p:blipFill>
        <p:spPr>
          <a:xfrm>
            <a:off x="9759315" y="0"/>
            <a:ext cx="2432685" cy="702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7657" y="296687"/>
            <a:ext cx="8991600" cy="813656"/>
          </a:xfrm>
        </p:spPr>
        <p:txBody>
          <a:bodyPr/>
          <a:lstStyle/>
          <a:p>
            <a:r>
              <a:rPr lang="en-IN" sz="4400" b="1" dirty="0"/>
              <a:t>Models Implemented</a:t>
            </a:r>
            <a:endParaRPr lang="en-IN" sz="4400" b="1" dirty="0"/>
          </a:p>
        </p:txBody>
      </p:sp>
      <p:sp>
        <p:nvSpPr>
          <p:cNvPr id="3" name="TextBox 2"/>
          <p:cNvSpPr txBox="1"/>
          <p:nvPr/>
        </p:nvSpPr>
        <p:spPr>
          <a:xfrm>
            <a:off x="762000" y="1611086"/>
            <a:ext cx="10853057" cy="3192145"/>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lang="en-IN" sz="2800" dirty="0">
                <a:solidFill>
                  <a:schemeClr val="tx1"/>
                </a:solidFill>
              </a:rPr>
              <a:t>Logistic Regression:  A binary classification model used to predict whether the price will rise or fall.</a:t>
            </a:r>
            <a:endParaRPr lang="en-IN" sz="2800" dirty="0">
              <a:solidFill>
                <a:schemeClr val="tx1"/>
              </a:solidFill>
            </a:endParaRPr>
          </a:p>
          <a:p>
            <a:pPr marL="457200" indent="-457200">
              <a:lnSpc>
                <a:spcPct val="120000"/>
              </a:lnSpc>
              <a:buFont typeface="Arial" panose="020B0604020202020204" pitchFamily="34" charset="0"/>
              <a:buChar char="•"/>
            </a:pPr>
            <a:r>
              <a:rPr lang="en-IN" sz="2800" dirty="0">
                <a:solidFill>
                  <a:schemeClr val="tx1"/>
                </a:solidFill>
              </a:rPr>
              <a:t>Decision Trees: A model that captures non-linear relationships by recursively splitting the data based on feature values.</a:t>
            </a:r>
            <a:endParaRPr lang="en-IN" sz="2800" dirty="0">
              <a:solidFill>
                <a:schemeClr val="tx1"/>
              </a:solidFill>
            </a:endParaRPr>
          </a:p>
          <a:p>
            <a:pPr marL="457200" indent="-457200">
              <a:lnSpc>
                <a:spcPct val="120000"/>
              </a:lnSpc>
              <a:buFont typeface="Arial" panose="020B0604020202020204" pitchFamily="34" charset="0"/>
              <a:buChar char="•"/>
            </a:pPr>
            <a:r>
              <a:rPr lang="en-IN" sz="2800" dirty="0">
                <a:solidFill>
                  <a:schemeClr val="tx1"/>
                </a:solidFill>
              </a:rPr>
              <a:t>Naive Bayes: A simple probabilistic classifier that performs well even with minimal data preprocessing.</a:t>
            </a:r>
            <a:endParaRPr lang="en-IN" sz="2800" dirty="0">
              <a:solidFill>
                <a:schemeClr val="tx1"/>
              </a:solidFill>
            </a:endParaRPr>
          </a:p>
        </p:txBody>
      </p:sp>
      <p:pic>
        <p:nvPicPr>
          <p:cNvPr id="6" name="image2.png"/>
          <p:cNvPicPr preferRelativeResize="0"/>
          <p:nvPr/>
        </p:nvPicPr>
        <p:blipFill>
          <a:blip r:embed="rId1"/>
          <a:srcRect/>
          <a:stretch>
            <a:fillRect/>
          </a:stretch>
        </p:blipFill>
        <p:spPr>
          <a:xfrm>
            <a:off x="9759315" y="0"/>
            <a:ext cx="2432685" cy="7029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a:t>Models Implemented</a:t>
            </a:r>
            <a:endParaRPr lang="en-IN" altLang="en-US" sz="4000" b="1"/>
          </a:p>
        </p:txBody>
      </p:sp>
      <p:sp>
        <p:nvSpPr>
          <p:cNvPr id="3" name="Content Placeholder 2"/>
          <p:cNvSpPr>
            <a:spLocks noGrp="1"/>
          </p:cNvSpPr>
          <p:nvPr>
            <p:ph idx="1"/>
          </p:nvPr>
        </p:nvSpPr>
        <p:spPr/>
        <p:txBody>
          <a:bodyPr/>
          <a:p>
            <a:pPr marL="457200" indent="-457200">
              <a:lnSpc>
                <a:spcPct val="100000"/>
              </a:lnSpc>
              <a:buFont typeface="Arial" panose="020B0604020202020204" pitchFamily="34" charset="0"/>
              <a:buChar char="•"/>
            </a:pPr>
            <a:r>
              <a:rPr lang="en-IN" sz="2800" dirty="0">
                <a:sym typeface="+mn-ea"/>
              </a:rPr>
              <a:t>Adaboost Classifier: A boosting method that combines weak learners to improve performance by focusing on difficult-to-classify data points.</a:t>
            </a:r>
            <a:endParaRPr lang="en-IN" sz="2800" dirty="0">
              <a:sym typeface="+mn-ea"/>
            </a:endParaRPr>
          </a:p>
          <a:p>
            <a:pPr marL="457200" indent="-457200">
              <a:lnSpc>
                <a:spcPct val="100000"/>
              </a:lnSpc>
              <a:buFont typeface="Arial" panose="020B0604020202020204" pitchFamily="34" charset="0"/>
              <a:buChar char="•"/>
            </a:pPr>
            <a:r>
              <a:rPr lang="en-IN" sz="2800" dirty="0">
                <a:sym typeface="+mn-ea"/>
              </a:rPr>
              <a:t>Gradient Boosting Classifier: An advanced boosting technique that sequentially reduces errors to enhance model accuracy on complex datasets.</a:t>
            </a:r>
            <a:endParaRPr lang="en-IN" sz="2800" dirty="0">
              <a:sym typeface="+mn-ea"/>
            </a:endParaRPr>
          </a:p>
          <a:p>
            <a:pPr marL="457200" indent="-457200">
              <a:lnSpc>
                <a:spcPct val="100000"/>
              </a:lnSpc>
              <a:buFont typeface="Arial" panose="020B0604020202020204" pitchFamily="34" charset="0"/>
              <a:buChar char="•"/>
            </a:pPr>
            <a:r>
              <a:rPr lang="en-IN" sz="2800" dirty="0">
                <a:sym typeface="+mn-ea"/>
              </a:rPr>
              <a:t>Voting Classifier: An ensemble model that aggregates predictions from multiple classifiers (e.g., Logistic Regression, Decision Tree, Naive Bayes) using soft voting to improve accuracy.</a:t>
            </a:r>
            <a:endParaRPr lang="en-IN" sz="2800" dirty="0">
              <a:sym typeface="+mn-ea"/>
            </a:endParaRPr>
          </a:p>
          <a:p>
            <a:pPr>
              <a:lnSpc>
                <a:spcPct val="100000"/>
              </a:lnSpc>
            </a:pPr>
            <a:endParaRPr lang="en-IN" sz="2800" dirty="0">
              <a:solidFill>
                <a:schemeClr val="tx1"/>
              </a:solidFill>
            </a:endParaRPr>
          </a:p>
        </p:txBody>
      </p:sp>
      <p:pic>
        <p:nvPicPr>
          <p:cNvPr id="6" name="image2.png"/>
          <p:cNvPicPr preferRelativeResize="0"/>
          <p:nvPr/>
        </p:nvPicPr>
        <p:blipFill>
          <a:blip r:embed="rId1"/>
          <a:srcRect/>
          <a:stretch>
            <a:fillRect/>
          </a:stretch>
        </p:blipFill>
        <p:spPr>
          <a:xfrm>
            <a:off x="9759315" y="0"/>
            <a:ext cx="2432685" cy="702945"/>
          </a:xfrm>
          <a:prstGeom prst="rect">
            <a:avLst/>
          </a:prstGeom>
        </p:spPr>
      </p:pic>
    </p:spTree>
  </p:cSld>
  <p:clrMapOvr>
    <a:masterClrMapping/>
  </p:clrMapOvr>
</p:sld>
</file>

<file path=ppt/tags/tag1.xml><?xml version="1.0" encoding="utf-8"?>
<p:tagLst xmlns:p="http://schemas.openxmlformats.org/presentationml/2006/main">
  <p:tag name="TABLE_ENDDRAG_ORIGIN_RECT" val="708*320"/>
  <p:tag name="TABLE_ENDDRAG_RECT" val="152*113*708*320"/>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3967</Words>
  <Application>WPS Presentation</Application>
  <PresentationFormat>Widescreen</PresentationFormat>
  <Paragraphs>107</Paragraphs>
  <Slides>12</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Times New Roman</vt:lpstr>
      <vt:lpstr>Microsoft YaHei</vt:lpstr>
      <vt:lpstr>Arial Unicode MS</vt:lpstr>
      <vt:lpstr>Calibri</vt:lpstr>
      <vt:lpstr>Default Design</vt:lpstr>
      <vt:lpstr>MACHINE LEARNING END SEMESTER PROJECT (CSE-425)</vt:lpstr>
      <vt:lpstr>Problem statement</vt:lpstr>
      <vt:lpstr>Dataset Description</vt:lpstr>
      <vt:lpstr>Flow Diagram</vt:lpstr>
      <vt:lpstr>Brief Description of all Features</vt:lpstr>
      <vt:lpstr>Data Pre-processing</vt:lpstr>
      <vt:lpstr>Feature Engineering</vt:lpstr>
      <vt:lpstr>Models Implemented</vt:lpstr>
      <vt:lpstr>Models Implemented</vt:lpstr>
      <vt:lpstr>Results - Accuray and Precision</vt:lpstr>
      <vt:lpstr>Inferences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Nithiyanantham Angiya</dc:creator>
  <cp:lastModifiedBy>Visweish KM</cp:lastModifiedBy>
  <cp:revision>3</cp:revision>
  <dcterms:created xsi:type="dcterms:W3CDTF">2024-11-14T05:55:00Z</dcterms:created>
  <dcterms:modified xsi:type="dcterms:W3CDTF">2024-11-14T19:02:41Z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877BFB1A44AF4232AA4EDC6301554887_12</vt:lpwstr>
  </property>
  <property fmtid="{D5CDD505-2E9C-101B-9397-08002B2CF9AE}" pid="3" name="KSOProductBuildVer">
    <vt:lpwstr>1033-12.2.0.18607</vt:lpwstr>
  </property>
</Properties>
</file>