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6.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7.xml" ContentType="application/vnd.openxmlformats-officedocument.themeOverr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12" r:id="rId2"/>
    <p:sldId id="304" r:id="rId3"/>
    <p:sldId id="279" r:id="rId4"/>
    <p:sldId id="317" r:id="rId5"/>
    <p:sldId id="318" r:id="rId6"/>
    <p:sldId id="313" r:id="rId7"/>
    <p:sldId id="315" r:id="rId8"/>
    <p:sldId id="320" r:id="rId9"/>
    <p:sldId id="321" r:id="rId10"/>
    <p:sldId id="322" r:id="rId11"/>
    <p:sldId id="283" r:id="rId12"/>
    <p:sldId id="286" r:id="rId13"/>
    <p:sldId id="323" r:id="rId14"/>
    <p:sldId id="326" r:id="rId15"/>
    <p:sldId id="327" r:id="rId16"/>
    <p:sldId id="328" r:id="rId17"/>
    <p:sldId id="343" r:id="rId18"/>
    <p:sldId id="329" r:id="rId19"/>
    <p:sldId id="330" r:id="rId20"/>
    <p:sldId id="342" r:id="rId21"/>
    <p:sldId id="332" r:id="rId22"/>
    <p:sldId id="333" r:id="rId23"/>
    <p:sldId id="334" r:id="rId24"/>
    <p:sldId id="293" r:id="rId25"/>
    <p:sldId id="331" r:id="rId26"/>
    <p:sldId id="341" r:id="rId27"/>
    <p:sldId id="338" r:id="rId28"/>
    <p:sldId id="339" r:id="rId29"/>
    <p:sldId id="344" r:id="rId30"/>
    <p:sldId id="345" r:id="rId31"/>
    <p:sldId id="336" r:id="rId32"/>
    <p:sldId id="335" r:id="rId33"/>
    <p:sldId id="280"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10" autoAdjust="0"/>
    <p:restoredTop sz="94660"/>
  </p:normalViewPr>
  <p:slideViewPr>
    <p:cSldViewPr snapToGrid="0" showGuides="1">
      <p:cViewPr varScale="1">
        <p:scale>
          <a:sx n="83" d="100"/>
          <a:sy n="83" d="100"/>
        </p:scale>
        <p:origin x="75" y="14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2024-06-20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2249745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269341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924733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2758041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219396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114194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3283912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2109670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19</a:t>
            </a:fld>
            <a:endParaRPr lang="zh-CN" altLang="en-US"/>
          </a:p>
        </p:txBody>
      </p:sp>
    </p:spTree>
    <p:extLst>
      <p:ext uri="{BB962C8B-B14F-4D97-AF65-F5344CB8AC3E}">
        <p14:creationId xmlns:p14="http://schemas.microsoft.com/office/powerpoint/2010/main" val="126273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3095573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3396132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79310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1769220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25</a:t>
            </a:fld>
            <a:endParaRPr lang="zh-CN" altLang="en-US"/>
          </a:p>
        </p:txBody>
      </p:sp>
    </p:spTree>
    <p:extLst>
      <p:ext uri="{BB962C8B-B14F-4D97-AF65-F5344CB8AC3E}">
        <p14:creationId xmlns:p14="http://schemas.microsoft.com/office/powerpoint/2010/main" val="3544416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26</a:t>
            </a:fld>
            <a:endParaRPr lang="zh-CN" altLang="en-US"/>
          </a:p>
        </p:txBody>
      </p:sp>
    </p:spTree>
    <p:extLst>
      <p:ext uri="{BB962C8B-B14F-4D97-AF65-F5344CB8AC3E}">
        <p14:creationId xmlns:p14="http://schemas.microsoft.com/office/powerpoint/2010/main" val="790169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27</a:t>
            </a:fld>
            <a:endParaRPr lang="zh-CN" altLang="en-US"/>
          </a:p>
        </p:txBody>
      </p:sp>
    </p:spTree>
    <p:extLst>
      <p:ext uri="{BB962C8B-B14F-4D97-AF65-F5344CB8AC3E}">
        <p14:creationId xmlns:p14="http://schemas.microsoft.com/office/powerpoint/2010/main" val="400508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28</a:t>
            </a:fld>
            <a:endParaRPr lang="zh-CN" altLang="en-US"/>
          </a:p>
        </p:txBody>
      </p:sp>
    </p:spTree>
    <p:extLst>
      <p:ext uri="{BB962C8B-B14F-4D97-AF65-F5344CB8AC3E}">
        <p14:creationId xmlns:p14="http://schemas.microsoft.com/office/powerpoint/2010/main" val="1797239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29</a:t>
            </a:fld>
            <a:endParaRPr lang="zh-CN" altLang="en-US"/>
          </a:p>
        </p:txBody>
      </p:sp>
    </p:spTree>
    <p:extLst>
      <p:ext uri="{BB962C8B-B14F-4D97-AF65-F5344CB8AC3E}">
        <p14:creationId xmlns:p14="http://schemas.microsoft.com/office/powerpoint/2010/main" val="315637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30</a:t>
            </a:fld>
            <a:endParaRPr lang="zh-CN" altLang="en-US"/>
          </a:p>
        </p:txBody>
      </p:sp>
    </p:spTree>
    <p:extLst>
      <p:ext uri="{BB962C8B-B14F-4D97-AF65-F5344CB8AC3E}">
        <p14:creationId xmlns:p14="http://schemas.microsoft.com/office/powerpoint/2010/main" val="3647139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31</a:t>
            </a:fld>
            <a:endParaRPr lang="zh-CN" altLang="en-US"/>
          </a:p>
        </p:txBody>
      </p:sp>
    </p:spTree>
    <p:extLst>
      <p:ext uri="{BB962C8B-B14F-4D97-AF65-F5344CB8AC3E}">
        <p14:creationId xmlns:p14="http://schemas.microsoft.com/office/powerpoint/2010/main" val="3541622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32</a:t>
            </a:fld>
            <a:endParaRPr lang="zh-CN" altLang="en-US"/>
          </a:p>
        </p:txBody>
      </p:sp>
    </p:spTree>
    <p:extLst>
      <p:ext uri="{BB962C8B-B14F-4D97-AF65-F5344CB8AC3E}">
        <p14:creationId xmlns:p14="http://schemas.microsoft.com/office/powerpoint/2010/main" val="2717777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33</a:t>
            </a:fld>
            <a:endParaRPr lang="zh-CN" altLang="en-US"/>
          </a:p>
        </p:txBody>
      </p:sp>
    </p:spTree>
    <p:extLst>
      <p:ext uri="{BB962C8B-B14F-4D97-AF65-F5344CB8AC3E}">
        <p14:creationId xmlns:p14="http://schemas.microsoft.com/office/powerpoint/2010/main" val="218232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229456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310422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291604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190807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396988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384084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pPr/>
              <a:t>2024-06-20</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00F063A-7B63-491C-A845-B41E9950C879}" type="slidenum">
              <a:rPr lang="zh-CN" altLang="en-US" smtClean="0"/>
              <a:pPr/>
              <a:t>‹#›</a:t>
            </a:fld>
            <a:endParaRPr lang="zh-CN" altLang="en-US" dirty="0"/>
          </a:p>
        </p:txBody>
      </p:sp>
      <p:sp>
        <p:nvSpPr>
          <p:cNvPr id="7" name="矩形 6"/>
          <p:cNvSpPr/>
          <p:nvPr userDrawn="1"/>
        </p:nvSpPr>
        <p:spPr>
          <a:xfrm>
            <a:off x="7163178" y="45642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moban/     </a:t>
            </a:r>
            <a:r>
              <a:rPr kumimoji="0" lang="zh-CN" altLang="en-US" sz="100" b="0" i="0" u="none" strike="noStrike" kern="0" cap="none" spc="0" normalizeH="0" baseline="0" noProof="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hangye/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tubiao/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xiazai/        PPT</a:t>
            </a:r>
            <a:r>
              <a:rPr kumimoji="0" lang="zh-CN" altLang="en-US" sz="100" b="0" i="0" u="none" strike="noStrike" kern="0" cap="none" spc="0" normalizeH="0" baseline="0" noProof="0">
                <a:ln>
                  <a:noFill/>
                </a:ln>
                <a:solidFill>
                  <a:schemeClr val="bg1">
                    <a:lumMod val="95000"/>
                  </a:schemeClr>
                </a:solidFill>
                <a:effectLst/>
                <a:uLnTx/>
                <a:uFillTx/>
              </a:rPr>
              <a:t>教程： </a:t>
            </a:r>
            <a:r>
              <a:rPr kumimoji="0" lang="en-US" altLang="zh-CN" sz="100" b="0" i="0" u="none" strike="noStrike" kern="0" cap="none" spc="0" normalizeH="0" baseline="0" noProof="0">
                <a:ln>
                  <a:noFill/>
                </a:ln>
                <a:solidFill>
                  <a:schemeClr val="bg1">
                    <a:lumMod val="95000"/>
                  </a:schemeClr>
                </a:solidFill>
                <a:effectLst/>
                <a:uLnTx/>
                <a:uFillTx/>
              </a:rPr>
              <a:t>www</a:t>
            </a:r>
            <a:r>
              <a:rPr kumimoji="0" lang="en-US" altLang="zh-CN" sz="100" b="0" i="0" u="none" strike="noStrike" kern="0" cap="none" spc="0" normalizeH="0" baseline="0" noProof="0" dirty="0">
                <a:ln>
                  <a:noFill/>
                </a:ln>
                <a:solidFill>
                  <a:schemeClr val="bg1">
                    <a:lumMod val="95000"/>
                  </a:schemeClr>
                </a:solidFill>
                <a:effectLst/>
                <a:uLnTx/>
                <a:uFillTx/>
              </a:rPr>
              <a:t>.1ppt.com/</a:t>
            </a:r>
            <a:r>
              <a:rPr kumimoji="0" lang="en-US" altLang="zh-CN" sz="100" b="0" i="0" u="none" strike="noStrike" kern="0" cap="none" spc="0" normalizeH="0" baseline="0" noProof="0">
                <a:ln>
                  <a:noFill/>
                </a:ln>
                <a:solidFill>
                  <a:schemeClr val="bg1">
                    <a:lumMod val="95000"/>
                  </a:schemeClr>
                </a:solidFill>
                <a:effectLst/>
                <a:uLnTx/>
                <a:uFillTx/>
              </a:rPr>
              <a:t>powerpoint/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a:ln>
                  <a:noFill/>
                </a:ln>
                <a:solidFill>
                  <a:schemeClr val="bg1">
                    <a:lumMod val="95000"/>
                  </a:schemeClr>
                </a:solidFill>
                <a:effectLst/>
                <a:uLnTx/>
                <a:uFillTx/>
              </a:rPr>
              <a:t>教程： </a:t>
            </a:r>
            <a:r>
              <a:rPr kumimoji="0" lang="en-US" altLang="zh-CN" sz="100" b="0" i="0" u="none" strike="noStrike" kern="0" cap="none" spc="0" normalizeH="0" baseline="0" noProof="0">
                <a:ln>
                  <a:noFill/>
                </a:ln>
                <a:solidFill>
                  <a:schemeClr val="bg1">
                    <a:lumMod val="95000"/>
                  </a:schemeClr>
                </a:solidFill>
                <a:effectLst/>
                <a:uLnTx/>
                <a:uFillTx/>
              </a:rPr>
              <a:t>www</a:t>
            </a:r>
            <a:r>
              <a:rPr kumimoji="0" lang="en-US" altLang="zh-CN" sz="100" b="0" i="0" u="none" strike="noStrike" kern="0" cap="none" spc="0" normalizeH="0" baseline="0" noProof="0" dirty="0">
                <a:ln>
                  <a:noFill/>
                </a:ln>
                <a:solidFill>
                  <a:schemeClr val="bg1">
                    <a:lumMod val="95000"/>
                  </a:schemeClr>
                </a:solidFill>
                <a:effectLst/>
                <a:uLnTx/>
                <a:uFillTx/>
              </a:rPr>
              <a:t>.1ppt.com/</a:t>
            </a:r>
            <a:r>
              <a:rPr kumimoji="0" lang="en-US" altLang="zh-CN" sz="100" b="0" i="0" u="none" strike="noStrike" kern="0" cap="none" spc="0" normalizeH="0" baseline="0" noProof="0">
                <a:ln>
                  <a:noFill/>
                </a:ln>
                <a:solidFill>
                  <a:schemeClr val="bg1">
                    <a:lumMod val="95000"/>
                  </a:schemeClr>
                </a:solidFill>
                <a:effectLst/>
                <a:uLnTx/>
                <a:uFillTx/>
              </a:rPr>
              <a:t>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excel/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kejian/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fanwen/             </a:t>
            </a:r>
            <a:r>
              <a:rPr kumimoji="0" lang="zh-CN" altLang="en-US" sz="100" b="0" i="0" u="none" strike="noStrike" kern="0" cap="none" spc="0" normalizeH="0" baseline="0" noProof="0">
                <a:ln>
                  <a:noFill/>
                </a:ln>
                <a:solidFill>
                  <a:schemeClr val="bg1">
                    <a:lumMod val="95000"/>
                  </a:schemeClr>
                </a:solidFill>
                <a:effectLst/>
                <a:uLnTx/>
                <a:uFillTx/>
              </a:rPr>
              <a:t>试卷</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shiti/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a:t>
            </a:r>
            <a:r>
              <a:rPr kumimoji="0" lang="en-US" altLang="zh-CN" sz="100" b="0" i="0" u="none" strike="noStrike" kern="0" cap="none" spc="0" normalizeH="0" baseline="0" noProof="0">
                <a:ln>
                  <a:noFill/>
                </a:ln>
                <a:solidFill>
                  <a:schemeClr val="bg1">
                    <a:lumMod val="95000"/>
                  </a:schemeClr>
                </a:solidFill>
                <a:effectLst/>
                <a:uLnTx/>
                <a:uFillTx/>
              </a:rPr>
              <a:t>jiaoan/        </a:t>
            </a:r>
            <a:endParaRPr kumimoji="0" lang="en-US" altLang="zh-CN" sz="100" b="0" i="0" u="none" strike="noStrike" kern="0" cap="none" spc="0" normalizeH="0" baseline="0" noProof="0" dirty="0">
              <a:ln>
                <a:noFill/>
              </a:ln>
              <a:solidFill>
                <a:schemeClr val="bg1">
                  <a:lumMod val="9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2940951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2024-06-20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2024-06-20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3"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jp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5.jp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0" name="等腰三角形 19"/>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1" name="等腰三角形 20"/>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2" name="文本框 21"/>
          <p:cNvSpPr txBox="1">
            <a:spLocks/>
          </p:cNvSpPr>
          <p:nvPr/>
        </p:nvSpPr>
        <p:spPr>
          <a:xfrm>
            <a:off x="3008269" y="2046931"/>
            <a:ext cx="6196055" cy="1107996"/>
          </a:xfrm>
          <a:prstGeom prst="rect">
            <a:avLst/>
          </a:prstGeom>
          <a:noFill/>
          <a:ln>
            <a:noFill/>
          </a:ln>
        </p:spPr>
        <p:txBody>
          <a:bodyPr wrap="none" rtlCol="0">
            <a:spAutoFit/>
          </a:bodyPr>
          <a:lstStyle/>
          <a:p>
            <a:pPr fontAlgn="ctr"/>
            <a:r>
              <a:rPr lang="zh-CN" altLang="en-US" sz="6600" dirty="0">
                <a:solidFill>
                  <a:schemeClr val="tx1">
                    <a:lumMod val="85000"/>
                    <a:lumOff val="15000"/>
                  </a:schemeClr>
                </a:solidFill>
                <a:latin typeface="微软雅黑 Light" panose="020B0502040204020203" pitchFamily="34" charset="-122"/>
                <a:ea typeface="微软雅黑 Light" panose="020B0502040204020203" pitchFamily="34" charset="-122"/>
              </a:rPr>
              <a:t>灰度图像彩色化</a:t>
            </a:r>
          </a:p>
        </p:txBody>
      </p:sp>
      <p:sp>
        <p:nvSpPr>
          <p:cNvPr id="23" name="文本框 22"/>
          <p:cNvSpPr txBox="1"/>
          <p:nvPr/>
        </p:nvSpPr>
        <p:spPr>
          <a:xfrm>
            <a:off x="4074530" y="3463669"/>
            <a:ext cx="4014195" cy="769441"/>
          </a:xfrm>
          <a:prstGeom prst="rect">
            <a:avLst/>
          </a:prstGeom>
          <a:noFill/>
          <a:ln>
            <a:noFill/>
          </a:ln>
        </p:spPr>
        <p:txBody>
          <a:bodyPr wrap="square" rtlCol="0">
            <a:spAutoFit/>
          </a:bodyPr>
          <a:lstStyle/>
          <a:p>
            <a:pPr indent="-457200" algn="ctr"/>
            <a:r>
              <a:rPr lang="zh-CN" altLang="en-US" sz="22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汇报人：曹伊凡 兰子豪 周轩哲 陈时律 黄斌</a:t>
            </a:r>
          </a:p>
        </p:txBody>
      </p:sp>
      <p:sp>
        <p:nvSpPr>
          <p:cNvPr id="27"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0"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1"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250" fill="hold"/>
                                        <p:tgtEl>
                                          <p:spTgt spid="22"/>
                                        </p:tgtEl>
                                        <p:attrNameLst>
                                          <p:attrName>ppt_w</p:attrName>
                                        </p:attrNameLst>
                                      </p:cBhvr>
                                      <p:tavLst>
                                        <p:tav tm="0">
                                          <p:val>
                                            <p:strVal val="(6*min(max(#ppt_w*#ppt_h,.3),1)-7.4)/-.7*#ppt_w"/>
                                          </p:val>
                                        </p:tav>
                                        <p:tav tm="100000">
                                          <p:val>
                                            <p:strVal val="#ppt_w"/>
                                          </p:val>
                                        </p:tav>
                                      </p:tavLst>
                                    </p:anim>
                                    <p:anim calcmode="lin" valueType="num">
                                      <p:cBhvr>
                                        <p:cTn id="24" dur="1250" fill="hold"/>
                                        <p:tgtEl>
                                          <p:spTgt spid="22"/>
                                        </p:tgtEl>
                                        <p:attrNameLst>
                                          <p:attrName>ppt_h</p:attrName>
                                        </p:attrNameLst>
                                      </p:cBhvr>
                                      <p:tavLst>
                                        <p:tav tm="0">
                                          <p:val>
                                            <p:strVal val="(6*min(max(#ppt_w*#ppt_h,.3),1)-7.4)/-.7*#ppt_h"/>
                                          </p:val>
                                        </p:tav>
                                        <p:tav tm="100000">
                                          <p:val>
                                            <p:strVal val="#ppt_h"/>
                                          </p:val>
                                        </p:tav>
                                      </p:tavLst>
                                    </p:anim>
                                    <p:anim calcmode="lin" valueType="num">
                                      <p:cBhvr>
                                        <p:cTn id="25" dur="1250" fill="hold"/>
                                        <p:tgtEl>
                                          <p:spTgt spid="22"/>
                                        </p:tgtEl>
                                        <p:attrNameLst>
                                          <p:attrName>ppt_x</p:attrName>
                                        </p:attrNameLst>
                                      </p:cBhvr>
                                      <p:tavLst>
                                        <p:tav tm="0">
                                          <p:val>
                                            <p:fltVal val="0.5"/>
                                          </p:val>
                                        </p:tav>
                                        <p:tav tm="100000">
                                          <p:val>
                                            <p:strVal val="#ppt_x"/>
                                          </p:val>
                                        </p:tav>
                                      </p:tavLst>
                                    </p:anim>
                                    <p:anim calcmode="lin" valueType="num">
                                      <p:cBhvr>
                                        <p:cTn id="26" dur="12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4000"/>
                            </p:stCondLst>
                            <p:childTnLst>
                              <p:par>
                                <p:cTn id="28" presetID="2" presetClass="entr" presetSubtype="4" fill="hold" grpId="0" nodeType="afterEffect">
                                  <p:stCondLst>
                                    <p:cond delay="0"/>
                                  </p:stCondLst>
                                  <p:iterate type="lt">
                                    <p:tmPct val="10000"/>
                                  </p:iterate>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ppt_x"/>
                                          </p:val>
                                        </p:tav>
                                        <p:tav tm="100000">
                                          <p:val>
                                            <p:strVal val="#ppt_x"/>
                                          </p:val>
                                        </p:tav>
                                      </p:tavLst>
                                    </p:anim>
                                    <p:anim calcmode="lin" valueType="num">
                                      <p:cBhvr additive="base">
                                        <p:cTn id="31" dur="750" fill="hold"/>
                                        <p:tgtEl>
                                          <p:spTgt spid="23"/>
                                        </p:tgtEl>
                                        <p:attrNameLst>
                                          <p:attrName>ppt_y</p:attrName>
                                        </p:attrNameLst>
                                      </p:cBhvr>
                                      <p:tavLst>
                                        <p:tav tm="0">
                                          <p:val>
                                            <p:strVal val="1+#ppt_h/2"/>
                                          </p:val>
                                        </p:tav>
                                        <p:tav tm="100000">
                                          <p:val>
                                            <p:strVal val="#ppt_y"/>
                                          </p:val>
                                        </p:tav>
                                      </p:tavLst>
                                    </p:anim>
                                  </p:childTnLst>
                                </p:cTn>
                              </p:par>
                              <p:par>
                                <p:cTn id="32" presetID="22" presetClass="entr" presetSubtype="8" fill="hold" grpId="0" nodeType="withEffect">
                                  <p:stCondLst>
                                    <p:cond delay="175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42" presetClass="entr" presetSubtype="0" fill="hold" grpId="0" nodeType="withEffect">
                                  <p:stCondLst>
                                    <p:cond delay="37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anim calcmode="lin" valueType="num">
                                      <p:cBhvr>
                                        <p:cTn id="47" dur="500" fill="hold"/>
                                        <p:tgtEl>
                                          <p:spTgt spid="34"/>
                                        </p:tgtEl>
                                        <p:attrNameLst>
                                          <p:attrName>ppt_x</p:attrName>
                                        </p:attrNameLst>
                                      </p:cBhvr>
                                      <p:tavLst>
                                        <p:tav tm="0">
                                          <p:val>
                                            <p:strVal val="#ppt_x"/>
                                          </p:val>
                                        </p:tav>
                                        <p:tav tm="100000">
                                          <p:val>
                                            <p:strVal val="#ppt_x"/>
                                          </p:val>
                                        </p:tav>
                                      </p:tavLst>
                                    </p:anim>
                                    <p:anim calcmode="lin" valueType="num">
                                      <p:cBhvr>
                                        <p:cTn id="48" dur="500" fill="hold"/>
                                        <p:tgtEl>
                                          <p:spTgt spid="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75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strVal val="#ppt_x"/>
                                          </p:val>
                                        </p:tav>
                                        <p:tav tm="100000">
                                          <p:val>
                                            <p:strVal val="#ppt_x"/>
                                          </p:val>
                                        </p:tav>
                                      </p:tavLst>
                                    </p:anim>
                                    <p:anim calcmode="lin" valueType="num">
                                      <p:cBhvr>
                                        <p:cTn id="53" dur="500" fill="hold"/>
                                        <p:tgtEl>
                                          <p:spTgt spid="3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750"/>
                                        <p:tgtEl>
                                          <p:spTgt spid="36"/>
                                        </p:tgtEl>
                                      </p:cBhvr>
                                    </p:animEffect>
                                    <p:anim calcmode="lin" valueType="num">
                                      <p:cBhvr>
                                        <p:cTn id="57" dur="750" fill="hold"/>
                                        <p:tgtEl>
                                          <p:spTgt spid="36"/>
                                        </p:tgtEl>
                                        <p:attrNameLst>
                                          <p:attrName>ppt_x</p:attrName>
                                        </p:attrNameLst>
                                      </p:cBhvr>
                                      <p:tavLst>
                                        <p:tav tm="0">
                                          <p:val>
                                            <p:strVal val="#ppt_x"/>
                                          </p:val>
                                        </p:tav>
                                        <p:tav tm="100000">
                                          <p:val>
                                            <p:strVal val="#ppt_x"/>
                                          </p:val>
                                        </p:tav>
                                      </p:tavLst>
                                    </p:anim>
                                    <p:anim calcmode="lin" valueType="num">
                                      <p:cBhvr>
                                        <p:cTn id="58" dur="75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750"/>
                                        <p:tgtEl>
                                          <p:spTgt spid="39"/>
                                        </p:tgtEl>
                                      </p:cBhvr>
                                    </p:animEffect>
                                    <p:anim calcmode="lin" valueType="num">
                                      <p:cBhvr>
                                        <p:cTn id="62" dur="750" fill="hold"/>
                                        <p:tgtEl>
                                          <p:spTgt spid="39"/>
                                        </p:tgtEl>
                                        <p:attrNameLst>
                                          <p:attrName>ppt_x</p:attrName>
                                        </p:attrNameLst>
                                      </p:cBhvr>
                                      <p:tavLst>
                                        <p:tav tm="0">
                                          <p:val>
                                            <p:strVal val="#ppt_x"/>
                                          </p:val>
                                        </p:tav>
                                        <p:tav tm="100000">
                                          <p:val>
                                            <p:strVal val="#ppt_x"/>
                                          </p:val>
                                        </p:tav>
                                      </p:tavLst>
                                    </p:anim>
                                    <p:anim calcmode="lin" valueType="num">
                                      <p:cBhvr>
                                        <p:cTn id="63" dur="750" fill="hold"/>
                                        <p:tgtEl>
                                          <p:spTgt spid="3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75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50"/>
                                        <p:tgtEl>
                                          <p:spTgt spid="37"/>
                                        </p:tgtEl>
                                      </p:cBhvr>
                                    </p:animEffect>
                                    <p:anim calcmode="lin" valueType="num">
                                      <p:cBhvr>
                                        <p:cTn id="67" dur="750" fill="hold"/>
                                        <p:tgtEl>
                                          <p:spTgt spid="37"/>
                                        </p:tgtEl>
                                        <p:attrNameLst>
                                          <p:attrName>ppt_x</p:attrName>
                                        </p:attrNameLst>
                                      </p:cBhvr>
                                      <p:tavLst>
                                        <p:tav tm="0">
                                          <p:val>
                                            <p:strVal val="#ppt_x"/>
                                          </p:val>
                                        </p:tav>
                                        <p:tav tm="100000">
                                          <p:val>
                                            <p:strVal val="#ppt_x"/>
                                          </p:val>
                                        </p:tav>
                                      </p:tavLst>
                                    </p:anim>
                                    <p:anim calcmode="lin" valueType="num">
                                      <p:cBhvr>
                                        <p:cTn id="68" dur="75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425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750"/>
                                        <p:tgtEl>
                                          <p:spTgt spid="32"/>
                                        </p:tgtEl>
                                      </p:cBhvr>
                                    </p:animEffect>
                                    <p:anim calcmode="lin" valueType="num">
                                      <p:cBhvr>
                                        <p:cTn id="72" dur="750" fill="hold"/>
                                        <p:tgtEl>
                                          <p:spTgt spid="32"/>
                                        </p:tgtEl>
                                        <p:attrNameLst>
                                          <p:attrName>ppt_x</p:attrName>
                                        </p:attrNameLst>
                                      </p:cBhvr>
                                      <p:tavLst>
                                        <p:tav tm="0">
                                          <p:val>
                                            <p:strVal val="#ppt_x"/>
                                          </p:val>
                                        </p:tav>
                                        <p:tav tm="100000">
                                          <p:val>
                                            <p:strVal val="#ppt_x"/>
                                          </p:val>
                                        </p:tav>
                                      </p:tavLst>
                                    </p:anim>
                                    <p:anim calcmode="lin" valueType="num">
                                      <p:cBhvr>
                                        <p:cTn id="73" dur="750" fill="hold"/>
                                        <p:tgtEl>
                                          <p:spTgt spid="3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75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750"/>
                                        <p:tgtEl>
                                          <p:spTgt spid="31"/>
                                        </p:tgtEl>
                                      </p:cBhvr>
                                    </p:animEffect>
                                    <p:anim calcmode="lin" valueType="num">
                                      <p:cBhvr>
                                        <p:cTn id="77" dur="750" fill="hold"/>
                                        <p:tgtEl>
                                          <p:spTgt spid="31"/>
                                        </p:tgtEl>
                                        <p:attrNameLst>
                                          <p:attrName>ppt_x</p:attrName>
                                        </p:attrNameLst>
                                      </p:cBhvr>
                                      <p:tavLst>
                                        <p:tav tm="0">
                                          <p:val>
                                            <p:strVal val="#ppt_x"/>
                                          </p:val>
                                        </p:tav>
                                        <p:tav tm="100000">
                                          <p:val>
                                            <p:strVal val="#ppt_x"/>
                                          </p:val>
                                        </p:tav>
                                      </p:tavLst>
                                    </p:anim>
                                    <p:anim calcmode="lin" valueType="num">
                                      <p:cBhvr>
                                        <p:cTn id="78" dur="75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425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750"/>
                                        <p:tgtEl>
                                          <p:spTgt spid="35"/>
                                        </p:tgtEl>
                                      </p:cBhvr>
                                    </p:animEffect>
                                    <p:anim calcmode="lin" valueType="num">
                                      <p:cBhvr>
                                        <p:cTn id="87" dur="750" fill="hold"/>
                                        <p:tgtEl>
                                          <p:spTgt spid="35"/>
                                        </p:tgtEl>
                                        <p:attrNameLst>
                                          <p:attrName>ppt_x</p:attrName>
                                        </p:attrNameLst>
                                      </p:cBhvr>
                                      <p:tavLst>
                                        <p:tav tm="0">
                                          <p:val>
                                            <p:strVal val="#ppt_x"/>
                                          </p:val>
                                        </p:tav>
                                        <p:tav tm="100000">
                                          <p:val>
                                            <p:strVal val="#ppt_x"/>
                                          </p:val>
                                        </p:tav>
                                      </p:tavLst>
                                    </p:anim>
                                    <p:anim calcmode="lin" valueType="num">
                                      <p:cBhvr>
                                        <p:cTn id="88"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p:bldP spid="23"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41071" y="1694644"/>
            <a:ext cx="11157822" cy="523220"/>
          </a:xfrm>
          <a:prstGeom prst="rect">
            <a:avLst/>
          </a:prstGeom>
        </p:spPr>
        <p:txBody>
          <a:bodyPr wrap="square">
            <a:spAutoFit/>
          </a:bodyPr>
          <a:lstStyle/>
          <a:p>
            <a:pPr indent="720000"/>
            <a:endParaRPr lang="zh-CN" altLang="en-US" sz="2800" dirty="0">
              <a:ea typeface="微软雅黑 Light" panose="020B0502040204020203" pitchFamily="34" charset="-122"/>
            </a:endParaRP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研究综述</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EC700119-86BE-D3EC-3471-948F8B1C2217}"/>
              </a:ext>
            </a:extLst>
          </p:cNvPr>
          <p:cNvSpPr txBox="1"/>
          <p:nvPr/>
        </p:nvSpPr>
        <p:spPr>
          <a:xfrm>
            <a:off x="1696437" y="1122789"/>
            <a:ext cx="8447090" cy="954107"/>
          </a:xfrm>
          <a:prstGeom prst="rect">
            <a:avLst/>
          </a:prstGeom>
          <a:noFill/>
        </p:spPr>
        <p:txBody>
          <a:bodyPr wrap="square">
            <a:spAutoFit/>
          </a:bodyPr>
          <a:lstStyle/>
          <a:p>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dirty="0">
                <a:effectLst/>
                <a:latin typeface="Times New Roman" panose="02020603050405020304" pitchFamily="18" charset="0"/>
                <a:ea typeface="宋体" panose="02010600030101010101" pitchFamily="2" charset="-122"/>
                <a:cs typeface="Times New Roman" panose="02020603050405020304" pitchFamily="18" charset="0"/>
              </a:rPr>
              <a:t>图像彩色化可以分为四个研究方向</a:t>
            </a:r>
            <a:r>
              <a:rPr lang="zh-CN" altLang="en-US" sz="2800" dirty="0">
                <a:effectLst/>
                <a:latin typeface="Times New Roman" panose="02020603050405020304" pitchFamily="18" charset="0"/>
                <a:ea typeface="宋体" panose="02010600030101010101" pitchFamily="2" charset="-122"/>
                <a:cs typeface="Times New Roman" panose="02020603050405020304" pitchFamily="18" charset="0"/>
              </a:rPr>
              <a:t>，这里我们主要讨论基于深度学习的彩色化</a:t>
            </a:r>
            <a:endParaRPr lang="zh-CN" altLang="en-US" sz="2800" dirty="0"/>
          </a:p>
        </p:txBody>
      </p:sp>
      <p:pic>
        <p:nvPicPr>
          <p:cNvPr id="5" name="图片 4">
            <a:extLst>
              <a:ext uri="{FF2B5EF4-FFF2-40B4-BE49-F238E27FC236}">
                <a16:creationId xmlns:a16="http://schemas.microsoft.com/office/drawing/2014/main" id="{6CAC0D02-CF31-48E4-DE73-F6AF48D85D92}"/>
              </a:ext>
            </a:extLst>
          </p:cNvPr>
          <p:cNvPicPr>
            <a:picLocks noChangeAspect="1"/>
          </p:cNvPicPr>
          <p:nvPr/>
        </p:nvPicPr>
        <p:blipFill>
          <a:blip r:embed="rId3"/>
          <a:stretch>
            <a:fillRect/>
          </a:stretch>
        </p:blipFill>
        <p:spPr>
          <a:xfrm>
            <a:off x="1812223" y="2002891"/>
            <a:ext cx="8749005" cy="4855109"/>
          </a:xfrm>
          <a:prstGeom prst="rect">
            <a:avLst/>
          </a:prstGeom>
        </p:spPr>
      </p:pic>
    </p:spTree>
    <p:extLst>
      <p:ext uri="{BB962C8B-B14F-4D97-AF65-F5344CB8AC3E}">
        <p14:creationId xmlns:p14="http://schemas.microsoft.com/office/powerpoint/2010/main" val="3595631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27184" y="2425568"/>
            <a:ext cx="2516863" cy="2031325"/>
          </a:xfrm>
          <a:prstGeom prst="rect">
            <a:avLst/>
          </a:prstGeom>
        </p:spPr>
        <p:txBody>
          <a:bodyPr wrap="square">
            <a:spAutoFit/>
          </a:bodyPr>
          <a:lstStyle/>
          <a:p>
            <a:r>
              <a:rPr lang="en-US" altLang="zh-CN" sz="1800" dirty="0">
                <a:effectLst/>
                <a:latin typeface="Times New Roman" panose="02020603050405020304" pitchFamily="18" charset="0"/>
                <a:ea typeface="宋体" panose="02010600030101010101" pitchFamily="2" charset="-122"/>
              </a:rPr>
              <a:t>2017</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effectLst/>
                <a:latin typeface="Times New Roman" panose="02020603050405020304" pitchFamily="18" charset="0"/>
                <a:ea typeface="宋体" panose="02010600030101010101" pitchFamily="2" charset="-122"/>
              </a:rPr>
              <a:t>Varga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等人</a:t>
            </a:r>
            <a:r>
              <a:rPr lang="en-US" altLang="zh-CN" sz="1800" baseline="300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提出了结合两个卷积神经网络的方法来进行图像着色，该模型结合了两个卷积神经网络之间的信息来帮助输入卷积神经网络对图像进行着色。</a:t>
            </a:r>
            <a:endParaRPr lang="zh-CN" altLang="en-US" sz="1400" dirty="0">
              <a:solidFill>
                <a:schemeClr val="tx1">
                  <a:lumMod val="50000"/>
                  <a:lumOff val="50000"/>
                </a:schemeClr>
              </a:solidFill>
              <a:ea typeface="微软雅黑 Light" panose="020B0502040204020203" pitchFamily="34" charset="-122"/>
            </a:endParaRPr>
          </a:p>
        </p:txBody>
      </p:sp>
      <p:sp>
        <p:nvSpPr>
          <p:cNvPr id="26" name="矩形 25"/>
          <p:cNvSpPr/>
          <p:nvPr/>
        </p:nvSpPr>
        <p:spPr>
          <a:xfrm>
            <a:off x="3488075" y="2425568"/>
            <a:ext cx="2516863" cy="2031325"/>
          </a:xfrm>
          <a:prstGeom prst="rect">
            <a:avLst/>
          </a:prstGeom>
        </p:spPr>
        <p:txBody>
          <a:bodyPr wrap="square">
            <a:spAutoFit/>
          </a:bodyPr>
          <a:lstStyle/>
          <a:p>
            <a:pPr algn="ctr"/>
            <a:r>
              <a:rPr lang="en-US" altLang="zh-CN" sz="1800" dirty="0">
                <a:effectLst/>
                <a:latin typeface="Times New Roman" panose="02020603050405020304" pitchFamily="18" charset="0"/>
                <a:ea typeface="宋体" panose="02010600030101010101" pitchFamily="2" charset="-122"/>
              </a:rPr>
              <a:t>2017</a:t>
            </a:r>
            <a:r>
              <a:rPr lang="zh-CN" altLang="en-US" sz="1800" dirty="0">
                <a:effectLst/>
                <a:latin typeface="Times New Roman" panose="02020603050405020304" pitchFamily="18" charset="0"/>
                <a:ea typeface="宋体" panose="02010600030101010101" pitchFamily="2" charset="-122"/>
              </a:rPr>
              <a:t>年，</a:t>
            </a:r>
            <a:r>
              <a:rPr lang="en-US" altLang="zh-CN" sz="1800" dirty="0">
                <a:effectLst/>
                <a:latin typeface="Times New Roman" panose="02020603050405020304" pitchFamily="18" charset="0"/>
                <a:ea typeface="宋体" panose="02010600030101010101" pitchFamily="2" charset="-122"/>
              </a:rPr>
              <a:t>Suárez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等人</a:t>
            </a:r>
            <a:r>
              <a:rPr lang="en-US" altLang="zh-CN" sz="1800" baseline="300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使用了一种简单的</a:t>
            </a:r>
            <a:r>
              <a:rPr lang="en-US" altLang="zh-CN" sz="1800" dirty="0">
                <a:effectLst/>
                <a:latin typeface="Times New Roman" panose="02020603050405020304" pitchFamily="18" charset="0"/>
                <a:ea typeface="宋体" panose="02010600030101010101" pitchFamily="2" charset="-122"/>
              </a:rPr>
              <a:t>GAN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进行近红外图像着色，通过收集数据集从头学习了着色策略，验证了</a:t>
            </a:r>
            <a:r>
              <a:rPr lang="en-US" altLang="zh-CN" sz="1800" dirty="0">
                <a:effectLst/>
                <a:latin typeface="Times New Roman" panose="02020603050405020304" pitchFamily="18" charset="0"/>
                <a:ea typeface="宋体" panose="02010600030101010101" pitchFamily="2" charset="-122"/>
              </a:rPr>
              <a:t>GAN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对红外图像着色的有效性。</a:t>
            </a:r>
            <a:endParaRPr lang="zh-CN" altLang="en-US" sz="1400" dirty="0">
              <a:solidFill>
                <a:schemeClr val="tx1">
                  <a:lumMod val="50000"/>
                  <a:lumOff val="50000"/>
                </a:schemeClr>
              </a:solidFill>
              <a:ea typeface="微软雅黑 Light" panose="020B0502040204020203" pitchFamily="34" charset="-122"/>
            </a:endParaRPr>
          </a:p>
        </p:txBody>
      </p:sp>
      <p:sp>
        <p:nvSpPr>
          <p:cNvPr id="27" name="矩形 26"/>
          <p:cNvSpPr/>
          <p:nvPr/>
        </p:nvSpPr>
        <p:spPr>
          <a:xfrm>
            <a:off x="9431807" y="2425568"/>
            <a:ext cx="2516863" cy="2031325"/>
          </a:xfrm>
          <a:prstGeom prst="rect">
            <a:avLst/>
          </a:prstGeom>
        </p:spPr>
        <p:txBody>
          <a:bodyPr wrap="square">
            <a:spAutoFit/>
          </a:bodyPr>
          <a:lstStyle/>
          <a:p>
            <a:r>
              <a:rPr lang="zh-CN" altLang="en-US" b="0" i="0" dirty="0">
                <a:solidFill>
                  <a:srgbClr val="2C2C36"/>
                </a:solidFill>
                <a:effectLst/>
                <a:latin typeface="-apple-system"/>
              </a:rPr>
              <a:t>是一种生成模型，它通过一个前向扩散过程将数据逐渐添加噪声，然后通过反向去噪过程恢复原始数据。逐渐被应用于红外图像的上色问题。</a:t>
            </a:r>
            <a:endParaRPr lang="zh-CN" altLang="en-US" dirty="0">
              <a:solidFill>
                <a:schemeClr val="tx1">
                  <a:lumMod val="50000"/>
                  <a:lumOff val="50000"/>
                </a:schemeClr>
              </a:solidFill>
              <a:ea typeface="微软雅黑 Light" panose="020B0502040204020203" pitchFamily="34" charset="-122"/>
            </a:endParaRPr>
          </a:p>
        </p:txBody>
      </p:sp>
      <p:sp>
        <p:nvSpPr>
          <p:cNvPr id="31" name="文本框 30"/>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研究综述</a:t>
            </a:r>
          </a:p>
        </p:txBody>
      </p:sp>
      <p:sp>
        <p:nvSpPr>
          <p:cNvPr id="32" name="任意多边形 31"/>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 name="矩形 3">
            <a:extLst>
              <a:ext uri="{FF2B5EF4-FFF2-40B4-BE49-F238E27FC236}">
                <a16:creationId xmlns:a16="http://schemas.microsoft.com/office/drawing/2014/main" id="{B6219AF8-3A0F-A638-95FD-EBC9945CE87D}"/>
              </a:ext>
            </a:extLst>
          </p:cNvPr>
          <p:cNvSpPr/>
          <p:nvPr/>
        </p:nvSpPr>
        <p:spPr>
          <a:xfrm>
            <a:off x="6513204" y="2425568"/>
            <a:ext cx="2516863" cy="2031325"/>
          </a:xfrm>
          <a:prstGeom prst="rect">
            <a:avLst/>
          </a:prstGeom>
        </p:spPr>
        <p:txBody>
          <a:bodyPr wrap="square">
            <a:spAutoFit/>
          </a:bodyPr>
          <a:lstStyle/>
          <a:p>
            <a:r>
              <a:rPr lang="en-US" altLang="zh-CN" b="0" i="0" dirty="0">
                <a:solidFill>
                  <a:srgbClr val="2C2C36"/>
                </a:solidFill>
                <a:effectLst/>
                <a:latin typeface="+mn-ea"/>
              </a:rPr>
              <a:t>Transformers</a:t>
            </a:r>
            <a:r>
              <a:rPr lang="zh-CN" altLang="en-US" b="0" i="0" dirty="0">
                <a:solidFill>
                  <a:srgbClr val="2C2C36"/>
                </a:solidFill>
                <a:effectLst/>
                <a:latin typeface="+mn-ea"/>
              </a:rPr>
              <a:t>的核心是自注意力机制，能够处理序列数据中的长距离依赖关系。在图数据上，</a:t>
            </a:r>
            <a:r>
              <a:rPr lang="en-US" altLang="zh-CN" b="0" i="0" dirty="0">
                <a:solidFill>
                  <a:srgbClr val="2C2C36"/>
                </a:solidFill>
                <a:effectLst/>
                <a:latin typeface="+mn-ea"/>
              </a:rPr>
              <a:t>Transformers</a:t>
            </a:r>
            <a:r>
              <a:rPr lang="zh-CN" altLang="en-US" b="0" i="0" dirty="0">
                <a:solidFill>
                  <a:srgbClr val="2C2C36"/>
                </a:solidFill>
                <a:effectLst/>
                <a:latin typeface="+mn-ea"/>
              </a:rPr>
              <a:t>可以被改编成图</a:t>
            </a:r>
            <a:r>
              <a:rPr lang="en-US" altLang="zh-CN" b="0" i="0" dirty="0">
                <a:solidFill>
                  <a:srgbClr val="2C2C36"/>
                </a:solidFill>
                <a:effectLst/>
                <a:latin typeface="+mn-ea"/>
              </a:rPr>
              <a:t>Transformer</a:t>
            </a:r>
            <a:r>
              <a:rPr lang="zh-CN" altLang="en-US" b="0" i="0" dirty="0">
                <a:solidFill>
                  <a:srgbClr val="2C2C36"/>
                </a:solidFill>
                <a:effectLst/>
                <a:latin typeface="+mn-ea"/>
              </a:rPr>
              <a:t>，用于处理图结构数据。</a:t>
            </a:r>
            <a:endParaRPr lang="zh-CN" altLang="en-US" dirty="0">
              <a:solidFill>
                <a:schemeClr val="tx1">
                  <a:lumMod val="50000"/>
                  <a:lumOff val="50000"/>
                </a:schemeClr>
              </a:solidFill>
              <a:latin typeface="+mn-ea"/>
            </a:endParaRPr>
          </a:p>
        </p:txBody>
      </p:sp>
      <p:sp>
        <p:nvSpPr>
          <p:cNvPr id="5" name="文本框 4">
            <a:extLst>
              <a:ext uri="{FF2B5EF4-FFF2-40B4-BE49-F238E27FC236}">
                <a16:creationId xmlns:a16="http://schemas.microsoft.com/office/drawing/2014/main" id="{14E442DA-BE92-38FA-70EE-8F2F312A8953}"/>
              </a:ext>
            </a:extLst>
          </p:cNvPr>
          <p:cNvSpPr txBox="1"/>
          <p:nvPr/>
        </p:nvSpPr>
        <p:spPr>
          <a:xfrm>
            <a:off x="1242646" y="1327273"/>
            <a:ext cx="976549" cy="523220"/>
          </a:xfrm>
          <a:prstGeom prst="rect">
            <a:avLst/>
          </a:prstGeom>
          <a:noFill/>
        </p:spPr>
        <p:txBody>
          <a:bodyPr wrap="none" rtlCol="0">
            <a:spAutoFit/>
          </a:bodyPr>
          <a:lstStyle/>
          <a:p>
            <a:r>
              <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rPr>
              <a:t>CNN</a:t>
            </a:r>
            <a:endPar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510F6736-24B1-4369-0F16-EF5A6138FC3F}"/>
              </a:ext>
            </a:extLst>
          </p:cNvPr>
          <p:cNvSpPr txBox="1"/>
          <p:nvPr/>
        </p:nvSpPr>
        <p:spPr>
          <a:xfrm>
            <a:off x="4141476" y="1327273"/>
            <a:ext cx="963725" cy="523220"/>
          </a:xfrm>
          <a:prstGeom prst="rect">
            <a:avLst/>
          </a:prstGeom>
          <a:noFill/>
        </p:spPr>
        <p:txBody>
          <a:bodyPr wrap="none" rtlCol="0">
            <a:spAutoFit/>
          </a:bodyPr>
          <a:lstStyle/>
          <a:p>
            <a:r>
              <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rPr>
              <a:t>GAN</a:t>
            </a:r>
            <a:endPar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84A90F49-038B-7904-60DD-0C4B30D14513}"/>
              </a:ext>
            </a:extLst>
          </p:cNvPr>
          <p:cNvSpPr txBox="1"/>
          <p:nvPr/>
        </p:nvSpPr>
        <p:spPr>
          <a:xfrm>
            <a:off x="6513204" y="1327273"/>
            <a:ext cx="2107372" cy="523220"/>
          </a:xfrm>
          <a:prstGeom prst="rect">
            <a:avLst/>
          </a:prstGeom>
          <a:noFill/>
        </p:spPr>
        <p:txBody>
          <a:bodyPr wrap="none" rtlCol="0">
            <a:spAutoFit/>
          </a:bodyPr>
          <a:lstStyle/>
          <a:p>
            <a:r>
              <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rPr>
              <a:t>Transformer</a:t>
            </a:r>
            <a:endPar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5FAA360C-6B35-6FAE-D928-8B341709D866}"/>
              </a:ext>
            </a:extLst>
          </p:cNvPr>
          <p:cNvSpPr txBox="1"/>
          <p:nvPr/>
        </p:nvSpPr>
        <p:spPr>
          <a:xfrm>
            <a:off x="9431807" y="1327273"/>
            <a:ext cx="162095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扩散模型</a:t>
            </a:r>
          </a:p>
        </p:txBody>
      </p:sp>
      <p:cxnSp>
        <p:nvCxnSpPr>
          <p:cNvPr id="9" name="直接连接符 8">
            <a:extLst>
              <a:ext uri="{FF2B5EF4-FFF2-40B4-BE49-F238E27FC236}">
                <a16:creationId xmlns:a16="http://schemas.microsoft.com/office/drawing/2014/main" id="{E50C7BDF-8C6E-B7C9-B211-68A3F8501B5C}"/>
              </a:ext>
            </a:extLst>
          </p:cNvPr>
          <p:cNvCxnSpPr/>
          <p:nvPr/>
        </p:nvCxnSpPr>
        <p:spPr>
          <a:xfrm>
            <a:off x="1287108" y="2033245"/>
            <a:ext cx="9320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53A530E-C592-23B5-57AA-22D7F7C6A5D1}"/>
              </a:ext>
            </a:extLst>
          </p:cNvPr>
          <p:cNvCxnSpPr/>
          <p:nvPr/>
        </p:nvCxnSpPr>
        <p:spPr>
          <a:xfrm>
            <a:off x="4163706" y="2033245"/>
            <a:ext cx="9320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D3D6927-F9C9-5EE2-EE2A-2E8D10263D28}"/>
              </a:ext>
            </a:extLst>
          </p:cNvPr>
          <p:cNvCxnSpPr/>
          <p:nvPr/>
        </p:nvCxnSpPr>
        <p:spPr>
          <a:xfrm>
            <a:off x="7059405" y="2033245"/>
            <a:ext cx="9320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3BE273B-47A9-A3C1-FD08-EAF9DF475D54}"/>
              </a:ext>
            </a:extLst>
          </p:cNvPr>
          <p:cNvCxnSpPr/>
          <p:nvPr/>
        </p:nvCxnSpPr>
        <p:spPr>
          <a:xfrm>
            <a:off x="9808907" y="2033245"/>
            <a:ext cx="9320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BC6E3AC-CE24-8D06-8437-7661C9A8BD7C}"/>
              </a:ext>
            </a:extLst>
          </p:cNvPr>
          <p:cNvSpPr txBox="1"/>
          <p:nvPr/>
        </p:nvSpPr>
        <p:spPr>
          <a:xfrm>
            <a:off x="830825" y="5422054"/>
            <a:ext cx="12457160" cy="458074"/>
          </a:xfrm>
          <a:prstGeom prst="rect">
            <a:avLst/>
          </a:prstGeom>
          <a:noFill/>
        </p:spPr>
        <p:txBody>
          <a:bodyPr wrap="square">
            <a:spAutoFit/>
          </a:bodyPr>
          <a:lstStyle/>
          <a:p>
            <a:pPr marL="457200" indent="-457200">
              <a:lnSpc>
                <a:spcPct val="150000"/>
              </a:lnSpc>
            </a:pPr>
            <a:r>
              <a:rPr lang="en-US" altLang="zh-CN" sz="1800" dirty="0">
                <a:effectLst/>
                <a:latin typeface="Times New Roman" panose="02020603050405020304" pitchFamily="18" charset="0"/>
                <a:ea typeface="宋体" panose="02010600030101010101" pitchFamily="2" charset="-122"/>
              </a:rPr>
              <a:t>[1]	Varga D, </a:t>
            </a:r>
            <a:r>
              <a:rPr lang="en-US" altLang="zh-CN" sz="1800" dirty="0" err="1">
                <a:effectLst/>
                <a:latin typeface="Times New Roman" panose="02020603050405020304" pitchFamily="18" charset="0"/>
                <a:ea typeface="宋体" panose="02010600030101010101" pitchFamily="2" charset="-122"/>
              </a:rPr>
              <a:t>Szirányi</a:t>
            </a:r>
            <a:r>
              <a:rPr lang="en-US" altLang="zh-CN" sz="1800" dirty="0">
                <a:effectLst/>
                <a:latin typeface="Times New Roman" panose="02020603050405020304" pitchFamily="18" charset="0"/>
                <a:ea typeface="宋体" panose="02010600030101010101" pitchFamily="2" charset="-122"/>
              </a:rPr>
              <a:t> T. Twin deep convolutional neural network for example-based image colorization</a:t>
            </a:r>
            <a:endParaRPr lang="zh-CN" altLang="zh-CN" sz="1800" dirty="0">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91D602FC-DC46-A068-6DEB-04420E3A570C}"/>
              </a:ext>
            </a:extLst>
          </p:cNvPr>
          <p:cNvSpPr txBox="1"/>
          <p:nvPr/>
        </p:nvSpPr>
        <p:spPr>
          <a:xfrm>
            <a:off x="830825" y="6104220"/>
            <a:ext cx="12457160" cy="458074"/>
          </a:xfrm>
          <a:prstGeom prst="rect">
            <a:avLst/>
          </a:prstGeom>
          <a:noFill/>
        </p:spPr>
        <p:txBody>
          <a:bodyPr wrap="square">
            <a:spAutoFit/>
          </a:bodyPr>
          <a:lstStyle/>
          <a:p>
            <a:pPr marL="457200" indent="-457200">
              <a:lnSpc>
                <a:spcPct val="150000"/>
              </a:lnSpc>
            </a:pPr>
            <a:r>
              <a:rPr lang="en-US" altLang="zh-CN" sz="1800" dirty="0">
                <a:effectLst/>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rPr>
              <a:t>]	Suárez P L, </a:t>
            </a:r>
            <a:r>
              <a:rPr lang="en-US" altLang="zh-CN" sz="1800" dirty="0" err="1">
                <a:effectLst/>
                <a:latin typeface="Times New Roman" panose="02020603050405020304" pitchFamily="18" charset="0"/>
                <a:ea typeface="宋体" panose="02010600030101010101" pitchFamily="2" charset="-122"/>
              </a:rPr>
              <a:t>Sappa</a:t>
            </a:r>
            <a:r>
              <a:rPr lang="en-US" altLang="zh-CN" sz="1800" dirty="0">
                <a:effectLst/>
                <a:latin typeface="Times New Roman" panose="02020603050405020304" pitchFamily="18" charset="0"/>
                <a:ea typeface="宋体" panose="02010600030101010101" pitchFamily="2" charset="-122"/>
              </a:rPr>
              <a:t> A D, </a:t>
            </a:r>
            <a:r>
              <a:rPr lang="en-US" altLang="zh-CN" sz="1800" dirty="0" err="1">
                <a:effectLst/>
                <a:latin typeface="Times New Roman" panose="02020603050405020304" pitchFamily="18" charset="0"/>
                <a:ea typeface="宋体" panose="02010600030101010101" pitchFamily="2" charset="-122"/>
              </a:rPr>
              <a:t>Vintimilla</a:t>
            </a:r>
            <a:r>
              <a:rPr lang="en-US" altLang="zh-CN" sz="1800" dirty="0">
                <a:effectLst/>
                <a:latin typeface="Times New Roman" panose="02020603050405020304" pitchFamily="18" charset="0"/>
                <a:ea typeface="宋体" panose="02010600030101010101" pitchFamily="2" charset="-122"/>
              </a:rPr>
              <a:t> B X. Colorizing infrared images through a triplet conditional </a:t>
            </a:r>
            <a:r>
              <a:rPr lang="en-US" altLang="zh-CN" sz="1800" dirty="0" err="1">
                <a:effectLst/>
                <a:latin typeface="Times New Roman" panose="02020603050405020304" pitchFamily="18" charset="0"/>
                <a:ea typeface="宋体" panose="02010600030101010101" pitchFamily="2" charset="-122"/>
              </a:rPr>
              <a:t>dcgan</a:t>
            </a:r>
            <a:r>
              <a:rPr lang="en-US" altLang="zh-CN" sz="1800" dirty="0">
                <a:effectLst/>
                <a:latin typeface="Times New Roman" panose="02020603050405020304" pitchFamily="18" charset="0"/>
                <a:ea typeface="宋体" panose="02010600030101010101" pitchFamily="2" charset="-122"/>
              </a:rPr>
              <a:t> architecture</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64653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算法实践</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1569660"/>
          </a:xfrm>
          <a:prstGeom prst="rect">
            <a:avLst/>
          </a:prstGeom>
        </p:spPr>
        <p:txBody>
          <a:bodyPr wrap="square">
            <a:spAutoFit/>
          </a:bodyPr>
          <a:lstStyle/>
          <a:p>
            <a:pPr indent="720000"/>
            <a:r>
              <a:rPr lang="en-US" altLang="zh-CN" sz="2400" dirty="0">
                <a:ea typeface="微软雅黑 Light" panose="020B0502040204020203" pitchFamily="34" charset="-122"/>
              </a:rPr>
              <a:t>GAN</a:t>
            </a:r>
            <a:r>
              <a:rPr lang="zh-CN" altLang="en-US" sz="2400" dirty="0">
                <a:ea typeface="微软雅黑 Light" panose="020B0502040204020203" pitchFamily="34" charset="-122"/>
              </a:rPr>
              <a:t>的中文名叫生成对抗网络，由生成器和判别器组成，生成器的本质是一个解码器，他的输入是一个来自</a:t>
            </a:r>
            <a:r>
              <a:rPr lang="en-US" altLang="zh-CN" sz="2400" dirty="0">
                <a:ea typeface="微软雅黑 Light" panose="020B0502040204020203" pitchFamily="34" charset="-122"/>
              </a:rPr>
              <a:t>n</a:t>
            </a:r>
            <a:r>
              <a:rPr lang="zh-CN" altLang="en-US" sz="2400" dirty="0">
                <a:ea typeface="微软雅黑 Light" panose="020B0502040204020203" pitchFamily="34" charset="-122"/>
              </a:rPr>
              <a:t>维标准正态分布的</a:t>
            </a:r>
            <a:r>
              <a:rPr lang="en-US" altLang="zh-CN" sz="2400" dirty="0">
                <a:ea typeface="微软雅黑 Light" panose="020B0502040204020203" pitchFamily="34" charset="-122"/>
              </a:rPr>
              <a:t>n</a:t>
            </a:r>
            <a:r>
              <a:rPr lang="zh-CN" altLang="en-US" sz="2400" dirty="0">
                <a:ea typeface="微软雅黑 Light" panose="020B0502040204020203" pitchFamily="34" charset="-122"/>
              </a:rPr>
              <a:t>维向量，通过解码器解码得到与真实数据维度相等的图片，即生成图片。鉴别器的作用是判断图像真假。通过两者不断对抗，提高生成器的生成能力和判别器的判别能力</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E54A7441-B09C-55FA-AA82-9165E0C22246}"/>
              </a:ext>
            </a:extLst>
          </p:cNvPr>
          <p:cNvPicPr>
            <a:picLocks noChangeAspect="1"/>
          </p:cNvPicPr>
          <p:nvPr/>
        </p:nvPicPr>
        <p:blipFill>
          <a:blip r:embed="rId3"/>
          <a:stretch>
            <a:fillRect/>
          </a:stretch>
        </p:blipFill>
        <p:spPr>
          <a:xfrm>
            <a:off x="801665" y="3279627"/>
            <a:ext cx="10011668" cy="3412615"/>
          </a:xfrm>
          <a:prstGeom prst="rect">
            <a:avLst/>
          </a:prstGeom>
        </p:spPr>
      </p:pic>
      <p:sp>
        <p:nvSpPr>
          <p:cNvPr id="4" name="矩形 3">
            <a:extLst>
              <a:ext uri="{FF2B5EF4-FFF2-40B4-BE49-F238E27FC236}">
                <a16:creationId xmlns:a16="http://schemas.microsoft.com/office/drawing/2014/main" id="{7D555962-F243-D9ED-871B-7ED010FF00B9}"/>
              </a:ext>
            </a:extLst>
          </p:cNvPr>
          <p:cNvSpPr/>
          <p:nvPr/>
        </p:nvSpPr>
        <p:spPr>
          <a:xfrm>
            <a:off x="7822504" y="5818340"/>
            <a:ext cx="2924828" cy="8768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248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830997"/>
          </a:xfrm>
          <a:prstGeom prst="rect">
            <a:avLst/>
          </a:prstGeom>
        </p:spPr>
        <p:txBody>
          <a:bodyPr wrap="square">
            <a:spAutoFit/>
          </a:bodyPr>
          <a:lstStyle/>
          <a:p>
            <a:pPr indent="720000"/>
            <a:r>
              <a:rPr lang="zh-CN" altLang="en-US" sz="2400" dirty="0">
                <a:ea typeface="微软雅黑 Light" panose="020B0502040204020203" pitchFamily="34" charset="-122"/>
              </a:rPr>
              <a:t>我们却无法控制</a:t>
            </a:r>
            <a:r>
              <a:rPr lang="en-US" altLang="zh-CN" sz="2400" dirty="0">
                <a:ea typeface="微软雅黑 Light" panose="020B0502040204020203" pitchFamily="34" charset="-122"/>
              </a:rPr>
              <a:t>GAN</a:t>
            </a:r>
            <a:r>
              <a:rPr lang="zh-CN" altLang="en-US" sz="2400" dirty="0">
                <a:ea typeface="微软雅黑 Light" panose="020B0502040204020203" pitchFamily="34" charset="-122"/>
              </a:rPr>
              <a:t>生成出来的图像长什么样子，如果我们想要让生成的图像可控，就需要给模型加上指导信息，这就是</a:t>
            </a:r>
            <a:r>
              <a:rPr lang="en-US" altLang="zh-CN" sz="2400" dirty="0">
                <a:ea typeface="微软雅黑 Light" panose="020B0502040204020203" pitchFamily="34" charset="-122"/>
              </a:rPr>
              <a:t>Conditional GAN</a:t>
            </a:r>
            <a:r>
              <a:rPr lang="zh-CN" altLang="en-US" sz="2400" dirty="0">
                <a:ea typeface="微软雅黑 Light" panose="020B0502040204020203" pitchFamily="34" charset="-122"/>
              </a:rPr>
              <a:t>。</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Conditional 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 name="矩形 3">
            <a:extLst>
              <a:ext uri="{FF2B5EF4-FFF2-40B4-BE49-F238E27FC236}">
                <a16:creationId xmlns:a16="http://schemas.microsoft.com/office/drawing/2014/main" id="{7D555962-F243-D9ED-871B-7ED010FF00B9}"/>
              </a:ext>
            </a:extLst>
          </p:cNvPr>
          <p:cNvSpPr/>
          <p:nvPr/>
        </p:nvSpPr>
        <p:spPr>
          <a:xfrm>
            <a:off x="7822504" y="5818340"/>
            <a:ext cx="2924828" cy="8768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109D2C7-9D66-6469-DA50-5BFF820F7F62}"/>
              </a:ext>
            </a:extLst>
          </p:cNvPr>
          <p:cNvPicPr>
            <a:picLocks noChangeAspect="1"/>
          </p:cNvPicPr>
          <p:nvPr/>
        </p:nvPicPr>
        <p:blipFill>
          <a:blip r:embed="rId3"/>
          <a:stretch>
            <a:fillRect/>
          </a:stretch>
        </p:blipFill>
        <p:spPr>
          <a:xfrm>
            <a:off x="146919" y="3187874"/>
            <a:ext cx="10460538" cy="3463343"/>
          </a:xfrm>
          <a:prstGeom prst="rect">
            <a:avLst/>
          </a:prstGeom>
        </p:spPr>
      </p:pic>
    </p:spTree>
    <p:extLst>
      <p:ext uri="{BB962C8B-B14F-4D97-AF65-F5344CB8AC3E}">
        <p14:creationId xmlns:p14="http://schemas.microsoft.com/office/powerpoint/2010/main" val="4031882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1200329"/>
          </a:xfrm>
          <a:prstGeom prst="rect">
            <a:avLst/>
          </a:prstGeom>
        </p:spPr>
        <p:txBody>
          <a:bodyPr wrap="square">
            <a:spAutoFit/>
          </a:bodyPr>
          <a:lstStyle/>
          <a:p>
            <a:pPr indent="720000"/>
            <a:r>
              <a:rPr lang="en-US" altLang="zh-CN" sz="2400" dirty="0">
                <a:ea typeface="微软雅黑 Light" panose="020B0502040204020203" pitchFamily="34" charset="-122"/>
              </a:rPr>
              <a:t>Pix2pix</a:t>
            </a:r>
            <a:r>
              <a:rPr lang="zh-CN" altLang="en-US" sz="2400" dirty="0">
                <a:ea typeface="微软雅黑 Light" panose="020B0502040204020203" pitchFamily="34" charset="-122"/>
              </a:rPr>
              <a:t>本质上是一种特殊的</a:t>
            </a:r>
            <a:r>
              <a:rPr lang="en-US" altLang="zh-CN" sz="2400" dirty="0">
                <a:ea typeface="微软雅黑 Light" panose="020B0502040204020203" pitchFamily="34" charset="-122"/>
              </a:rPr>
              <a:t>Condition GAN</a:t>
            </a:r>
            <a:r>
              <a:rPr lang="zh-CN" altLang="en-US" sz="2400" dirty="0">
                <a:ea typeface="微软雅黑 Light" panose="020B0502040204020203" pitchFamily="34" charset="-122"/>
              </a:rPr>
              <a:t>，它是一个</a:t>
            </a:r>
            <a:r>
              <a:rPr lang="en-US" altLang="zh-CN" sz="2400" dirty="0">
                <a:ea typeface="微软雅黑 Light" panose="020B0502040204020203" pitchFamily="34" charset="-122"/>
              </a:rPr>
              <a:t>image2image translation</a:t>
            </a:r>
            <a:r>
              <a:rPr lang="zh-CN" altLang="en-US" sz="2400" dirty="0">
                <a:ea typeface="微软雅黑 Light" panose="020B0502040204020203" pitchFamily="34" charset="-122"/>
              </a:rPr>
              <a:t>的任务，输入输出是来自两个不同数据集，具有对等关系的图片，比如输入红外图像（</a:t>
            </a:r>
            <a:r>
              <a:rPr lang="en-US" altLang="zh-CN" sz="2400" dirty="0">
                <a:ea typeface="微软雅黑 Light" panose="020B0502040204020203" pitchFamily="34" charset="-122"/>
              </a:rPr>
              <a:t>A</a:t>
            </a:r>
            <a:r>
              <a:rPr lang="zh-CN" altLang="en-US" sz="2400" dirty="0">
                <a:ea typeface="微软雅黑 Light" panose="020B0502040204020203" pitchFamily="34" charset="-122"/>
              </a:rPr>
              <a:t>）输出彩色图像（</a:t>
            </a:r>
            <a:r>
              <a:rPr lang="en-US" altLang="zh-CN" sz="2400" dirty="0">
                <a:ea typeface="微软雅黑 Light" panose="020B0502040204020203" pitchFamily="34" charset="-122"/>
              </a:rPr>
              <a:t>B</a:t>
            </a:r>
            <a:r>
              <a:rPr lang="zh-CN" altLang="en-US" sz="2400" dirty="0">
                <a:ea typeface="微软雅黑 Light" panose="020B0502040204020203" pitchFamily="34" charset="-122"/>
              </a:rPr>
              <a:t>）</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pix2pix</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 name="图片 1">
            <a:extLst>
              <a:ext uri="{FF2B5EF4-FFF2-40B4-BE49-F238E27FC236}">
                <a16:creationId xmlns:a16="http://schemas.microsoft.com/office/drawing/2014/main" id="{1CECAD46-6DFA-A589-D3F3-3847D51B1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053" y="3429000"/>
            <a:ext cx="2438400" cy="2438400"/>
          </a:xfrm>
          <a:prstGeom prst="rect">
            <a:avLst/>
          </a:prstGeom>
        </p:spPr>
      </p:pic>
      <p:pic>
        <p:nvPicPr>
          <p:cNvPr id="3" name="图片 2">
            <a:extLst>
              <a:ext uri="{FF2B5EF4-FFF2-40B4-BE49-F238E27FC236}">
                <a16:creationId xmlns:a16="http://schemas.microsoft.com/office/drawing/2014/main" id="{98492377-8D7E-F30E-C278-AA91E9845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16" y="3429000"/>
            <a:ext cx="2438400" cy="2438400"/>
          </a:xfrm>
          <a:prstGeom prst="rect">
            <a:avLst/>
          </a:prstGeom>
        </p:spPr>
      </p:pic>
    </p:spTree>
    <p:extLst>
      <p:ext uri="{BB962C8B-B14F-4D97-AF65-F5344CB8AC3E}">
        <p14:creationId xmlns:p14="http://schemas.microsoft.com/office/powerpoint/2010/main" val="151083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1200329"/>
          </a:xfrm>
          <a:prstGeom prst="rect">
            <a:avLst/>
          </a:prstGeom>
        </p:spPr>
        <p:txBody>
          <a:bodyPr wrap="square">
            <a:spAutoFit/>
          </a:bodyPr>
          <a:lstStyle/>
          <a:p>
            <a:pPr indent="720000"/>
            <a:r>
              <a:rPr lang="zh-CN" altLang="en-US" sz="2400" dirty="0">
                <a:ea typeface="微软雅黑 Light" panose="020B0502040204020203" pitchFamily="34" charset="-122"/>
              </a:rPr>
              <a:t>在</a:t>
            </a:r>
            <a:r>
              <a:rPr lang="en-US" altLang="zh-CN" sz="2400" dirty="0">
                <a:ea typeface="微软雅黑 Light" panose="020B0502040204020203" pitchFamily="34" charset="-122"/>
              </a:rPr>
              <a:t>pix2pix</a:t>
            </a:r>
            <a:r>
              <a:rPr lang="zh-CN" altLang="en-US" sz="2400" dirty="0">
                <a:ea typeface="微软雅黑 Light" panose="020B0502040204020203" pitchFamily="34" charset="-122"/>
              </a:rPr>
              <a:t>模型中，</a:t>
            </a:r>
            <a:r>
              <a:rPr lang="en-US" altLang="zh-CN" sz="2400" dirty="0">
                <a:ea typeface="微软雅黑 Light" panose="020B0502040204020203" pitchFamily="34" charset="-122"/>
              </a:rPr>
              <a:t>G</a:t>
            </a:r>
            <a:r>
              <a:rPr lang="zh-CN" altLang="en-US" sz="2400" dirty="0">
                <a:ea typeface="微软雅黑 Light" panose="020B0502040204020203" pitchFamily="34" charset="-122"/>
              </a:rPr>
              <a:t>和</a:t>
            </a:r>
            <a:r>
              <a:rPr lang="en-US" altLang="zh-CN" sz="2400" dirty="0">
                <a:ea typeface="微软雅黑 Light" panose="020B0502040204020203" pitchFamily="34" charset="-122"/>
              </a:rPr>
              <a:t>D</a:t>
            </a:r>
            <a:r>
              <a:rPr lang="zh-CN" altLang="en-US" sz="2400" dirty="0">
                <a:ea typeface="微软雅黑 Light" panose="020B0502040204020203" pitchFamily="34" charset="-122"/>
              </a:rPr>
              <a:t>都可以看到输入的信息（</a:t>
            </a:r>
            <a:r>
              <a:rPr lang="en-US" altLang="zh-CN" sz="2400" dirty="0">
                <a:ea typeface="微软雅黑 Light" panose="020B0502040204020203" pitchFamily="34" charset="-122"/>
              </a:rPr>
              <a:t>x</a:t>
            </a:r>
            <a:r>
              <a:rPr lang="zh-CN" altLang="en-US" sz="2400" dirty="0">
                <a:ea typeface="微软雅黑 Light" panose="020B0502040204020203" pitchFamily="34" charset="-122"/>
              </a:rPr>
              <a:t>），在</a:t>
            </a:r>
            <a:r>
              <a:rPr lang="en-US" altLang="zh-CN" sz="2400" dirty="0">
                <a:ea typeface="微软雅黑 Light" panose="020B0502040204020203" pitchFamily="34" charset="-122"/>
              </a:rPr>
              <a:t>G</a:t>
            </a:r>
            <a:r>
              <a:rPr lang="zh-CN" altLang="en-US" sz="2400" dirty="0">
                <a:ea typeface="微软雅黑 Light" panose="020B0502040204020203" pitchFamily="34" charset="-122"/>
              </a:rPr>
              <a:t>中，</a:t>
            </a:r>
            <a:r>
              <a:rPr lang="en-US" altLang="zh-CN" sz="2400" dirty="0">
                <a:ea typeface="微软雅黑 Light" panose="020B0502040204020203" pitchFamily="34" charset="-122"/>
              </a:rPr>
              <a:t>x</a:t>
            </a:r>
            <a:r>
              <a:rPr lang="zh-CN" altLang="en-US" sz="2400" dirty="0">
                <a:ea typeface="微软雅黑 Light" panose="020B0502040204020203" pitchFamily="34" charset="-122"/>
              </a:rPr>
              <a:t>作为输入信息通过编码器</a:t>
            </a:r>
            <a:r>
              <a:rPr lang="en-US" altLang="zh-CN" sz="2400" dirty="0">
                <a:ea typeface="微软雅黑 Light" panose="020B0502040204020203" pitchFamily="34" charset="-122"/>
              </a:rPr>
              <a:t>-</a:t>
            </a:r>
            <a:r>
              <a:rPr lang="zh-CN" altLang="en-US" sz="2400" dirty="0">
                <a:ea typeface="微软雅黑 Light" panose="020B0502040204020203" pitchFamily="34" charset="-122"/>
              </a:rPr>
              <a:t>解码器得到一个生成图像</a:t>
            </a:r>
            <a:r>
              <a:rPr lang="en-US" altLang="zh-CN" sz="2400" dirty="0">
                <a:ea typeface="微软雅黑 Light" panose="020B0502040204020203" pitchFamily="34" charset="-122"/>
              </a:rPr>
              <a:t>G</a:t>
            </a:r>
            <a:r>
              <a:rPr lang="zh-CN" altLang="en-US" sz="2400" dirty="0">
                <a:ea typeface="微软雅黑 Light" panose="020B0502040204020203" pitchFamily="34" charset="-122"/>
              </a:rPr>
              <a:t>（</a:t>
            </a:r>
            <a:r>
              <a:rPr lang="en-US" altLang="zh-CN" sz="2400" dirty="0">
                <a:ea typeface="微软雅黑 Light" panose="020B0502040204020203" pitchFamily="34" charset="-122"/>
              </a:rPr>
              <a:t>x</a:t>
            </a:r>
            <a:r>
              <a:rPr lang="zh-CN" altLang="en-US" sz="2400" dirty="0">
                <a:ea typeface="微软雅黑 Light" panose="020B0502040204020203" pitchFamily="34" charset="-122"/>
              </a:rPr>
              <a:t>），在</a:t>
            </a:r>
            <a:r>
              <a:rPr lang="en-US" altLang="zh-CN" sz="2400" dirty="0">
                <a:ea typeface="微软雅黑 Light" panose="020B0502040204020203" pitchFamily="34" charset="-122"/>
              </a:rPr>
              <a:t>D</a:t>
            </a:r>
            <a:r>
              <a:rPr lang="zh-CN" altLang="en-US" sz="2400" dirty="0">
                <a:ea typeface="微软雅黑 Light" panose="020B0502040204020203" pitchFamily="34" charset="-122"/>
              </a:rPr>
              <a:t>中</a:t>
            </a:r>
            <a:r>
              <a:rPr lang="en-US" altLang="zh-CN" sz="2400" dirty="0">
                <a:ea typeface="微软雅黑 Light" panose="020B0502040204020203" pitchFamily="34" charset="-122"/>
              </a:rPr>
              <a:t>x</a:t>
            </a:r>
            <a:r>
              <a:rPr lang="zh-CN" altLang="en-US" sz="2400" dirty="0">
                <a:ea typeface="微软雅黑 Light" panose="020B0502040204020203" pitchFamily="34" charset="-122"/>
              </a:rPr>
              <a:t>作为指导信息辅助</a:t>
            </a:r>
            <a:r>
              <a:rPr lang="en-US" altLang="zh-CN" sz="2400" dirty="0">
                <a:ea typeface="微软雅黑 Light" panose="020B0502040204020203" pitchFamily="34" charset="-122"/>
              </a:rPr>
              <a:t>D</a:t>
            </a:r>
            <a:r>
              <a:rPr lang="zh-CN" altLang="en-US" sz="2400" dirty="0">
                <a:ea typeface="微软雅黑 Light" panose="020B0502040204020203" pitchFamily="34" charset="-122"/>
              </a:rPr>
              <a:t>进行判断。</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pix2pix</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5" name="图片 4">
            <a:extLst>
              <a:ext uri="{FF2B5EF4-FFF2-40B4-BE49-F238E27FC236}">
                <a16:creationId xmlns:a16="http://schemas.microsoft.com/office/drawing/2014/main" id="{B9AC2939-C965-96AB-7A2E-26094B4103A2}"/>
              </a:ext>
            </a:extLst>
          </p:cNvPr>
          <p:cNvPicPr>
            <a:picLocks noChangeAspect="1"/>
          </p:cNvPicPr>
          <p:nvPr/>
        </p:nvPicPr>
        <p:blipFill>
          <a:blip r:embed="rId3"/>
          <a:stretch>
            <a:fillRect/>
          </a:stretch>
        </p:blipFill>
        <p:spPr>
          <a:xfrm>
            <a:off x="146918" y="2796381"/>
            <a:ext cx="11716010" cy="3905336"/>
          </a:xfrm>
          <a:prstGeom prst="rect">
            <a:avLst/>
          </a:prstGeom>
        </p:spPr>
      </p:pic>
      <p:sp>
        <p:nvSpPr>
          <p:cNvPr id="6" name="矩形: 圆角 5">
            <a:extLst>
              <a:ext uri="{FF2B5EF4-FFF2-40B4-BE49-F238E27FC236}">
                <a16:creationId xmlns:a16="http://schemas.microsoft.com/office/drawing/2014/main" id="{199494FC-FAA1-BE28-22BB-9F9B5475893D}"/>
              </a:ext>
            </a:extLst>
          </p:cNvPr>
          <p:cNvSpPr/>
          <p:nvPr/>
        </p:nvSpPr>
        <p:spPr>
          <a:xfrm>
            <a:off x="9118948" y="5912285"/>
            <a:ext cx="2642992" cy="68893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1264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979448"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模型复现与探索</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63197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830997"/>
          </a:xfrm>
          <a:prstGeom prst="rect">
            <a:avLst/>
          </a:prstGeom>
        </p:spPr>
        <p:txBody>
          <a:bodyPr wrap="square">
            <a:spAutoFit/>
          </a:bodyPr>
          <a:lstStyle/>
          <a:p>
            <a:pPr indent="720000"/>
            <a:r>
              <a:rPr lang="zh-CN" altLang="en-US" sz="2400" dirty="0">
                <a:ea typeface="微软雅黑 Light" panose="020B0502040204020203" pitchFamily="34" charset="-122"/>
              </a:rPr>
              <a:t>我们首先对下图论文进行复现，前面提到</a:t>
            </a:r>
            <a:r>
              <a:rPr lang="en-US" altLang="zh-CN" sz="2400" dirty="0">
                <a:ea typeface="微软雅黑 Light" panose="020B0502040204020203" pitchFamily="34" charset="-122"/>
              </a:rPr>
              <a:t>pix2pix</a:t>
            </a:r>
            <a:r>
              <a:rPr lang="zh-CN" altLang="en-US" sz="2400" dirty="0">
                <a:ea typeface="微软雅黑 Light" panose="020B0502040204020203" pitchFamily="34" charset="-122"/>
              </a:rPr>
              <a:t>需要使用编码器</a:t>
            </a:r>
            <a:r>
              <a:rPr lang="en-US" altLang="zh-CN" sz="2400" dirty="0">
                <a:ea typeface="微软雅黑 Light" panose="020B0502040204020203" pitchFamily="34" charset="-122"/>
              </a:rPr>
              <a:t>-</a:t>
            </a:r>
            <a:r>
              <a:rPr lang="zh-CN" altLang="en-US" sz="2400" dirty="0">
                <a:ea typeface="微软雅黑 Light" panose="020B0502040204020203" pitchFamily="34" charset="-122"/>
              </a:rPr>
              <a:t>解码器进行生成</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Pix2Pix</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4" name="图片 3">
            <a:extLst>
              <a:ext uri="{FF2B5EF4-FFF2-40B4-BE49-F238E27FC236}">
                <a16:creationId xmlns:a16="http://schemas.microsoft.com/office/drawing/2014/main" id="{099C6DF3-FF0D-3917-2549-2DD58014945D}"/>
              </a:ext>
            </a:extLst>
          </p:cNvPr>
          <p:cNvPicPr>
            <a:picLocks noChangeAspect="1"/>
          </p:cNvPicPr>
          <p:nvPr/>
        </p:nvPicPr>
        <p:blipFill>
          <a:blip r:embed="rId3"/>
          <a:stretch>
            <a:fillRect/>
          </a:stretch>
        </p:blipFill>
        <p:spPr>
          <a:xfrm>
            <a:off x="190760" y="3996411"/>
            <a:ext cx="11557034" cy="1044447"/>
          </a:xfrm>
          <a:prstGeom prst="rect">
            <a:avLst/>
          </a:prstGeom>
        </p:spPr>
      </p:pic>
    </p:spTree>
    <p:extLst>
      <p:ext uri="{BB962C8B-B14F-4D97-AF65-F5344CB8AC3E}">
        <p14:creationId xmlns:p14="http://schemas.microsoft.com/office/powerpoint/2010/main" val="978306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1200329"/>
          </a:xfrm>
          <a:prstGeom prst="rect">
            <a:avLst/>
          </a:prstGeom>
        </p:spPr>
        <p:txBody>
          <a:bodyPr wrap="square">
            <a:spAutoFit/>
          </a:bodyPr>
          <a:lstStyle/>
          <a:p>
            <a:pPr indent="720000"/>
            <a:r>
              <a:rPr lang="zh-CN" altLang="en-US" sz="2400" dirty="0">
                <a:ea typeface="微软雅黑 Light" panose="020B0502040204020203" pitchFamily="34" charset="-122"/>
              </a:rPr>
              <a:t>与经典 </a:t>
            </a:r>
            <a:r>
              <a:rPr lang="en-US" altLang="zh-CN" sz="2400" dirty="0">
                <a:ea typeface="微软雅黑 Light" panose="020B0502040204020203" pitchFamily="34" charset="-122"/>
              </a:rPr>
              <a:t>U-Net </a:t>
            </a:r>
            <a:r>
              <a:rPr lang="zh-CN" altLang="en-US" sz="2400" dirty="0">
                <a:ea typeface="微软雅黑 Light" panose="020B0502040204020203" pitchFamily="34" charset="-122"/>
              </a:rPr>
              <a:t>的 </a:t>
            </a:r>
            <a:r>
              <a:rPr lang="en-US" altLang="zh-CN" sz="2400" dirty="0">
                <a:ea typeface="微软雅黑 Light" panose="020B0502040204020203" pitchFamily="34" charset="-122"/>
              </a:rPr>
              <a:t>4 </a:t>
            </a:r>
            <a:r>
              <a:rPr lang="zh-CN" altLang="en-US" sz="2400" dirty="0">
                <a:ea typeface="微软雅黑 Light" panose="020B0502040204020203" pitchFamily="34" charset="-122"/>
              </a:rPr>
              <a:t>层对称网络结构相比</a:t>
            </a:r>
            <a:r>
              <a:rPr lang="en-US" altLang="zh-CN" sz="2400" dirty="0">
                <a:ea typeface="微软雅黑 Light" panose="020B0502040204020203" pitchFamily="34" charset="-122"/>
              </a:rPr>
              <a:t>, </a:t>
            </a:r>
            <a:r>
              <a:rPr lang="zh-CN" altLang="en-US" sz="2400" dirty="0">
                <a:ea typeface="微软雅黑 Light" panose="020B0502040204020203" pitchFamily="34" charset="-122"/>
              </a:rPr>
              <a:t>本文 采用 </a:t>
            </a:r>
            <a:r>
              <a:rPr lang="en-US" altLang="zh-CN" sz="2400" dirty="0">
                <a:ea typeface="微软雅黑 Light" panose="020B0502040204020203" pitchFamily="34" charset="-122"/>
              </a:rPr>
              <a:t>8 </a:t>
            </a:r>
            <a:r>
              <a:rPr lang="zh-CN" altLang="en-US" sz="2400" dirty="0">
                <a:ea typeface="微软雅黑 Light" panose="020B0502040204020203" pitchFamily="34" charset="-122"/>
              </a:rPr>
              <a:t>个下采样层和 </a:t>
            </a:r>
            <a:r>
              <a:rPr lang="en-US" altLang="zh-CN" sz="2400" dirty="0">
                <a:ea typeface="微软雅黑 Light" panose="020B0502040204020203" pitchFamily="34" charset="-122"/>
              </a:rPr>
              <a:t>8 </a:t>
            </a:r>
            <a:r>
              <a:rPr lang="zh-CN" altLang="en-US" sz="2400" dirty="0">
                <a:ea typeface="微软雅黑 Light" panose="020B0502040204020203" pitchFamily="34" charset="-122"/>
              </a:rPr>
              <a:t>个上采样层对图像进行特征 提取和颜色预测</a:t>
            </a:r>
            <a:r>
              <a:rPr lang="en-US" altLang="zh-CN" sz="2400" dirty="0">
                <a:ea typeface="微软雅黑 Light" panose="020B0502040204020203" pitchFamily="34" charset="-122"/>
              </a:rPr>
              <a:t>. </a:t>
            </a:r>
            <a:r>
              <a:rPr lang="zh-CN" altLang="en-US" sz="2400" dirty="0">
                <a:ea typeface="微软雅黑 Light" panose="020B0502040204020203" pitchFamily="34" charset="-122"/>
              </a:rPr>
              <a:t>扩大卷积核的感受视野</a:t>
            </a:r>
            <a:r>
              <a:rPr lang="en-US" altLang="zh-CN" sz="2400" dirty="0">
                <a:ea typeface="微软雅黑 Light" panose="020B0502040204020203" pitchFamily="34" charset="-122"/>
              </a:rPr>
              <a:t>, </a:t>
            </a:r>
            <a:r>
              <a:rPr lang="zh-CN" altLang="en-US" sz="2400" dirty="0">
                <a:ea typeface="微软雅黑 Light" panose="020B0502040204020203" pitchFamily="34" charset="-122"/>
              </a:rPr>
              <a:t>由原来 </a:t>
            </a:r>
            <a:r>
              <a:rPr lang="en-US" altLang="zh-CN" sz="2400" dirty="0">
                <a:ea typeface="微软雅黑 Light" panose="020B0502040204020203" pitchFamily="34" charset="-122"/>
              </a:rPr>
              <a:t>3×3 </a:t>
            </a:r>
            <a:r>
              <a:rPr lang="zh-CN" altLang="en-US" sz="2400" dirty="0">
                <a:ea typeface="微软雅黑 Light" panose="020B0502040204020203" pitchFamily="34" charset="-122"/>
              </a:rPr>
              <a:t>的卷积核变为 </a:t>
            </a:r>
            <a:r>
              <a:rPr lang="en-US" altLang="zh-CN" sz="2400" dirty="0">
                <a:ea typeface="微软雅黑 Light" panose="020B0502040204020203" pitchFamily="34" charset="-122"/>
              </a:rPr>
              <a:t>4×4 </a:t>
            </a:r>
            <a:r>
              <a:rPr lang="zh-CN" altLang="en-US" sz="2400" dirty="0">
                <a:ea typeface="微软雅黑 Light" panose="020B0502040204020203" pitchFamily="34" charset="-122"/>
              </a:rPr>
              <a:t>的卷积核</a:t>
            </a:r>
            <a:r>
              <a:rPr lang="en-US" altLang="zh-CN" sz="2400" dirty="0">
                <a:ea typeface="微软雅黑 Light" panose="020B0502040204020203" pitchFamily="34" charset="-122"/>
              </a:rPr>
              <a:t>, </a:t>
            </a:r>
            <a:r>
              <a:rPr lang="zh-CN" altLang="en-US" sz="2400" dirty="0">
                <a:ea typeface="微软雅黑 Light" panose="020B0502040204020203" pitchFamily="34" charset="-122"/>
              </a:rPr>
              <a:t>设置步长为 </a:t>
            </a:r>
            <a:r>
              <a:rPr lang="en-US" altLang="zh-CN" sz="2400" dirty="0">
                <a:ea typeface="微软雅黑 Light" panose="020B0502040204020203" pitchFamily="34" charset="-122"/>
              </a:rPr>
              <a:t>2</a:t>
            </a:r>
            <a:r>
              <a:rPr lang="zh-CN" altLang="en-US" sz="2400" dirty="0">
                <a:ea typeface="微软雅黑 Light" panose="020B0502040204020203" pitchFamily="34" charset="-122"/>
              </a:rPr>
              <a:t>、 填充像素为 </a:t>
            </a:r>
            <a:r>
              <a:rPr lang="en-US" altLang="zh-CN" sz="2400" dirty="0">
                <a:ea typeface="微软雅黑 Light" panose="020B0502040204020203" pitchFamily="34" charset="-122"/>
              </a:rPr>
              <a:t>1</a:t>
            </a:r>
            <a:endParaRPr lang="zh-CN" altLang="en-US" sz="2400" dirty="0">
              <a:ea typeface="微软雅黑 Light" panose="020B0502040204020203" pitchFamily="34" charset="-122"/>
            </a:endParaRP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Pix2Pix</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55A0EA00-335C-6F66-0AE0-6E9F87B82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678" y="3161827"/>
            <a:ext cx="6629400" cy="3419475"/>
          </a:xfrm>
          <a:prstGeom prst="rect">
            <a:avLst/>
          </a:prstGeom>
        </p:spPr>
      </p:pic>
    </p:spTree>
    <p:extLst>
      <p:ext uri="{BB962C8B-B14F-4D97-AF65-F5344CB8AC3E}">
        <p14:creationId xmlns:p14="http://schemas.microsoft.com/office/powerpoint/2010/main" val="12785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656372" y="1580466"/>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研究背景</a:t>
            </a:r>
          </a:p>
        </p:txBody>
      </p:sp>
      <p:grpSp>
        <p:nvGrpSpPr>
          <p:cNvPr id="21" name="组合 20"/>
          <p:cNvGrpSpPr/>
          <p:nvPr/>
        </p:nvGrpSpPr>
        <p:grpSpPr>
          <a:xfrm>
            <a:off x="4780470" y="1453694"/>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780163" y="2621267"/>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651201" y="2748039"/>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研究综述</a:t>
            </a:r>
          </a:p>
        </p:txBody>
      </p:sp>
      <p:sp>
        <p:nvSpPr>
          <p:cNvPr id="50" name="文本框 49"/>
          <p:cNvSpPr txBox="1"/>
          <p:nvPr/>
        </p:nvSpPr>
        <p:spPr>
          <a:xfrm>
            <a:off x="5644785" y="3917074"/>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算法实践</a:t>
            </a:r>
          </a:p>
        </p:txBody>
      </p:sp>
      <p:grpSp>
        <p:nvGrpSpPr>
          <p:cNvPr id="51" name="组合 50"/>
          <p:cNvGrpSpPr/>
          <p:nvPr/>
        </p:nvGrpSpPr>
        <p:grpSpPr>
          <a:xfrm>
            <a:off x="4778611" y="3790302"/>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641449" y="5086355"/>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结果对比</a:t>
            </a:r>
            <a:endParaRPr lang="en-US" altLang="zh-CN" sz="3600" dirty="0">
              <a:solidFill>
                <a:srgbClr val="413B39"/>
              </a:solidFill>
              <a:latin typeface="微软雅黑 Light" panose="020B0502040204020203" pitchFamily="34" charset="-122"/>
              <a:ea typeface="微软雅黑 Light" panose="020B0502040204020203" pitchFamily="34" charset="-122"/>
            </a:endParaRPr>
          </a:p>
        </p:txBody>
      </p:sp>
      <p:grpSp>
        <p:nvGrpSpPr>
          <p:cNvPr id="67" name="组合 66"/>
          <p:cNvGrpSpPr/>
          <p:nvPr/>
        </p:nvGrpSpPr>
        <p:grpSpPr>
          <a:xfrm>
            <a:off x="4775275" y="4959583"/>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75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1"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p:tgtEl>
                                          <p:spTgt spid="19"/>
                                        </p:tgtEl>
                                        <p:attrNameLst>
                                          <p:attrName>ppt_y</p:attrName>
                                        </p:attrNameLst>
                                      </p:cBhvr>
                                      <p:tavLst>
                                        <p:tav tm="0">
                                          <p:val>
                                            <p:strVal val="#ppt_y-#ppt_h*1.125000"/>
                                          </p:val>
                                        </p:tav>
                                        <p:tav tm="100000">
                                          <p:val>
                                            <p:strVal val="#ppt_y"/>
                                          </p:val>
                                        </p:tav>
                                      </p:tavLst>
                                    </p:anim>
                                    <p:animEffect transition="in" filter="wipe(down)">
                                      <p:cBhvr>
                                        <p:cTn id="17" dur="750"/>
                                        <p:tgtEl>
                                          <p:spTgt spid="19"/>
                                        </p:tgtEl>
                                      </p:cBhvr>
                                    </p:animEffect>
                                  </p:childTnLst>
                                </p:cTn>
                              </p:par>
                            </p:childTnLst>
                          </p:cTn>
                        </p:par>
                        <p:par>
                          <p:cTn id="18" fill="hold">
                            <p:stCondLst>
                              <p:cond delay="2250"/>
                            </p:stCondLst>
                            <p:childTnLst>
                              <p:par>
                                <p:cTn id="19" presetID="42"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anim calcmode="lin" valueType="num">
                                      <p:cBhvr>
                                        <p:cTn id="22" dur="500" fill="hold"/>
                                        <p:tgtEl>
                                          <p:spTgt spid="65"/>
                                        </p:tgtEl>
                                        <p:attrNameLst>
                                          <p:attrName>ppt_x</p:attrName>
                                        </p:attrNameLst>
                                      </p:cBhvr>
                                      <p:tavLst>
                                        <p:tav tm="0">
                                          <p:val>
                                            <p:strVal val="#ppt_x"/>
                                          </p:val>
                                        </p:tav>
                                        <p:tav tm="100000">
                                          <p:val>
                                            <p:strVal val="#ppt_x"/>
                                          </p:val>
                                        </p:tav>
                                      </p:tavLst>
                                    </p:anim>
                                    <p:anim calcmode="lin" valueType="num">
                                      <p:cBhvr>
                                        <p:cTn id="23" dur="5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90"/>
                                          </p:val>
                                        </p:tav>
                                        <p:tav tm="100000">
                                          <p:val>
                                            <p:fltVal val="0"/>
                                          </p:val>
                                        </p:tav>
                                      </p:tavLst>
                                    </p:anim>
                                    <p:animEffect transition="in" filter="fade">
                                      <p:cBhvr>
                                        <p:cTn id="30" dur="500"/>
                                        <p:tgtEl>
                                          <p:spTgt spid="21"/>
                                        </p:tgtEl>
                                      </p:cBhvr>
                                    </p:animEffect>
                                  </p:childTnLst>
                                </p:cTn>
                              </p:par>
                            </p:childTnLst>
                          </p:cTn>
                        </p:par>
                        <p:par>
                          <p:cTn id="31" fill="hold">
                            <p:stCondLst>
                              <p:cond delay="3250"/>
                            </p:stCondLst>
                            <p:childTnLst>
                              <p:par>
                                <p:cTn id="32" presetID="1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right)">
                                      <p:cBhvr>
                                        <p:cTn id="35" dur="500"/>
                                        <p:tgtEl>
                                          <p:spTgt spid="20"/>
                                        </p:tgtEl>
                                      </p:cBhvr>
                                    </p:animEffect>
                                  </p:childTnLst>
                                </p:cTn>
                              </p:par>
                            </p:childTnLst>
                          </p:cTn>
                        </p:par>
                        <p:par>
                          <p:cTn id="36" fill="hold">
                            <p:stCondLst>
                              <p:cond delay="3750"/>
                            </p:stCondLst>
                            <p:childTnLst>
                              <p:par>
                                <p:cTn id="37" presetID="3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 calcmode="lin" valueType="num">
                                      <p:cBhvr>
                                        <p:cTn id="41" dur="500" fill="hold"/>
                                        <p:tgtEl>
                                          <p:spTgt spid="35"/>
                                        </p:tgtEl>
                                        <p:attrNameLst>
                                          <p:attrName>style.rotation</p:attrName>
                                        </p:attrNameLst>
                                      </p:cBhvr>
                                      <p:tavLst>
                                        <p:tav tm="0">
                                          <p:val>
                                            <p:fltVal val="90"/>
                                          </p:val>
                                        </p:tav>
                                        <p:tav tm="100000">
                                          <p:val>
                                            <p:fltVal val="0"/>
                                          </p:val>
                                        </p:tav>
                                      </p:tavLst>
                                    </p:anim>
                                    <p:animEffect transition="in" filter="fade">
                                      <p:cBhvr>
                                        <p:cTn id="42" dur="500"/>
                                        <p:tgtEl>
                                          <p:spTgt spid="35"/>
                                        </p:tgtEl>
                                      </p:cBhvr>
                                    </p:animEffect>
                                  </p:childTnLst>
                                </p:cTn>
                              </p:par>
                            </p:childTnLst>
                          </p:cTn>
                        </p:par>
                        <p:par>
                          <p:cTn id="43" fill="hold">
                            <p:stCondLst>
                              <p:cond delay="4250"/>
                            </p:stCondLst>
                            <p:childTnLst>
                              <p:par>
                                <p:cTn id="44" presetID="1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p:tgtEl>
                                          <p:spTgt spid="49"/>
                                        </p:tgtEl>
                                        <p:attrNameLst>
                                          <p:attrName>ppt_x</p:attrName>
                                        </p:attrNameLst>
                                      </p:cBhvr>
                                      <p:tavLst>
                                        <p:tav tm="0">
                                          <p:val>
                                            <p:strVal val="#ppt_x-#ppt_w*1.125000"/>
                                          </p:val>
                                        </p:tav>
                                        <p:tav tm="100000">
                                          <p:val>
                                            <p:strVal val="#ppt_x"/>
                                          </p:val>
                                        </p:tav>
                                      </p:tavLst>
                                    </p:anim>
                                    <p:animEffect transition="in" filter="wipe(right)">
                                      <p:cBhvr>
                                        <p:cTn id="47" dur="500"/>
                                        <p:tgtEl>
                                          <p:spTgt spid="49"/>
                                        </p:tgtEl>
                                      </p:cBhvr>
                                    </p:animEffect>
                                  </p:childTnLst>
                                </p:cTn>
                              </p:par>
                            </p:childTnLst>
                          </p:cTn>
                        </p:par>
                        <p:par>
                          <p:cTn id="48" fill="hold">
                            <p:stCondLst>
                              <p:cond delay="4750"/>
                            </p:stCondLst>
                            <p:childTnLst>
                              <p:par>
                                <p:cTn id="49" presetID="3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 calcmode="lin" valueType="num">
                                      <p:cBhvr>
                                        <p:cTn id="53" dur="500" fill="hold"/>
                                        <p:tgtEl>
                                          <p:spTgt spid="51"/>
                                        </p:tgtEl>
                                        <p:attrNameLst>
                                          <p:attrName>style.rotation</p:attrName>
                                        </p:attrNameLst>
                                      </p:cBhvr>
                                      <p:tavLst>
                                        <p:tav tm="0">
                                          <p:val>
                                            <p:fltVal val="90"/>
                                          </p:val>
                                        </p:tav>
                                        <p:tav tm="100000">
                                          <p:val>
                                            <p:fltVal val="0"/>
                                          </p:val>
                                        </p:tav>
                                      </p:tavLst>
                                    </p:anim>
                                    <p:animEffect transition="in" filter="fade">
                                      <p:cBhvr>
                                        <p:cTn id="54" dur="500"/>
                                        <p:tgtEl>
                                          <p:spTgt spid="51"/>
                                        </p:tgtEl>
                                      </p:cBhvr>
                                    </p:animEffect>
                                  </p:childTnLst>
                                </p:cTn>
                              </p:par>
                            </p:childTnLst>
                          </p:cTn>
                        </p:par>
                        <p:par>
                          <p:cTn id="55" fill="hold">
                            <p:stCondLst>
                              <p:cond delay="5250"/>
                            </p:stCondLst>
                            <p:childTnLst>
                              <p:par>
                                <p:cTn id="56" presetID="1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ppt_x</p:attrName>
                                        </p:attrNameLst>
                                      </p:cBhvr>
                                      <p:tavLst>
                                        <p:tav tm="0">
                                          <p:val>
                                            <p:strVal val="#ppt_x-#ppt_w*1.125000"/>
                                          </p:val>
                                        </p:tav>
                                        <p:tav tm="100000">
                                          <p:val>
                                            <p:strVal val="#ppt_x"/>
                                          </p:val>
                                        </p:tav>
                                      </p:tavLst>
                                    </p:anim>
                                    <p:animEffect transition="in" filter="wipe(right)">
                                      <p:cBhvr>
                                        <p:cTn id="59" dur="500"/>
                                        <p:tgtEl>
                                          <p:spTgt spid="50"/>
                                        </p:tgtEl>
                                      </p:cBhvr>
                                    </p:animEffect>
                                  </p:childTnLst>
                                </p:cTn>
                              </p:par>
                            </p:childTnLst>
                          </p:cTn>
                        </p:par>
                        <p:par>
                          <p:cTn id="60" fill="hold">
                            <p:stCondLst>
                              <p:cond delay="5750"/>
                            </p:stCondLst>
                            <p:childTnLst>
                              <p:par>
                                <p:cTn id="61" presetID="31" presetClass="entr" presetSubtype="0"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 calcmode="lin" valueType="num">
                                      <p:cBhvr>
                                        <p:cTn id="65" dur="500" fill="hold"/>
                                        <p:tgtEl>
                                          <p:spTgt spid="67"/>
                                        </p:tgtEl>
                                        <p:attrNameLst>
                                          <p:attrName>style.rotation</p:attrName>
                                        </p:attrNameLst>
                                      </p:cBhvr>
                                      <p:tavLst>
                                        <p:tav tm="0">
                                          <p:val>
                                            <p:fltVal val="90"/>
                                          </p:val>
                                        </p:tav>
                                        <p:tav tm="100000">
                                          <p:val>
                                            <p:fltVal val="0"/>
                                          </p:val>
                                        </p:tav>
                                      </p:tavLst>
                                    </p:anim>
                                    <p:animEffect transition="in" filter="fade">
                                      <p:cBhvr>
                                        <p:cTn id="66" dur="500"/>
                                        <p:tgtEl>
                                          <p:spTgt spid="67"/>
                                        </p:tgtEl>
                                      </p:cBhvr>
                                    </p:animEffect>
                                  </p:childTnLst>
                                </p:cTn>
                              </p:par>
                            </p:childTnLst>
                          </p:cTn>
                        </p:par>
                        <p:par>
                          <p:cTn id="67" fill="hold">
                            <p:stCondLst>
                              <p:cond delay="6250"/>
                            </p:stCondLst>
                            <p:childTnLst>
                              <p:par>
                                <p:cTn id="68" presetID="12" presetClass="entr" presetSubtype="8"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ppt_x</p:attrName>
                                        </p:attrNameLst>
                                      </p:cBhvr>
                                      <p:tavLst>
                                        <p:tav tm="0">
                                          <p:val>
                                            <p:strVal val="#ppt_x-#ppt_w*1.125000"/>
                                          </p:val>
                                        </p:tav>
                                        <p:tav tm="100000">
                                          <p:val>
                                            <p:strVal val="#ppt_x"/>
                                          </p:val>
                                        </p:tav>
                                      </p:tavLst>
                                    </p:anim>
                                    <p:animEffect transition="in" filter="wipe(right)">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49" grpId="0"/>
      <p:bldP spid="50" grpId="0"/>
      <p:bldP spid="6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实验结果</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188A9879-A931-FE05-DBFD-4BFA78635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016" y="1943100"/>
            <a:ext cx="2989006" cy="2989006"/>
          </a:xfrm>
          <a:prstGeom prst="rect">
            <a:avLst/>
          </a:prstGeom>
        </p:spPr>
      </p:pic>
      <p:pic>
        <p:nvPicPr>
          <p:cNvPr id="8" name="图片 7">
            <a:extLst>
              <a:ext uri="{FF2B5EF4-FFF2-40B4-BE49-F238E27FC236}">
                <a16:creationId xmlns:a16="http://schemas.microsoft.com/office/drawing/2014/main" id="{4D3E58DA-C51B-07A3-6C8F-FFEDA72F32E3}"/>
              </a:ext>
            </a:extLst>
          </p:cNvPr>
          <p:cNvPicPr>
            <a:picLocks noChangeAspect="1"/>
          </p:cNvPicPr>
          <p:nvPr/>
        </p:nvPicPr>
        <p:blipFill>
          <a:blip r:embed="rId4"/>
          <a:stretch>
            <a:fillRect/>
          </a:stretch>
        </p:blipFill>
        <p:spPr>
          <a:xfrm>
            <a:off x="4279773" y="1645183"/>
            <a:ext cx="3632453" cy="3584837"/>
          </a:xfrm>
          <a:prstGeom prst="rect">
            <a:avLst/>
          </a:prstGeom>
        </p:spPr>
      </p:pic>
      <p:pic>
        <p:nvPicPr>
          <p:cNvPr id="10" name="图片 9">
            <a:extLst>
              <a:ext uri="{FF2B5EF4-FFF2-40B4-BE49-F238E27FC236}">
                <a16:creationId xmlns:a16="http://schemas.microsoft.com/office/drawing/2014/main" id="{6A62DE4E-99C0-F61C-FAC8-427FC91B6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184" y="1943100"/>
            <a:ext cx="2971799" cy="2971799"/>
          </a:xfrm>
          <a:prstGeom prst="rect">
            <a:avLst/>
          </a:prstGeom>
        </p:spPr>
      </p:pic>
    </p:spTree>
    <p:extLst>
      <p:ext uri="{BB962C8B-B14F-4D97-AF65-F5344CB8AC3E}">
        <p14:creationId xmlns:p14="http://schemas.microsoft.com/office/powerpoint/2010/main" val="150636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LKAT-GAN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5C3C100A-2FD6-5EB1-DF0A-5E2ABDEF6A52}"/>
              </a:ext>
            </a:extLst>
          </p:cNvPr>
          <p:cNvPicPr>
            <a:picLocks noChangeAspect="1"/>
          </p:cNvPicPr>
          <p:nvPr/>
        </p:nvPicPr>
        <p:blipFill>
          <a:blip r:embed="rId3"/>
          <a:stretch>
            <a:fillRect/>
          </a:stretch>
        </p:blipFill>
        <p:spPr>
          <a:xfrm>
            <a:off x="11723" y="4020575"/>
            <a:ext cx="12192000" cy="1359631"/>
          </a:xfrm>
          <a:prstGeom prst="rect">
            <a:avLst/>
          </a:prstGeom>
        </p:spPr>
      </p:pic>
      <p:sp>
        <p:nvSpPr>
          <p:cNvPr id="5" name="文本框 4">
            <a:extLst>
              <a:ext uri="{FF2B5EF4-FFF2-40B4-BE49-F238E27FC236}">
                <a16:creationId xmlns:a16="http://schemas.microsoft.com/office/drawing/2014/main" id="{EDCAC247-32F1-3F61-3FB8-50643361FB04}"/>
              </a:ext>
            </a:extLst>
          </p:cNvPr>
          <p:cNvSpPr txBox="1"/>
          <p:nvPr/>
        </p:nvSpPr>
        <p:spPr>
          <a:xfrm>
            <a:off x="757825" y="1565753"/>
            <a:ext cx="10396602" cy="1200329"/>
          </a:xfrm>
          <a:prstGeom prst="rect">
            <a:avLst/>
          </a:prstGeom>
          <a:noFill/>
        </p:spPr>
        <p:txBody>
          <a:bodyPr wrap="square" rtlCol="0">
            <a:spAutoFit/>
          </a:bodyPr>
          <a:lstStyle/>
          <a:p>
            <a:r>
              <a:rPr lang="zh-CN" altLang="en-US" sz="2400" dirty="0"/>
              <a:t>由于我们复现的论文得到的效果其实并不算好，所以我们打算找一个现成的代码跑一下，因此我们找到了</a:t>
            </a:r>
            <a:r>
              <a:rPr lang="en-US" altLang="zh-CN" sz="2400" dirty="0"/>
              <a:t>LKAT-GAN: A GAN for Thermal Infrared Image Colorization Based on Large Kernel and </a:t>
            </a:r>
            <a:r>
              <a:rPr lang="en-US" altLang="zh-CN" sz="2400" dirty="0" err="1"/>
              <a:t>AttentionUNet</a:t>
            </a:r>
            <a:r>
              <a:rPr lang="en-US" altLang="zh-CN" sz="2400" dirty="0"/>
              <a:t>-Transformer</a:t>
            </a:r>
            <a:endParaRPr lang="zh-CN" altLang="en-US" sz="2400" dirty="0"/>
          </a:p>
        </p:txBody>
      </p:sp>
    </p:spTree>
    <p:extLst>
      <p:ext uri="{BB962C8B-B14F-4D97-AF65-F5344CB8AC3E}">
        <p14:creationId xmlns:p14="http://schemas.microsoft.com/office/powerpoint/2010/main" val="3240514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LKAT-GAN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5" name="图片 4">
            <a:extLst>
              <a:ext uri="{FF2B5EF4-FFF2-40B4-BE49-F238E27FC236}">
                <a16:creationId xmlns:a16="http://schemas.microsoft.com/office/drawing/2014/main" id="{7AF8E815-DAE8-A717-20E2-2E003AC2B878}"/>
              </a:ext>
            </a:extLst>
          </p:cNvPr>
          <p:cNvPicPr>
            <a:picLocks noChangeAspect="1"/>
          </p:cNvPicPr>
          <p:nvPr/>
        </p:nvPicPr>
        <p:blipFill>
          <a:blip r:embed="rId3"/>
          <a:stretch>
            <a:fillRect/>
          </a:stretch>
        </p:blipFill>
        <p:spPr>
          <a:xfrm>
            <a:off x="1941534" y="3205980"/>
            <a:ext cx="7926086" cy="3652020"/>
          </a:xfrm>
          <a:prstGeom prst="rect">
            <a:avLst/>
          </a:prstGeom>
        </p:spPr>
      </p:pic>
      <p:sp>
        <p:nvSpPr>
          <p:cNvPr id="6" name="文本框 5">
            <a:extLst>
              <a:ext uri="{FF2B5EF4-FFF2-40B4-BE49-F238E27FC236}">
                <a16:creationId xmlns:a16="http://schemas.microsoft.com/office/drawing/2014/main" id="{196A2B48-3A67-BBCB-22BE-C03DDE3E8C9F}"/>
              </a:ext>
            </a:extLst>
          </p:cNvPr>
          <p:cNvSpPr txBox="1"/>
          <p:nvPr/>
        </p:nvSpPr>
        <p:spPr>
          <a:xfrm>
            <a:off x="720247" y="1459282"/>
            <a:ext cx="10503074" cy="923330"/>
          </a:xfrm>
          <a:prstGeom prst="rect">
            <a:avLst/>
          </a:prstGeom>
          <a:noFill/>
        </p:spPr>
        <p:txBody>
          <a:bodyPr wrap="square" rtlCol="0">
            <a:spAutoFit/>
          </a:bodyPr>
          <a:lstStyle/>
          <a:p>
            <a:r>
              <a:rPr lang="zh-CN" altLang="en-US" dirty="0"/>
              <a:t>模型中首先使用</a:t>
            </a:r>
            <a:r>
              <a:rPr lang="en-US" altLang="zh-CN" dirty="0" err="1"/>
              <a:t>LK_Unet</a:t>
            </a:r>
            <a:r>
              <a:rPr lang="zh-CN" altLang="en-US" dirty="0"/>
              <a:t>框架提取</a:t>
            </a:r>
            <a:r>
              <a:rPr lang="en-US" altLang="zh-CN" dirty="0"/>
              <a:t>IR</a:t>
            </a:r>
            <a:r>
              <a:rPr lang="zh-CN" altLang="en-US" dirty="0"/>
              <a:t>图像，然后结合注意力</a:t>
            </a:r>
            <a:r>
              <a:rPr lang="en-US" altLang="zh-CN" dirty="0" err="1"/>
              <a:t>Unet</a:t>
            </a:r>
            <a:r>
              <a:rPr lang="zh-CN" altLang="en-US" dirty="0"/>
              <a:t>和</a:t>
            </a:r>
            <a:r>
              <a:rPr lang="en-US" altLang="zh-CN" dirty="0" err="1"/>
              <a:t>ViT</a:t>
            </a:r>
            <a:r>
              <a:rPr lang="zh-CN" altLang="en-US" dirty="0"/>
              <a:t>的分支结构，从不同角度为网络提供语义信息。损失使用了复合损失函数，即内容损失（色度、亮度）、对抗损失、感知损失（</a:t>
            </a:r>
            <a:r>
              <a:rPr lang="en-US" altLang="zh-CN" dirty="0"/>
              <a:t>VGG</a:t>
            </a:r>
            <a:r>
              <a:rPr lang="zh-CN" altLang="en-US" dirty="0"/>
              <a:t>提取生成图像和目标图像的差异）、总变分损失（增强空间平滑性减少图像噪声）</a:t>
            </a:r>
          </a:p>
        </p:txBody>
      </p:sp>
    </p:spTree>
    <p:extLst>
      <p:ext uri="{BB962C8B-B14F-4D97-AF65-F5344CB8AC3E}">
        <p14:creationId xmlns:p14="http://schemas.microsoft.com/office/powerpoint/2010/main" val="2753360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46918" y="1508369"/>
            <a:ext cx="10850934" cy="1569660"/>
          </a:xfrm>
          <a:prstGeom prst="rect">
            <a:avLst/>
          </a:prstGeom>
        </p:spPr>
        <p:txBody>
          <a:bodyPr wrap="square">
            <a:spAutoFit/>
          </a:bodyPr>
          <a:lstStyle/>
          <a:p>
            <a:pPr indent="720000"/>
            <a:r>
              <a:rPr lang="zh-CN" altLang="en-US" sz="2400" dirty="0">
                <a:ea typeface="微软雅黑 Light" panose="020B0502040204020203" pitchFamily="34" charset="-122"/>
              </a:rPr>
              <a:t>模型由一个生成器和两个鉴别器组成，生成器由图像编码器、目标编码器、共享网络、图像解码器目标解码器组成。目标编码器用来分割目标，因此，模型最终的两个判别器，一个用来判断是真实的还是伪造的，一个用来判别图中的目标有没有被正确“翻译”。共享网络用于两者之间的信息共享。</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err="1">
                <a:solidFill>
                  <a:srgbClr val="413B39"/>
                </a:solidFill>
                <a:latin typeface="微软雅黑 Light" panose="020B0502040204020203" pitchFamily="34" charset="-122"/>
                <a:ea typeface="微软雅黑 Light" panose="020B0502040204020203" pitchFamily="34" charset="-122"/>
              </a:rPr>
              <a:t>StrawGAN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C6907864-B865-E95C-ED1D-7092ACFB3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52" y="3169069"/>
            <a:ext cx="10537155" cy="3476563"/>
          </a:xfrm>
          <a:prstGeom prst="rect">
            <a:avLst/>
          </a:prstGeom>
        </p:spPr>
      </p:pic>
    </p:spTree>
    <p:extLst>
      <p:ext uri="{BB962C8B-B14F-4D97-AF65-F5344CB8AC3E}">
        <p14:creationId xmlns:p14="http://schemas.microsoft.com/office/powerpoint/2010/main" val="27491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成功项目展示</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Three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实验结果：</a:t>
            </a:r>
            <a:r>
              <a:rPr lang="en-US" altLang="zh-CN" sz="3200" dirty="0">
                <a:solidFill>
                  <a:srgbClr val="413B39"/>
                </a:solidFill>
                <a:latin typeface="微软雅黑 Light" panose="020B0502040204020203" pitchFamily="34" charset="-122"/>
                <a:ea typeface="微软雅黑 Light" panose="020B0502040204020203" pitchFamily="34" charset="-122"/>
              </a:rPr>
              <a:t>pix2pix</a:t>
            </a:r>
            <a:r>
              <a:rPr lang="zh-CN" altLang="en-US" sz="3200" dirty="0">
                <a:solidFill>
                  <a:srgbClr val="413B39"/>
                </a:solidFill>
                <a:latin typeface="微软雅黑 Light" panose="020B0502040204020203" pitchFamily="34" charset="-122"/>
                <a:ea typeface="微软雅黑 Light" panose="020B0502040204020203" pitchFamily="34" charset="-122"/>
              </a:rPr>
              <a:t>复现</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a:extLst>
              <a:ext uri="{FF2B5EF4-FFF2-40B4-BE49-F238E27FC236}">
                <a16:creationId xmlns:a16="http://schemas.microsoft.com/office/drawing/2014/main" id="{188A9879-A931-FE05-DBFD-4BFA78635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1635" y="1177395"/>
            <a:ext cx="2431559" cy="2431559"/>
          </a:xfrm>
          <a:prstGeom prst="rect">
            <a:avLst/>
          </a:prstGeom>
        </p:spPr>
      </p:pic>
      <p:pic>
        <p:nvPicPr>
          <p:cNvPr id="8" name="图片 7">
            <a:extLst>
              <a:ext uri="{FF2B5EF4-FFF2-40B4-BE49-F238E27FC236}">
                <a16:creationId xmlns:a16="http://schemas.microsoft.com/office/drawing/2014/main" id="{4D3E58DA-C51B-07A3-6C8F-FFEDA72F32E3}"/>
              </a:ext>
            </a:extLst>
          </p:cNvPr>
          <p:cNvPicPr>
            <a:picLocks noChangeAspect="1"/>
          </p:cNvPicPr>
          <p:nvPr/>
        </p:nvPicPr>
        <p:blipFill>
          <a:blip r:embed="rId4"/>
          <a:stretch>
            <a:fillRect/>
          </a:stretch>
        </p:blipFill>
        <p:spPr>
          <a:xfrm>
            <a:off x="4325255" y="1223744"/>
            <a:ext cx="2547311" cy="2513920"/>
          </a:xfrm>
          <a:prstGeom prst="rect">
            <a:avLst/>
          </a:prstGeom>
        </p:spPr>
      </p:pic>
      <p:pic>
        <p:nvPicPr>
          <p:cNvPr id="10" name="图片 9">
            <a:extLst>
              <a:ext uri="{FF2B5EF4-FFF2-40B4-BE49-F238E27FC236}">
                <a16:creationId xmlns:a16="http://schemas.microsoft.com/office/drawing/2014/main" id="{6A62DE4E-99C0-F61C-FAC8-427FC91B63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5177" y="1296655"/>
            <a:ext cx="2441009" cy="2441009"/>
          </a:xfrm>
          <a:prstGeom prst="rect">
            <a:avLst/>
          </a:prstGeom>
        </p:spPr>
      </p:pic>
      <p:pic>
        <p:nvPicPr>
          <p:cNvPr id="2" name="图片 1" descr="公路旁的轨道上行驶&#10;&#10;描述已自动生成">
            <a:extLst>
              <a:ext uri="{FF2B5EF4-FFF2-40B4-BE49-F238E27FC236}">
                <a16:creationId xmlns:a16="http://schemas.microsoft.com/office/drawing/2014/main" id="{EDBA92E0-47F3-14C8-42A3-171453BB16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9477" y="3906169"/>
            <a:ext cx="2731444" cy="2731444"/>
          </a:xfrm>
          <a:prstGeom prst="rect">
            <a:avLst/>
          </a:prstGeom>
        </p:spPr>
      </p:pic>
      <p:pic>
        <p:nvPicPr>
          <p:cNvPr id="4" name="图片 3" descr="雪地里的轨道&#10;&#10;低可信度描述已自动生成">
            <a:extLst>
              <a:ext uri="{FF2B5EF4-FFF2-40B4-BE49-F238E27FC236}">
                <a16:creationId xmlns:a16="http://schemas.microsoft.com/office/drawing/2014/main" id="{F251C15E-250D-844E-2C27-3587DC1B4E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1577" y="4175031"/>
            <a:ext cx="2431559" cy="2431559"/>
          </a:xfrm>
          <a:prstGeom prst="rect">
            <a:avLst/>
          </a:prstGeom>
        </p:spPr>
      </p:pic>
      <p:pic>
        <p:nvPicPr>
          <p:cNvPr id="5" name="图片 4">
            <a:extLst>
              <a:ext uri="{FF2B5EF4-FFF2-40B4-BE49-F238E27FC236}">
                <a16:creationId xmlns:a16="http://schemas.microsoft.com/office/drawing/2014/main" id="{2E7395E9-C1A4-2978-8345-23EAEC3E12AB}"/>
              </a:ext>
            </a:extLst>
          </p:cNvPr>
          <p:cNvPicPr>
            <a:picLocks noChangeAspect="1"/>
          </p:cNvPicPr>
          <p:nvPr/>
        </p:nvPicPr>
        <p:blipFill>
          <a:blip r:embed="rId8"/>
          <a:stretch>
            <a:fillRect/>
          </a:stretch>
        </p:blipFill>
        <p:spPr>
          <a:xfrm>
            <a:off x="4544868" y="4133851"/>
            <a:ext cx="2431559" cy="2431559"/>
          </a:xfrm>
          <a:prstGeom prst="rect">
            <a:avLst/>
          </a:prstGeom>
        </p:spPr>
      </p:pic>
    </p:spTree>
    <p:extLst>
      <p:ext uri="{BB962C8B-B14F-4D97-AF65-F5344CB8AC3E}">
        <p14:creationId xmlns:p14="http://schemas.microsoft.com/office/powerpoint/2010/main" val="2213564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66985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Pix2Pix</a:t>
            </a:r>
            <a:r>
              <a:rPr lang="zh-CN" altLang="en-US" sz="3200" dirty="0">
                <a:solidFill>
                  <a:srgbClr val="413B39"/>
                </a:solidFill>
                <a:latin typeface="微软雅黑 Light" panose="020B0502040204020203" pitchFamily="34" charset="-122"/>
                <a:ea typeface="微软雅黑 Light" panose="020B0502040204020203" pitchFamily="34" charset="-122"/>
              </a:rPr>
              <a:t>（</a:t>
            </a:r>
            <a:r>
              <a:rPr lang="en-US" altLang="zh-CN" sz="3200" dirty="0">
                <a:solidFill>
                  <a:srgbClr val="413B39"/>
                </a:solidFill>
                <a:latin typeface="微软雅黑 Light" panose="020B0502040204020203" pitchFamily="34" charset="-122"/>
                <a:ea typeface="微软雅黑 Light" panose="020B0502040204020203" pitchFamily="34" charset="-122"/>
              </a:rPr>
              <a:t>LKAT-GAN</a:t>
            </a:r>
            <a:r>
              <a:rPr lang="zh-CN" altLang="en-US" sz="3200" dirty="0">
                <a:solidFill>
                  <a:srgbClr val="413B39"/>
                </a:solidFill>
                <a:latin typeface="微软雅黑 Light" panose="020B0502040204020203" pitchFamily="34" charset="-122"/>
                <a:ea typeface="微软雅黑 Light" panose="020B0502040204020203" pitchFamily="34" charset="-122"/>
              </a:rPr>
              <a:t>代码中的）</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8" name="图片 17" descr="公路旁的轨道上行驶&#10;&#10;描述已自动生成">
            <a:extLst>
              <a:ext uri="{FF2B5EF4-FFF2-40B4-BE49-F238E27FC236}">
                <a16:creationId xmlns:a16="http://schemas.microsoft.com/office/drawing/2014/main" id="{4C9F7A0E-50ED-A1D3-AA19-7E2C5869A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1" y="1802978"/>
            <a:ext cx="3252044" cy="3252044"/>
          </a:xfrm>
          <a:prstGeom prst="rect">
            <a:avLst/>
          </a:prstGeom>
        </p:spPr>
      </p:pic>
      <p:pic>
        <p:nvPicPr>
          <p:cNvPr id="20" name="图片 19" descr="公路旁的轨道上行驶&#10;&#10;描述已自动生成">
            <a:extLst>
              <a:ext uri="{FF2B5EF4-FFF2-40B4-BE49-F238E27FC236}">
                <a16:creationId xmlns:a16="http://schemas.microsoft.com/office/drawing/2014/main" id="{38E41ADB-3938-9F20-E92C-72C795C80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9978" y="1802978"/>
            <a:ext cx="3252044" cy="3252044"/>
          </a:xfrm>
          <a:prstGeom prst="rect">
            <a:avLst/>
          </a:prstGeom>
        </p:spPr>
      </p:pic>
      <p:pic>
        <p:nvPicPr>
          <p:cNvPr id="22" name="图片 21" descr="雪地里的轨道&#10;&#10;低可信度描述已自动生成">
            <a:extLst>
              <a:ext uri="{FF2B5EF4-FFF2-40B4-BE49-F238E27FC236}">
                <a16:creationId xmlns:a16="http://schemas.microsoft.com/office/drawing/2014/main" id="{B1F002EE-649F-ADF8-CE70-FF75BE00A6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8885" y="1802979"/>
            <a:ext cx="3252043" cy="3252043"/>
          </a:xfrm>
          <a:prstGeom prst="rect">
            <a:avLst/>
          </a:prstGeom>
        </p:spPr>
      </p:pic>
    </p:spTree>
    <p:extLst>
      <p:ext uri="{BB962C8B-B14F-4D97-AF65-F5344CB8AC3E}">
        <p14:creationId xmlns:p14="http://schemas.microsoft.com/office/powerpoint/2010/main" val="990029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en-US" altLang="zh-CN" sz="3200" dirty="0">
                <a:solidFill>
                  <a:srgbClr val="413B39"/>
                </a:solidFill>
                <a:latin typeface="微软雅黑 Light" panose="020B0502040204020203" pitchFamily="34" charset="-122"/>
                <a:ea typeface="微软雅黑 Light" panose="020B0502040204020203" pitchFamily="34" charset="-122"/>
              </a:rPr>
              <a:t>LKATGAN</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3" name="图片 2" descr="公路旁的轨道上行驶&#10;&#10;描述已自动生成">
            <a:extLst>
              <a:ext uri="{FF2B5EF4-FFF2-40B4-BE49-F238E27FC236}">
                <a16:creationId xmlns:a16="http://schemas.microsoft.com/office/drawing/2014/main" id="{CC869E27-4D97-2C0C-06FA-1C161745A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1" y="1759012"/>
            <a:ext cx="3339975" cy="3339975"/>
          </a:xfrm>
          <a:prstGeom prst="rect">
            <a:avLst/>
          </a:prstGeom>
        </p:spPr>
      </p:pic>
      <p:pic>
        <p:nvPicPr>
          <p:cNvPr id="5" name="图片 4" descr="公路旁的轨道上行驶&#10;&#10;描述已自动生成">
            <a:extLst>
              <a:ext uri="{FF2B5EF4-FFF2-40B4-BE49-F238E27FC236}">
                <a16:creationId xmlns:a16="http://schemas.microsoft.com/office/drawing/2014/main" id="{F001EEB6-B53D-55BE-9B55-9E0B774C5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836" y="1759012"/>
            <a:ext cx="3334328" cy="3334328"/>
          </a:xfrm>
          <a:prstGeom prst="rect">
            <a:avLst/>
          </a:prstGeom>
        </p:spPr>
      </p:pic>
      <p:pic>
        <p:nvPicPr>
          <p:cNvPr id="7" name="图片 6" descr="雪地里的轨道&#10;&#10;中度可信度描述已自动生成">
            <a:extLst>
              <a:ext uri="{FF2B5EF4-FFF2-40B4-BE49-F238E27FC236}">
                <a16:creationId xmlns:a16="http://schemas.microsoft.com/office/drawing/2014/main" id="{2D46AD20-3BC3-FB81-A6DB-5377DA7A7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6601" y="1759012"/>
            <a:ext cx="3334328" cy="3334328"/>
          </a:xfrm>
          <a:prstGeom prst="rect">
            <a:avLst/>
          </a:prstGeom>
        </p:spPr>
      </p:pic>
    </p:spTree>
    <p:extLst>
      <p:ext uri="{BB962C8B-B14F-4D97-AF65-F5344CB8AC3E}">
        <p14:creationId xmlns:p14="http://schemas.microsoft.com/office/powerpoint/2010/main" val="808628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公路旁的轨道上行驶&#10;&#10;描述已自动生成">
            <a:extLst>
              <a:ext uri="{FF2B5EF4-FFF2-40B4-BE49-F238E27FC236}">
                <a16:creationId xmlns:a16="http://schemas.microsoft.com/office/drawing/2014/main" id="{CC869E27-4D97-2C0C-06FA-1C161745A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3730"/>
            <a:ext cx="2414680" cy="2414680"/>
          </a:xfrm>
          <a:prstGeom prst="rect">
            <a:avLst/>
          </a:prstGeom>
        </p:spPr>
      </p:pic>
      <p:pic>
        <p:nvPicPr>
          <p:cNvPr id="5" name="图片 4" descr="公路旁的轨道上行驶&#10;&#10;描述已自动生成">
            <a:extLst>
              <a:ext uri="{FF2B5EF4-FFF2-40B4-BE49-F238E27FC236}">
                <a16:creationId xmlns:a16="http://schemas.microsoft.com/office/drawing/2014/main" id="{F001EEB6-B53D-55BE-9B55-9E0B774C5D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762" y="2758793"/>
            <a:ext cx="2410597" cy="2410597"/>
          </a:xfrm>
          <a:prstGeom prst="rect">
            <a:avLst/>
          </a:prstGeom>
        </p:spPr>
      </p:pic>
      <p:pic>
        <p:nvPicPr>
          <p:cNvPr id="7" name="图片 6" descr="雪地里的轨道&#10;&#10;中度可信度描述已自动生成">
            <a:extLst>
              <a:ext uri="{FF2B5EF4-FFF2-40B4-BE49-F238E27FC236}">
                <a16:creationId xmlns:a16="http://schemas.microsoft.com/office/drawing/2014/main" id="{2D46AD20-3BC3-FB81-A6DB-5377DA7A7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 y="4214138"/>
            <a:ext cx="2410597" cy="2410597"/>
          </a:xfrm>
          <a:prstGeom prst="rect">
            <a:avLst/>
          </a:prstGeom>
        </p:spPr>
      </p:pic>
      <p:pic>
        <p:nvPicPr>
          <p:cNvPr id="2" name="图片 1" descr="公路旁的轨道上行驶&#10;&#10;描述已自动生成">
            <a:extLst>
              <a:ext uri="{FF2B5EF4-FFF2-40B4-BE49-F238E27FC236}">
                <a16:creationId xmlns:a16="http://schemas.microsoft.com/office/drawing/2014/main" id="{5237A8ED-EDF5-5424-02F1-FE026765C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8516" y="2758793"/>
            <a:ext cx="2410597" cy="2410597"/>
          </a:xfrm>
          <a:prstGeom prst="rect">
            <a:avLst/>
          </a:prstGeom>
        </p:spPr>
      </p:pic>
      <p:pic>
        <p:nvPicPr>
          <p:cNvPr id="6" name="图片 5" descr="在公路上&#10;&#10;描述已自动生成">
            <a:extLst>
              <a:ext uri="{FF2B5EF4-FFF2-40B4-BE49-F238E27FC236}">
                <a16:creationId xmlns:a16="http://schemas.microsoft.com/office/drawing/2014/main" id="{3BF62A39-8A40-7F2D-9AB4-CE3F28CA02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1009" y="2758793"/>
            <a:ext cx="2410596" cy="2410596"/>
          </a:xfrm>
          <a:prstGeom prst="rect">
            <a:avLst/>
          </a:prstGeom>
        </p:spPr>
      </p:pic>
      <p:sp>
        <p:nvSpPr>
          <p:cNvPr id="8" name="文本框 7">
            <a:extLst>
              <a:ext uri="{FF2B5EF4-FFF2-40B4-BE49-F238E27FC236}">
                <a16:creationId xmlns:a16="http://schemas.microsoft.com/office/drawing/2014/main" id="{E9452878-BFB3-BF28-B030-0197F1F381AD}"/>
              </a:ext>
            </a:extLst>
          </p:cNvPr>
          <p:cNvSpPr txBox="1"/>
          <p:nvPr/>
        </p:nvSpPr>
        <p:spPr>
          <a:xfrm>
            <a:off x="107302" y="233265"/>
            <a:ext cx="2200076" cy="523220"/>
          </a:xfrm>
          <a:prstGeom prst="rect">
            <a:avLst/>
          </a:prstGeom>
          <a:noFill/>
        </p:spPr>
        <p:txBody>
          <a:bodyPr wrap="square" rtlCol="0">
            <a:spAutoFit/>
          </a:bodyPr>
          <a:lstStyle/>
          <a:p>
            <a:r>
              <a:rPr lang="en-US" altLang="zh-CN" sz="2800" dirty="0"/>
              <a:t>Origin</a:t>
            </a:r>
            <a:endParaRPr lang="zh-CN" altLang="en-US" sz="2800" dirty="0"/>
          </a:p>
        </p:txBody>
      </p:sp>
      <p:sp>
        <p:nvSpPr>
          <p:cNvPr id="9" name="文本框 8">
            <a:extLst>
              <a:ext uri="{FF2B5EF4-FFF2-40B4-BE49-F238E27FC236}">
                <a16:creationId xmlns:a16="http://schemas.microsoft.com/office/drawing/2014/main" id="{5E541D39-C5A1-0173-A2C9-0161226DC891}"/>
              </a:ext>
            </a:extLst>
          </p:cNvPr>
          <p:cNvSpPr txBox="1"/>
          <p:nvPr/>
        </p:nvSpPr>
        <p:spPr>
          <a:xfrm>
            <a:off x="3747020" y="2068328"/>
            <a:ext cx="2200076" cy="523220"/>
          </a:xfrm>
          <a:prstGeom prst="rect">
            <a:avLst/>
          </a:prstGeom>
          <a:noFill/>
        </p:spPr>
        <p:txBody>
          <a:bodyPr wrap="square" rtlCol="0">
            <a:spAutoFit/>
          </a:bodyPr>
          <a:lstStyle/>
          <a:p>
            <a:r>
              <a:rPr lang="en-US" altLang="zh-CN" sz="2800" dirty="0"/>
              <a:t>LKATGAN</a:t>
            </a:r>
            <a:endParaRPr lang="zh-CN" altLang="en-US" sz="2800" dirty="0"/>
          </a:p>
        </p:txBody>
      </p:sp>
      <p:sp>
        <p:nvSpPr>
          <p:cNvPr id="10" name="文本框 9">
            <a:extLst>
              <a:ext uri="{FF2B5EF4-FFF2-40B4-BE49-F238E27FC236}">
                <a16:creationId xmlns:a16="http://schemas.microsoft.com/office/drawing/2014/main" id="{BF2FC212-03BD-6BD4-580D-7C37DBF83E77}"/>
              </a:ext>
            </a:extLst>
          </p:cNvPr>
          <p:cNvSpPr txBox="1"/>
          <p:nvPr/>
        </p:nvSpPr>
        <p:spPr>
          <a:xfrm>
            <a:off x="5947096" y="2068328"/>
            <a:ext cx="3876268" cy="523220"/>
          </a:xfrm>
          <a:prstGeom prst="rect">
            <a:avLst/>
          </a:prstGeom>
          <a:noFill/>
        </p:spPr>
        <p:txBody>
          <a:bodyPr wrap="square" rtlCol="0">
            <a:spAutoFit/>
          </a:bodyPr>
          <a:lstStyle/>
          <a:p>
            <a:r>
              <a:rPr lang="en-US" altLang="zh-CN" sz="2800" dirty="0" err="1"/>
              <a:t>PixPix</a:t>
            </a:r>
            <a:r>
              <a:rPr lang="zh-CN" altLang="en-US" sz="2800" dirty="0"/>
              <a:t>（</a:t>
            </a:r>
            <a:r>
              <a:rPr lang="en-US" altLang="zh-CN" sz="2800" dirty="0"/>
              <a:t>LKATGAN</a:t>
            </a:r>
            <a:r>
              <a:rPr lang="zh-CN" altLang="en-US" sz="2800" dirty="0"/>
              <a:t>）</a:t>
            </a:r>
          </a:p>
        </p:txBody>
      </p:sp>
      <p:sp>
        <p:nvSpPr>
          <p:cNvPr id="11" name="文本框 10">
            <a:extLst>
              <a:ext uri="{FF2B5EF4-FFF2-40B4-BE49-F238E27FC236}">
                <a16:creationId xmlns:a16="http://schemas.microsoft.com/office/drawing/2014/main" id="{C3A53217-6C5E-E43E-A728-F315066E20EC}"/>
              </a:ext>
            </a:extLst>
          </p:cNvPr>
          <p:cNvSpPr txBox="1"/>
          <p:nvPr/>
        </p:nvSpPr>
        <p:spPr>
          <a:xfrm>
            <a:off x="9321529" y="2068328"/>
            <a:ext cx="2200076" cy="523220"/>
          </a:xfrm>
          <a:prstGeom prst="rect">
            <a:avLst/>
          </a:prstGeom>
          <a:noFill/>
        </p:spPr>
        <p:txBody>
          <a:bodyPr wrap="square" rtlCol="0">
            <a:spAutoFit/>
          </a:bodyPr>
          <a:lstStyle/>
          <a:p>
            <a:r>
              <a:rPr lang="en-US" altLang="zh-CN" sz="2800" dirty="0"/>
              <a:t>Pix2pix</a:t>
            </a:r>
            <a:r>
              <a:rPr lang="zh-CN" altLang="en-US" sz="2800" dirty="0"/>
              <a:t>复现</a:t>
            </a:r>
          </a:p>
        </p:txBody>
      </p:sp>
      <p:sp>
        <p:nvSpPr>
          <p:cNvPr id="4" name="文本框 3">
            <a:extLst>
              <a:ext uri="{FF2B5EF4-FFF2-40B4-BE49-F238E27FC236}">
                <a16:creationId xmlns:a16="http://schemas.microsoft.com/office/drawing/2014/main" id="{2E4E25F0-0067-1DF4-6F67-06FB705B7F36}"/>
              </a:ext>
            </a:extLst>
          </p:cNvPr>
          <p:cNvSpPr txBox="1"/>
          <p:nvPr/>
        </p:nvSpPr>
        <p:spPr>
          <a:xfrm>
            <a:off x="0" y="3690918"/>
            <a:ext cx="2200076" cy="523220"/>
          </a:xfrm>
          <a:prstGeom prst="rect">
            <a:avLst/>
          </a:prstGeom>
          <a:noFill/>
        </p:spPr>
        <p:txBody>
          <a:bodyPr wrap="square" rtlCol="0">
            <a:spAutoFit/>
          </a:bodyPr>
          <a:lstStyle/>
          <a:p>
            <a:r>
              <a:rPr lang="en-US" altLang="zh-CN" sz="2800" dirty="0"/>
              <a:t>Test</a:t>
            </a:r>
            <a:endParaRPr lang="zh-CN" altLang="en-US" sz="2800" dirty="0"/>
          </a:p>
        </p:txBody>
      </p:sp>
      <p:sp>
        <p:nvSpPr>
          <p:cNvPr id="12" name="箭头: 右 11">
            <a:extLst>
              <a:ext uri="{FF2B5EF4-FFF2-40B4-BE49-F238E27FC236}">
                <a16:creationId xmlns:a16="http://schemas.microsoft.com/office/drawing/2014/main" id="{58DE35BA-2BC6-7AF7-2619-D52F92EDE373}"/>
              </a:ext>
            </a:extLst>
          </p:cNvPr>
          <p:cNvSpPr/>
          <p:nvPr/>
        </p:nvSpPr>
        <p:spPr>
          <a:xfrm>
            <a:off x="2480153" y="3607496"/>
            <a:ext cx="820455" cy="4759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8414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5BA71225-F50C-52B1-46E8-A9742FE74380}"/>
              </a:ext>
            </a:extLst>
          </p:cNvPr>
          <p:cNvSpPr txBox="1"/>
          <p:nvPr/>
        </p:nvSpPr>
        <p:spPr>
          <a:xfrm>
            <a:off x="5830123" y="388476"/>
            <a:ext cx="6094902" cy="3139321"/>
          </a:xfrm>
          <a:prstGeom prst="rect">
            <a:avLst/>
          </a:prstGeom>
          <a:noFill/>
        </p:spPr>
        <p:txBody>
          <a:bodyPr wrap="square">
            <a:spAutoFit/>
          </a:bodyPr>
          <a:lstStyle/>
          <a:p>
            <a:pPr algn="just"/>
            <a:r>
              <a:rPr lang="zh-CN" altLang="en-US" b="1" dirty="0">
                <a:ln w="0">
                  <a:noFill/>
                </a:ln>
                <a:solidFill>
                  <a:schemeClr val="accent1"/>
                </a:solidFill>
                <a:latin typeface="思源黑体 CN Bold" panose="020B0800000000000000" pitchFamily="34" charset="-122"/>
                <a:ea typeface="思源黑体 CN Bold" panose="020B0800000000000000" pitchFamily="34" charset="-122"/>
              </a:rPr>
              <a:t>均方误差 </a:t>
            </a:r>
            <a:r>
              <a:rPr lang="en-US" altLang="zh-CN" b="1" dirty="0">
                <a:ln w="0">
                  <a:noFill/>
                </a:ln>
                <a:solidFill>
                  <a:schemeClr val="accent1"/>
                </a:solidFill>
                <a:latin typeface="思源黑体 CN Bold" panose="020B0800000000000000" pitchFamily="34" charset="-122"/>
                <a:ea typeface="思源黑体 CN Bold" panose="020B0800000000000000" pitchFamily="34" charset="-122"/>
              </a:rPr>
              <a:t>MSE</a:t>
            </a:r>
          </a:p>
          <a:p>
            <a:pPr algn="just">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对于每个颜色通道（红、绿、蓝），执行以下操作：</a:t>
            </a:r>
          </a:p>
          <a:p>
            <a:pPr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遍历每幅图像的所有像素。</a:t>
            </a:r>
          </a:p>
          <a:p>
            <a:pPr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计算两幅图像在相同位置处的</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像素颜色值的差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对这些差值求平方。</a:t>
            </a:r>
          </a:p>
          <a:p>
            <a:pPr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计算所有像素差值平方的平均值。</a:t>
            </a:r>
          </a:p>
          <a:p>
            <a:pPr algn="just">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一个</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较小</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值表示两幅图像在</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颜色上更加接近</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gn="just"/>
            <a:endParaRPr lang="en-US" altLang="zh-CN" b="1" i="0" dirty="0">
              <a:effectLst/>
              <a:latin typeface="-apple-system"/>
            </a:endParaRPr>
          </a:p>
        </p:txBody>
      </p:sp>
      <p:pic>
        <p:nvPicPr>
          <p:cNvPr id="17" name="图片 1">
            <a:extLst>
              <a:ext uri="{FF2B5EF4-FFF2-40B4-BE49-F238E27FC236}">
                <a16:creationId xmlns:a16="http://schemas.microsoft.com/office/drawing/2014/main" id="{A9620880-3D62-6DA8-FCBA-20C769A7D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9" y="561788"/>
            <a:ext cx="5684363" cy="1749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a:extLst>
              <a:ext uri="{FF2B5EF4-FFF2-40B4-BE49-F238E27FC236}">
                <a16:creationId xmlns:a16="http://schemas.microsoft.com/office/drawing/2014/main" id="{32600E8C-1D97-A274-4D14-8A2193CEC84E}"/>
              </a:ext>
            </a:extLst>
          </p:cNvPr>
          <p:cNvSpPr txBox="1"/>
          <p:nvPr/>
        </p:nvSpPr>
        <p:spPr>
          <a:xfrm>
            <a:off x="5619613" y="3896183"/>
            <a:ext cx="6094902" cy="1568378"/>
          </a:xfrm>
          <a:prstGeom prst="rect">
            <a:avLst/>
          </a:prstGeom>
          <a:noFill/>
        </p:spPr>
        <p:txBody>
          <a:bodyPr wrap="square">
            <a:spAutoFit/>
          </a:bodyPr>
          <a:lstStyle/>
          <a:p>
            <a:pPr algn="just"/>
            <a:r>
              <a:rPr lang="zh-CN" altLang="en-US" b="1" dirty="0">
                <a:ln w="0">
                  <a:noFill/>
                </a:ln>
                <a:solidFill>
                  <a:schemeClr val="accent1"/>
                </a:solidFill>
                <a:latin typeface="思源黑体 CN Bold" panose="020B0800000000000000" pitchFamily="34" charset="-122"/>
                <a:ea typeface="思源黑体 CN Bold" panose="020B0800000000000000" pitchFamily="34" charset="-122"/>
              </a:rPr>
              <a:t>峰值信噪比</a:t>
            </a:r>
            <a:endParaRPr lang="en-US" altLang="zh-CN" b="1" dirty="0">
              <a:ln w="0">
                <a:noFill/>
              </a:ln>
              <a:solidFill>
                <a:schemeClr val="accent1"/>
              </a:solidFill>
              <a:latin typeface="思源黑体 CN Bold" panose="020B0800000000000000" pitchFamily="34" charset="-122"/>
              <a:ea typeface="思源黑体 CN Bold" panose="020B0800000000000000" pitchFamily="34" charset="-122"/>
            </a:endParaRPr>
          </a:p>
          <a:p>
            <a:pPr algn="just">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是当前图像领域广泛应用的一个指标，它主要用于评价</a:t>
            </a:r>
            <a:r>
              <a:rPr lang="zh-CN" altLang="zh-CN" sz="18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图像的失真度</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PSNR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值与图像失真度成反比，即当</a:t>
            </a:r>
            <a:r>
              <a:rPr lang="en-US" altLang="zh-CN" sz="1800" dirty="0">
                <a:effectLst/>
                <a:highlight>
                  <a:srgbClr val="FFFF00"/>
                </a:highlight>
                <a:latin typeface="Times New Roman" panose="02020603050405020304" pitchFamily="18" charset="0"/>
                <a:ea typeface="宋体" panose="02010600030101010101" pitchFamily="2" charset="-122"/>
              </a:rPr>
              <a:t>PSNR</a:t>
            </a:r>
            <a:r>
              <a:rPr lang="zh-CN" altLang="zh-CN" sz="18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值越大</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，表示</a:t>
            </a:r>
            <a:r>
              <a:rPr lang="zh-CN" altLang="zh-CN" sz="18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图像失真越小</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，图像质量越高，单位为</a:t>
            </a:r>
            <a:r>
              <a:rPr lang="en-US" altLang="zh-CN" sz="1800" dirty="0">
                <a:effectLst/>
                <a:latin typeface="Times New Roman" panose="02020603050405020304" pitchFamily="18" charset="0"/>
                <a:ea typeface="宋体" panose="02010600030101010101" pitchFamily="2" charset="-122"/>
              </a:rPr>
              <a:t>dB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1" i="0" dirty="0">
              <a:effectLst/>
              <a:latin typeface="-apple-system"/>
            </a:endParaRPr>
          </a:p>
        </p:txBody>
      </p:sp>
      <p:pic>
        <p:nvPicPr>
          <p:cNvPr id="20" name="图片 1">
            <a:extLst>
              <a:ext uri="{FF2B5EF4-FFF2-40B4-BE49-F238E27FC236}">
                <a16:creationId xmlns:a16="http://schemas.microsoft.com/office/drawing/2014/main" id="{D2F08E64-5898-A563-E979-F63B0351A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15" y="3896183"/>
            <a:ext cx="5169131" cy="147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161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研究背景</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70A207D-447C-6827-C0E0-84FFF653B322}"/>
              </a:ext>
            </a:extLst>
          </p:cNvPr>
          <p:cNvSpPr txBox="1"/>
          <p:nvPr/>
        </p:nvSpPr>
        <p:spPr>
          <a:xfrm>
            <a:off x="2848842" y="3429000"/>
            <a:ext cx="6094902" cy="2814873"/>
          </a:xfrm>
          <a:prstGeom prst="rect">
            <a:avLst/>
          </a:prstGeom>
          <a:noFill/>
        </p:spPr>
        <p:txBody>
          <a:bodyPr wrap="square">
            <a:spAutoFit/>
          </a:bodyPr>
          <a:lstStyle/>
          <a:p>
            <a:pPr algn="just"/>
            <a:r>
              <a:rPr lang="zh-CN" altLang="en-US" b="1" dirty="0">
                <a:ln w="0">
                  <a:noFill/>
                </a:ln>
                <a:solidFill>
                  <a:schemeClr val="accent1"/>
                </a:solidFill>
                <a:latin typeface="思源黑体 CN Bold" panose="020B0800000000000000" pitchFamily="34" charset="-122"/>
                <a:ea typeface="思源黑体 CN Bold" panose="020B0800000000000000" pitchFamily="34" charset="-122"/>
              </a:rPr>
              <a:t>结构相似性 </a:t>
            </a:r>
            <a:r>
              <a:rPr lang="en-US" altLang="zh-CN" b="1" dirty="0">
                <a:ln w="0">
                  <a:noFill/>
                </a:ln>
                <a:solidFill>
                  <a:schemeClr val="accent1"/>
                </a:solidFill>
                <a:latin typeface="思源黑体 CN Bold" panose="020B0800000000000000" pitchFamily="34" charset="-122"/>
                <a:ea typeface="思源黑体 CN Bold" panose="020B0800000000000000" pitchFamily="34" charset="-122"/>
              </a:rPr>
              <a:t>SSIM</a:t>
            </a:r>
          </a:p>
          <a:p>
            <a:pPr algn="just">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使用灰度图像计算</a:t>
            </a:r>
            <a:r>
              <a:rPr lang="en-US" altLang="zh-CN" dirty="0">
                <a:latin typeface="Times New Roman" panose="02020603050405020304" pitchFamily="18" charset="0"/>
                <a:ea typeface="宋体" panose="02010600030101010101" pitchFamily="2" charset="-122"/>
                <a:cs typeface="Times New Roman" panose="02020603050405020304" pitchFamily="18" charset="0"/>
              </a:rPr>
              <a:t>SSIM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，你需要分别计算亮度𝑙</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𝑦</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、对比度𝑐</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𝑦</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和结构𝑠</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𝑥</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𝑦</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的相似度函数，其中𝑥</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和𝑦</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分别是参考图像和待比较图像。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整个图像上的平均</a:t>
            </a:r>
            <a:r>
              <a:rPr lang="en-US" altLang="zh-CN" dirty="0">
                <a:latin typeface="Times New Roman" panose="02020603050405020304" pitchFamily="18" charset="0"/>
                <a:ea typeface="宋体" panose="02010600030101010101" pitchFamily="2" charset="-122"/>
                <a:cs typeface="Times New Roman" panose="02020603050405020304" pitchFamily="18" charset="0"/>
              </a:rPr>
              <a:t>SSIM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值作为最终的相似度度量。这个值</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越接近</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，表示两幅</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图像越相似</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；反之，</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越接近</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，则表示</a:t>
            </a:r>
            <a:r>
              <a:rPr lang="zh-CN" altLang="en-US"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差异越大</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0A794062-1051-6990-8240-4C7EF8A1F5AA}"/>
              </a:ext>
            </a:extLst>
          </p:cNvPr>
          <p:cNvPicPr>
            <a:picLocks noChangeAspect="1"/>
          </p:cNvPicPr>
          <p:nvPr/>
        </p:nvPicPr>
        <p:blipFill>
          <a:blip r:embed="rId3"/>
          <a:stretch>
            <a:fillRect/>
          </a:stretch>
        </p:blipFill>
        <p:spPr>
          <a:xfrm>
            <a:off x="2749779" y="1751154"/>
            <a:ext cx="6884699" cy="1256910"/>
          </a:xfrm>
          <a:prstGeom prst="rect">
            <a:avLst/>
          </a:prstGeom>
        </p:spPr>
      </p:pic>
    </p:spTree>
    <p:extLst>
      <p:ext uri="{BB962C8B-B14F-4D97-AF65-F5344CB8AC3E}">
        <p14:creationId xmlns:p14="http://schemas.microsoft.com/office/powerpoint/2010/main" val="2175805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评价指标</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1B665ED9-6B4B-4386-3209-D6B4D84396F8}"/>
                  </a:ext>
                </a:extLst>
              </p:cNvPr>
              <p:cNvGraphicFramePr>
                <a:graphicFrameLocks noGrp="1"/>
              </p:cNvGraphicFramePr>
              <p:nvPr>
                <p:extLst>
                  <p:ext uri="{D42A27DB-BD31-4B8C-83A1-F6EECF244321}">
                    <p14:modId xmlns:p14="http://schemas.microsoft.com/office/powerpoint/2010/main" val="1734886627"/>
                  </p:ext>
                </p:extLst>
              </p:nvPr>
            </p:nvGraphicFramePr>
            <p:xfrm>
              <a:off x="989556" y="1477524"/>
              <a:ext cx="9659971" cy="3902952"/>
            </p:xfrm>
            <a:graphic>
              <a:graphicData uri="http://schemas.openxmlformats.org/drawingml/2006/table">
                <a:tbl>
                  <a:tblPr firstRow="1" firstCol="1" bandRow="1"/>
                  <a:tblGrid>
                    <a:gridCol w="1819086">
                      <a:extLst>
                        <a:ext uri="{9D8B030D-6E8A-4147-A177-3AD203B41FA5}">
                          <a16:colId xmlns:a16="http://schemas.microsoft.com/office/drawing/2014/main" val="3501207842"/>
                        </a:ext>
                      </a:extLst>
                    </a:gridCol>
                    <a:gridCol w="2320903">
                      <a:extLst>
                        <a:ext uri="{9D8B030D-6E8A-4147-A177-3AD203B41FA5}">
                          <a16:colId xmlns:a16="http://schemas.microsoft.com/office/drawing/2014/main" val="3950923410"/>
                        </a:ext>
                      </a:extLst>
                    </a:gridCol>
                    <a:gridCol w="2759991">
                      <a:extLst>
                        <a:ext uri="{9D8B030D-6E8A-4147-A177-3AD203B41FA5}">
                          <a16:colId xmlns:a16="http://schemas.microsoft.com/office/drawing/2014/main" val="1168802022"/>
                        </a:ext>
                      </a:extLst>
                    </a:gridCol>
                    <a:gridCol w="2759991">
                      <a:extLst>
                        <a:ext uri="{9D8B030D-6E8A-4147-A177-3AD203B41FA5}">
                          <a16:colId xmlns:a16="http://schemas.microsoft.com/office/drawing/2014/main" val="3783133828"/>
                        </a:ext>
                      </a:extLst>
                    </a:gridCol>
                  </a:tblGrid>
                  <a:tr h="975738">
                    <a:tc>
                      <a:txBody>
                        <a:bodyPr/>
                        <a:lstStyle/>
                        <a:p>
                          <a:pPr indent="127000" algn="ctr">
                            <a:lnSpc>
                              <a:spcPct val="150000"/>
                            </a:lnSpc>
                          </a:pPr>
                          <a:r>
                            <a:rPr lang="en-US" sz="24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Model</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MSE</a:t>
                          </a:r>
                          <a14:m>
                            <m:oMath xmlns:m="http://schemas.openxmlformats.org/officeDocument/2006/math">
                              <m:r>
                                <a:rPr lang="en-US" sz="2400" b="1" i="1" kern="0"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t>↓</m:t>
                              </m:r>
                            </m:oMath>
                          </a14:m>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PSNR</a:t>
                          </a:r>
                          <a14:m>
                            <m:oMath xmlns:m="http://schemas.openxmlformats.org/officeDocument/2006/math">
                              <m:r>
                                <a:rPr lang="en-US" sz="2400" b="1" i="1" kern="0"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t>↑</m:t>
                              </m:r>
                            </m:oMath>
                          </a14:m>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SSIM</a:t>
                          </a:r>
                          <a14:m>
                            <m:oMath xmlns:m="http://schemas.openxmlformats.org/officeDocument/2006/math">
                              <m:r>
                                <a:rPr lang="en-US" sz="2400" b="1" i="1" kern="0"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t>↑</m:t>
                              </m:r>
                            </m:oMath>
                          </a14:m>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5715358"/>
                      </a:ext>
                    </a:extLst>
                  </a:tr>
                  <a:tr h="975738">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LKATGAN</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25.62951152</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24.99439766</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0.846576118</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70910229"/>
                      </a:ext>
                    </a:extLst>
                  </a:tr>
                  <a:tr h="975738">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Pix2Pix</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28.65687561</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26.564473</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0.841267271</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018498944"/>
                      </a:ext>
                    </a:extLst>
                  </a:tr>
                  <a:tr h="975738">
                    <a:tc>
                      <a:txBody>
                        <a:bodyPr/>
                        <a:lstStyle/>
                        <a:p>
                          <a:pPr indent="127000" algn="ctr">
                            <a:lnSpc>
                              <a:spcPct val="150000"/>
                            </a:lnSpc>
                          </a:pPr>
                          <a:r>
                            <a:rPr lang="en-US" altLang="zh-CN" sz="24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Pix2pix</a:t>
                          </a:r>
                          <a:r>
                            <a:rPr lang="zh-CN" altLang="en-US" sz="24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复现</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33.56880188</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20.27924063</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0.756021941</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4724877"/>
                      </a:ext>
                    </a:extLst>
                  </a:tr>
                </a:tbl>
              </a:graphicData>
            </a:graphic>
          </p:graphicFrame>
        </mc:Choice>
        <mc:Fallback xmlns="">
          <p:graphicFrame>
            <p:nvGraphicFramePr>
              <p:cNvPr id="5" name="表格 4">
                <a:extLst>
                  <a:ext uri="{FF2B5EF4-FFF2-40B4-BE49-F238E27FC236}">
                    <a16:creationId xmlns:a16="http://schemas.microsoft.com/office/drawing/2014/main" id="{1B665ED9-6B4B-4386-3209-D6B4D84396F8}"/>
                  </a:ext>
                </a:extLst>
              </p:cNvPr>
              <p:cNvGraphicFramePr>
                <a:graphicFrameLocks noGrp="1"/>
              </p:cNvGraphicFramePr>
              <p:nvPr>
                <p:extLst>
                  <p:ext uri="{D42A27DB-BD31-4B8C-83A1-F6EECF244321}">
                    <p14:modId xmlns:p14="http://schemas.microsoft.com/office/powerpoint/2010/main" val="1734886627"/>
                  </p:ext>
                </p:extLst>
              </p:nvPr>
            </p:nvGraphicFramePr>
            <p:xfrm>
              <a:off x="989556" y="1477524"/>
              <a:ext cx="9659971" cy="3902952"/>
            </p:xfrm>
            <a:graphic>
              <a:graphicData uri="http://schemas.openxmlformats.org/drawingml/2006/table">
                <a:tbl>
                  <a:tblPr firstRow="1" firstCol="1" bandRow="1"/>
                  <a:tblGrid>
                    <a:gridCol w="1819086">
                      <a:extLst>
                        <a:ext uri="{9D8B030D-6E8A-4147-A177-3AD203B41FA5}">
                          <a16:colId xmlns:a16="http://schemas.microsoft.com/office/drawing/2014/main" val="3501207842"/>
                        </a:ext>
                      </a:extLst>
                    </a:gridCol>
                    <a:gridCol w="2320903">
                      <a:extLst>
                        <a:ext uri="{9D8B030D-6E8A-4147-A177-3AD203B41FA5}">
                          <a16:colId xmlns:a16="http://schemas.microsoft.com/office/drawing/2014/main" val="3950923410"/>
                        </a:ext>
                      </a:extLst>
                    </a:gridCol>
                    <a:gridCol w="2759991">
                      <a:extLst>
                        <a:ext uri="{9D8B030D-6E8A-4147-A177-3AD203B41FA5}">
                          <a16:colId xmlns:a16="http://schemas.microsoft.com/office/drawing/2014/main" val="1168802022"/>
                        </a:ext>
                      </a:extLst>
                    </a:gridCol>
                    <a:gridCol w="2759991">
                      <a:extLst>
                        <a:ext uri="{9D8B030D-6E8A-4147-A177-3AD203B41FA5}">
                          <a16:colId xmlns:a16="http://schemas.microsoft.com/office/drawing/2014/main" val="3783133828"/>
                        </a:ext>
                      </a:extLst>
                    </a:gridCol>
                  </a:tblGrid>
                  <a:tr h="975738">
                    <a:tc>
                      <a:txBody>
                        <a:bodyPr/>
                        <a:lstStyle/>
                        <a:p>
                          <a:pPr indent="127000" algn="ctr">
                            <a:lnSpc>
                              <a:spcPct val="150000"/>
                            </a:lnSpc>
                          </a:pPr>
                          <a:r>
                            <a:rPr lang="en-US" sz="2400" b="1"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Model</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zh-CN"/>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78215" t="-1250" r="-238320" b="-301875"/>
                          </a:stretch>
                        </a:blipFill>
                      </a:tcPr>
                    </a:tc>
                    <a:tc>
                      <a:txBody>
                        <a:bodyPr/>
                        <a:lstStyle/>
                        <a:p>
                          <a:endParaRPr lang="zh-CN"/>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49890" t="-1250" r="-100442" b="-301875"/>
                          </a:stretch>
                        </a:blipFill>
                      </a:tcPr>
                    </a:tc>
                    <a:tc>
                      <a:txBody>
                        <a:bodyPr/>
                        <a:lstStyle/>
                        <a:p>
                          <a:endParaRPr lang="zh-CN"/>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9890" t="-1250" r="-442" b="-301875"/>
                          </a:stretch>
                        </a:blipFill>
                      </a:tcPr>
                    </a:tc>
                    <a:extLst>
                      <a:ext uri="{0D108BD9-81ED-4DB2-BD59-A6C34878D82A}">
                        <a16:rowId xmlns:a16="http://schemas.microsoft.com/office/drawing/2014/main" val="3265715358"/>
                      </a:ext>
                    </a:extLst>
                  </a:tr>
                  <a:tr h="975738">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LKATGAN</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25.62951152</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24.99439766</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0.846576118</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70910229"/>
                      </a:ext>
                    </a:extLst>
                  </a:tr>
                  <a:tr h="975738">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Pix2Pix</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28.65687561</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26.564473</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0.841267271</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018498944"/>
                      </a:ext>
                    </a:extLst>
                  </a:tr>
                  <a:tr h="975738">
                    <a:tc>
                      <a:txBody>
                        <a:bodyPr/>
                        <a:lstStyle/>
                        <a:p>
                          <a:pPr indent="127000" algn="ctr">
                            <a:lnSpc>
                              <a:spcPct val="150000"/>
                            </a:lnSpc>
                          </a:pPr>
                          <a:r>
                            <a:rPr lang="en-US" altLang="zh-CN" sz="24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Pix2pix</a:t>
                          </a:r>
                          <a:r>
                            <a:rPr lang="zh-CN" altLang="en-US" sz="24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复现</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33.56880188</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20.27924063</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127000" algn="ctr">
                            <a:lnSpc>
                              <a:spcPct val="150000"/>
                            </a:lnSpc>
                          </a:pPr>
                          <a:r>
                            <a:rPr lang="en-US" sz="24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0.756021941</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4724877"/>
                      </a:ext>
                    </a:extLst>
                  </a:tr>
                </a:tbl>
              </a:graphicData>
            </a:graphic>
          </p:graphicFrame>
        </mc:Fallback>
      </mc:AlternateContent>
    </p:spTree>
    <p:extLst>
      <p:ext uri="{BB962C8B-B14F-4D97-AF65-F5344CB8AC3E}">
        <p14:creationId xmlns:p14="http://schemas.microsoft.com/office/powerpoint/2010/main" val="4115046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扩散模型</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4" name="图片 3" descr="公路上的汽车&#10;&#10;描述已自动生成">
            <a:extLst>
              <a:ext uri="{FF2B5EF4-FFF2-40B4-BE49-F238E27FC236}">
                <a16:creationId xmlns:a16="http://schemas.microsoft.com/office/drawing/2014/main" id="{6B9F1071-F3C4-9A70-A7F0-712198051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374" y="1877374"/>
            <a:ext cx="3103251" cy="3103251"/>
          </a:xfrm>
          <a:prstGeom prst="rect">
            <a:avLst/>
          </a:prstGeom>
        </p:spPr>
      </p:pic>
      <p:pic>
        <p:nvPicPr>
          <p:cNvPr id="6" name="图片 5" descr="路旁的轨道行驶&#10;&#10;中度可信度描述已自动生成">
            <a:extLst>
              <a:ext uri="{FF2B5EF4-FFF2-40B4-BE49-F238E27FC236}">
                <a16:creationId xmlns:a16="http://schemas.microsoft.com/office/drawing/2014/main" id="{73270E94-B45D-6CBA-9D7A-ED24C7568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565" y="1861126"/>
            <a:ext cx="3103251" cy="3103251"/>
          </a:xfrm>
          <a:prstGeom prst="rect">
            <a:avLst/>
          </a:prstGeom>
        </p:spPr>
      </p:pic>
      <p:pic>
        <p:nvPicPr>
          <p:cNvPr id="9" name="图片 8" descr="公路上的汽车&#10;&#10;描述已自动生成">
            <a:extLst>
              <a:ext uri="{FF2B5EF4-FFF2-40B4-BE49-F238E27FC236}">
                <a16:creationId xmlns:a16="http://schemas.microsoft.com/office/drawing/2014/main" id="{A55352D6-FBD5-0D38-A060-8BB7097D66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184" y="1877374"/>
            <a:ext cx="3103251" cy="3103251"/>
          </a:xfrm>
          <a:prstGeom prst="rect">
            <a:avLst/>
          </a:prstGeom>
        </p:spPr>
      </p:pic>
      <p:sp>
        <p:nvSpPr>
          <p:cNvPr id="11" name="文本框 10">
            <a:extLst>
              <a:ext uri="{FF2B5EF4-FFF2-40B4-BE49-F238E27FC236}">
                <a16:creationId xmlns:a16="http://schemas.microsoft.com/office/drawing/2014/main" id="{2277DEA6-AA38-2150-8CAD-1199CC9EC099}"/>
              </a:ext>
            </a:extLst>
          </p:cNvPr>
          <p:cNvSpPr txBox="1"/>
          <p:nvPr/>
        </p:nvSpPr>
        <p:spPr>
          <a:xfrm>
            <a:off x="5828144" y="5381077"/>
            <a:ext cx="1819481" cy="1200329"/>
          </a:xfrm>
          <a:prstGeom prst="rect">
            <a:avLst/>
          </a:prstGeom>
          <a:noFill/>
        </p:spPr>
        <p:txBody>
          <a:bodyPr wrap="square" rtlCol="0">
            <a:spAutoFit/>
          </a:bodyPr>
          <a:lstStyle/>
          <a:p>
            <a:r>
              <a:rPr lang="en-US" altLang="zh-CN" sz="2400" dirty="0"/>
              <a:t>110.7717489</a:t>
            </a:r>
          </a:p>
          <a:p>
            <a:r>
              <a:rPr lang="en-US" altLang="zh-CN" sz="2400" dirty="0"/>
              <a:t>6.393153012</a:t>
            </a:r>
          </a:p>
          <a:p>
            <a:r>
              <a:rPr lang="en-US" altLang="zh-CN" sz="2400" dirty="0"/>
              <a:t>0.382715857</a:t>
            </a:r>
          </a:p>
        </p:txBody>
      </p:sp>
      <p:sp>
        <p:nvSpPr>
          <p:cNvPr id="12" name="文本框 11">
            <a:extLst>
              <a:ext uri="{FF2B5EF4-FFF2-40B4-BE49-F238E27FC236}">
                <a16:creationId xmlns:a16="http://schemas.microsoft.com/office/drawing/2014/main" id="{9C85E021-3C9D-5A6B-619B-A1C335373130}"/>
              </a:ext>
            </a:extLst>
          </p:cNvPr>
          <p:cNvSpPr txBox="1"/>
          <p:nvPr/>
        </p:nvSpPr>
        <p:spPr>
          <a:xfrm>
            <a:off x="4544374" y="5381077"/>
            <a:ext cx="1052863" cy="1200329"/>
          </a:xfrm>
          <a:prstGeom prst="rect">
            <a:avLst/>
          </a:prstGeom>
          <a:noFill/>
        </p:spPr>
        <p:txBody>
          <a:bodyPr wrap="square" rtlCol="0">
            <a:spAutoFit/>
          </a:bodyPr>
          <a:lstStyle/>
          <a:p>
            <a:r>
              <a:rPr lang="en-US" altLang="zh-CN" sz="2400" dirty="0"/>
              <a:t>MSE</a:t>
            </a:r>
          </a:p>
          <a:p>
            <a:r>
              <a:rPr lang="en-US" altLang="zh-CN" sz="2400" dirty="0"/>
              <a:t>PSNR</a:t>
            </a:r>
          </a:p>
          <a:p>
            <a:r>
              <a:rPr lang="en-US" altLang="zh-CN" sz="2400" dirty="0"/>
              <a:t>SSIM</a:t>
            </a:r>
          </a:p>
        </p:txBody>
      </p:sp>
    </p:spTree>
    <p:extLst>
      <p:ext uri="{BB962C8B-B14F-4D97-AF65-F5344CB8AC3E}">
        <p14:creationId xmlns:p14="http://schemas.microsoft.com/office/powerpoint/2010/main" val="4289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4321193" y="2215899"/>
            <a:ext cx="3570208" cy="1107996"/>
          </a:xfrm>
          <a:prstGeom prst="rect">
            <a:avLst/>
          </a:prstGeom>
          <a:noFill/>
          <a:ln>
            <a:noFill/>
          </a:ln>
        </p:spPr>
        <p:txBody>
          <a:bodyPr wrap="none" rtlCol="0">
            <a:spAutoFit/>
          </a:bodyPr>
          <a:lstStyle/>
          <a:p>
            <a:r>
              <a:rPr lang="zh-CN" altLang="en-US" sz="6600" dirty="0">
                <a:solidFill>
                  <a:schemeClr val="tx1">
                    <a:lumMod val="85000"/>
                    <a:lumOff val="15000"/>
                  </a:schemeClr>
                </a:solidFill>
                <a:latin typeface="微软雅黑 Light" panose="020B0502040204020203" pitchFamily="34" charset="-122"/>
                <a:ea typeface="微软雅黑 Light" panose="020B0502040204020203" pitchFamily="34" charset="-122"/>
              </a:rPr>
              <a:t>感谢聆听</a:t>
            </a:r>
          </a:p>
        </p:txBody>
      </p:sp>
      <p:sp>
        <p:nvSpPr>
          <p:cNvPr id="16"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078587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250" fill="hold"/>
                                        <p:tgtEl>
                                          <p:spTgt spid="14"/>
                                        </p:tgtEl>
                                        <p:attrNameLst>
                                          <p:attrName>ppt_w</p:attrName>
                                        </p:attrNameLst>
                                      </p:cBhvr>
                                      <p:tavLst>
                                        <p:tav tm="0">
                                          <p:val>
                                            <p:strVal val="(6*min(max(#ppt_w*#ppt_h,.3),1)-7.4)/-.7*#ppt_w"/>
                                          </p:val>
                                        </p:tav>
                                        <p:tav tm="100000">
                                          <p:val>
                                            <p:strVal val="#ppt_w"/>
                                          </p:val>
                                        </p:tav>
                                      </p:tavLst>
                                    </p:anim>
                                    <p:anim calcmode="lin" valueType="num">
                                      <p:cBhvr>
                                        <p:cTn id="24" dur="1250" fill="hold"/>
                                        <p:tgtEl>
                                          <p:spTgt spid="14"/>
                                        </p:tgtEl>
                                        <p:attrNameLst>
                                          <p:attrName>ppt_h</p:attrName>
                                        </p:attrNameLst>
                                      </p:cBhvr>
                                      <p:tavLst>
                                        <p:tav tm="0">
                                          <p:val>
                                            <p:strVal val="(6*min(max(#ppt_w*#ppt_h,.3),1)-7.4)/-.7*#ppt_h"/>
                                          </p:val>
                                        </p:tav>
                                        <p:tav tm="100000">
                                          <p:val>
                                            <p:strVal val="#ppt_h"/>
                                          </p:val>
                                        </p:tav>
                                      </p:tavLst>
                                    </p:anim>
                                    <p:anim calcmode="lin" valueType="num">
                                      <p:cBhvr>
                                        <p:cTn id="25" dur="1250" fill="hold"/>
                                        <p:tgtEl>
                                          <p:spTgt spid="14"/>
                                        </p:tgtEl>
                                        <p:attrNameLst>
                                          <p:attrName>ppt_x</p:attrName>
                                        </p:attrNameLst>
                                      </p:cBhvr>
                                      <p:tavLst>
                                        <p:tav tm="0">
                                          <p:val>
                                            <p:fltVal val="0.5"/>
                                          </p:val>
                                        </p:tav>
                                        <p:tav tm="100000">
                                          <p:val>
                                            <p:strVal val="#ppt_x"/>
                                          </p:val>
                                        </p:tav>
                                      </p:tavLst>
                                    </p:anim>
                                    <p:anim calcmode="lin" valueType="num">
                                      <p:cBhvr>
                                        <p:cTn id="26" dur="1250" fill="hold"/>
                                        <p:tgtEl>
                                          <p:spTgt spid="14"/>
                                        </p:tgtEl>
                                        <p:attrNameLst>
                                          <p:attrName>ppt_y</p:attrName>
                                        </p:attrNameLst>
                                      </p:cBhvr>
                                      <p:tavLst>
                                        <p:tav tm="0">
                                          <p:val>
                                            <p:strVal val="1+(6*min(max(#ppt_w*#ppt_h,.3),1)-7.4)/-.7*#ppt_h/2"/>
                                          </p:val>
                                        </p:tav>
                                        <p:tav tm="100000">
                                          <p:val>
                                            <p:strVal val="#ppt_y"/>
                                          </p:val>
                                        </p:tav>
                                      </p:tavLst>
                                    </p:anim>
                                  </p:childTnLst>
                                </p:cTn>
                              </p:par>
                              <p:par>
                                <p:cTn id="27" presetID="22" presetClass="entr" presetSubtype="8" fill="hold" grpId="0" nodeType="withEffect">
                                  <p:stCondLst>
                                    <p:cond delay="175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275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par>
                                <p:cTn id="36" presetID="22" presetClass="entr" presetSubtype="8" fill="hold" grpId="0" nodeType="withEffect">
                                  <p:stCondLst>
                                    <p:cond delay="325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42" presetClass="entr" presetSubtype="0" fill="hold" grpId="0" nodeType="withEffect">
                                  <p:stCondLst>
                                    <p:cond delay="375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7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anim calcmode="lin" valueType="num">
                                      <p:cBhvr>
                                        <p:cTn id="47" dur="500" fill="hold"/>
                                        <p:tgtEl>
                                          <p:spTgt spid="22"/>
                                        </p:tgtEl>
                                        <p:attrNameLst>
                                          <p:attrName>ppt_x</p:attrName>
                                        </p:attrNameLst>
                                      </p:cBhvr>
                                      <p:tavLst>
                                        <p:tav tm="0">
                                          <p:val>
                                            <p:strVal val="#ppt_x"/>
                                          </p:val>
                                        </p:tav>
                                        <p:tav tm="100000">
                                          <p:val>
                                            <p:strVal val="#ppt_x"/>
                                          </p:val>
                                        </p:tav>
                                      </p:tavLst>
                                    </p:anim>
                                    <p:anim calcmode="lin" valueType="num">
                                      <p:cBhvr>
                                        <p:cTn id="48" dur="5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25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anim calcmode="lin" valueType="num">
                                      <p:cBhvr>
                                        <p:cTn id="52" dur="750" fill="hold"/>
                                        <p:tgtEl>
                                          <p:spTgt spid="25"/>
                                        </p:tgtEl>
                                        <p:attrNameLst>
                                          <p:attrName>ppt_x</p:attrName>
                                        </p:attrNameLst>
                                      </p:cBhvr>
                                      <p:tavLst>
                                        <p:tav tm="0">
                                          <p:val>
                                            <p:strVal val="#ppt_x"/>
                                          </p:val>
                                        </p:tav>
                                        <p:tav tm="100000">
                                          <p:val>
                                            <p:strVal val="#ppt_x"/>
                                          </p:val>
                                        </p:tav>
                                      </p:tavLst>
                                    </p:anim>
                                    <p:anim calcmode="lin" valueType="num">
                                      <p:cBhvr>
                                        <p:cTn id="53" dur="75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750"/>
                                        <p:tgtEl>
                                          <p:spTgt spid="28"/>
                                        </p:tgtEl>
                                      </p:cBhvr>
                                    </p:animEffect>
                                    <p:anim calcmode="lin" valueType="num">
                                      <p:cBhvr>
                                        <p:cTn id="57" dur="750" fill="hold"/>
                                        <p:tgtEl>
                                          <p:spTgt spid="28"/>
                                        </p:tgtEl>
                                        <p:attrNameLst>
                                          <p:attrName>ppt_x</p:attrName>
                                        </p:attrNameLst>
                                      </p:cBhvr>
                                      <p:tavLst>
                                        <p:tav tm="0">
                                          <p:val>
                                            <p:strVal val="#ppt_x"/>
                                          </p:val>
                                        </p:tav>
                                        <p:tav tm="100000">
                                          <p:val>
                                            <p:strVal val="#ppt_x"/>
                                          </p:val>
                                        </p:tav>
                                      </p:tavLst>
                                    </p:anim>
                                    <p:anim calcmode="lin" valueType="num">
                                      <p:cBhvr>
                                        <p:cTn id="58" dur="750" fill="hold"/>
                                        <p:tgtEl>
                                          <p:spTgt spid="2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75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750"/>
                                        <p:tgtEl>
                                          <p:spTgt spid="26"/>
                                        </p:tgtEl>
                                      </p:cBhvr>
                                    </p:animEffect>
                                    <p:anim calcmode="lin" valueType="num">
                                      <p:cBhvr>
                                        <p:cTn id="62" dur="750" fill="hold"/>
                                        <p:tgtEl>
                                          <p:spTgt spid="26"/>
                                        </p:tgtEl>
                                        <p:attrNameLst>
                                          <p:attrName>ppt_x</p:attrName>
                                        </p:attrNameLst>
                                      </p:cBhvr>
                                      <p:tavLst>
                                        <p:tav tm="0">
                                          <p:val>
                                            <p:strVal val="#ppt_x"/>
                                          </p:val>
                                        </p:tav>
                                        <p:tav tm="100000">
                                          <p:val>
                                            <p:strVal val="#ppt_x"/>
                                          </p:val>
                                        </p:tav>
                                      </p:tavLst>
                                    </p:anim>
                                    <p:anim calcmode="lin" valueType="num">
                                      <p:cBhvr>
                                        <p:cTn id="63" dur="75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25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50"/>
                                        <p:tgtEl>
                                          <p:spTgt spid="21"/>
                                        </p:tgtEl>
                                      </p:cBhvr>
                                    </p:animEffect>
                                    <p:anim calcmode="lin" valueType="num">
                                      <p:cBhvr>
                                        <p:cTn id="67" dur="750" fill="hold"/>
                                        <p:tgtEl>
                                          <p:spTgt spid="21"/>
                                        </p:tgtEl>
                                        <p:attrNameLst>
                                          <p:attrName>ppt_x</p:attrName>
                                        </p:attrNameLst>
                                      </p:cBhvr>
                                      <p:tavLst>
                                        <p:tav tm="0">
                                          <p:val>
                                            <p:strVal val="#ppt_x"/>
                                          </p:val>
                                        </p:tav>
                                        <p:tav tm="100000">
                                          <p:val>
                                            <p:strVal val="#ppt_x"/>
                                          </p:val>
                                        </p:tav>
                                      </p:tavLst>
                                    </p:anim>
                                    <p:anim calcmode="lin" valueType="num">
                                      <p:cBhvr>
                                        <p:cTn id="68" dur="75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75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425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anim calcmode="lin" valueType="num">
                                      <p:cBhvr>
                                        <p:cTn id="77" dur="500" fill="hold"/>
                                        <p:tgtEl>
                                          <p:spTgt spid="27"/>
                                        </p:tgtEl>
                                        <p:attrNameLst>
                                          <p:attrName>ppt_x</p:attrName>
                                        </p:attrNameLst>
                                      </p:cBhvr>
                                      <p:tavLst>
                                        <p:tav tm="0">
                                          <p:val>
                                            <p:strVal val="#ppt_x"/>
                                          </p:val>
                                        </p:tav>
                                        <p:tav tm="100000">
                                          <p:val>
                                            <p:strVal val="#ppt_x"/>
                                          </p:val>
                                        </p:tav>
                                      </p:tavLst>
                                    </p:anim>
                                    <p:anim calcmode="lin" valueType="num">
                                      <p:cBhvr>
                                        <p:cTn id="78" dur="500" fill="hold"/>
                                        <p:tgtEl>
                                          <p:spTgt spid="2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750"/>
                                        <p:tgtEl>
                                          <p:spTgt spid="24"/>
                                        </p:tgtEl>
                                      </p:cBhvr>
                                    </p:animEffect>
                                    <p:anim calcmode="lin" valueType="num">
                                      <p:cBhvr>
                                        <p:cTn id="82" dur="750" fill="hold"/>
                                        <p:tgtEl>
                                          <p:spTgt spid="24"/>
                                        </p:tgtEl>
                                        <p:attrNameLst>
                                          <p:attrName>ppt_x</p:attrName>
                                        </p:attrNameLst>
                                      </p:cBhvr>
                                      <p:tavLst>
                                        <p:tav tm="0">
                                          <p:val>
                                            <p:strVal val="#ppt_x"/>
                                          </p:val>
                                        </p:tav>
                                        <p:tav tm="100000">
                                          <p:val>
                                            <p:strVal val="#ppt_x"/>
                                          </p:val>
                                        </p:tav>
                                      </p:tavLst>
                                    </p:anim>
                                    <p:anim calcmode="lin" valueType="num">
                                      <p:cBhvr>
                                        <p:cTn id="8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41071" y="1713433"/>
            <a:ext cx="6015888" cy="4832092"/>
          </a:xfrm>
          <a:prstGeom prst="rect">
            <a:avLst/>
          </a:prstGeom>
        </p:spPr>
        <p:txBody>
          <a:bodyPr wrap="square">
            <a:spAutoFit/>
          </a:bodyPr>
          <a:lstStyle/>
          <a:p>
            <a:pPr indent="720000"/>
            <a:r>
              <a:rPr lang="zh-CN" altLang="en-US" sz="2800" dirty="0">
                <a:ea typeface="微软雅黑 Light" panose="020B0502040204020203" pitchFamily="34" charset="-122"/>
              </a:rPr>
              <a:t>图像是具有视觉效果的画面，通过图像可以帮助人类在视觉系统中形成深刻的印象或认识。</a:t>
            </a:r>
            <a:endParaRPr lang="en-US" altLang="zh-CN" sz="2800" dirty="0">
              <a:ea typeface="微软雅黑 Light" panose="020B0502040204020203" pitchFamily="34" charset="-122"/>
            </a:endParaRPr>
          </a:p>
          <a:p>
            <a:pPr indent="720000"/>
            <a:r>
              <a:rPr lang="zh-CN" altLang="en-US" sz="2800" dirty="0">
                <a:ea typeface="微软雅黑 Light" panose="020B0502040204020203" pitchFamily="34" charset="-122"/>
              </a:rPr>
              <a:t>图像有彩色图和灰度图之分，对于灰度图，人眼分辨力较差，根据研究显示，</a:t>
            </a:r>
            <a:r>
              <a:rPr lang="zh-CN" altLang="en-US" sz="2800" dirty="0">
                <a:highlight>
                  <a:srgbClr val="FFFF00"/>
                </a:highlight>
                <a:ea typeface="微软雅黑 Light" panose="020B0502040204020203" pitchFamily="34" charset="-122"/>
              </a:rPr>
              <a:t>人眼只能辨别</a:t>
            </a:r>
            <a:r>
              <a:rPr lang="en-US" altLang="zh-CN" sz="2800" dirty="0">
                <a:highlight>
                  <a:srgbClr val="FFFF00"/>
                </a:highlight>
                <a:ea typeface="微软雅黑 Light" panose="020B0502040204020203" pitchFamily="34" charset="-122"/>
              </a:rPr>
              <a:t>100</a:t>
            </a:r>
            <a:r>
              <a:rPr lang="zh-CN" altLang="en-US" sz="2800" dirty="0">
                <a:highlight>
                  <a:srgbClr val="FFFF00"/>
                </a:highlight>
                <a:ea typeface="微软雅黑 Light" panose="020B0502040204020203" pitchFamily="34" charset="-122"/>
              </a:rPr>
              <a:t>多级灰度，却能识别上千种色彩信息。</a:t>
            </a:r>
            <a:endParaRPr lang="en-US" altLang="zh-CN" sz="2800" dirty="0">
              <a:highlight>
                <a:srgbClr val="FFFF00"/>
              </a:highlight>
              <a:ea typeface="微软雅黑 Light" panose="020B0502040204020203" pitchFamily="34" charset="-122"/>
            </a:endParaRPr>
          </a:p>
          <a:p>
            <a:pPr indent="720000"/>
            <a:r>
              <a:rPr lang="zh-CN" altLang="en-US" sz="2800" dirty="0">
                <a:ea typeface="微软雅黑 Light" panose="020B0502040204020203" pitchFamily="34" charset="-122"/>
              </a:rPr>
              <a:t>可以发现，</a:t>
            </a:r>
            <a:r>
              <a:rPr lang="zh-CN" altLang="en-US" sz="2800" dirty="0">
                <a:solidFill>
                  <a:srgbClr val="FF0000"/>
                </a:solidFill>
                <a:ea typeface="微软雅黑 Light" panose="020B0502040204020203" pitchFamily="34" charset="-122"/>
              </a:rPr>
              <a:t>颜色有助于提高人们对图像的识别率</a:t>
            </a:r>
            <a:r>
              <a:rPr lang="zh-CN" altLang="en-US" sz="2800" dirty="0">
                <a:ea typeface="微软雅黑 Light" panose="020B0502040204020203" pitchFamily="34" charset="-122"/>
              </a:rPr>
              <a:t>，彩色图可以更好帮助人类理解场景和更快更准确的识别目标。</a:t>
            </a:r>
          </a:p>
        </p:txBody>
      </p:sp>
      <p:sp>
        <p:nvSpPr>
          <p:cNvPr id="44" name="文本框 43"/>
          <p:cNvSpPr txBox="1"/>
          <p:nvPr/>
        </p:nvSpPr>
        <p:spPr>
          <a:xfrm>
            <a:off x="341071" y="470465"/>
            <a:ext cx="4822056"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研究背景</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 name="图片 1">
            <a:extLst>
              <a:ext uri="{FF2B5EF4-FFF2-40B4-BE49-F238E27FC236}">
                <a16:creationId xmlns:a16="http://schemas.microsoft.com/office/drawing/2014/main" id="{D7C2204B-6874-9DB5-8AD3-C868E38D07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1018" y="1980577"/>
            <a:ext cx="2895491" cy="3524612"/>
          </a:xfrm>
          <a:prstGeom prst="rect">
            <a:avLst/>
          </a:prstGeom>
        </p:spPr>
      </p:pic>
      <p:pic>
        <p:nvPicPr>
          <p:cNvPr id="3" name="图片 2">
            <a:extLst>
              <a:ext uri="{FF2B5EF4-FFF2-40B4-BE49-F238E27FC236}">
                <a16:creationId xmlns:a16="http://schemas.microsoft.com/office/drawing/2014/main" id="{3378D3E9-B27E-ADD2-38A2-AAC13D5543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96509" y="1980577"/>
            <a:ext cx="2895491" cy="3524612"/>
          </a:xfrm>
          <a:prstGeom prst="rect">
            <a:avLst/>
          </a:prstGeom>
        </p:spPr>
      </p:pic>
    </p:spTree>
    <p:extLst>
      <p:ext uri="{BB962C8B-B14F-4D97-AF65-F5344CB8AC3E}">
        <p14:creationId xmlns:p14="http://schemas.microsoft.com/office/powerpoint/2010/main" val="492537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7831" y="1801115"/>
            <a:ext cx="6429545" cy="4401205"/>
          </a:xfrm>
          <a:prstGeom prst="rect">
            <a:avLst/>
          </a:prstGeom>
        </p:spPr>
        <p:txBody>
          <a:bodyPr wrap="square">
            <a:spAutoFit/>
          </a:bodyPr>
          <a:lstStyle/>
          <a:p>
            <a:pPr indent="720000"/>
            <a:r>
              <a:rPr lang="zh-CN" altLang="en-US" sz="2800" dirty="0">
                <a:ea typeface="微软雅黑 Light" panose="020B0502040204020203" pitchFamily="34" charset="-122"/>
              </a:rPr>
              <a:t>可见光图像的</a:t>
            </a:r>
            <a:r>
              <a:rPr lang="zh-CN" altLang="en-US" sz="2800" dirty="0">
                <a:solidFill>
                  <a:srgbClr val="FF0000"/>
                </a:solidFill>
                <a:ea typeface="微软雅黑 Light" panose="020B0502040204020203" pitchFamily="34" charset="-122"/>
              </a:rPr>
              <a:t>采集依赖于光照条件</a:t>
            </a:r>
            <a:r>
              <a:rPr lang="zh-CN" altLang="en-US" sz="2800" dirty="0">
                <a:ea typeface="微软雅黑 Light" panose="020B0502040204020203" pitchFamily="34" charset="-122"/>
              </a:rPr>
              <a:t>，在光线不足的环境中，比如夜晚、微光等时刻，可见光相机无法稳定采集到可见光图像，这对可见光图像的应用造成了巨大的阻碍。</a:t>
            </a:r>
            <a:endParaRPr lang="en-US" altLang="zh-CN" sz="2800" dirty="0">
              <a:ea typeface="微软雅黑 Light" panose="020B0502040204020203" pitchFamily="34" charset="-122"/>
            </a:endParaRPr>
          </a:p>
          <a:p>
            <a:pPr indent="720000"/>
            <a:endParaRPr lang="en-US" altLang="zh-CN" sz="2800" dirty="0">
              <a:ea typeface="微软雅黑 Light" panose="020B0502040204020203" pitchFamily="34" charset="-122"/>
            </a:endParaRPr>
          </a:p>
          <a:p>
            <a:pPr indent="720000"/>
            <a:r>
              <a:rPr lang="zh-CN" altLang="en-US" sz="2800" dirty="0">
                <a:ea typeface="微软雅黑 Light" panose="020B0502040204020203" pitchFamily="34" charset="-122"/>
              </a:rPr>
              <a:t>红外相机可以在</a:t>
            </a:r>
            <a:r>
              <a:rPr lang="zh-CN" altLang="en-US" sz="2800" dirty="0">
                <a:solidFill>
                  <a:srgbClr val="FF0000"/>
                </a:solidFill>
                <a:ea typeface="微软雅黑 Light" panose="020B0502040204020203" pitchFamily="34" charset="-122"/>
              </a:rPr>
              <a:t>夜间或者恶劣条件下获得更清晰的图像</a:t>
            </a:r>
            <a:r>
              <a:rPr lang="zh-CN" altLang="en-US" sz="2800" dirty="0">
                <a:ea typeface="微软雅黑 Light" panose="020B0502040204020203" pitchFamily="34" charset="-122"/>
              </a:rPr>
              <a:t>，所以目前红外图像已经被广泛用在安防部门、搜救部门和其他部门。</a:t>
            </a:r>
          </a:p>
        </p:txBody>
      </p:sp>
      <p:sp>
        <p:nvSpPr>
          <p:cNvPr id="44" name="文本框 43"/>
          <p:cNvSpPr txBox="1"/>
          <p:nvPr/>
        </p:nvSpPr>
        <p:spPr>
          <a:xfrm>
            <a:off x="341071" y="470465"/>
            <a:ext cx="4277111"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研究背景</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2" name="Picture 6" descr="Image result for 红外相机照片">
            <a:extLst>
              <a:ext uri="{FF2B5EF4-FFF2-40B4-BE49-F238E27FC236}">
                <a16:creationId xmlns:a16="http://schemas.microsoft.com/office/drawing/2014/main" id="{D377AD9E-77D2-6F7D-4740-C8B62AE1A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249" y="1983035"/>
            <a:ext cx="5672751" cy="40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97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42647" y="1982742"/>
            <a:ext cx="9699958" cy="3108543"/>
          </a:xfrm>
          <a:prstGeom prst="rect">
            <a:avLst/>
          </a:prstGeom>
        </p:spPr>
        <p:txBody>
          <a:bodyPr wrap="square">
            <a:spAutoFit/>
          </a:bodyPr>
          <a:lstStyle/>
          <a:p>
            <a:pPr indent="720000"/>
            <a:r>
              <a:rPr lang="zh-CN" altLang="en-US" sz="2800" dirty="0">
                <a:ea typeface="微软雅黑 Light" panose="020B0502040204020203" pitchFamily="34" charset="-122"/>
              </a:rPr>
              <a:t>然而，红外图像的</a:t>
            </a:r>
            <a:r>
              <a:rPr lang="zh-CN" altLang="en-US" sz="2800" dirty="0">
                <a:highlight>
                  <a:srgbClr val="FFFF00"/>
                </a:highlight>
                <a:ea typeface="微软雅黑 Light" panose="020B0502040204020203" pitchFamily="34" charset="-122"/>
              </a:rPr>
              <a:t>低对比度</a:t>
            </a:r>
            <a:r>
              <a:rPr lang="zh-CN" altLang="en-US" sz="2800" dirty="0">
                <a:ea typeface="微软雅黑 Light" panose="020B0502040204020203" pitchFamily="34" charset="-122"/>
              </a:rPr>
              <a:t>、</a:t>
            </a:r>
            <a:r>
              <a:rPr lang="zh-CN" altLang="en-US" sz="2800" dirty="0">
                <a:highlight>
                  <a:srgbClr val="FFFF00"/>
                </a:highlight>
                <a:ea typeface="微软雅黑 Light" panose="020B0502040204020203" pitchFamily="34" charset="-122"/>
              </a:rPr>
              <a:t>模糊的目标边界</a:t>
            </a:r>
            <a:r>
              <a:rPr lang="zh-CN" altLang="en-US" sz="2800" dirty="0">
                <a:ea typeface="微软雅黑 Light" panose="020B0502040204020203" pitchFamily="34" charset="-122"/>
              </a:rPr>
              <a:t>以及</a:t>
            </a:r>
            <a:r>
              <a:rPr lang="zh-CN" altLang="en-US" sz="2800" dirty="0">
                <a:highlight>
                  <a:srgbClr val="FFFF00"/>
                </a:highlight>
                <a:ea typeface="微软雅黑 Light" panose="020B0502040204020203" pitchFamily="34" charset="-122"/>
              </a:rPr>
              <a:t>色彩单调</a:t>
            </a:r>
            <a:r>
              <a:rPr lang="zh-CN" altLang="en-US" sz="2800" dirty="0">
                <a:ea typeface="微软雅黑 Light" panose="020B0502040204020203" pitchFamily="34" charset="-122"/>
              </a:rPr>
              <a:t>阻碍了人类解释和高水平计算机视觉算法的应红外图像的这些性质可能会带来难以区用。其原始数据与人眼可见光下的颜色没有直接对应关系，需要更复杂的处理和推断。分物体、降低识别率、降低可视化效 果、增加误判率、降低图像信息量、无法直观地表现目标特征以及降低用户的工作效率等缺点。</a:t>
            </a:r>
            <a:endParaRPr lang="en-US" altLang="zh-CN" sz="2800" dirty="0">
              <a:ea typeface="微软雅黑 Light" panose="020B0502040204020203" pitchFamily="34" charset="-122"/>
            </a:endParaRPr>
          </a:p>
        </p:txBody>
      </p:sp>
      <p:sp>
        <p:nvSpPr>
          <p:cNvPr id="44" name="文本框 43"/>
          <p:cNvSpPr txBox="1"/>
          <p:nvPr/>
        </p:nvSpPr>
        <p:spPr>
          <a:xfrm>
            <a:off x="341071" y="470465"/>
            <a:ext cx="3076383"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研究背景</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2882413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42647" y="1982742"/>
            <a:ext cx="9699958" cy="3108543"/>
          </a:xfrm>
          <a:prstGeom prst="rect">
            <a:avLst/>
          </a:prstGeom>
        </p:spPr>
        <p:txBody>
          <a:bodyPr wrap="square">
            <a:spAutoFit/>
          </a:bodyPr>
          <a:lstStyle/>
          <a:p>
            <a:pPr indent="720000"/>
            <a:r>
              <a:rPr lang="zh-CN" altLang="en-US" sz="2800" dirty="0">
                <a:ea typeface="微软雅黑 Light" panose="020B0502040204020203" pitchFamily="34" charset="-122"/>
              </a:rPr>
              <a:t>因此，对红外图像着色变得极为重要，红外图像着色也常被称为红外图像彩色化。</a:t>
            </a:r>
            <a:endParaRPr lang="en-US" altLang="zh-CN" sz="2800" dirty="0">
              <a:ea typeface="微软雅黑 Light" panose="020B0502040204020203" pitchFamily="34" charset="-122"/>
            </a:endParaRPr>
          </a:p>
          <a:p>
            <a:pPr indent="720000"/>
            <a:endParaRPr lang="en-US" altLang="zh-CN" sz="2800" dirty="0">
              <a:ea typeface="微软雅黑 Light" panose="020B0502040204020203" pitchFamily="34" charset="-122"/>
            </a:endParaRPr>
          </a:p>
          <a:p>
            <a:pPr indent="720000"/>
            <a:r>
              <a:rPr lang="zh-CN" altLang="en-US" sz="2800" dirty="0">
                <a:ea typeface="微软雅黑 Light" panose="020B0502040204020203" pitchFamily="34" charset="-122"/>
              </a:rPr>
              <a:t>将红外图像彩色化是促进促进红外图像理解和应用的有效方法，具体来讲，就是输入红外图像来得到的</a:t>
            </a:r>
            <a:r>
              <a:rPr lang="en-US" altLang="zh-CN" sz="2800" dirty="0">
                <a:ea typeface="微软雅黑 Light" panose="020B0502040204020203" pitchFamily="34" charset="-122"/>
              </a:rPr>
              <a:t>RGB</a:t>
            </a:r>
            <a:r>
              <a:rPr lang="zh-CN" altLang="en-US" sz="2800" dirty="0">
                <a:ea typeface="微软雅黑 Light" panose="020B0502040204020203" pitchFamily="34" charset="-122"/>
              </a:rPr>
              <a:t>图像。红外图像彩色化可以</a:t>
            </a:r>
            <a:r>
              <a:rPr lang="zh-CN" altLang="en-US" sz="2800" dirty="0">
                <a:solidFill>
                  <a:srgbClr val="FF0000"/>
                </a:solidFill>
                <a:ea typeface="微软雅黑 Light" panose="020B0502040204020203" pitchFamily="34" charset="-122"/>
              </a:rPr>
              <a:t>提供更多有用的信息</a:t>
            </a:r>
            <a:r>
              <a:rPr lang="zh-CN" altLang="en-US" sz="2800" dirty="0">
                <a:ea typeface="微软雅黑 Light" panose="020B0502040204020203" pitchFamily="34" charset="-122"/>
              </a:rPr>
              <a:t>，能够</a:t>
            </a:r>
            <a:r>
              <a:rPr lang="zh-CN" altLang="en-US" sz="2800" dirty="0">
                <a:solidFill>
                  <a:srgbClr val="FF0000"/>
                </a:solidFill>
                <a:ea typeface="微软雅黑 Light" panose="020B0502040204020203" pitchFamily="34" charset="-122"/>
              </a:rPr>
              <a:t>更好地理解和分析图像</a:t>
            </a:r>
            <a:r>
              <a:rPr lang="zh-CN" altLang="en-US" sz="2800" dirty="0">
                <a:ea typeface="微软雅黑 Light" panose="020B0502040204020203" pitchFamily="34" charset="-122"/>
              </a:rPr>
              <a:t>。</a:t>
            </a:r>
          </a:p>
        </p:txBody>
      </p:sp>
      <p:sp>
        <p:nvSpPr>
          <p:cNvPr id="44" name="文本框 43"/>
          <p:cNvSpPr txBox="1"/>
          <p:nvPr/>
        </p:nvSpPr>
        <p:spPr>
          <a:xfrm>
            <a:off x="341071" y="470465"/>
            <a:ext cx="3076383"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研究背景</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804429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41071" y="2320945"/>
            <a:ext cx="6116096" cy="3902094"/>
          </a:xfrm>
          <a:prstGeom prst="rect">
            <a:avLst/>
          </a:prstGeom>
        </p:spPr>
        <p:txBody>
          <a:bodyPr wrap="square">
            <a:spAutoFit/>
          </a:bodyPr>
          <a:lstStyle/>
          <a:p>
            <a:pPr indent="720000">
              <a:lnSpc>
                <a:spcPct val="150000"/>
              </a:lnSpc>
            </a:pPr>
            <a:r>
              <a:rPr lang="zh-CN" altLang="en-US" sz="2800" dirty="0">
                <a:ea typeface="微软雅黑 Light" panose="020B0502040204020203" pitchFamily="34" charset="-122"/>
              </a:rPr>
              <a:t>它有</a:t>
            </a:r>
            <a:r>
              <a:rPr lang="en-US" altLang="zh-CN" sz="2800" dirty="0">
                <a:ea typeface="微软雅黑 Light" panose="020B0502040204020203" pitchFamily="34" charset="-122"/>
              </a:rPr>
              <a:t>12</a:t>
            </a:r>
            <a:r>
              <a:rPr lang="zh-CN" altLang="en-US" sz="2800" dirty="0">
                <a:ea typeface="微软雅黑 Light" panose="020B0502040204020203" pitchFamily="34" charset="-122"/>
              </a:rPr>
              <a:t>个连续的车辆和监控场景视频片段，分为测试集和训练集两部分，其中训练集由</a:t>
            </a:r>
            <a:r>
              <a:rPr lang="en-US" altLang="zh-CN" sz="2800" dirty="0">
                <a:ea typeface="微软雅黑 Light" panose="020B0502040204020203" pitchFamily="34" charset="-122"/>
              </a:rPr>
              <a:t>5000</a:t>
            </a:r>
            <a:r>
              <a:rPr lang="zh-CN" altLang="en-US" sz="2800" dirty="0">
                <a:ea typeface="微软雅黑 Light" panose="020B0502040204020203" pitchFamily="34" charset="-122"/>
              </a:rPr>
              <a:t>张红外照片以及相对应的彩色照片组成；测试集则由</a:t>
            </a:r>
            <a:r>
              <a:rPr lang="en-US" altLang="zh-CN" sz="2800" dirty="0">
                <a:ea typeface="微软雅黑 Light" panose="020B0502040204020203" pitchFamily="34" charset="-122"/>
              </a:rPr>
              <a:t>500</a:t>
            </a:r>
            <a:r>
              <a:rPr lang="zh-CN" altLang="en-US" sz="2800" dirty="0">
                <a:ea typeface="微软雅黑 Light" panose="020B0502040204020203" pitchFamily="34" charset="-122"/>
              </a:rPr>
              <a:t>张红外照片组成，用来测试模型的上色效果。</a:t>
            </a:r>
            <a:endParaRPr lang="en-US" altLang="zh-CN" sz="2800" dirty="0">
              <a:ea typeface="微软雅黑 Light" panose="020B0502040204020203" pitchFamily="34" charset="-122"/>
            </a:endParaRPr>
          </a:p>
        </p:txBody>
      </p:sp>
      <p:sp>
        <p:nvSpPr>
          <p:cNvPr id="44" name="文本框 43"/>
          <p:cNvSpPr txBox="1"/>
          <p:nvPr/>
        </p:nvSpPr>
        <p:spPr>
          <a:xfrm>
            <a:off x="341071" y="470465"/>
            <a:ext cx="3076383" cy="584775"/>
          </a:xfrm>
          <a:prstGeom prst="rect">
            <a:avLst/>
          </a:prstGeom>
          <a:noFill/>
        </p:spPr>
        <p:txBody>
          <a:bodyPr wrap="square" rtlCol="0">
            <a:spAutoFit/>
          </a:bodyPr>
          <a:lstStyle/>
          <a:p>
            <a:r>
              <a:rPr lang="zh-CN" altLang="en-US" sz="3200" dirty="0">
                <a:solidFill>
                  <a:srgbClr val="413B39"/>
                </a:solidFill>
                <a:latin typeface="微软雅黑 Light" panose="020B0502040204020203" pitchFamily="34" charset="-122"/>
                <a:ea typeface="微软雅黑 Light" panose="020B0502040204020203" pitchFamily="34" charset="-122"/>
              </a:rPr>
              <a:t>数据集</a:t>
            </a:r>
            <a:r>
              <a:rPr lang="en-US" altLang="zh-CN" sz="3200" dirty="0">
                <a:solidFill>
                  <a:srgbClr val="413B39"/>
                </a:solidFill>
                <a:latin typeface="微软雅黑 Light" panose="020B0502040204020203" pitchFamily="34" charset="-122"/>
                <a:ea typeface="微软雅黑 Light" panose="020B0502040204020203" pitchFamily="34" charset="-122"/>
              </a:rPr>
              <a:t>——IRVI</a:t>
            </a:r>
            <a:endParaRPr lang="zh-CN" altLang="en-US" sz="3200" dirty="0">
              <a:solidFill>
                <a:srgbClr val="413B39"/>
              </a:solidFill>
              <a:latin typeface="微软雅黑 Light" panose="020B0502040204020203" pitchFamily="34" charset="-122"/>
              <a:ea typeface="微软雅黑 Light" panose="020B0502040204020203" pitchFamily="34" charset="-122"/>
            </a:endParaRP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4" name="图片 3">
            <a:extLst>
              <a:ext uri="{FF2B5EF4-FFF2-40B4-BE49-F238E27FC236}">
                <a16:creationId xmlns:a16="http://schemas.microsoft.com/office/drawing/2014/main" id="{3F8C44E4-0F23-8088-7A95-1F8FB4136980}"/>
              </a:ext>
            </a:extLst>
          </p:cNvPr>
          <p:cNvPicPr>
            <a:picLocks noChangeAspect="1"/>
          </p:cNvPicPr>
          <p:nvPr/>
        </p:nvPicPr>
        <p:blipFill>
          <a:blip r:embed="rId3"/>
          <a:stretch>
            <a:fillRect/>
          </a:stretch>
        </p:blipFill>
        <p:spPr>
          <a:xfrm>
            <a:off x="341071" y="1183197"/>
            <a:ext cx="11622122" cy="1009791"/>
          </a:xfrm>
          <a:prstGeom prst="rect">
            <a:avLst/>
          </a:prstGeom>
        </p:spPr>
      </p:pic>
      <p:pic>
        <p:nvPicPr>
          <p:cNvPr id="6" name="图片 5">
            <a:extLst>
              <a:ext uri="{FF2B5EF4-FFF2-40B4-BE49-F238E27FC236}">
                <a16:creationId xmlns:a16="http://schemas.microsoft.com/office/drawing/2014/main" id="{E3F27AFF-991E-958A-D689-B5E7DDDDD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7866" y="2779734"/>
            <a:ext cx="2438400" cy="2438400"/>
          </a:xfrm>
          <a:prstGeom prst="rect">
            <a:avLst/>
          </a:prstGeom>
        </p:spPr>
      </p:pic>
      <p:pic>
        <p:nvPicPr>
          <p:cNvPr id="8" name="图片 7">
            <a:extLst>
              <a:ext uri="{FF2B5EF4-FFF2-40B4-BE49-F238E27FC236}">
                <a16:creationId xmlns:a16="http://schemas.microsoft.com/office/drawing/2014/main" id="{694714B5-606F-F561-202C-75E8039BDE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2529" y="2779734"/>
            <a:ext cx="2438400" cy="2438400"/>
          </a:xfrm>
          <a:prstGeom prst="rect">
            <a:avLst/>
          </a:prstGeom>
        </p:spPr>
      </p:pic>
    </p:spTree>
    <p:extLst>
      <p:ext uri="{BB962C8B-B14F-4D97-AF65-F5344CB8AC3E}">
        <p14:creationId xmlns:p14="http://schemas.microsoft.com/office/powerpoint/2010/main" val="2426951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研究综述</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第二部分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925199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1480</TotalTime>
  <Words>1493</Words>
  <Application>Microsoft Office PowerPoint</Application>
  <PresentationFormat>宽屏</PresentationFormat>
  <Paragraphs>152</Paragraphs>
  <Slides>33</Slides>
  <Notes>33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-apple-system</vt:lpstr>
      <vt:lpstr>等线</vt:lpstr>
      <vt:lpstr>方正兰亭超细黑简体</vt:lpstr>
      <vt:lpstr>思源黑体 CN Bold</vt:lpstr>
      <vt:lpstr>微软雅黑 Light</vt:lpstr>
      <vt:lpstr>Arial</vt:lpstr>
      <vt:lpstr>Calibri</vt:lpstr>
      <vt:lpstr>Calibri Light</vt:lpstr>
      <vt:lpstr>Cambria Math</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简洁线条</dc:title>
  <dc:creator>第一PPT</dc:creator>
  <cp:keywords>www.1ppt.com</cp:keywords>
  <dc:description>www.1ppt.com</dc:description>
  <cp:lastModifiedBy>jc s</cp:lastModifiedBy>
  <cp:revision>115</cp:revision>
  <dcterms:created xsi:type="dcterms:W3CDTF">2017-03-02T11:20:43Z</dcterms:created>
  <dcterms:modified xsi:type="dcterms:W3CDTF">2024-06-20T07:22:37Z</dcterms:modified>
</cp:coreProperties>
</file>