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8037" r:id="rId2"/>
    <p:sldId id="8038" r:id="rId3"/>
    <p:sldId id="8110" r:id="rId4"/>
    <p:sldId id="8182" r:id="rId5"/>
    <p:sldId id="8181" r:id="rId6"/>
    <p:sldId id="8185" r:id="rId7"/>
    <p:sldId id="8141" r:id="rId8"/>
    <p:sldId id="8194" r:id="rId9"/>
    <p:sldId id="8205" r:id="rId10"/>
    <p:sldId id="8196" r:id="rId11"/>
    <p:sldId id="8206" r:id="rId12"/>
    <p:sldId id="8183" r:id="rId13"/>
    <p:sldId id="8184" r:id="rId14"/>
    <p:sldId id="8186" r:id="rId15"/>
    <p:sldId id="8187" r:id="rId16"/>
    <p:sldId id="8195" r:id="rId17"/>
    <p:sldId id="8193" r:id="rId18"/>
    <p:sldId id="8202" r:id="rId19"/>
    <p:sldId id="8188" r:id="rId20"/>
    <p:sldId id="8189" r:id="rId21"/>
    <p:sldId id="8209" r:id="rId22"/>
    <p:sldId id="8198" r:id="rId23"/>
    <p:sldId id="8207" r:id="rId24"/>
    <p:sldId id="8199" r:id="rId25"/>
    <p:sldId id="8197" r:id="rId26"/>
    <p:sldId id="8208" r:id="rId27"/>
    <p:sldId id="8203" r:id="rId28"/>
    <p:sldId id="8204" r:id="rId29"/>
    <p:sldId id="8192" r:id="rId30"/>
    <p:sldId id="8191" r:id="rId31"/>
    <p:sldId id="8201" r:id="rId32"/>
    <p:sldId id="8200" r:id="rId33"/>
    <p:sldId id="812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autoAdjust="0"/>
    <p:restoredTop sz="94660"/>
  </p:normalViewPr>
  <p:slideViewPr>
    <p:cSldViewPr snapToGrid="0">
      <p:cViewPr varScale="1">
        <p:scale>
          <a:sx n="95" d="100"/>
          <a:sy n="95" d="100"/>
        </p:scale>
        <p:origin x="10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477C1-BADE-4769-8D90-3AE44B59A69E}" type="datetimeFigureOut">
              <a:rPr lang="zh-CN" altLang="en-US" smtClean="0"/>
              <a:t>2024/6/17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F1EB3-7D49-420E-A7BD-62580B1FD18A}" type="slidenum">
              <a:rPr lang="zh-CN" altLang="en-US" smtClean="0"/>
              <a:t>‹#›</a:t>
            </a:fld>
            <a:endParaRPr lang="zh-CN" altLang="en-US"/>
          </a:p>
        </p:txBody>
      </p:sp>
    </p:spTree>
    <p:extLst>
      <p:ext uri="{BB962C8B-B14F-4D97-AF65-F5344CB8AC3E}">
        <p14:creationId xmlns:p14="http://schemas.microsoft.com/office/powerpoint/2010/main" val="277964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10</a:t>
            </a:fld>
            <a:endParaRPr lang="zh-CN" altLang="en-US"/>
          </a:p>
        </p:txBody>
      </p:sp>
    </p:spTree>
    <p:extLst>
      <p:ext uri="{BB962C8B-B14F-4D97-AF65-F5344CB8AC3E}">
        <p14:creationId xmlns:p14="http://schemas.microsoft.com/office/powerpoint/2010/main" val="621963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2241305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186715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147580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664941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201939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360816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76474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18</a:t>
            </a:fld>
            <a:endParaRPr lang="zh-CN" altLang="en-US"/>
          </a:p>
        </p:txBody>
      </p:sp>
    </p:spTree>
    <p:extLst>
      <p:ext uri="{BB962C8B-B14F-4D97-AF65-F5344CB8AC3E}">
        <p14:creationId xmlns:p14="http://schemas.microsoft.com/office/powerpoint/2010/main" val="300170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58124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91455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422866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22</a:t>
            </a:fld>
            <a:endParaRPr lang="zh-CN" altLang="en-US"/>
          </a:p>
        </p:txBody>
      </p:sp>
    </p:spTree>
    <p:extLst>
      <p:ext uri="{BB962C8B-B14F-4D97-AF65-F5344CB8AC3E}">
        <p14:creationId xmlns:p14="http://schemas.microsoft.com/office/powerpoint/2010/main" val="3174057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3991891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3491951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25</a:t>
            </a:fld>
            <a:endParaRPr lang="zh-CN" altLang="en-US"/>
          </a:p>
        </p:txBody>
      </p:sp>
    </p:spTree>
    <p:extLst>
      <p:ext uri="{BB962C8B-B14F-4D97-AF65-F5344CB8AC3E}">
        <p14:creationId xmlns:p14="http://schemas.microsoft.com/office/powerpoint/2010/main" val="3809962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3077453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628872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4062549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29</a:t>
            </a:fld>
            <a:endParaRPr lang="zh-CN" altLang="en-US"/>
          </a:p>
        </p:txBody>
      </p:sp>
    </p:spTree>
    <p:extLst>
      <p:ext uri="{BB962C8B-B14F-4D97-AF65-F5344CB8AC3E}">
        <p14:creationId xmlns:p14="http://schemas.microsoft.com/office/powerpoint/2010/main" val="24673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3</a:t>
            </a:fld>
            <a:endParaRPr lang="zh-CN" altLang="en-US"/>
          </a:p>
        </p:txBody>
      </p:sp>
    </p:spTree>
    <p:extLst>
      <p:ext uri="{BB962C8B-B14F-4D97-AF65-F5344CB8AC3E}">
        <p14:creationId xmlns:p14="http://schemas.microsoft.com/office/powerpoint/2010/main" val="1749806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1191551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3653825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32</a:t>
            </a:fld>
            <a:endParaRPr lang="zh-CN" altLang="en-US"/>
          </a:p>
        </p:txBody>
      </p:sp>
    </p:spTree>
    <p:extLst>
      <p:ext uri="{BB962C8B-B14F-4D97-AF65-F5344CB8AC3E}">
        <p14:creationId xmlns:p14="http://schemas.microsoft.com/office/powerpoint/2010/main" val="3012943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33</a:t>
            </a:fld>
            <a:endParaRPr lang="zh-CN" altLang="en-US"/>
          </a:p>
        </p:txBody>
      </p:sp>
    </p:spTree>
    <p:extLst>
      <p:ext uri="{BB962C8B-B14F-4D97-AF65-F5344CB8AC3E}">
        <p14:creationId xmlns:p14="http://schemas.microsoft.com/office/powerpoint/2010/main" val="66308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293666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382912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77908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E3333A-501B-480C-9F9A-95ACE6477BF9}" type="slidenum">
              <a:rPr lang="zh-CN" altLang="en-US" smtClean="0"/>
              <a:t>7</a:t>
            </a:fld>
            <a:endParaRPr lang="zh-CN" altLang="en-US"/>
          </a:p>
        </p:txBody>
      </p:sp>
    </p:spTree>
    <p:extLst>
      <p:ext uri="{BB962C8B-B14F-4D97-AF65-F5344CB8AC3E}">
        <p14:creationId xmlns:p14="http://schemas.microsoft.com/office/powerpoint/2010/main" val="1071808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414315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190106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40C78-44A7-8ECF-CC55-6C84CEF18E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42035B-7F5F-D14E-26BE-3476CDB6B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DD9883-1233-77D8-82E6-810E212C5CA8}"/>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50FC495E-0A3F-4B43-C3A4-A67A257A87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D525FD-C270-CC11-B359-91B2160E7705}"/>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134384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08562-9228-FBBD-2119-6B743FD34C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4FE05B-F7A5-2347-5E67-676DB586DD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058B98-BE0C-5F44-83CB-1E77E605B646}"/>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C8894A11-69D2-9C76-EF77-7DEB1030A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E517CC-6CDB-8D0F-8E20-C41232BC633F}"/>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409383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AB05EE-5CB8-3B15-410A-1821226A05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A4DE43-1147-3AEE-9C0F-13E8BD72D2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6CAFF4-9E3F-D8E7-0023-DFA0C2266941}"/>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5736006B-4361-9381-DCCF-345C267FD5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396A8-8916-830A-64AB-257F5B6C6FB7}"/>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180474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679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A62BF-C719-6B4B-4E8E-90EFF337D9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B30246-C8C5-D5DF-75C0-816A417DD0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A8C23D-4FBF-0F74-382F-44D0A2B509BB}"/>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DFF7D231-74F6-931E-23D0-D5821D2854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73E9F-4CDE-6686-1FC0-CDCB6E09856B}"/>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113777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A98A2-BCEF-26A1-84F1-9CF3A3A596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D4BF69-3907-8F0E-0B1C-8EEFE52B4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8E2CB3-5F3C-EEA0-4043-6C10DBE52B72}"/>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00A553BB-3692-C8E8-886D-BE83C55D0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02355-09B7-5546-3A33-383B40790AED}"/>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35488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259C-5F98-732B-C279-283367884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DDA1A9-2953-4FE1-528D-D90F4F6C75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D06F369-B68E-85EA-0892-33EFAEAB39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F7BD2DF-5847-C6BD-25F8-8C3BA08538D8}"/>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6" name="页脚占位符 5">
            <a:extLst>
              <a:ext uri="{FF2B5EF4-FFF2-40B4-BE49-F238E27FC236}">
                <a16:creationId xmlns:a16="http://schemas.microsoft.com/office/drawing/2014/main" id="{46697DAD-375B-DCC7-64D2-DBF48D45BD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F1BD5-6C1C-8782-A917-CA2AC042628B}"/>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3282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3E3A3-3698-2482-793D-86CD186E81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F92225-A795-158B-F340-DB748834B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0D1F56-E100-21B4-F8F5-1FBFBDF5B9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3BA1EC-1169-4230-F29E-9AA9B1EFD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00D565-6B93-5D37-A99B-2B378A3BDD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C6D3B7-DC38-7AC7-1AB1-0C6380F74399}"/>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8" name="页脚占位符 7">
            <a:extLst>
              <a:ext uri="{FF2B5EF4-FFF2-40B4-BE49-F238E27FC236}">
                <a16:creationId xmlns:a16="http://schemas.microsoft.com/office/drawing/2014/main" id="{BB8655E3-C6EE-B72A-CF17-CEFBCF8052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569CDA-AB43-56DA-A3D4-9B725D5435C8}"/>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417858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F953E-6FD4-F799-2137-E094721007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83E13B-D0D6-2B04-BC48-BB53D9B8C958}"/>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4" name="页脚占位符 3">
            <a:extLst>
              <a:ext uri="{FF2B5EF4-FFF2-40B4-BE49-F238E27FC236}">
                <a16:creationId xmlns:a16="http://schemas.microsoft.com/office/drawing/2014/main" id="{14E3AF3F-4740-EE4E-8E39-FB6E1F2593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26B44C-8DED-3A8F-3F67-788DCC5681DA}"/>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202820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13FA9E-5C0A-1820-EFA8-1D2ADC30A69D}"/>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3" name="页脚占位符 2">
            <a:extLst>
              <a:ext uri="{FF2B5EF4-FFF2-40B4-BE49-F238E27FC236}">
                <a16:creationId xmlns:a16="http://schemas.microsoft.com/office/drawing/2014/main" id="{6DA1C7F1-2EED-2AB1-FE10-9CD9FBD0EF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6DC771-BC6F-2F70-8D94-1AD25C088C4A}"/>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2189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FE7DE-CC52-FF42-CFDA-074419EAB8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0E76E5-4113-513F-3EC7-A8CF0AC3A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DFB2B4-D37F-4453-2290-A05F4FD7C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4055DA-90C6-BCEA-A7E3-36FD91A93F3A}"/>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6" name="页脚占位符 5">
            <a:extLst>
              <a:ext uri="{FF2B5EF4-FFF2-40B4-BE49-F238E27FC236}">
                <a16:creationId xmlns:a16="http://schemas.microsoft.com/office/drawing/2014/main" id="{4C6ECA89-2B33-6729-722D-B69EF920EC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FAAC29-D425-8636-0327-F7AEC616A9CB}"/>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57219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0359F-C4FF-F2C5-3CB3-3A5FBD2B04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1317FA-F762-D89B-31F7-ABC0E89DC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C1B975-BA6C-CAAD-CCC4-5FFF1E371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961847-96CF-6F3C-55F2-B4ED45248036}"/>
              </a:ext>
            </a:extLst>
          </p:cNvPr>
          <p:cNvSpPr>
            <a:spLocks noGrp="1"/>
          </p:cNvSpPr>
          <p:nvPr>
            <p:ph type="dt" sz="half" idx="10"/>
          </p:nvPr>
        </p:nvSpPr>
        <p:spPr/>
        <p:txBody>
          <a:bodyPr/>
          <a:lstStyle/>
          <a:p>
            <a:fld id="{E87196EA-650C-4F40-9345-3C95B1286709}" type="datetimeFigureOut">
              <a:rPr lang="zh-CN" altLang="en-US" smtClean="0"/>
              <a:t>2024/6/17</a:t>
            </a:fld>
            <a:endParaRPr lang="zh-CN" altLang="en-US"/>
          </a:p>
        </p:txBody>
      </p:sp>
      <p:sp>
        <p:nvSpPr>
          <p:cNvPr id="6" name="页脚占位符 5">
            <a:extLst>
              <a:ext uri="{FF2B5EF4-FFF2-40B4-BE49-F238E27FC236}">
                <a16:creationId xmlns:a16="http://schemas.microsoft.com/office/drawing/2014/main" id="{7EE0A2DA-2D3A-F712-9379-ACEB41A91E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F700C2-09C3-CF93-D180-1A224B167D2B}"/>
              </a:ext>
            </a:extLst>
          </p:cNvPr>
          <p:cNvSpPr>
            <a:spLocks noGrp="1"/>
          </p:cNvSpPr>
          <p:nvPr>
            <p:ph type="sldNum" sz="quarter" idx="12"/>
          </p:nvPr>
        </p:nvSpPr>
        <p:spPr/>
        <p:txBody>
          <a:body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426282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59FDB9-253F-58E8-CC06-B22714AE5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76AE6-7F40-283C-CF03-E99E2A1FC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8C420D-8F23-F3A5-7E02-3D4AAD3E5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196EA-650C-4F40-9345-3C95B1286709}"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2623A266-4614-6EFC-950C-B57106B8C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FBC1DE-2696-28A9-1DA8-F74A26817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58F0C-C76F-41ED-B540-6F1B03F7CB9F}" type="slidenum">
              <a:rPr lang="zh-CN" altLang="en-US" smtClean="0"/>
              <a:t>‹#›</a:t>
            </a:fld>
            <a:endParaRPr lang="zh-CN" altLang="en-US"/>
          </a:p>
        </p:txBody>
      </p:sp>
    </p:spTree>
    <p:extLst>
      <p:ext uri="{BB962C8B-B14F-4D97-AF65-F5344CB8AC3E}">
        <p14:creationId xmlns:p14="http://schemas.microsoft.com/office/powerpoint/2010/main" val="199603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554844" y="1863168"/>
            <a:ext cx="9518164" cy="2308324"/>
          </a:xfrm>
          <a:prstGeom prst="rect">
            <a:avLst/>
          </a:prstGeom>
          <a:noFill/>
        </p:spPr>
        <p:txBody>
          <a:bodyPr wrap="square" rtlCol="0">
            <a:spAutoFit/>
          </a:bodyPr>
          <a:lstStyle/>
          <a:p>
            <a:pPr algn="ctr"/>
            <a:r>
              <a:rPr kumimoji="1" lang="zh-CN" altLang="en-US" sz="7200" dirty="0">
                <a:solidFill>
                  <a:srgbClr val="AD7C69"/>
                </a:solidFill>
                <a:latin typeface="造字工房悦黑（非商用）特细长体" pitchFamily="2" charset="-122"/>
                <a:ea typeface="造字工房悦黑（非商用）特细长体" pitchFamily="2" charset="-122"/>
                <a:cs typeface="+mn-ea"/>
                <a:sym typeface="+mn-lt"/>
              </a:rPr>
              <a:t>自然语言处理期末汇报</a:t>
            </a:r>
            <a:endParaRPr kumimoji="1" lang="en-US" altLang="zh-CN" sz="7200" dirty="0">
              <a:solidFill>
                <a:srgbClr val="AD7C69"/>
              </a:solidFill>
              <a:latin typeface="造字工房悦黑（非商用）特细长体" pitchFamily="2" charset="-122"/>
              <a:ea typeface="造字工房悦黑（非商用）特细长体" pitchFamily="2" charset="-122"/>
              <a:cs typeface="+mn-ea"/>
              <a:sym typeface="+mn-lt"/>
            </a:endParaRPr>
          </a:p>
          <a:p>
            <a:pPr algn="ctr"/>
            <a:r>
              <a:rPr kumimoji="1" lang="en-US" altLang="zh-CN" sz="7200" dirty="0">
                <a:solidFill>
                  <a:srgbClr val="AD7C69"/>
                </a:solidFill>
                <a:latin typeface="造字工房悦黑（非商用）特细长体" pitchFamily="2" charset="-122"/>
                <a:ea typeface="造字工房悦黑（非商用）特细长体" pitchFamily="2" charset="-122"/>
                <a:cs typeface="+mn-ea"/>
                <a:sym typeface="+mn-lt"/>
              </a:rPr>
              <a:t>——</a:t>
            </a:r>
            <a:r>
              <a:rPr kumimoji="1" lang="zh-CN" altLang="en-US" sz="7200" dirty="0">
                <a:solidFill>
                  <a:srgbClr val="AD7C69"/>
                </a:solidFill>
                <a:latin typeface="造字工房悦黑（非商用）特细长体" pitchFamily="2" charset="-122"/>
                <a:ea typeface="造字工房悦黑（非商用）特细长体" pitchFamily="2" charset="-122"/>
                <a:cs typeface="+mn-ea"/>
                <a:sym typeface="+mn-lt"/>
              </a:rPr>
              <a:t>诗意盎然</a:t>
            </a:r>
            <a:endParaRPr kumimoji="1" lang="zh-CN" altLang="en-US" sz="7200" dirty="0">
              <a:solidFill>
                <a:srgbClr val="AD7C69"/>
              </a:solidFill>
              <a:uFillTx/>
              <a:latin typeface="造字工房悦黑（非商用）特细长体" pitchFamily="2" charset="-122"/>
              <a:ea typeface="造字工房悦黑（非商用）特细长体" pitchFamily="2" charset="-122"/>
              <a:cs typeface="+mn-ea"/>
              <a:sym typeface="+mn-lt"/>
            </a:endParaRPr>
          </a:p>
        </p:txBody>
      </p:sp>
      <p:sp>
        <p:nvSpPr>
          <p:cNvPr id="2" name="文本框 1">
            <a:extLst>
              <a:ext uri="{FF2B5EF4-FFF2-40B4-BE49-F238E27FC236}">
                <a16:creationId xmlns:a16="http://schemas.microsoft.com/office/drawing/2014/main" id="{DF0A53A5-5DAD-7155-87CC-8306C1779405}"/>
              </a:ext>
            </a:extLst>
          </p:cNvPr>
          <p:cNvSpPr txBox="1"/>
          <p:nvPr/>
        </p:nvSpPr>
        <p:spPr>
          <a:xfrm>
            <a:off x="4049957" y="4546669"/>
            <a:ext cx="3703782" cy="707886"/>
          </a:xfrm>
          <a:prstGeom prst="rect">
            <a:avLst/>
          </a:prstGeom>
          <a:noFill/>
        </p:spPr>
        <p:txBody>
          <a:bodyPr wrap="square" rtlCol="0">
            <a:spAutoFit/>
          </a:bodyPr>
          <a:lstStyle/>
          <a:p>
            <a:pPr algn="ctr"/>
            <a:r>
              <a:rPr lang="zh-CN" altLang="en-US" sz="2000" dirty="0">
                <a:latin typeface="微软雅黑 Light" panose="020B0502040204020203" pitchFamily="34" charset="-122"/>
                <a:ea typeface="微软雅黑 Light" panose="020B0502040204020203" pitchFamily="34" charset="-122"/>
              </a:rPr>
              <a:t>汇报人：曹伊凡 黄斌 兰子豪 陈时律 周轩哲</a:t>
            </a:r>
            <a:endParaRPr lang="en-US" altLang="zh-CN" sz="2000" dirty="0">
              <a:latin typeface="微软雅黑 Light" panose="020B0502040204020203" pitchFamily="34" charset="-122"/>
              <a:ea typeface="微软雅黑 Light" panose="020B0502040204020203" pitchFamily="34" charset="-122"/>
            </a:endParaRPr>
          </a:p>
        </p:txBody>
      </p:sp>
      <p:sp>
        <p:nvSpPr>
          <p:cNvPr id="3" name="文本框 2">
            <a:extLst>
              <a:ext uri="{FF2B5EF4-FFF2-40B4-BE49-F238E27FC236}">
                <a16:creationId xmlns:a16="http://schemas.microsoft.com/office/drawing/2014/main" id="{5A656AC3-3CC0-7CA4-E633-510CBA9E5F45}"/>
              </a:ext>
            </a:extLst>
          </p:cNvPr>
          <p:cNvSpPr txBox="1"/>
          <p:nvPr/>
        </p:nvSpPr>
        <p:spPr>
          <a:xfrm>
            <a:off x="4049957" y="5332982"/>
            <a:ext cx="3703782" cy="369332"/>
          </a:xfrm>
          <a:prstGeom prst="rect">
            <a:avLst/>
          </a:prstGeom>
          <a:noFill/>
        </p:spPr>
        <p:txBody>
          <a:bodyPr wrap="square" rtlCol="0">
            <a:spAutoFit/>
          </a:bodyPr>
          <a:lstStyle/>
          <a:p>
            <a:pPr marL="0" algn="ctr" rtl="0" eaLnBrk="1" latinLnBrk="0" hangingPunct="1">
              <a:spcBef>
                <a:spcPts val="0"/>
              </a:spcBef>
              <a:spcAft>
                <a:spcPts val="0"/>
              </a:spcAft>
            </a:pPr>
            <a:r>
              <a:rPr lang="zh-CN" altLang="zh-CN" sz="1800" kern="1200" dirty="0">
                <a:solidFill>
                  <a:srgbClr val="000000"/>
                </a:solidFill>
                <a:effectLst/>
                <a:latin typeface="微软雅黑 Light" panose="020B0502040204020203" pitchFamily="34" charset="-122"/>
                <a:ea typeface="微软雅黑 Light" panose="020B0502040204020203" pitchFamily="34" charset="-122"/>
                <a:cs typeface="+mn-cs"/>
              </a:rPr>
              <a:t>指导老师：巫思杏</a:t>
            </a:r>
            <a:endParaRPr lang="zh-CN" altLang="zh-CN" sz="20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973955" y="1580504"/>
            <a:ext cx="23692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02.1</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dirty="0">
                <a:solidFill>
                  <a:srgbClr val="AD7C69"/>
                </a:solidFill>
                <a:latin typeface="造字工房悦黑（非商用）特细长体" pitchFamily="2" charset="-122"/>
                <a:ea typeface="造字工房悦黑（非商用）特细长体" pitchFamily="2" charset="-122"/>
                <a:cs typeface="+mn-ea"/>
                <a:sym typeface="+mn-lt"/>
              </a:rPr>
              <a:t>诗词问答</a:t>
            </a:r>
            <a:endPar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endParaRPr>
          </a:p>
        </p:txBody>
      </p:sp>
    </p:spTree>
    <p:extLst>
      <p:ext uri="{BB962C8B-B14F-4D97-AF65-F5344CB8AC3E}">
        <p14:creationId xmlns:p14="http://schemas.microsoft.com/office/powerpoint/2010/main" val="3419687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187369" y="1226905"/>
            <a:ext cx="8868428" cy="646331"/>
          </a:xfrm>
          <a:prstGeom prst="rect">
            <a:avLst/>
          </a:prstGeom>
          <a:noFill/>
        </p:spPr>
        <p:txBody>
          <a:bodyPr wrap="square" rtlCol="0">
            <a:spAutoFit/>
          </a:bodyPr>
          <a:lstStyle/>
          <a:p>
            <a:r>
              <a:rPr lang="zh-CN" altLang="en-US" dirty="0"/>
              <a:t>       诗词回答的</a:t>
            </a:r>
            <a:r>
              <a:rPr lang="en-US" altLang="zh-CN" dirty="0"/>
              <a:t>prompt</a:t>
            </a:r>
            <a:r>
              <a:rPr lang="zh-CN" altLang="en-US" dirty="0"/>
              <a:t>设计是为了根据用户当前的内容和需要历史聊天记录获得用户需要检索的信息</a:t>
            </a:r>
          </a:p>
        </p:txBody>
      </p:sp>
      <p:cxnSp>
        <p:nvCxnSpPr>
          <p:cNvPr id="23" name="连接符: 肘形 22">
            <a:extLst>
              <a:ext uri="{FF2B5EF4-FFF2-40B4-BE49-F238E27FC236}">
                <a16:creationId xmlns:a16="http://schemas.microsoft.com/office/drawing/2014/main" id="{269889DE-66DD-3FA1-B0A3-BB2A8CCB816D}"/>
              </a:ext>
            </a:extLst>
          </p:cNvPr>
          <p:cNvCxnSpPr>
            <a:stCxn id="29" idx="2"/>
            <a:endCxn id="27" idx="3"/>
          </p:cNvCxnSpPr>
          <p:nvPr/>
        </p:nvCxnSpPr>
        <p:spPr>
          <a:xfrm rot="5400000">
            <a:off x="5341871" y="1320687"/>
            <a:ext cx="1002750" cy="401435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5" name="矩形: 圆角 24">
            <a:extLst>
              <a:ext uri="{FF2B5EF4-FFF2-40B4-BE49-F238E27FC236}">
                <a16:creationId xmlns:a16="http://schemas.microsoft.com/office/drawing/2014/main" id="{0379EB30-FDFE-23B4-50F6-5FE541996331}"/>
              </a:ext>
            </a:extLst>
          </p:cNvPr>
          <p:cNvSpPr/>
          <p:nvPr/>
        </p:nvSpPr>
        <p:spPr>
          <a:xfrm>
            <a:off x="2107484" y="2804012"/>
            <a:ext cx="1728586" cy="3587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诗词问答输入</a:t>
            </a:r>
          </a:p>
        </p:txBody>
      </p:sp>
      <p:sp>
        <p:nvSpPr>
          <p:cNvPr id="27" name="矩形: 圆角 26">
            <a:extLst>
              <a:ext uri="{FF2B5EF4-FFF2-40B4-BE49-F238E27FC236}">
                <a16:creationId xmlns:a16="http://schemas.microsoft.com/office/drawing/2014/main" id="{177E461D-063E-89B9-D394-1CBF6DF0CB3F}"/>
              </a:ext>
            </a:extLst>
          </p:cNvPr>
          <p:cNvSpPr/>
          <p:nvPr/>
        </p:nvSpPr>
        <p:spPr>
          <a:xfrm>
            <a:off x="2069900" y="3566013"/>
            <a:ext cx="1766170" cy="5264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Prompt1</a:t>
            </a:r>
            <a:r>
              <a:rPr lang="zh-CN" altLang="en-US" dirty="0"/>
              <a:t>＋输入信息</a:t>
            </a:r>
          </a:p>
        </p:txBody>
      </p:sp>
      <p:sp>
        <p:nvSpPr>
          <p:cNvPr id="28" name="圆柱体 27">
            <a:extLst>
              <a:ext uri="{FF2B5EF4-FFF2-40B4-BE49-F238E27FC236}">
                <a16:creationId xmlns:a16="http://schemas.microsoft.com/office/drawing/2014/main" id="{F54E68E6-03DD-ECDB-9EC6-73EBBC91BBCD}"/>
              </a:ext>
            </a:extLst>
          </p:cNvPr>
          <p:cNvSpPr/>
          <p:nvPr/>
        </p:nvSpPr>
        <p:spPr>
          <a:xfrm>
            <a:off x="6928253" y="4038588"/>
            <a:ext cx="1207840" cy="197285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p>
        </p:txBody>
      </p:sp>
      <p:sp>
        <p:nvSpPr>
          <p:cNvPr id="29" name="矩形: 圆角 28">
            <a:extLst>
              <a:ext uri="{FF2B5EF4-FFF2-40B4-BE49-F238E27FC236}">
                <a16:creationId xmlns:a16="http://schemas.microsoft.com/office/drawing/2014/main" id="{919F74A8-22B6-FF8F-F7CE-274B68788596}"/>
              </a:ext>
            </a:extLst>
          </p:cNvPr>
          <p:cNvSpPr/>
          <p:nvPr/>
        </p:nvSpPr>
        <p:spPr>
          <a:xfrm>
            <a:off x="7095593" y="2457155"/>
            <a:ext cx="15096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历史记录</a:t>
            </a:r>
          </a:p>
        </p:txBody>
      </p:sp>
      <p:sp>
        <p:nvSpPr>
          <p:cNvPr id="30" name="矩形: 圆角 29">
            <a:extLst>
              <a:ext uri="{FF2B5EF4-FFF2-40B4-BE49-F238E27FC236}">
                <a16:creationId xmlns:a16="http://schemas.microsoft.com/office/drawing/2014/main" id="{F4BE0500-5910-C05E-79E5-D1522F003291}"/>
              </a:ext>
            </a:extLst>
          </p:cNvPr>
          <p:cNvSpPr/>
          <p:nvPr/>
        </p:nvSpPr>
        <p:spPr>
          <a:xfrm>
            <a:off x="4690064" y="4838570"/>
            <a:ext cx="754828"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LLM</a:t>
            </a:r>
            <a:endParaRPr lang="zh-CN" altLang="en-US" dirty="0"/>
          </a:p>
        </p:txBody>
      </p:sp>
      <p:cxnSp>
        <p:nvCxnSpPr>
          <p:cNvPr id="33" name="连接符: 肘形 32">
            <a:extLst>
              <a:ext uri="{FF2B5EF4-FFF2-40B4-BE49-F238E27FC236}">
                <a16:creationId xmlns:a16="http://schemas.microsoft.com/office/drawing/2014/main" id="{78933342-B9EA-F237-C540-F9E8C09FB06D}"/>
              </a:ext>
            </a:extLst>
          </p:cNvPr>
          <p:cNvCxnSpPr>
            <a:cxnSpLocks/>
            <a:stCxn id="27" idx="2"/>
            <a:endCxn id="30" idx="1"/>
          </p:cNvCxnSpPr>
          <p:nvPr/>
        </p:nvCxnSpPr>
        <p:spPr>
          <a:xfrm rot="16200000" flipH="1">
            <a:off x="3356136" y="3689308"/>
            <a:ext cx="930776" cy="173707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4" name="连接符: 肘形 33">
            <a:extLst>
              <a:ext uri="{FF2B5EF4-FFF2-40B4-BE49-F238E27FC236}">
                <a16:creationId xmlns:a16="http://schemas.microsoft.com/office/drawing/2014/main" id="{730423B2-C63C-2B42-80EC-000ACFDF0C86}"/>
              </a:ext>
            </a:extLst>
          </p:cNvPr>
          <p:cNvCxnSpPr>
            <a:cxnSpLocks/>
            <a:stCxn id="30" idx="3"/>
            <a:endCxn id="28" idx="2"/>
          </p:cNvCxnSpPr>
          <p:nvPr/>
        </p:nvCxnSpPr>
        <p:spPr>
          <a:xfrm>
            <a:off x="5444892" y="5023236"/>
            <a:ext cx="1483361" cy="177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5" name="矩形: 圆角 34">
            <a:extLst>
              <a:ext uri="{FF2B5EF4-FFF2-40B4-BE49-F238E27FC236}">
                <a16:creationId xmlns:a16="http://schemas.microsoft.com/office/drawing/2014/main" id="{FA56D95E-7A22-02EE-F793-8930359C84F8}"/>
              </a:ext>
            </a:extLst>
          </p:cNvPr>
          <p:cNvSpPr/>
          <p:nvPr/>
        </p:nvSpPr>
        <p:spPr>
          <a:xfrm>
            <a:off x="5621583" y="4836793"/>
            <a:ext cx="1156274"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检索内容</a:t>
            </a:r>
          </a:p>
        </p:txBody>
      </p:sp>
      <p:sp>
        <p:nvSpPr>
          <p:cNvPr id="36" name="矩形: 圆角 35">
            <a:extLst>
              <a:ext uri="{FF2B5EF4-FFF2-40B4-BE49-F238E27FC236}">
                <a16:creationId xmlns:a16="http://schemas.microsoft.com/office/drawing/2014/main" id="{11433648-B6AB-FDE3-36E4-4DCFE178211C}"/>
              </a:ext>
            </a:extLst>
          </p:cNvPr>
          <p:cNvSpPr/>
          <p:nvPr/>
        </p:nvSpPr>
        <p:spPr>
          <a:xfrm>
            <a:off x="8597950" y="4780755"/>
            <a:ext cx="1625176" cy="4885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Prompt2</a:t>
            </a:r>
            <a:r>
              <a:rPr lang="zh-CN" altLang="en-US" dirty="0"/>
              <a:t>＋输入信息</a:t>
            </a:r>
          </a:p>
        </p:txBody>
      </p:sp>
      <p:sp>
        <p:nvSpPr>
          <p:cNvPr id="37" name="矩形: 圆角 36">
            <a:extLst>
              <a:ext uri="{FF2B5EF4-FFF2-40B4-BE49-F238E27FC236}">
                <a16:creationId xmlns:a16="http://schemas.microsoft.com/office/drawing/2014/main" id="{84EF137B-EAE5-1249-06FC-8CC6D5D4A039}"/>
              </a:ext>
            </a:extLst>
          </p:cNvPr>
          <p:cNvSpPr/>
          <p:nvPr/>
        </p:nvSpPr>
        <p:spPr>
          <a:xfrm>
            <a:off x="9033124" y="5489406"/>
            <a:ext cx="754828"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LLM</a:t>
            </a:r>
            <a:endParaRPr lang="zh-CN" altLang="en-US" dirty="0"/>
          </a:p>
        </p:txBody>
      </p:sp>
      <p:sp>
        <p:nvSpPr>
          <p:cNvPr id="38" name="矩形: 圆角 37">
            <a:extLst>
              <a:ext uri="{FF2B5EF4-FFF2-40B4-BE49-F238E27FC236}">
                <a16:creationId xmlns:a16="http://schemas.microsoft.com/office/drawing/2014/main" id="{4F7FDAB3-BBE9-E881-7541-0ECABE94D8E3}"/>
              </a:ext>
            </a:extLst>
          </p:cNvPr>
          <p:cNvSpPr/>
          <p:nvPr/>
        </p:nvSpPr>
        <p:spPr>
          <a:xfrm>
            <a:off x="9020292" y="7044868"/>
            <a:ext cx="1156274"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回答</a:t>
            </a:r>
          </a:p>
        </p:txBody>
      </p:sp>
      <p:cxnSp>
        <p:nvCxnSpPr>
          <p:cNvPr id="39" name="直接箭头连接符 38">
            <a:extLst>
              <a:ext uri="{FF2B5EF4-FFF2-40B4-BE49-F238E27FC236}">
                <a16:creationId xmlns:a16="http://schemas.microsoft.com/office/drawing/2014/main" id="{6647087D-6069-6E27-18C8-6FC4BCDD6474}"/>
              </a:ext>
            </a:extLst>
          </p:cNvPr>
          <p:cNvCxnSpPr>
            <a:stCxn id="28" idx="4"/>
            <a:endCxn id="36" idx="1"/>
          </p:cNvCxnSpPr>
          <p:nvPr/>
        </p:nvCxnSpPr>
        <p:spPr>
          <a:xfrm>
            <a:off x="8136093" y="5025013"/>
            <a:ext cx="461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2177D374-4750-EDF7-945F-407229E7A056}"/>
              </a:ext>
            </a:extLst>
          </p:cNvPr>
          <p:cNvCxnSpPr>
            <a:stCxn id="36" idx="2"/>
            <a:endCxn id="37" idx="0"/>
          </p:cNvCxnSpPr>
          <p:nvPr/>
        </p:nvCxnSpPr>
        <p:spPr>
          <a:xfrm>
            <a:off x="9410538" y="5269270"/>
            <a:ext cx="0" cy="220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a:extLst>
              <a:ext uri="{FF2B5EF4-FFF2-40B4-BE49-F238E27FC236}">
                <a16:creationId xmlns:a16="http://schemas.microsoft.com/office/drawing/2014/main" id="{DA656AA6-FC46-E431-1223-71E9840CC28F}"/>
              </a:ext>
            </a:extLst>
          </p:cNvPr>
          <p:cNvCxnSpPr>
            <a:cxnSpLocks/>
            <a:stCxn id="37" idx="2"/>
          </p:cNvCxnSpPr>
          <p:nvPr/>
        </p:nvCxnSpPr>
        <p:spPr>
          <a:xfrm>
            <a:off x="9410538" y="5858738"/>
            <a:ext cx="0" cy="454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连接符: 肘形 41">
            <a:extLst>
              <a:ext uri="{FF2B5EF4-FFF2-40B4-BE49-F238E27FC236}">
                <a16:creationId xmlns:a16="http://schemas.microsoft.com/office/drawing/2014/main" id="{4C3B39FD-AFE9-7F45-015D-63C58F767755}"/>
              </a:ext>
            </a:extLst>
          </p:cNvPr>
          <p:cNvCxnSpPr>
            <a:stCxn id="29" idx="2"/>
            <a:endCxn id="36" idx="0"/>
          </p:cNvCxnSpPr>
          <p:nvPr/>
        </p:nvCxnSpPr>
        <p:spPr>
          <a:xfrm rot="16200000" flipH="1">
            <a:off x="7653345" y="3023562"/>
            <a:ext cx="1954268" cy="15601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连接符: 肘形 42">
            <a:extLst>
              <a:ext uri="{FF2B5EF4-FFF2-40B4-BE49-F238E27FC236}">
                <a16:creationId xmlns:a16="http://schemas.microsoft.com/office/drawing/2014/main" id="{B8CAC55A-8A72-A079-0E77-14B642E2F7F8}"/>
              </a:ext>
            </a:extLst>
          </p:cNvPr>
          <p:cNvCxnSpPr>
            <a:cxnSpLocks/>
            <a:endCxn id="29" idx="0"/>
          </p:cNvCxnSpPr>
          <p:nvPr/>
        </p:nvCxnSpPr>
        <p:spPr>
          <a:xfrm flipH="1" flipV="1">
            <a:off x="7850421" y="2457155"/>
            <a:ext cx="2138254" cy="4040421"/>
          </a:xfrm>
          <a:prstGeom prst="bentConnector4">
            <a:avLst>
              <a:gd name="adj1" fmla="val -56570"/>
              <a:gd name="adj2" fmla="val 105658"/>
            </a:avLst>
          </a:prstGeom>
          <a:ln>
            <a:tailEnd type="triangle"/>
          </a:ln>
        </p:spPr>
        <p:style>
          <a:lnRef idx="3">
            <a:schemeClr val="dk1"/>
          </a:lnRef>
          <a:fillRef idx="0">
            <a:schemeClr val="dk1"/>
          </a:fillRef>
          <a:effectRef idx="2">
            <a:schemeClr val="dk1"/>
          </a:effectRef>
          <a:fontRef idx="minor">
            <a:schemeClr val="tx1"/>
          </a:fontRef>
        </p:style>
      </p:cxnSp>
      <p:cxnSp>
        <p:nvCxnSpPr>
          <p:cNvPr id="45" name="连接符: 肘形 44">
            <a:extLst>
              <a:ext uri="{FF2B5EF4-FFF2-40B4-BE49-F238E27FC236}">
                <a16:creationId xmlns:a16="http://schemas.microsoft.com/office/drawing/2014/main" id="{4626391B-A747-D2D6-0392-9AB907964FBC}"/>
              </a:ext>
            </a:extLst>
          </p:cNvPr>
          <p:cNvCxnSpPr>
            <a:cxnSpLocks/>
            <a:stCxn id="25" idx="3"/>
            <a:endCxn id="29" idx="0"/>
          </p:cNvCxnSpPr>
          <p:nvPr/>
        </p:nvCxnSpPr>
        <p:spPr>
          <a:xfrm flipV="1">
            <a:off x="3836070" y="2457155"/>
            <a:ext cx="4014351" cy="526219"/>
          </a:xfrm>
          <a:prstGeom prst="bentConnector4">
            <a:avLst>
              <a:gd name="adj1" fmla="val 40598"/>
              <a:gd name="adj2" fmla="val 143442"/>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C838024E-13F5-0CBC-E722-8110F846B5FE}"/>
              </a:ext>
            </a:extLst>
          </p:cNvPr>
          <p:cNvCxnSpPr/>
          <p:nvPr/>
        </p:nvCxnSpPr>
        <p:spPr>
          <a:xfrm>
            <a:off x="2971777" y="3164415"/>
            <a:ext cx="0" cy="4196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矩形: 圆角 51">
            <a:extLst>
              <a:ext uri="{FF2B5EF4-FFF2-40B4-BE49-F238E27FC236}">
                <a16:creationId xmlns:a16="http://schemas.microsoft.com/office/drawing/2014/main" id="{2C0FC1C6-D23B-60CA-2DD6-97D4965620FF}"/>
              </a:ext>
            </a:extLst>
          </p:cNvPr>
          <p:cNvSpPr/>
          <p:nvPr/>
        </p:nvSpPr>
        <p:spPr>
          <a:xfrm>
            <a:off x="8832401" y="6312910"/>
            <a:ext cx="1156274"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回答</a:t>
            </a:r>
          </a:p>
        </p:txBody>
      </p:sp>
    </p:spTree>
    <p:extLst>
      <p:ext uri="{BB962C8B-B14F-4D97-AF65-F5344CB8AC3E}">
        <p14:creationId xmlns:p14="http://schemas.microsoft.com/office/powerpoint/2010/main" val="235949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问题</a:t>
            </a: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问题</a:t>
            </a:r>
            <a:r>
              <a:rPr lang="en-US" altLang="zh-CN" dirty="0"/>
              <a:t>1</a:t>
            </a:r>
            <a:r>
              <a:rPr lang="zh-CN" altLang="en-US" dirty="0"/>
              <a:t>：</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935271" y="1553227"/>
            <a:ext cx="8868428" cy="646331"/>
          </a:xfrm>
          <a:prstGeom prst="rect">
            <a:avLst/>
          </a:prstGeom>
          <a:noFill/>
        </p:spPr>
        <p:txBody>
          <a:bodyPr wrap="square" rtlCol="0">
            <a:spAutoFit/>
          </a:bodyPr>
          <a:lstStyle/>
          <a:p>
            <a:r>
              <a:rPr lang="zh-CN" altLang="en-US" dirty="0"/>
              <a:t>       内容众多，</a:t>
            </a:r>
            <a:r>
              <a:rPr lang="en-US" altLang="zh-CN" kern="100" dirty="0">
                <a:latin typeface="Times New Roman" panose="02020603050405020304" pitchFamily="18" charset="0"/>
                <a:ea typeface="宋体" panose="02010600030101010101" pitchFamily="2" charset="-122"/>
              </a:rPr>
              <a:t> 5.5 </a:t>
            </a:r>
            <a:r>
              <a:rPr lang="zh-CN" altLang="en-US" kern="100" dirty="0">
                <a:latin typeface="Times New Roman" panose="02020603050405020304" pitchFamily="18" charset="0"/>
                <a:ea typeface="宋体" panose="02010600030101010101" pitchFamily="2" charset="-122"/>
              </a:rPr>
              <a:t>万首唐诗、</a:t>
            </a:r>
            <a:r>
              <a:rPr lang="en-US" altLang="zh-CN" kern="100" dirty="0">
                <a:latin typeface="Times New Roman" panose="02020603050405020304" pitchFamily="18" charset="0"/>
                <a:ea typeface="宋体" panose="02010600030101010101" pitchFamily="2" charset="-122"/>
              </a:rPr>
              <a:t>26 </a:t>
            </a:r>
            <a:r>
              <a:rPr lang="zh-CN" altLang="en-US" kern="100" dirty="0">
                <a:latin typeface="Times New Roman" panose="02020603050405020304" pitchFamily="18" charset="0"/>
                <a:ea typeface="宋体" panose="02010600030101010101" pitchFamily="2" charset="-122"/>
              </a:rPr>
              <a:t>万首宋诗、</a:t>
            </a:r>
            <a:r>
              <a:rPr lang="en-US" altLang="zh-CN" kern="100" dirty="0">
                <a:latin typeface="Times New Roman" panose="02020603050405020304" pitchFamily="18" charset="0"/>
                <a:ea typeface="宋体" panose="02010600030101010101" pitchFamily="2" charset="-122"/>
              </a:rPr>
              <a:t>2.1 </a:t>
            </a:r>
            <a:r>
              <a:rPr lang="zh-CN" altLang="en-US" kern="100" dirty="0">
                <a:latin typeface="Times New Roman" panose="02020603050405020304" pitchFamily="18" charset="0"/>
                <a:ea typeface="宋体" panose="02010600030101010101" pitchFamily="2" charset="-122"/>
              </a:rPr>
              <a:t>万首宋词唐宋两朝近 </a:t>
            </a:r>
            <a:r>
              <a:rPr lang="en-US" altLang="zh-CN" kern="100" dirty="0">
                <a:latin typeface="Times New Roman" panose="02020603050405020304" pitchFamily="18" charset="0"/>
                <a:ea typeface="宋体" panose="02010600030101010101" pitchFamily="2" charset="-122"/>
              </a:rPr>
              <a:t>1.4 </a:t>
            </a:r>
            <a:r>
              <a:rPr lang="zh-CN" altLang="en-US" kern="100" dirty="0">
                <a:latin typeface="Times New Roman" panose="02020603050405020304" pitchFamily="18" charset="0"/>
                <a:ea typeface="宋体" panose="02010600030101010101" pitchFamily="2" charset="-122"/>
              </a:rPr>
              <a:t>万古诗人，和两宋时期 </a:t>
            </a:r>
            <a:r>
              <a:rPr lang="en-US" altLang="zh-CN" kern="100" dirty="0">
                <a:latin typeface="Times New Roman" panose="02020603050405020304" pitchFamily="18" charset="0"/>
                <a:ea typeface="宋体" panose="02010600030101010101" pitchFamily="2" charset="-122"/>
              </a:rPr>
              <a:t>1.5 </a:t>
            </a:r>
            <a:r>
              <a:rPr lang="zh-CN" altLang="en-US" kern="100" dirty="0">
                <a:latin typeface="Times New Roman" panose="02020603050405020304" pitchFamily="18" charset="0"/>
                <a:ea typeface="宋体" panose="02010600030101010101" pitchFamily="2" charset="-122"/>
              </a:rPr>
              <a:t>千古词人。</a:t>
            </a:r>
            <a:endParaRPr lang="zh-CN" altLang="en-US" dirty="0"/>
          </a:p>
        </p:txBody>
      </p:sp>
      <p:sp>
        <p:nvSpPr>
          <p:cNvPr id="3" name="文本框 2">
            <a:extLst>
              <a:ext uri="{FF2B5EF4-FFF2-40B4-BE49-F238E27FC236}">
                <a16:creationId xmlns:a16="http://schemas.microsoft.com/office/drawing/2014/main" id="{DAA3310A-7EB5-EEE5-7C31-FC91B5C5B153}"/>
              </a:ext>
            </a:extLst>
          </p:cNvPr>
          <p:cNvSpPr txBox="1"/>
          <p:nvPr/>
        </p:nvSpPr>
        <p:spPr>
          <a:xfrm>
            <a:off x="1935271" y="2383882"/>
            <a:ext cx="8868428" cy="646331"/>
          </a:xfrm>
          <a:prstGeom prst="rect">
            <a:avLst/>
          </a:prstGeom>
          <a:noFill/>
        </p:spPr>
        <p:txBody>
          <a:bodyPr wrap="square" rtlCol="0">
            <a:spAutoFit/>
          </a:bodyPr>
          <a:lstStyle/>
          <a:p>
            <a:r>
              <a:rPr lang="zh-CN" altLang="en-US" dirty="0"/>
              <a:t>       我们最开始使用</a:t>
            </a:r>
            <a:r>
              <a:rPr lang="en-US" altLang="zh-CN" dirty="0"/>
              <a:t>BM25</a:t>
            </a:r>
            <a:r>
              <a:rPr lang="zh-CN" altLang="en-US" dirty="0"/>
              <a:t>，检索时必须十分准确的输入要检索的内容，否则检索不成。比如我们想要通过“假令古无死”检索</a:t>
            </a:r>
            <a:r>
              <a:rPr lang="en-US" altLang="zh-CN" dirty="0"/>
              <a:t>《</a:t>
            </a:r>
            <a:r>
              <a:rPr lang="zh-CN" altLang="en-US" dirty="0"/>
              <a:t>劝酒</a:t>
            </a:r>
            <a:r>
              <a:rPr lang="en-US" altLang="zh-CN" dirty="0"/>
              <a:t>》</a:t>
            </a:r>
            <a:endParaRPr lang="zh-CN" altLang="en-US" dirty="0"/>
          </a:p>
        </p:txBody>
      </p:sp>
      <p:pic>
        <p:nvPicPr>
          <p:cNvPr id="17" name="图片 16">
            <a:extLst>
              <a:ext uri="{FF2B5EF4-FFF2-40B4-BE49-F238E27FC236}">
                <a16:creationId xmlns:a16="http://schemas.microsoft.com/office/drawing/2014/main" id="{19387238-970B-6EE3-FA8E-09D3F1051712}"/>
              </a:ext>
            </a:extLst>
          </p:cNvPr>
          <p:cNvPicPr>
            <a:picLocks noChangeAspect="1"/>
          </p:cNvPicPr>
          <p:nvPr/>
        </p:nvPicPr>
        <p:blipFill>
          <a:blip r:embed="rId3"/>
          <a:stretch>
            <a:fillRect/>
          </a:stretch>
        </p:blipFill>
        <p:spPr>
          <a:xfrm>
            <a:off x="4478056" y="3136452"/>
            <a:ext cx="2937222" cy="3451608"/>
          </a:xfrm>
          <a:prstGeom prst="rect">
            <a:avLst/>
          </a:prstGeom>
        </p:spPr>
      </p:pic>
    </p:spTree>
    <p:extLst>
      <p:ext uri="{BB962C8B-B14F-4D97-AF65-F5344CB8AC3E}">
        <p14:creationId xmlns:p14="http://schemas.microsoft.com/office/powerpoint/2010/main" val="1966481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难点</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问题</a:t>
            </a:r>
            <a:r>
              <a:rPr lang="en-US" altLang="zh-CN" dirty="0"/>
              <a:t>1</a:t>
            </a:r>
            <a:r>
              <a:rPr lang="zh-CN" altLang="en-US" dirty="0"/>
              <a:t>：</a:t>
            </a:r>
          </a:p>
        </p:txBody>
      </p:sp>
      <p:sp>
        <p:nvSpPr>
          <p:cNvPr id="3" name="文本框 2">
            <a:extLst>
              <a:ext uri="{FF2B5EF4-FFF2-40B4-BE49-F238E27FC236}">
                <a16:creationId xmlns:a16="http://schemas.microsoft.com/office/drawing/2014/main" id="{DAA3310A-7EB5-EEE5-7C31-FC91B5C5B153}"/>
              </a:ext>
            </a:extLst>
          </p:cNvPr>
          <p:cNvSpPr txBox="1"/>
          <p:nvPr/>
        </p:nvSpPr>
        <p:spPr>
          <a:xfrm>
            <a:off x="1661786" y="1185931"/>
            <a:ext cx="8868428" cy="369332"/>
          </a:xfrm>
          <a:prstGeom prst="rect">
            <a:avLst/>
          </a:prstGeom>
          <a:noFill/>
        </p:spPr>
        <p:txBody>
          <a:bodyPr wrap="square" rtlCol="0">
            <a:spAutoFit/>
          </a:bodyPr>
          <a:lstStyle/>
          <a:p>
            <a:r>
              <a:rPr lang="zh-CN" altLang="en-US" dirty="0"/>
              <a:t>       我们发现检索时必须十分准确的输入要检索的内容，否则检索不成</a:t>
            </a:r>
          </a:p>
        </p:txBody>
      </p:sp>
      <p:pic>
        <p:nvPicPr>
          <p:cNvPr id="12" name="图片 11">
            <a:extLst>
              <a:ext uri="{FF2B5EF4-FFF2-40B4-BE49-F238E27FC236}">
                <a16:creationId xmlns:a16="http://schemas.microsoft.com/office/drawing/2014/main" id="{C9B2087A-4E3E-4B03-3161-CE5F5BDC1452}"/>
              </a:ext>
            </a:extLst>
          </p:cNvPr>
          <p:cNvPicPr>
            <a:picLocks noChangeAspect="1"/>
          </p:cNvPicPr>
          <p:nvPr/>
        </p:nvPicPr>
        <p:blipFill>
          <a:blip r:embed="rId3"/>
          <a:stretch>
            <a:fillRect/>
          </a:stretch>
        </p:blipFill>
        <p:spPr>
          <a:xfrm>
            <a:off x="1778695" y="1844269"/>
            <a:ext cx="7046092" cy="4914867"/>
          </a:xfrm>
          <a:prstGeom prst="rect">
            <a:avLst/>
          </a:prstGeom>
        </p:spPr>
      </p:pic>
      <p:pic>
        <p:nvPicPr>
          <p:cNvPr id="6" name="图片 5">
            <a:extLst>
              <a:ext uri="{FF2B5EF4-FFF2-40B4-BE49-F238E27FC236}">
                <a16:creationId xmlns:a16="http://schemas.microsoft.com/office/drawing/2014/main" id="{BBA120B4-D8FE-8715-1193-8C82BAEA088A}"/>
              </a:ext>
            </a:extLst>
          </p:cNvPr>
          <p:cNvPicPr>
            <a:picLocks noChangeAspect="1"/>
          </p:cNvPicPr>
          <p:nvPr/>
        </p:nvPicPr>
        <p:blipFill>
          <a:blip r:embed="rId4"/>
          <a:stretch>
            <a:fillRect/>
          </a:stretch>
        </p:blipFill>
        <p:spPr>
          <a:xfrm>
            <a:off x="1992144" y="1742642"/>
            <a:ext cx="7268259" cy="5016494"/>
          </a:xfrm>
          <a:prstGeom prst="rect">
            <a:avLst/>
          </a:prstGeom>
        </p:spPr>
      </p:pic>
    </p:spTree>
    <p:extLst>
      <p:ext uri="{BB962C8B-B14F-4D97-AF65-F5344CB8AC3E}">
        <p14:creationId xmlns:p14="http://schemas.microsoft.com/office/powerpoint/2010/main" val="873894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解决方法</a:t>
            </a:r>
          </a:p>
        </p:txBody>
      </p:sp>
      <p:sp>
        <p:nvSpPr>
          <p:cNvPr id="2" name="文本框 1">
            <a:extLst>
              <a:ext uri="{FF2B5EF4-FFF2-40B4-BE49-F238E27FC236}">
                <a16:creationId xmlns:a16="http://schemas.microsoft.com/office/drawing/2014/main" id="{C02D6DB0-E977-54F7-310E-6C6DAFCEEE79}"/>
              </a:ext>
            </a:extLst>
          </p:cNvPr>
          <p:cNvSpPr txBox="1"/>
          <p:nvPr/>
        </p:nvSpPr>
        <p:spPr>
          <a:xfrm>
            <a:off x="1632559" y="1370597"/>
            <a:ext cx="9653392" cy="369332"/>
          </a:xfrm>
          <a:prstGeom prst="rect">
            <a:avLst/>
          </a:prstGeom>
          <a:noFill/>
        </p:spPr>
        <p:txBody>
          <a:bodyPr wrap="square" rtlCol="0">
            <a:spAutoFit/>
          </a:bodyPr>
          <a:lstStyle/>
          <a:p>
            <a:r>
              <a:rPr lang="zh-CN" altLang="en-US" dirty="0"/>
              <a:t>我们通过设计合适的</a:t>
            </a:r>
            <a:r>
              <a:rPr lang="en-US" altLang="zh-CN" dirty="0"/>
              <a:t>prompt</a:t>
            </a:r>
            <a:r>
              <a:rPr lang="zh-CN" altLang="en-US" dirty="0"/>
              <a:t>使用</a:t>
            </a:r>
            <a:r>
              <a:rPr lang="en-US" altLang="zh-CN" dirty="0"/>
              <a:t>LLM</a:t>
            </a:r>
            <a:r>
              <a:rPr lang="zh-CN" altLang="en-US" dirty="0"/>
              <a:t>提取需要检索的诗句信息</a:t>
            </a:r>
          </a:p>
        </p:txBody>
      </p:sp>
      <p:pic>
        <p:nvPicPr>
          <p:cNvPr id="5" name="图片 4">
            <a:extLst>
              <a:ext uri="{FF2B5EF4-FFF2-40B4-BE49-F238E27FC236}">
                <a16:creationId xmlns:a16="http://schemas.microsoft.com/office/drawing/2014/main" id="{4C8755E1-3389-858D-7E32-28EFDE246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4449"/>
            <a:ext cx="12192000" cy="3458013"/>
          </a:xfrm>
          <a:prstGeom prst="rect">
            <a:avLst/>
          </a:prstGeom>
        </p:spPr>
      </p:pic>
    </p:spTree>
    <p:extLst>
      <p:ext uri="{BB962C8B-B14F-4D97-AF65-F5344CB8AC3E}">
        <p14:creationId xmlns:p14="http://schemas.microsoft.com/office/powerpoint/2010/main" val="2259116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解决方法</a:t>
            </a:r>
          </a:p>
        </p:txBody>
      </p:sp>
      <p:sp>
        <p:nvSpPr>
          <p:cNvPr id="2" name="文本框 1">
            <a:extLst>
              <a:ext uri="{FF2B5EF4-FFF2-40B4-BE49-F238E27FC236}">
                <a16:creationId xmlns:a16="http://schemas.microsoft.com/office/drawing/2014/main" id="{C02D6DB0-E977-54F7-310E-6C6DAFCEEE79}"/>
              </a:ext>
            </a:extLst>
          </p:cNvPr>
          <p:cNvSpPr txBox="1"/>
          <p:nvPr/>
        </p:nvSpPr>
        <p:spPr>
          <a:xfrm>
            <a:off x="1632559" y="1370597"/>
            <a:ext cx="9653392" cy="369332"/>
          </a:xfrm>
          <a:prstGeom prst="rect">
            <a:avLst/>
          </a:prstGeom>
          <a:noFill/>
        </p:spPr>
        <p:txBody>
          <a:bodyPr wrap="square" rtlCol="0">
            <a:spAutoFit/>
          </a:bodyPr>
          <a:lstStyle/>
          <a:p>
            <a:r>
              <a:rPr lang="zh-CN" altLang="en-US" dirty="0"/>
              <a:t>我们通过使用向量（</a:t>
            </a:r>
            <a:r>
              <a:rPr lang="en-US" altLang="zh-CN" dirty="0"/>
              <a:t>Milvus</a:t>
            </a:r>
            <a:r>
              <a:rPr lang="zh-CN" altLang="en-US" dirty="0"/>
              <a:t>数据库）来进行语义相似度检索，检索的效果并不好</a:t>
            </a:r>
          </a:p>
        </p:txBody>
      </p:sp>
      <p:pic>
        <p:nvPicPr>
          <p:cNvPr id="7" name="图片 6">
            <a:extLst>
              <a:ext uri="{FF2B5EF4-FFF2-40B4-BE49-F238E27FC236}">
                <a16:creationId xmlns:a16="http://schemas.microsoft.com/office/drawing/2014/main" id="{4099BCFA-4F98-92AC-69AB-C432F20EACA7}"/>
              </a:ext>
            </a:extLst>
          </p:cNvPr>
          <p:cNvPicPr>
            <a:picLocks noChangeAspect="1"/>
          </p:cNvPicPr>
          <p:nvPr/>
        </p:nvPicPr>
        <p:blipFill>
          <a:blip r:embed="rId3"/>
          <a:stretch>
            <a:fillRect/>
          </a:stretch>
        </p:blipFill>
        <p:spPr>
          <a:xfrm>
            <a:off x="2868461" y="2066984"/>
            <a:ext cx="6127698" cy="4521076"/>
          </a:xfrm>
          <a:prstGeom prst="rect">
            <a:avLst/>
          </a:prstGeom>
        </p:spPr>
      </p:pic>
    </p:spTree>
    <p:extLst>
      <p:ext uri="{BB962C8B-B14F-4D97-AF65-F5344CB8AC3E}">
        <p14:creationId xmlns:p14="http://schemas.microsoft.com/office/powerpoint/2010/main" val="675843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530662" y="1627521"/>
            <a:ext cx="8868428" cy="646331"/>
          </a:xfrm>
          <a:prstGeom prst="rect">
            <a:avLst/>
          </a:prstGeom>
          <a:noFill/>
        </p:spPr>
        <p:txBody>
          <a:bodyPr wrap="square" rtlCol="0">
            <a:spAutoFit/>
          </a:bodyPr>
          <a:lstStyle/>
          <a:p>
            <a:r>
              <a:rPr lang="zh-CN" altLang="en-US" dirty="0"/>
              <a:t>       在存储记忆的时候，我们尝试使用向量检索记忆以提高长期记忆的能力，但是由于我们任务的特殊性，使用向量检索历史数据会使得问答效果变差。</a:t>
            </a:r>
          </a:p>
        </p:txBody>
      </p:sp>
      <p:pic>
        <p:nvPicPr>
          <p:cNvPr id="5" name="图片 4">
            <a:extLst>
              <a:ext uri="{FF2B5EF4-FFF2-40B4-BE49-F238E27FC236}">
                <a16:creationId xmlns:a16="http://schemas.microsoft.com/office/drawing/2014/main" id="{6AC4122B-37D9-D59E-904E-79873B6F1853}"/>
              </a:ext>
            </a:extLst>
          </p:cNvPr>
          <p:cNvPicPr>
            <a:picLocks noChangeAspect="1"/>
          </p:cNvPicPr>
          <p:nvPr/>
        </p:nvPicPr>
        <p:blipFill>
          <a:blip r:embed="rId3"/>
          <a:stretch>
            <a:fillRect/>
          </a:stretch>
        </p:blipFill>
        <p:spPr>
          <a:xfrm>
            <a:off x="1359074" y="2703455"/>
            <a:ext cx="8189934" cy="3761388"/>
          </a:xfrm>
          <a:prstGeom prst="rect">
            <a:avLst/>
          </a:prstGeom>
        </p:spPr>
      </p:pic>
    </p:spTree>
    <p:extLst>
      <p:ext uri="{BB962C8B-B14F-4D97-AF65-F5344CB8AC3E}">
        <p14:creationId xmlns:p14="http://schemas.microsoft.com/office/powerpoint/2010/main" val="3939202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结果对比</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pic>
        <p:nvPicPr>
          <p:cNvPr id="7" name="图片 6">
            <a:extLst>
              <a:ext uri="{FF2B5EF4-FFF2-40B4-BE49-F238E27FC236}">
                <a16:creationId xmlns:a16="http://schemas.microsoft.com/office/drawing/2014/main" id="{BBEFF468-01E3-F8EC-CE1E-72DC7E5280C7}"/>
              </a:ext>
            </a:extLst>
          </p:cNvPr>
          <p:cNvPicPr>
            <a:picLocks noChangeAspect="1"/>
          </p:cNvPicPr>
          <p:nvPr/>
        </p:nvPicPr>
        <p:blipFill>
          <a:blip r:embed="rId3"/>
          <a:stretch>
            <a:fillRect/>
          </a:stretch>
        </p:blipFill>
        <p:spPr>
          <a:xfrm>
            <a:off x="576197" y="1990513"/>
            <a:ext cx="4693085" cy="4205994"/>
          </a:xfrm>
          <a:prstGeom prst="rect">
            <a:avLst/>
          </a:prstGeom>
        </p:spPr>
      </p:pic>
      <p:pic>
        <p:nvPicPr>
          <p:cNvPr id="12" name="图片 11">
            <a:extLst>
              <a:ext uri="{FF2B5EF4-FFF2-40B4-BE49-F238E27FC236}">
                <a16:creationId xmlns:a16="http://schemas.microsoft.com/office/drawing/2014/main" id="{CDE1B8E9-8346-0C86-B0D7-78E03B7D424E}"/>
              </a:ext>
            </a:extLst>
          </p:cNvPr>
          <p:cNvPicPr>
            <a:picLocks noChangeAspect="1"/>
          </p:cNvPicPr>
          <p:nvPr/>
        </p:nvPicPr>
        <p:blipFill>
          <a:blip r:embed="rId4"/>
          <a:stretch>
            <a:fillRect/>
          </a:stretch>
        </p:blipFill>
        <p:spPr>
          <a:xfrm>
            <a:off x="5430031" y="1138744"/>
            <a:ext cx="5388679" cy="4102274"/>
          </a:xfrm>
          <a:prstGeom prst="rect">
            <a:avLst/>
          </a:prstGeom>
        </p:spPr>
      </p:pic>
      <p:pic>
        <p:nvPicPr>
          <p:cNvPr id="14" name="图片 13">
            <a:extLst>
              <a:ext uri="{FF2B5EF4-FFF2-40B4-BE49-F238E27FC236}">
                <a16:creationId xmlns:a16="http://schemas.microsoft.com/office/drawing/2014/main" id="{15217F23-6130-DEB9-0644-0409CEB70019}"/>
              </a:ext>
            </a:extLst>
          </p:cNvPr>
          <p:cNvPicPr>
            <a:picLocks noChangeAspect="1"/>
          </p:cNvPicPr>
          <p:nvPr/>
        </p:nvPicPr>
        <p:blipFill>
          <a:blip r:embed="rId5"/>
          <a:stretch>
            <a:fillRect/>
          </a:stretch>
        </p:blipFill>
        <p:spPr>
          <a:xfrm>
            <a:off x="5724394" y="5178388"/>
            <a:ext cx="2900818" cy="1524259"/>
          </a:xfrm>
          <a:prstGeom prst="rect">
            <a:avLst/>
          </a:prstGeom>
        </p:spPr>
      </p:pic>
    </p:spTree>
    <p:extLst>
      <p:ext uri="{BB962C8B-B14F-4D97-AF65-F5344CB8AC3E}">
        <p14:creationId xmlns:p14="http://schemas.microsoft.com/office/powerpoint/2010/main" val="3294615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973955" y="1580504"/>
            <a:ext cx="23692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02.2</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dirty="0">
                <a:solidFill>
                  <a:srgbClr val="AD7C69"/>
                </a:solidFill>
                <a:latin typeface="造字工房悦黑（非商用）特细长体" pitchFamily="2" charset="-122"/>
                <a:ea typeface="造字工房悦黑（非商用）特细长体" pitchFamily="2" charset="-122"/>
                <a:cs typeface="+mn-ea"/>
                <a:sym typeface="+mn-lt"/>
              </a:rPr>
              <a:t>飞花令</a:t>
            </a:r>
            <a:endPar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endParaRPr>
          </a:p>
        </p:txBody>
      </p:sp>
    </p:spTree>
    <p:extLst>
      <p:ext uri="{BB962C8B-B14F-4D97-AF65-F5344CB8AC3E}">
        <p14:creationId xmlns:p14="http://schemas.microsoft.com/office/powerpoint/2010/main" val="2673610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问题</a:t>
            </a: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问题</a:t>
            </a:r>
            <a:r>
              <a:rPr lang="en-US" altLang="zh-CN" dirty="0"/>
              <a:t>2</a:t>
            </a:r>
            <a:r>
              <a:rPr lang="zh-CN" altLang="en-US" dirty="0"/>
              <a:t>：</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530663" y="1209371"/>
            <a:ext cx="8868428" cy="646331"/>
          </a:xfrm>
          <a:prstGeom prst="rect">
            <a:avLst/>
          </a:prstGeom>
          <a:noFill/>
        </p:spPr>
        <p:txBody>
          <a:bodyPr wrap="square" rtlCol="0">
            <a:spAutoFit/>
          </a:bodyPr>
          <a:lstStyle/>
          <a:p>
            <a:r>
              <a:rPr lang="zh-CN" altLang="en-US" dirty="0"/>
              <a:t>       在我们进行测试的时候，由于需要“飞”的字只有一个，而且一般也只会出现一次，所以长期记忆的效果很差</a:t>
            </a:r>
          </a:p>
        </p:txBody>
      </p:sp>
      <p:pic>
        <p:nvPicPr>
          <p:cNvPr id="6" name="图片 5">
            <a:extLst>
              <a:ext uri="{FF2B5EF4-FFF2-40B4-BE49-F238E27FC236}">
                <a16:creationId xmlns:a16="http://schemas.microsoft.com/office/drawing/2014/main" id="{E45ADFCC-B36A-8633-9476-626C88E0A466}"/>
              </a:ext>
            </a:extLst>
          </p:cNvPr>
          <p:cNvPicPr>
            <a:picLocks noChangeAspect="1"/>
          </p:cNvPicPr>
          <p:nvPr/>
        </p:nvPicPr>
        <p:blipFill>
          <a:blip r:embed="rId3"/>
          <a:stretch>
            <a:fillRect/>
          </a:stretch>
        </p:blipFill>
        <p:spPr>
          <a:xfrm>
            <a:off x="1471269" y="2132700"/>
            <a:ext cx="9109049" cy="4424989"/>
          </a:xfrm>
          <a:prstGeom prst="rect">
            <a:avLst/>
          </a:prstGeom>
        </p:spPr>
      </p:pic>
    </p:spTree>
    <p:extLst>
      <p:ext uri="{BB962C8B-B14F-4D97-AF65-F5344CB8AC3E}">
        <p14:creationId xmlns:p14="http://schemas.microsoft.com/office/powerpoint/2010/main" val="18238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6718712" y="3367403"/>
            <a:ext cx="1632585" cy="405225"/>
          </a:xfrm>
          <a:prstGeom prst="roundRect">
            <a:avLst/>
          </a:pr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7" name="圆角矩形 56"/>
          <p:cNvSpPr/>
          <p:nvPr/>
        </p:nvSpPr>
        <p:spPr>
          <a:xfrm>
            <a:off x="6718712" y="2207894"/>
            <a:ext cx="1632585" cy="404495"/>
          </a:xfrm>
          <a:prstGeom prst="roundRect">
            <a:avLst/>
          </a:pr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5" name="圆角矩形 54"/>
          <p:cNvSpPr/>
          <p:nvPr/>
        </p:nvSpPr>
        <p:spPr>
          <a:xfrm>
            <a:off x="1846580" y="3373485"/>
            <a:ext cx="1562100" cy="404495"/>
          </a:xfrm>
          <a:prstGeom prst="roundRect">
            <a:avLst/>
          </a:pr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3" name="圆角矩形 52"/>
          <p:cNvSpPr/>
          <p:nvPr/>
        </p:nvSpPr>
        <p:spPr>
          <a:xfrm>
            <a:off x="1861820" y="2207895"/>
            <a:ext cx="1546860" cy="40449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直角三角形 13"/>
          <p:cNvSpPr/>
          <p:nvPr/>
        </p:nvSpPr>
        <p:spPr>
          <a:xfrm flipH="1" flipV="1">
            <a:off x="10053955" y="0"/>
            <a:ext cx="2138045" cy="1808480"/>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4636770"/>
            <a:ext cx="4204970" cy="2221230"/>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669270" y="0"/>
            <a:ext cx="1522730" cy="989965"/>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4662170" y="632460"/>
            <a:ext cx="2867660" cy="1106805"/>
          </a:xfrm>
          <a:prstGeom prst="rect">
            <a:avLst/>
          </a:prstGeom>
          <a:noFill/>
        </p:spPr>
        <p:txBody>
          <a:bodyPr wrap="square" rtlCol="0">
            <a:spAutoFit/>
          </a:bodyPr>
          <a:lstStyle/>
          <a:p>
            <a:r>
              <a:rPr lang="zh-CN" altLang="en-US" sz="6600" dirty="0">
                <a:solidFill>
                  <a:srgbClr val="AD7C69"/>
                </a:solidFill>
                <a:cs typeface="+mn-ea"/>
                <a:sym typeface="+mn-lt"/>
              </a:rPr>
              <a:t>目  录</a:t>
            </a:r>
          </a:p>
        </p:txBody>
      </p:sp>
      <p:grpSp>
        <p:nvGrpSpPr>
          <p:cNvPr id="29" name="组合 28"/>
          <p:cNvGrpSpPr/>
          <p:nvPr/>
        </p:nvGrpSpPr>
        <p:grpSpPr>
          <a:xfrm>
            <a:off x="1762760" y="2177415"/>
            <a:ext cx="3867150" cy="1006475"/>
            <a:chOff x="2650" y="3392"/>
            <a:chExt cx="6090" cy="1585"/>
          </a:xfrm>
        </p:grpSpPr>
        <p:sp>
          <p:nvSpPr>
            <p:cNvPr id="32" name="文本框 31"/>
            <p:cNvSpPr txBox="1"/>
            <p:nvPr/>
          </p:nvSpPr>
          <p:spPr>
            <a:xfrm>
              <a:off x="2806" y="3392"/>
              <a:ext cx="3548"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1</a:t>
              </a:r>
            </a:p>
          </p:txBody>
        </p:sp>
        <p:sp>
          <p:nvSpPr>
            <p:cNvPr id="30" name="文本框 29"/>
            <p:cNvSpPr txBox="1"/>
            <p:nvPr/>
          </p:nvSpPr>
          <p:spPr>
            <a:xfrm>
              <a:off x="2650" y="4252"/>
              <a:ext cx="6090"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spc="500" dirty="0">
                  <a:solidFill>
                    <a:schemeClr val="tx1">
                      <a:lumMod val="65000"/>
                      <a:lumOff val="35000"/>
                    </a:schemeClr>
                  </a:solidFill>
                  <a:cs typeface="+mn-ea"/>
                  <a:sym typeface="+mn-lt"/>
                </a:rPr>
                <a:t>项目概要</a:t>
              </a:r>
              <a:endParaRPr kumimoji="0" lang="zh-CN" altLang="en-US" sz="2400" b="0" i="0" spc="500" baseline="0" noProof="0" dirty="0">
                <a:ln>
                  <a:noFill/>
                </a:ln>
                <a:solidFill>
                  <a:schemeClr val="tx1">
                    <a:lumMod val="65000"/>
                    <a:lumOff val="35000"/>
                  </a:schemeClr>
                </a:solidFill>
                <a:effectLst/>
                <a:uLnTx/>
                <a:uFillTx/>
                <a:cs typeface="+mn-ea"/>
                <a:sym typeface="+mn-lt"/>
              </a:endParaRPr>
            </a:p>
          </p:txBody>
        </p:sp>
      </p:grpSp>
      <p:grpSp>
        <p:nvGrpSpPr>
          <p:cNvPr id="33" name="组合 32"/>
          <p:cNvGrpSpPr/>
          <p:nvPr/>
        </p:nvGrpSpPr>
        <p:grpSpPr>
          <a:xfrm>
            <a:off x="1762760" y="3352165"/>
            <a:ext cx="3867150" cy="1029335"/>
            <a:chOff x="2651" y="2458"/>
            <a:chExt cx="6090" cy="1621"/>
          </a:xfrm>
        </p:grpSpPr>
        <p:sp>
          <p:nvSpPr>
            <p:cNvPr id="38" name="文本框 37"/>
            <p:cNvSpPr txBox="1"/>
            <p:nvPr/>
          </p:nvSpPr>
          <p:spPr>
            <a:xfrm>
              <a:off x="2784" y="2458"/>
              <a:ext cx="3014"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3</a:t>
              </a:r>
            </a:p>
          </p:txBody>
        </p:sp>
        <p:sp>
          <p:nvSpPr>
            <p:cNvPr id="35" name="文本框 34"/>
            <p:cNvSpPr txBox="1"/>
            <p:nvPr/>
          </p:nvSpPr>
          <p:spPr>
            <a:xfrm>
              <a:off x="2651" y="3352"/>
              <a:ext cx="6090" cy="7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spc="500" baseline="0" noProof="0" dirty="0">
                  <a:ln>
                    <a:noFill/>
                  </a:ln>
                  <a:solidFill>
                    <a:schemeClr val="tx1">
                      <a:lumMod val="65000"/>
                      <a:lumOff val="35000"/>
                    </a:schemeClr>
                  </a:solidFill>
                  <a:effectLst/>
                  <a:uLnTx/>
                  <a:uFillTx/>
                  <a:cs typeface="+mn-ea"/>
                  <a:sym typeface="+mn-lt"/>
                </a:rPr>
                <a:t>项目展示</a:t>
              </a:r>
            </a:p>
          </p:txBody>
        </p:sp>
      </p:grpSp>
      <p:grpSp>
        <p:nvGrpSpPr>
          <p:cNvPr id="41" name="组合 40"/>
          <p:cNvGrpSpPr/>
          <p:nvPr/>
        </p:nvGrpSpPr>
        <p:grpSpPr>
          <a:xfrm>
            <a:off x="6702425" y="2192655"/>
            <a:ext cx="3867150" cy="991235"/>
            <a:chOff x="2650" y="3416"/>
            <a:chExt cx="6090" cy="1561"/>
          </a:xfrm>
        </p:grpSpPr>
        <p:sp>
          <p:nvSpPr>
            <p:cNvPr id="39" name="文本框 38"/>
            <p:cNvSpPr txBox="1"/>
            <p:nvPr/>
          </p:nvSpPr>
          <p:spPr>
            <a:xfrm>
              <a:off x="2812" y="3416"/>
              <a:ext cx="3014"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2</a:t>
              </a:r>
            </a:p>
          </p:txBody>
        </p:sp>
        <p:sp>
          <p:nvSpPr>
            <p:cNvPr id="43" name="文本框 42"/>
            <p:cNvSpPr txBox="1"/>
            <p:nvPr/>
          </p:nvSpPr>
          <p:spPr>
            <a:xfrm>
              <a:off x="2650" y="4252"/>
              <a:ext cx="6090"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spc="500" baseline="0" noProof="0" dirty="0">
                  <a:ln>
                    <a:noFill/>
                  </a:ln>
                  <a:solidFill>
                    <a:schemeClr val="tx1">
                      <a:lumMod val="65000"/>
                      <a:lumOff val="35000"/>
                    </a:schemeClr>
                  </a:solidFill>
                  <a:effectLst/>
                  <a:uLnTx/>
                  <a:uFillTx/>
                  <a:cs typeface="+mn-ea"/>
                  <a:sym typeface="+mn-lt"/>
                </a:rPr>
                <a:t>具体实现</a:t>
              </a:r>
            </a:p>
          </p:txBody>
        </p:sp>
      </p:grpSp>
      <p:grpSp>
        <p:nvGrpSpPr>
          <p:cNvPr id="40" name="组合 39"/>
          <p:cNvGrpSpPr/>
          <p:nvPr/>
        </p:nvGrpSpPr>
        <p:grpSpPr>
          <a:xfrm>
            <a:off x="6702202" y="3339782"/>
            <a:ext cx="3867150" cy="1040765"/>
            <a:chOff x="2624" y="2408"/>
            <a:chExt cx="6090" cy="1639"/>
          </a:xfrm>
        </p:grpSpPr>
        <p:sp>
          <p:nvSpPr>
            <p:cNvPr id="52" name="文本框 51"/>
            <p:cNvSpPr txBox="1"/>
            <p:nvPr/>
          </p:nvSpPr>
          <p:spPr>
            <a:xfrm>
              <a:off x="2786" y="2408"/>
              <a:ext cx="3014"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4</a:t>
              </a:r>
            </a:p>
          </p:txBody>
        </p:sp>
        <p:sp>
          <p:nvSpPr>
            <p:cNvPr id="49" name="文本框 48"/>
            <p:cNvSpPr txBox="1"/>
            <p:nvPr/>
          </p:nvSpPr>
          <p:spPr>
            <a:xfrm>
              <a:off x="2624" y="3322"/>
              <a:ext cx="6090"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spc="500" baseline="0" noProof="0" dirty="0">
                  <a:ln>
                    <a:noFill/>
                  </a:ln>
                  <a:solidFill>
                    <a:schemeClr val="tx1">
                      <a:lumMod val="65000"/>
                      <a:lumOff val="35000"/>
                    </a:schemeClr>
                  </a:solidFill>
                  <a:effectLst/>
                  <a:uLnTx/>
                  <a:uFillTx/>
                  <a:cs typeface="+mn-ea"/>
                  <a:sym typeface="+mn-lt"/>
                </a:rPr>
                <a:t>深度强化学习</a:t>
              </a:r>
              <a:endParaRPr kumimoji="0" lang="en-US" altLang="zh-CN" sz="2400" b="0" i="0" spc="500" baseline="0" noProof="0" dirty="0">
                <a:ln>
                  <a:noFill/>
                </a:ln>
                <a:solidFill>
                  <a:schemeClr val="tx1">
                    <a:lumMod val="65000"/>
                    <a:lumOff val="35000"/>
                  </a:schemeClr>
                </a:solidFill>
                <a:effectLst/>
                <a:uLnTx/>
                <a:uFillTx/>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strips(downLeft)">
                                      <p:cBhvr>
                                        <p:cTn id="7" dur="500"/>
                                        <p:tgtEl>
                                          <p:spTgt spid="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dissolve">
                                      <p:cBhvr>
                                        <p:cTn id="16" dur="500"/>
                                        <p:tgtEl>
                                          <p:spTgt spid="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7" grpId="0" bldLvl="0" animBg="1"/>
      <p:bldP spid="55" grpId="0" bldLvl="0" animBg="1"/>
      <p:bldP spid="53" grpId="0" bldLvl="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问题</a:t>
            </a: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解决方法：</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530663" y="1209371"/>
            <a:ext cx="8868428" cy="646331"/>
          </a:xfrm>
          <a:prstGeom prst="rect">
            <a:avLst/>
          </a:prstGeom>
          <a:noFill/>
        </p:spPr>
        <p:txBody>
          <a:bodyPr wrap="square" rtlCol="0">
            <a:spAutoFit/>
          </a:bodyPr>
          <a:lstStyle/>
          <a:p>
            <a:r>
              <a:rPr lang="zh-CN" altLang="en-US" dirty="0"/>
              <a:t>       我们在前端对输入进行了限制，要求用户第一句输入飞花令的主题，在飞花令的</a:t>
            </a:r>
            <a:r>
              <a:rPr lang="en-US" altLang="zh-CN" dirty="0"/>
              <a:t>prompt</a:t>
            </a:r>
            <a:r>
              <a:rPr lang="zh-CN" altLang="en-US" dirty="0"/>
              <a:t>中加上提示，从而提升效果</a:t>
            </a:r>
          </a:p>
        </p:txBody>
      </p:sp>
      <p:pic>
        <p:nvPicPr>
          <p:cNvPr id="6" name="图片 5">
            <a:extLst>
              <a:ext uri="{FF2B5EF4-FFF2-40B4-BE49-F238E27FC236}">
                <a16:creationId xmlns:a16="http://schemas.microsoft.com/office/drawing/2014/main" id="{E45ADFCC-B36A-8633-9476-626C88E0A466}"/>
              </a:ext>
            </a:extLst>
          </p:cNvPr>
          <p:cNvPicPr>
            <a:picLocks noChangeAspect="1"/>
          </p:cNvPicPr>
          <p:nvPr/>
        </p:nvPicPr>
        <p:blipFill>
          <a:blip r:embed="rId3"/>
          <a:stretch>
            <a:fillRect/>
          </a:stretch>
        </p:blipFill>
        <p:spPr>
          <a:xfrm>
            <a:off x="1471269" y="2132700"/>
            <a:ext cx="9109049" cy="4424989"/>
          </a:xfrm>
          <a:prstGeom prst="rect">
            <a:avLst/>
          </a:prstGeom>
        </p:spPr>
      </p:pic>
    </p:spTree>
    <p:extLst>
      <p:ext uri="{BB962C8B-B14F-4D97-AF65-F5344CB8AC3E}">
        <p14:creationId xmlns:p14="http://schemas.microsoft.com/office/powerpoint/2010/main" val="1411052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效果</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pic>
        <p:nvPicPr>
          <p:cNvPr id="4099" name="Picture 3">
            <a:extLst>
              <a:ext uri="{FF2B5EF4-FFF2-40B4-BE49-F238E27FC236}">
                <a16:creationId xmlns:a16="http://schemas.microsoft.com/office/drawing/2014/main" id="{7B88696A-C63E-0E4B-B89E-CAC397316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287" y="909863"/>
            <a:ext cx="6909690" cy="432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232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973955" y="1580504"/>
            <a:ext cx="23692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02.3</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dirty="0">
                <a:solidFill>
                  <a:srgbClr val="AD7C69"/>
                </a:solidFill>
                <a:latin typeface="造字工房悦黑（非商用）特细长体" pitchFamily="2" charset="-122"/>
                <a:ea typeface="造字工房悦黑（非商用）特细长体" pitchFamily="2" charset="-122"/>
                <a:cs typeface="+mn-ea"/>
                <a:sym typeface="+mn-lt"/>
              </a:rPr>
              <a:t>人名作诗</a:t>
            </a:r>
            <a:endPar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endParaRPr>
          </a:p>
        </p:txBody>
      </p:sp>
    </p:spTree>
    <p:extLst>
      <p:ext uri="{BB962C8B-B14F-4D97-AF65-F5344CB8AC3E}">
        <p14:creationId xmlns:p14="http://schemas.microsoft.com/office/powerpoint/2010/main" val="1878617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人名作诗</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2" name="文本框 1">
            <a:extLst>
              <a:ext uri="{FF2B5EF4-FFF2-40B4-BE49-F238E27FC236}">
                <a16:creationId xmlns:a16="http://schemas.microsoft.com/office/drawing/2014/main" id="{CEDF069B-A2E6-5CC5-95B8-CBCF740C58A5}"/>
              </a:ext>
            </a:extLst>
          </p:cNvPr>
          <p:cNvSpPr txBox="1"/>
          <p:nvPr/>
        </p:nvSpPr>
        <p:spPr>
          <a:xfrm>
            <a:off x="1192460" y="1207300"/>
            <a:ext cx="8868428" cy="369332"/>
          </a:xfrm>
          <a:prstGeom prst="rect">
            <a:avLst/>
          </a:prstGeom>
          <a:noFill/>
        </p:spPr>
        <p:txBody>
          <a:bodyPr wrap="square" rtlCol="0">
            <a:spAutoFit/>
          </a:bodyPr>
          <a:lstStyle/>
          <a:p>
            <a:r>
              <a:rPr lang="zh-CN" altLang="en-US" dirty="0"/>
              <a:t>       人名作诗我们从数据库中检索出与人名相似的诗句，让大模型生成相似风格的诗句</a:t>
            </a:r>
          </a:p>
        </p:txBody>
      </p:sp>
      <p:pic>
        <p:nvPicPr>
          <p:cNvPr id="2050" name="Picture 2">
            <a:extLst>
              <a:ext uri="{FF2B5EF4-FFF2-40B4-BE49-F238E27FC236}">
                <a16:creationId xmlns:a16="http://schemas.microsoft.com/office/drawing/2014/main" id="{DD1ED99A-8ADB-5B50-BB8E-0BF22979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228" y="1727092"/>
            <a:ext cx="6653543" cy="449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44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人名作诗</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2" name="文本框 1">
            <a:extLst>
              <a:ext uri="{FF2B5EF4-FFF2-40B4-BE49-F238E27FC236}">
                <a16:creationId xmlns:a16="http://schemas.microsoft.com/office/drawing/2014/main" id="{CEDF069B-A2E6-5CC5-95B8-CBCF740C58A5}"/>
              </a:ext>
            </a:extLst>
          </p:cNvPr>
          <p:cNvSpPr txBox="1"/>
          <p:nvPr/>
        </p:nvSpPr>
        <p:spPr>
          <a:xfrm>
            <a:off x="1192460" y="1207300"/>
            <a:ext cx="8868428" cy="369332"/>
          </a:xfrm>
          <a:prstGeom prst="rect">
            <a:avLst/>
          </a:prstGeom>
          <a:noFill/>
        </p:spPr>
        <p:txBody>
          <a:bodyPr wrap="square" rtlCol="0">
            <a:spAutoFit/>
          </a:bodyPr>
          <a:lstStyle/>
          <a:p>
            <a:r>
              <a:rPr lang="zh-CN" altLang="en-US" dirty="0"/>
              <a:t>       人名作诗我们从数据库中检索出与人名相似的诗句，让大模型生成相似风格的诗句</a:t>
            </a:r>
          </a:p>
        </p:txBody>
      </p:sp>
      <p:pic>
        <p:nvPicPr>
          <p:cNvPr id="5" name="图片 4">
            <a:extLst>
              <a:ext uri="{FF2B5EF4-FFF2-40B4-BE49-F238E27FC236}">
                <a16:creationId xmlns:a16="http://schemas.microsoft.com/office/drawing/2014/main" id="{A4A39933-1491-7FA0-C12A-BCF8BD10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58" y="2284568"/>
            <a:ext cx="4262954" cy="1395968"/>
          </a:xfrm>
          <a:prstGeom prst="rect">
            <a:avLst/>
          </a:prstGeom>
        </p:spPr>
      </p:pic>
      <p:pic>
        <p:nvPicPr>
          <p:cNvPr id="9" name="图片 8">
            <a:extLst>
              <a:ext uri="{FF2B5EF4-FFF2-40B4-BE49-F238E27FC236}">
                <a16:creationId xmlns:a16="http://schemas.microsoft.com/office/drawing/2014/main" id="{96B202BC-373C-0782-9973-7E08E06D3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56" y="2005693"/>
            <a:ext cx="3414912" cy="1736643"/>
          </a:xfrm>
          <a:prstGeom prst="rect">
            <a:avLst/>
          </a:prstGeom>
        </p:spPr>
      </p:pic>
      <p:pic>
        <p:nvPicPr>
          <p:cNvPr id="11" name="图片 10">
            <a:extLst>
              <a:ext uri="{FF2B5EF4-FFF2-40B4-BE49-F238E27FC236}">
                <a16:creationId xmlns:a16="http://schemas.microsoft.com/office/drawing/2014/main" id="{BA511BFF-C9A1-C331-04EA-B00C4BF51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24" y="4169326"/>
            <a:ext cx="3838788" cy="1652573"/>
          </a:xfrm>
          <a:prstGeom prst="rect">
            <a:avLst/>
          </a:prstGeom>
        </p:spPr>
      </p:pic>
    </p:spTree>
    <p:extLst>
      <p:ext uri="{BB962C8B-B14F-4D97-AF65-F5344CB8AC3E}">
        <p14:creationId xmlns:p14="http://schemas.microsoft.com/office/powerpoint/2010/main" val="1969032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973955" y="1580504"/>
            <a:ext cx="23692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02.4</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诗词引</a:t>
            </a:r>
            <a:r>
              <a:rPr kumimoji="1" lang="en-US" altLang="zh-CN"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a:t>
            </a:r>
            <a:r>
              <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意象检索</a:t>
            </a:r>
          </a:p>
        </p:txBody>
      </p:sp>
    </p:spTree>
    <p:extLst>
      <p:ext uri="{BB962C8B-B14F-4D97-AF65-F5344CB8AC3E}">
        <p14:creationId xmlns:p14="http://schemas.microsoft.com/office/powerpoint/2010/main" val="684502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意象检索</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2" name="Rectangle 1">
            <a:extLst>
              <a:ext uri="{FF2B5EF4-FFF2-40B4-BE49-F238E27FC236}">
                <a16:creationId xmlns:a16="http://schemas.microsoft.com/office/drawing/2014/main" id="{B39960E6-63BA-B717-7FBD-11C2A0752BC1}"/>
              </a:ext>
            </a:extLst>
          </p:cNvPr>
          <p:cNvSpPr>
            <a:spLocks noChangeArrowheads="1"/>
          </p:cNvSpPr>
          <p:nvPr/>
        </p:nvSpPr>
        <p:spPr bwMode="auto">
          <a:xfrm>
            <a:off x="1465545" y="1036773"/>
            <a:ext cx="88308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对于古诗词意象检索这一功能我们从数据库中检索出包含用户输入意象的诗句</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同时返回含有此意象的诗词全文。为了让数据检索得更加准确和精简</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我们再原数据集的基础上</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整理出了一个只含有题目和诗句的数据集，同时在里面加入了诗经的数据集。</a:t>
            </a:r>
            <a:endParaRPr kumimoji="0" lang="zh-CN" altLang="en-US" b="0" i="0" u="none" strike="noStrike" cap="none" normalizeH="0" baseline="0" dirty="0">
              <a:ln>
                <a:noFill/>
              </a:ln>
              <a:solidFill>
                <a:schemeClr val="tx1"/>
              </a:solidFill>
              <a:effectLst/>
            </a:endParaRPr>
          </a:p>
        </p:txBody>
      </p:sp>
      <p:pic>
        <p:nvPicPr>
          <p:cNvPr id="2050" name="Picture 2">
            <a:extLst>
              <a:ext uri="{FF2B5EF4-FFF2-40B4-BE49-F238E27FC236}">
                <a16:creationId xmlns:a16="http://schemas.microsoft.com/office/drawing/2014/main" id="{F2E7D69A-84D2-E394-0804-36DF1D048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545" y="3076830"/>
            <a:ext cx="8738115" cy="110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248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意象检索</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pic>
        <p:nvPicPr>
          <p:cNvPr id="3" name="图片 2">
            <a:extLst>
              <a:ext uri="{FF2B5EF4-FFF2-40B4-BE49-F238E27FC236}">
                <a16:creationId xmlns:a16="http://schemas.microsoft.com/office/drawing/2014/main" id="{CA65FD4B-E529-8ECA-6C4B-4AEA46B63958}"/>
              </a:ext>
            </a:extLst>
          </p:cNvPr>
          <p:cNvPicPr>
            <a:picLocks noChangeAspect="1"/>
          </p:cNvPicPr>
          <p:nvPr/>
        </p:nvPicPr>
        <p:blipFill>
          <a:blip r:embed="rId3"/>
          <a:stretch>
            <a:fillRect/>
          </a:stretch>
        </p:blipFill>
        <p:spPr>
          <a:xfrm>
            <a:off x="2921965" y="2432332"/>
            <a:ext cx="5810250" cy="4010025"/>
          </a:xfrm>
          <a:prstGeom prst="rect">
            <a:avLst/>
          </a:prstGeom>
        </p:spPr>
      </p:pic>
      <p:sp>
        <p:nvSpPr>
          <p:cNvPr id="5" name="文本框 4">
            <a:extLst>
              <a:ext uri="{FF2B5EF4-FFF2-40B4-BE49-F238E27FC236}">
                <a16:creationId xmlns:a16="http://schemas.microsoft.com/office/drawing/2014/main" id="{6F5929C5-F79B-06D8-8D23-C92472AC2EAE}"/>
              </a:ext>
            </a:extLst>
          </p:cNvPr>
          <p:cNvSpPr txBox="1"/>
          <p:nvPr/>
        </p:nvSpPr>
        <p:spPr>
          <a:xfrm>
            <a:off x="989556" y="1157492"/>
            <a:ext cx="9895561" cy="870751"/>
          </a:xfrm>
          <a:prstGeom prst="rect">
            <a:avLst/>
          </a:prstGeom>
          <a:noFill/>
        </p:spPr>
        <p:txBody>
          <a:bodyPr wrap="square">
            <a:spAutoFit/>
          </a:bodyPr>
          <a:lstStyle/>
          <a:p>
            <a:pPr algn="just">
              <a:lnSpc>
                <a:spcPct val="150000"/>
              </a:lnSpc>
            </a:pPr>
            <a:r>
              <a:rPr lang="zh-CN" altLang="en-US" kern="100" dirty="0">
                <a:solidFill>
                  <a:srgbClr val="000000"/>
                </a:solidFill>
                <a:latin typeface="Times New Roman" panose="02020603050405020304" pitchFamily="18" charset="0"/>
                <a:ea typeface="宋体" panose="02010600030101010101" pitchFamily="2" charset="-122"/>
              </a:rPr>
              <a:t>意乡检索就是检索和输入内容相似的诗句信息，</a:t>
            </a:r>
            <a:r>
              <a:rPr lang="zh-CN" altLang="zh-CN" sz="1800" kern="100" dirty="0">
                <a:solidFill>
                  <a:srgbClr val="000000"/>
                </a:solidFill>
                <a:effectLst/>
                <a:latin typeface="Times New Roman" panose="02020603050405020304" pitchFamily="18" charset="0"/>
                <a:ea typeface="宋体" panose="02010600030101010101" pitchFamily="2" charset="-122"/>
              </a:rPr>
              <a:t>在输入框中输入搜索的诗词意象</a:t>
            </a:r>
            <a:r>
              <a:rPr lang="zh-CN" altLang="en-US" kern="100" dirty="0">
                <a:solidFill>
                  <a:srgbClr val="000000"/>
                </a:solidFill>
                <a:latin typeface="Times New Roman" panose="02020603050405020304" pitchFamily="18" charset="0"/>
                <a:ea typeface="宋体" panose="02010600030101010101" pitchFamily="2" charset="-122"/>
              </a:rPr>
              <a:t>，</a:t>
            </a:r>
            <a:r>
              <a:rPr lang="zh-CN" altLang="en-US" sz="1800" kern="100" dirty="0">
                <a:solidFill>
                  <a:srgbClr val="000000"/>
                </a:solidFill>
                <a:effectLst/>
                <a:latin typeface="Times New Roman" panose="02020603050405020304" pitchFamily="18" charset="0"/>
                <a:ea typeface="宋体" panose="02010600030101010101" pitchFamily="2" charset="-122"/>
              </a:rPr>
              <a:t>大</a:t>
            </a:r>
            <a:r>
              <a:rPr lang="zh-CN" altLang="zh-CN" sz="1800" kern="100" dirty="0">
                <a:solidFill>
                  <a:srgbClr val="000000"/>
                </a:solidFill>
                <a:effectLst/>
                <a:latin typeface="Times New Roman" panose="02020603050405020304" pitchFamily="18" charset="0"/>
                <a:ea typeface="宋体" panose="02010600030101010101" pitchFamily="2" charset="-122"/>
              </a:rPr>
              <a:t>模型将结合检索到的信息进行</a:t>
            </a:r>
            <a:r>
              <a:rPr lang="zh-CN" altLang="en-US" sz="1800" kern="100" dirty="0">
                <a:solidFill>
                  <a:srgbClr val="000000"/>
                </a:solidFill>
                <a:effectLst/>
                <a:latin typeface="Times New Roman" panose="02020603050405020304" pitchFamily="18" charset="0"/>
                <a:ea typeface="宋体" panose="02010600030101010101" pitchFamily="2" charset="-122"/>
              </a:rPr>
              <a:t>回答</a:t>
            </a:r>
            <a:r>
              <a:rPr lang="zh-CN" altLang="en-US" kern="100" dirty="0">
                <a:solidFill>
                  <a:srgbClr val="000000"/>
                </a:solidFill>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用户可以对检索到的诗句进行收藏和回顾</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还可以点击下方开关显示全文</a:t>
            </a:r>
            <a:r>
              <a:rPr lang="zh-CN" altLang="en-US" kern="100" dirty="0">
                <a:solidFill>
                  <a:srgbClr val="000000"/>
                </a:solidFill>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1965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意象检索</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pic>
        <p:nvPicPr>
          <p:cNvPr id="6" name="图片 5">
            <a:extLst>
              <a:ext uri="{FF2B5EF4-FFF2-40B4-BE49-F238E27FC236}">
                <a16:creationId xmlns:a16="http://schemas.microsoft.com/office/drawing/2014/main" id="{16988461-AA50-01E4-FCB6-5D32A75673B3}"/>
              </a:ext>
            </a:extLst>
          </p:cNvPr>
          <p:cNvPicPr>
            <a:picLocks noChangeAspect="1"/>
          </p:cNvPicPr>
          <p:nvPr/>
        </p:nvPicPr>
        <p:blipFill>
          <a:blip r:embed="rId3"/>
          <a:stretch>
            <a:fillRect/>
          </a:stretch>
        </p:blipFill>
        <p:spPr>
          <a:xfrm>
            <a:off x="0" y="963135"/>
            <a:ext cx="12192000" cy="5724995"/>
          </a:xfrm>
          <a:prstGeom prst="rect">
            <a:avLst/>
          </a:prstGeom>
        </p:spPr>
      </p:pic>
    </p:spTree>
    <p:extLst>
      <p:ext uri="{BB962C8B-B14F-4D97-AF65-F5344CB8AC3E}">
        <p14:creationId xmlns:p14="http://schemas.microsoft.com/office/powerpoint/2010/main" val="4282553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85105" y="1581150"/>
            <a:ext cx="191389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01</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604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项目前后端的搭建</a:t>
            </a:r>
          </a:p>
        </p:txBody>
      </p:sp>
    </p:spTree>
    <p:extLst>
      <p:ext uri="{BB962C8B-B14F-4D97-AF65-F5344CB8AC3E}">
        <p14:creationId xmlns:p14="http://schemas.microsoft.com/office/powerpoint/2010/main" val="451342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85105" y="1581150"/>
            <a:ext cx="191389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01</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项目概要</a:t>
            </a:r>
          </a:p>
        </p:txBody>
      </p:sp>
    </p:spTree>
    <p:extLst>
      <p:ext uri="{BB962C8B-B14F-4D97-AF65-F5344CB8AC3E}">
        <p14:creationId xmlns:p14="http://schemas.microsoft.com/office/powerpoint/2010/main" val="4000998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前后端文件</a:t>
            </a:r>
          </a:p>
        </p:txBody>
      </p:sp>
      <p:pic>
        <p:nvPicPr>
          <p:cNvPr id="3" name="图片 2">
            <a:extLst>
              <a:ext uri="{FF2B5EF4-FFF2-40B4-BE49-F238E27FC236}">
                <a16:creationId xmlns:a16="http://schemas.microsoft.com/office/drawing/2014/main" id="{49E436E0-953C-5918-3084-45913FD1B0A2}"/>
              </a:ext>
            </a:extLst>
          </p:cNvPr>
          <p:cNvPicPr>
            <a:picLocks noChangeAspect="1"/>
          </p:cNvPicPr>
          <p:nvPr/>
        </p:nvPicPr>
        <p:blipFill>
          <a:blip r:embed="rId3"/>
          <a:stretch>
            <a:fillRect/>
          </a:stretch>
        </p:blipFill>
        <p:spPr>
          <a:xfrm>
            <a:off x="1578364" y="1848139"/>
            <a:ext cx="3338601" cy="1580861"/>
          </a:xfrm>
          <a:prstGeom prst="rect">
            <a:avLst/>
          </a:prstGeom>
        </p:spPr>
      </p:pic>
      <p:pic>
        <p:nvPicPr>
          <p:cNvPr id="6" name="图片 5">
            <a:extLst>
              <a:ext uri="{FF2B5EF4-FFF2-40B4-BE49-F238E27FC236}">
                <a16:creationId xmlns:a16="http://schemas.microsoft.com/office/drawing/2014/main" id="{208DD1B7-80FA-206E-C865-68DEC37E6C7A}"/>
              </a:ext>
            </a:extLst>
          </p:cNvPr>
          <p:cNvPicPr>
            <a:picLocks noChangeAspect="1"/>
          </p:cNvPicPr>
          <p:nvPr/>
        </p:nvPicPr>
        <p:blipFill>
          <a:blip r:embed="rId4"/>
          <a:stretch>
            <a:fillRect/>
          </a:stretch>
        </p:blipFill>
        <p:spPr>
          <a:xfrm>
            <a:off x="1776509" y="3703472"/>
            <a:ext cx="2965927" cy="2954819"/>
          </a:xfrm>
          <a:prstGeom prst="rect">
            <a:avLst/>
          </a:prstGeom>
        </p:spPr>
      </p:pic>
      <p:pic>
        <p:nvPicPr>
          <p:cNvPr id="8" name="图片 7">
            <a:extLst>
              <a:ext uri="{FF2B5EF4-FFF2-40B4-BE49-F238E27FC236}">
                <a16:creationId xmlns:a16="http://schemas.microsoft.com/office/drawing/2014/main" id="{21F84D3C-3E3B-C4B6-0994-FA76EF7A3BE8}"/>
              </a:ext>
            </a:extLst>
          </p:cNvPr>
          <p:cNvPicPr>
            <a:picLocks noChangeAspect="1"/>
          </p:cNvPicPr>
          <p:nvPr/>
        </p:nvPicPr>
        <p:blipFill>
          <a:blip r:embed="rId5"/>
          <a:stretch>
            <a:fillRect/>
          </a:stretch>
        </p:blipFill>
        <p:spPr>
          <a:xfrm>
            <a:off x="6599959" y="1848139"/>
            <a:ext cx="5143500" cy="5076825"/>
          </a:xfrm>
          <a:prstGeom prst="rect">
            <a:avLst/>
          </a:prstGeom>
        </p:spPr>
      </p:pic>
      <p:sp>
        <p:nvSpPr>
          <p:cNvPr id="9" name="文本框 8">
            <a:extLst>
              <a:ext uri="{FF2B5EF4-FFF2-40B4-BE49-F238E27FC236}">
                <a16:creationId xmlns:a16="http://schemas.microsoft.com/office/drawing/2014/main" id="{35C5B31F-924C-06C4-076D-8E7E9D00D25A}"/>
              </a:ext>
            </a:extLst>
          </p:cNvPr>
          <p:cNvSpPr txBox="1"/>
          <p:nvPr/>
        </p:nvSpPr>
        <p:spPr>
          <a:xfrm>
            <a:off x="1743100" y="993908"/>
            <a:ext cx="8868428" cy="646331"/>
          </a:xfrm>
          <a:prstGeom prst="rect">
            <a:avLst/>
          </a:prstGeom>
          <a:noFill/>
        </p:spPr>
        <p:txBody>
          <a:bodyPr wrap="square" rtlCol="0">
            <a:spAutoFit/>
          </a:bodyPr>
          <a:lstStyle/>
          <a:p>
            <a:r>
              <a:rPr lang="zh-CN" altLang="en-US" dirty="0"/>
              <a:t>       我们主要使用了</a:t>
            </a:r>
            <a:r>
              <a:rPr lang="en-US" altLang="zh-CN" dirty="0"/>
              <a:t>flask</a:t>
            </a:r>
            <a:r>
              <a:rPr lang="zh-CN" altLang="en-US" dirty="0"/>
              <a:t>框架完成了实验的前后端页面的搭建</a:t>
            </a:r>
            <a:r>
              <a:rPr lang="en-US" altLang="zh-CN" dirty="0"/>
              <a:t>, </a:t>
            </a:r>
            <a:r>
              <a:rPr lang="zh-CN" altLang="en-US" dirty="0"/>
              <a:t>使用</a:t>
            </a:r>
            <a:r>
              <a:rPr lang="en-US" altLang="zh-CN" dirty="0" err="1"/>
              <a:t>FastAPI</a:t>
            </a:r>
            <a:r>
              <a:rPr lang="zh-CN" altLang="en-US" dirty="0"/>
              <a:t>来实现后端服务，并在前端使用</a:t>
            </a:r>
            <a:r>
              <a:rPr lang="en-US" altLang="zh-CN" dirty="0"/>
              <a:t>fetch</a:t>
            </a:r>
            <a:r>
              <a:rPr lang="zh-CN" altLang="en-US" dirty="0"/>
              <a:t>来发送请求</a:t>
            </a:r>
            <a:r>
              <a:rPr lang="en-US" altLang="zh-CN" dirty="0"/>
              <a:t>.</a:t>
            </a:r>
            <a:endParaRPr lang="zh-CN" altLang="en-US" dirty="0"/>
          </a:p>
        </p:txBody>
      </p:sp>
    </p:spTree>
    <p:extLst>
      <p:ext uri="{BB962C8B-B14F-4D97-AF65-F5344CB8AC3E}">
        <p14:creationId xmlns:p14="http://schemas.microsoft.com/office/powerpoint/2010/main" val="2563025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后端的端口分配</a:t>
            </a:r>
          </a:p>
        </p:txBody>
      </p:sp>
      <p:graphicFrame>
        <p:nvGraphicFramePr>
          <p:cNvPr id="10" name="表格 9">
            <a:extLst>
              <a:ext uri="{FF2B5EF4-FFF2-40B4-BE49-F238E27FC236}">
                <a16:creationId xmlns:a16="http://schemas.microsoft.com/office/drawing/2014/main" id="{F7F6C04B-6BBF-6316-A471-AEE25D88E889}"/>
              </a:ext>
            </a:extLst>
          </p:cNvPr>
          <p:cNvGraphicFramePr>
            <a:graphicFrameLocks noGrp="1"/>
          </p:cNvGraphicFramePr>
          <p:nvPr>
            <p:extLst>
              <p:ext uri="{D42A27DB-BD31-4B8C-83A1-F6EECF244321}">
                <p14:modId xmlns:p14="http://schemas.microsoft.com/office/powerpoint/2010/main" val="3305012384"/>
              </p:ext>
            </p:extLst>
          </p:nvPr>
        </p:nvGraphicFramePr>
        <p:xfrm>
          <a:off x="2934194" y="1771650"/>
          <a:ext cx="7622970" cy="3314700"/>
        </p:xfrm>
        <a:graphic>
          <a:graphicData uri="http://schemas.openxmlformats.org/drawingml/2006/table">
            <a:tbl>
              <a:tblPr/>
              <a:tblGrid>
                <a:gridCol w="3811485">
                  <a:extLst>
                    <a:ext uri="{9D8B030D-6E8A-4147-A177-3AD203B41FA5}">
                      <a16:colId xmlns:a16="http://schemas.microsoft.com/office/drawing/2014/main" val="896994297"/>
                    </a:ext>
                  </a:extLst>
                </a:gridCol>
                <a:gridCol w="3811485">
                  <a:extLst>
                    <a:ext uri="{9D8B030D-6E8A-4147-A177-3AD203B41FA5}">
                      <a16:colId xmlns:a16="http://schemas.microsoft.com/office/drawing/2014/main" val="1929814113"/>
                    </a:ext>
                  </a:extLst>
                </a:gridCol>
              </a:tblGrid>
              <a:tr h="0">
                <a:tc>
                  <a:txBody>
                    <a:bodyPr/>
                    <a:lstStyle/>
                    <a:p>
                      <a:r>
                        <a:rPr lang="zh-CN" altLang="en-US" b="1">
                          <a:effectLst/>
                        </a:rPr>
                        <a:t>端口号</a:t>
                      </a:r>
                    </a:p>
                  </a:txBody>
                  <a:tcPr marL="123825" marR="123825" marT="57150" marB="57150" anchor="ctr">
                    <a:lnL>
                      <a:noFill/>
                    </a:lnL>
                    <a:lnR>
                      <a:noFill/>
                    </a:lnR>
                    <a:lnT>
                      <a:noFill/>
                    </a:lnT>
                    <a:lnB>
                      <a:noFill/>
                    </a:lnB>
                    <a:solidFill>
                      <a:srgbClr val="FFFFFF"/>
                    </a:solidFill>
                  </a:tcPr>
                </a:tc>
                <a:tc>
                  <a:txBody>
                    <a:bodyPr/>
                    <a:lstStyle/>
                    <a:p>
                      <a:r>
                        <a:rPr lang="zh-CN" altLang="en-US" b="1" dirty="0">
                          <a:effectLst/>
                        </a:rPr>
                        <a:t>功能描述</a:t>
                      </a:r>
                    </a:p>
                  </a:txBody>
                  <a:tcPr marL="123825" marR="123825" marT="57150" marB="57150" anchor="ctr">
                    <a:lnL>
                      <a:noFill/>
                    </a:lnL>
                    <a:lnR>
                      <a:noFill/>
                    </a:lnR>
                    <a:lnT>
                      <a:noFill/>
                    </a:lnT>
                    <a:lnB>
                      <a:noFill/>
                    </a:lnB>
                    <a:solidFill>
                      <a:srgbClr val="FFFFFF"/>
                    </a:solidFill>
                  </a:tcPr>
                </a:tc>
                <a:extLst>
                  <a:ext uri="{0D108BD9-81ED-4DB2-BD59-A6C34878D82A}">
                    <a16:rowId xmlns:a16="http://schemas.microsoft.com/office/drawing/2014/main" val="1746986456"/>
                  </a:ext>
                </a:extLst>
              </a:tr>
              <a:tr h="0">
                <a:tc>
                  <a:txBody>
                    <a:bodyPr/>
                    <a:lstStyle/>
                    <a:p>
                      <a:r>
                        <a:rPr lang="en-US" altLang="zh-CN" dirty="0">
                          <a:effectLst/>
                        </a:rPr>
                        <a:t>8000</a:t>
                      </a:r>
                    </a:p>
                  </a:txBody>
                  <a:tcPr marL="123825" marR="123825" marT="57150" marB="57150" anchor="ctr">
                    <a:lnL>
                      <a:noFill/>
                    </a:lnL>
                    <a:lnR>
                      <a:noFill/>
                    </a:lnR>
                    <a:lnT>
                      <a:noFill/>
                    </a:lnT>
                    <a:lnB>
                      <a:noFill/>
                    </a:lnB>
                    <a:solidFill>
                      <a:srgbClr val="FFFFFF"/>
                    </a:solidFill>
                  </a:tcPr>
                </a:tc>
                <a:tc>
                  <a:txBody>
                    <a:bodyPr/>
                    <a:lstStyle/>
                    <a:p>
                      <a:r>
                        <a:rPr lang="zh-CN" altLang="en-US">
                          <a:effectLst/>
                        </a:rPr>
                        <a:t>实现诗词知识问答功能的后端，处理前端发送的问答请求。</a:t>
                      </a:r>
                    </a:p>
                  </a:txBody>
                  <a:tcPr marL="123825" marR="123825" marT="57150" marB="57150" anchor="ctr">
                    <a:lnL>
                      <a:noFill/>
                    </a:lnL>
                    <a:lnR>
                      <a:noFill/>
                    </a:lnR>
                    <a:lnT>
                      <a:noFill/>
                    </a:lnT>
                    <a:lnB>
                      <a:noFill/>
                    </a:lnB>
                    <a:solidFill>
                      <a:srgbClr val="FFFFFF"/>
                    </a:solidFill>
                  </a:tcPr>
                </a:tc>
                <a:extLst>
                  <a:ext uri="{0D108BD9-81ED-4DB2-BD59-A6C34878D82A}">
                    <a16:rowId xmlns:a16="http://schemas.microsoft.com/office/drawing/2014/main" val="80718404"/>
                  </a:ext>
                </a:extLst>
              </a:tr>
              <a:tr h="0">
                <a:tc>
                  <a:txBody>
                    <a:bodyPr/>
                    <a:lstStyle/>
                    <a:p>
                      <a:r>
                        <a:rPr lang="en-US" altLang="zh-CN">
                          <a:effectLst/>
                        </a:rPr>
                        <a:t>8001</a:t>
                      </a:r>
                    </a:p>
                  </a:txBody>
                  <a:tcPr marL="123825" marR="123825" marT="57150" marB="57150" anchor="ctr">
                    <a:lnL>
                      <a:noFill/>
                    </a:lnL>
                    <a:lnR>
                      <a:noFill/>
                    </a:lnR>
                    <a:lnT>
                      <a:noFill/>
                    </a:lnT>
                    <a:lnB>
                      <a:noFill/>
                    </a:lnB>
                    <a:solidFill>
                      <a:srgbClr val="FFFFFF"/>
                    </a:solidFill>
                  </a:tcPr>
                </a:tc>
                <a:tc>
                  <a:txBody>
                    <a:bodyPr/>
                    <a:lstStyle/>
                    <a:p>
                      <a:r>
                        <a:rPr lang="zh-CN" altLang="en-US" dirty="0">
                          <a:effectLst/>
                        </a:rPr>
                        <a:t>实现飞花令游戏功能的后端，处理前端发送的诗词匹配请求。</a:t>
                      </a:r>
                    </a:p>
                  </a:txBody>
                  <a:tcPr marL="123825" marR="123825" marT="57150" marB="57150" anchor="ctr">
                    <a:lnL>
                      <a:noFill/>
                    </a:lnL>
                    <a:lnR>
                      <a:noFill/>
                    </a:lnR>
                    <a:lnT>
                      <a:noFill/>
                    </a:lnT>
                    <a:lnB>
                      <a:noFill/>
                    </a:lnB>
                    <a:solidFill>
                      <a:srgbClr val="FFFFFF"/>
                    </a:solidFill>
                  </a:tcPr>
                </a:tc>
                <a:extLst>
                  <a:ext uri="{0D108BD9-81ED-4DB2-BD59-A6C34878D82A}">
                    <a16:rowId xmlns:a16="http://schemas.microsoft.com/office/drawing/2014/main" val="894844140"/>
                  </a:ext>
                </a:extLst>
              </a:tr>
              <a:tr h="0">
                <a:tc>
                  <a:txBody>
                    <a:bodyPr/>
                    <a:lstStyle/>
                    <a:p>
                      <a:r>
                        <a:rPr lang="en-US" altLang="zh-CN">
                          <a:effectLst/>
                        </a:rPr>
                        <a:t>8002</a:t>
                      </a:r>
                    </a:p>
                  </a:txBody>
                  <a:tcPr marL="123825" marR="123825" marT="57150" marB="57150" anchor="ctr">
                    <a:lnL>
                      <a:noFill/>
                    </a:lnL>
                    <a:lnR>
                      <a:noFill/>
                    </a:lnR>
                    <a:lnT>
                      <a:noFill/>
                    </a:lnT>
                    <a:lnB>
                      <a:noFill/>
                    </a:lnB>
                    <a:solidFill>
                      <a:srgbClr val="FFFFFF"/>
                    </a:solidFill>
                  </a:tcPr>
                </a:tc>
                <a:tc>
                  <a:txBody>
                    <a:bodyPr/>
                    <a:lstStyle/>
                    <a:p>
                      <a:r>
                        <a:rPr lang="zh-CN" altLang="en-US">
                          <a:effectLst/>
                        </a:rPr>
                        <a:t>实现意向识别功能的后端，处理前端发来的单字或多字诗词意向匹配请求。</a:t>
                      </a:r>
                    </a:p>
                  </a:txBody>
                  <a:tcPr marL="123825" marR="123825" marT="57150" marB="57150" anchor="ctr">
                    <a:lnL>
                      <a:noFill/>
                    </a:lnL>
                    <a:lnR>
                      <a:noFill/>
                    </a:lnR>
                    <a:lnT>
                      <a:noFill/>
                    </a:lnT>
                    <a:lnB>
                      <a:noFill/>
                    </a:lnB>
                    <a:solidFill>
                      <a:srgbClr val="FFFFFF"/>
                    </a:solidFill>
                  </a:tcPr>
                </a:tc>
                <a:extLst>
                  <a:ext uri="{0D108BD9-81ED-4DB2-BD59-A6C34878D82A}">
                    <a16:rowId xmlns:a16="http://schemas.microsoft.com/office/drawing/2014/main" val="3092131333"/>
                  </a:ext>
                </a:extLst>
              </a:tr>
              <a:tr h="0">
                <a:tc>
                  <a:txBody>
                    <a:bodyPr/>
                    <a:lstStyle/>
                    <a:p>
                      <a:r>
                        <a:rPr lang="en-US" altLang="zh-CN">
                          <a:effectLst/>
                        </a:rPr>
                        <a:t>8003</a:t>
                      </a:r>
                    </a:p>
                  </a:txBody>
                  <a:tcPr marL="123825" marR="123825" marT="57150" marB="57150" anchor="ctr">
                    <a:lnL>
                      <a:noFill/>
                    </a:lnL>
                    <a:lnR>
                      <a:noFill/>
                    </a:lnR>
                    <a:lnT>
                      <a:noFill/>
                    </a:lnT>
                    <a:lnB>
                      <a:noFill/>
                    </a:lnB>
                    <a:solidFill>
                      <a:srgbClr val="FFFFFF"/>
                    </a:solidFill>
                  </a:tcPr>
                </a:tc>
                <a:tc>
                  <a:txBody>
                    <a:bodyPr/>
                    <a:lstStyle/>
                    <a:p>
                      <a:r>
                        <a:rPr lang="zh-CN" altLang="en-US" dirty="0">
                          <a:effectLst/>
                        </a:rPr>
                        <a:t>实现“名成诗”功能的后端，处理前端发送的名字生成藏头诗请求。</a:t>
                      </a:r>
                    </a:p>
                  </a:txBody>
                  <a:tcPr marL="123825" marR="123825" marT="57150" marB="57150" anchor="ctr">
                    <a:lnL>
                      <a:noFill/>
                    </a:lnL>
                    <a:lnR>
                      <a:noFill/>
                    </a:lnR>
                    <a:lnT>
                      <a:noFill/>
                    </a:lnT>
                    <a:lnB>
                      <a:noFill/>
                    </a:lnB>
                    <a:solidFill>
                      <a:srgbClr val="FFFFFF"/>
                    </a:solidFill>
                  </a:tcPr>
                </a:tc>
                <a:extLst>
                  <a:ext uri="{0D108BD9-81ED-4DB2-BD59-A6C34878D82A}">
                    <a16:rowId xmlns:a16="http://schemas.microsoft.com/office/drawing/2014/main" val="1459680216"/>
                  </a:ext>
                </a:extLst>
              </a:tr>
            </a:tbl>
          </a:graphicData>
        </a:graphic>
      </p:graphicFrame>
    </p:spTree>
    <p:extLst>
      <p:ext uri="{BB962C8B-B14F-4D97-AF65-F5344CB8AC3E}">
        <p14:creationId xmlns:p14="http://schemas.microsoft.com/office/powerpoint/2010/main" val="2139923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85105" y="1581150"/>
            <a:ext cx="191389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01</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项目</a:t>
            </a:r>
            <a:r>
              <a:rPr kumimoji="1" lang="zh-CN" altLang="en-US" sz="6000" dirty="0">
                <a:solidFill>
                  <a:srgbClr val="AD7C69"/>
                </a:solidFill>
                <a:latin typeface="造字工房悦黑（非商用）特细长体" pitchFamily="2" charset="-122"/>
                <a:ea typeface="造字工房悦黑（非商用）特细长体" pitchFamily="2" charset="-122"/>
                <a:cs typeface="+mn-ea"/>
                <a:sym typeface="+mn-lt"/>
              </a:rPr>
              <a:t>展示</a:t>
            </a:r>
            <a:endParaRPr kumimoji="1" lang="zh-CN" altLang="en-US" sz="6000" b="0" i="0" u="none" strike="noStrike" kern="1200" cap="none"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endParaRPr>
          </a:p>
        </p:txBody>
      </p:sp>
    </p:spTree>
    <p:extLst>
      <p:ext uri="{BB962C8B-B14F-4D97-AF65-F5344CB8AC3E}">
        <p14:creationId xmlns:p14="http://schemas.microsoft.com/office/powerpoint/2010/main" val="2967486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85105" y="1581150"/>
            <a:ext cx="191389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01</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77223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100" normalizeH="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rPr>
              <a:t>感谢聆听</a:t>
            </a:r>
          </a:p>
        </p:txBody>
      </p:sp>
    </p:spTree>
    <p:extLst>
      <p:ext uri="{BB962C8B-B14F-4D97-AF65-F5344CB8AC3E}">
        <p14:creationId xmlns:p14="http://schemas.microsoft.com/office/powerpoint/2010/main" val="3860024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期末开题</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2" name="文本框 1">
            <a:extLst>
              <a:ext uri="{FF2B5EF4-FFF2-40B4-BE49-F238E27FC236}">
                <a16:creationId xmlns:a16="http://schemas.microsoft.com/office/drawing/2014/main" id="{B89A347D-F9C9-01BE-0278-B4471A62DD12}"/>
              </a:ext>
            </a:extLst>
          </p:cNvPr>
          <p:cNvSpPr txBox="1"/>
          <p:nvPr/>
        </p:nvSpPr>
        <p:spPr>
          <a:xfrm>
            <a:off x="319414" y="945715"/>
            <a:ext cx="9908088" cy="461665"/>
          </a:xfrm>
          <a:prstGeom prst="rect">
            <a:avLst/>
          </a:prstGeom>
          <a:noFill/>
        </p:spPr>
        <p:txBody>
          <a:bodyPr wrap="square" rtlCol="0">
            <a:spAutoFit/>
          </a:bodyPr>
          <a:lstStyle/>
          <a:p>
            <a:r>
              <a:rPr lang="zh-CN" altLang="en-US" sz="2400" dirty="0"/>
              <a:t>古诗文主题的</a:t>
            </a:r>
            <a:r>
              <a:rPr lang="en-US" altLang="zh-CN" sz="2400" dirty="0"/>
              <a:t>RAG+</a:t>
            </a:r>
            <a:r>
              <a:rPr lang="zh-CN" altLang="en-US" sz="2400" dirty="0"/>
              <a:t>大模型</a:t>
            </a:r>
          </a:p>
        </p:txBody>
      </p:sp>
      <p:sp>
        <p:nvSpPr>
          <p:cNvPr id="5" name="文本框 4">
            <a:extLst>
              <a:ext uri="{FF2B5EF4-FFF2-40B4-BE49-F238E27FC236}">
                <a16:creationId xmlns:a16="http://schemas.microsoft.com/office/drawing/2014/main" id="{4C71A6BE-C4A0-143E-CB5E-5F337C115534}"/>
              </a:ext>
            </a:extLst>
          </p:cNvPr>
          <p:cNvSpPr txBox="1"/>
          <p:nvPr/>
        </p:nvSpPr>
        <p:spPr>
          <a:xfrm>
            <a:off x="1141956" y="1406047"/>
            <a:ext cx="9908088" cy="369332"/>
          </a:xfrm>
          <a:prstGeom prst="rect">
            <a:avLst/>
          </a:prstGeom>
          <a:noFill/>
        </p:spPr>
        <p:txBody>
          <a:bodyPr wrap="square" rtlCol="0">
            <a:spAutoFit/>
          </a:bodyPr>
          <a:lstStyle/>
          <a:p>
            <a:r>
              <a:rPr lang="zh-CN" altLang="en-US" dirty="0"/>
              <a:t>解决问题</a:t>
            </a:r>
            <a:r>
              <a:rPr lang="en-US" altLang="zh-CN" dirty="0"/>
              <a:t>1</a:t>
            </a:r>
            <a:r>
              <a:rPr lang="zh-CN" altLang="en-US" dirty="0"/>
              <a:t>：</a:t>
            </a:r>
          </a:p>
        </p:txBody>
      </p:sp>
      <p:pic>
        <p:nvPicPr>
          <p:cNvPr id="6" name="图片 5">
            <a:extLst>
              <a:ext uri="{FF2B5EF4-FFF2-40B4-BE49-F238E27FC236}">
                <a16:creationId xmlns:a16="http://schemas.microsoft.com/office/drawing/2014/main" id="{14E9769D-D9AD-7512-BC6B-9911F2D7EA3F}"/>
              </a:ext>
            </a:extLst>
          </p:cNvPr>
          <p:cNvPicPr>
            <a:picLocks noChangeAspect="1"/>
          </p:cNvPicPr>
          <p:nvPr/>
        </p:nvPicPr>
        <p:blipFill>
          <a:blip r:embed="rId3"/>
          <a:stretch>
            <a:fillRect/>
          </a:stretch>
        </p:blipFill>
        <p:spPr>
          <a:xfrm>
            <a:off x="2540697" y="2410032"/>
            <a:ext cx="8509347" cy="2672590"/>
          </a:xfrm>
          <a:prstGeom prst="rect">
            <a:avLst/>
          </a:prstGeom>
        </p:spPr>
      </p:pic>
    </p:spTree>
    <p:extLst>
      <p:ext uri="{BB962C8B-B14F-4D97-AF65-F5344CB8AC3E}">
        <p14:creationId xmlns:p14="http://schemas.microsoft.com/office/powerpoint/2010/main" val="758351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期末开题</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pic>
        <p:nvPicPr>
          <p:cNvPr id="5" name="图片 4">
            <a:extLst>
              <a:ext uri="{FF2B5EF4-FFF2-40B4-BE49-F238E27FC236}">
                <a16:creationId xmlns:a16="http://schemas.microsoft.com/office/drawing/2014/main" id="{78E92007-ADD0-3A7F-F341-33D77ED17C79}"/>
              </a:ext>
            </a:extLst>
          </p:cNvPr>
          <p:cNvPicPr>
            <a:picLocks noChangeAspect="1"/>
          </p:cNvPicPr>
          <p:nvPr/>
        </p:nvPicPr>
        <p:blipFill>
          <a:blip r:embed="rId3"/>
          <a:stretch>
            <a:fillRect/>
          </a:stretch>
        </p:blipFill>
        <p:spPr>
          <a:xfrm>
            <a:off x="2248421" y="785822"/>
            <a:ext cx="8114778" cy="2888035"/>
          </a:xfrm>
          <a:prstGeom prst="rect">
            <a:avLst/>
          </a:prstGeom>
        </p:spPr>
      </p:pic>
      <p:pic>
        <p:nvPicPr>
          <p:cNvPr id="7" name="图片 6">
            <a:extLst>
              <a:ext uri="{FF2B5EF4-FFF2-40B4-BE49-F238E27FC236}">
                <a16:creationId xmlns:a16="http://schemas.microsoft.com/office/drawing/2014/main" id="{07FDF856-4C47-9479-47FF-886E1E8C51DE}"/>
              </a:ext>
            </a:extLst>
          </p:cNvPr>
          <p:cNvPicPr>
            <a:picLocks noChangeAspect="1"/>
          </p:cNvPicPr>
          <p:nvPr/>
        </p:nvPicPr>
        <p:blipFill>
          <a:blip r:embed="rId4"/>
          <a:stretch>
            <a:fillRect/>
          </a:stretch>
        </p:blipFill>
        <p:spPr>
          <a:xfrm>
            <a:off x="1578279" y="3801506"/>
            <a:ext cx="9464458" cy="2747184"/>
          </a:xfrm>
          <a:prstGeom prst="rect">
            <a:avLst/>
          </a:prstGeom>
        </p:spPr>
      </p:pic>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解决问题</a:t>
            </a:r>
            <a:r>
              <a:rPr lang="en-US" altLang="zh-CN" dirty="0"/>
              <a:t>2</a:t>
            </a:r>
            <a:r>
              <a:rPr lang="zh-CN" altLang="en-US" dirty="0"/>
              <a:t>：</a:t>
            </a:r>
          </a:p>
        </p:txBody>
      </p:sp>
    </p:spTree>
    <p:extLst>
      <p:ext uri="{BB962C8B-B14F-4D97-AF65-F5344CB8AC3E}">
        <p14:creationId xmlns:p14="http://schemas.microsoft.com/office/powerpoint/2010/main" val="3137312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连接符: 肘形 18">
            <a:extLst>
              <a:ext uri="{FF2B5EF4-FFF2-40B4-BE49-F238E27FC236}">
                <a16:creationId xmlns:a16="http://schemas.microsoft.com/office/drawing/2014/main" id="{E7B2D7CD-0152-0449-11C3-0D5F2BE33BFD}"/>
              </a:ext>
            </a:extLst>
          </p:cNvPr>
          <p:cNvCxnSpPr>
            <a:stCxn id="5" idx="2"/>
            <a:endCxn id="9" idx="3"/>
          </p:cNvCxnSpPr>
          <p:nvPr/>
        </p:nvCxnSpPr>
        <p:spPr>
          <a:xfrm rot="5400000">
            <a:off x="4352210" y="151964"/>
            <a:ext cx="1002748" cy="59869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6" name="连接符: 肘形 15">
            <a:extLst>
              <a:ext uri="{FF2B5EF4-FFF2-40B4-BE49-F238E27FC236}">
                <a16:creationId xmlns:a16="http://schemas.microsoft.com/office/drawing/2014/main" id="{45433809-50A4-249D-F12F-9F9ADF4A27EF}"/>
              </a:ext>
            </a:extLst>
          </p:cNvPr>
          <p:cNvCxnSpPr>
            <a:stCxn id="5" idx="2"/>
            <a:endCxn id="10" idx="3"/>
          </p:cNvCxnSpPr>
          <p:nvPr/>
        </p:nvCxnSpPr>
        <p:spPr>
          <a:xfrm rot="5400000">
            <a:off x="5338489" y="1138245"/>
            <a:ext cx="1002750" cy="401435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rgbClr val="AD7C69"/>
                </a:solidFill>
                <a:latin typeface="+mj-ea"/>
                <a:ea typeface="+mj-ea"/>
                <a:cs typeface="+mn-ea"/>
                <a:sym typeface="+mn-lt"/>
              </a:rPr>
              <a:t>期末开题</a:t>
            </a:r>
            <a:endPar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endParaRPr>
          </a:p>
        </p:txBody>
      </p:sp>
      <p:sp>
        <p:nvSpPr>
          <p:cNvPr id="8" name="文本框 7">
            <a:extLst>
              <a:ext uri="{FF2B5EF4-FFF2-40B4-BE49-F238E27FC236}">
                <a16:creationId xmlns:a16="http://schemas.microsoft.com/office/drawing/2014/main" id="{1313EA84-1822-EB2B-D3B7-93B9A7337EB8}"/>
              </a:ext>
            </a:extLst>
          </p:cNvPr>
          <p:cNvSpPr txBox="1"/>
          <p:nvPr/>
        </p:nvSpPr>
        <p:spPr>
          <a:xfrm>
            <a:off x="672230" y="785822"/>
            <a:ext cx="9908088" cy="369332"/>
          </a:xfrm>
          <a:prstGeom prst="rect">
            <a:avLst/>
          </a:prstGeom>
          <a:noFill/>
        </p:spPr>
        <p:txBody>
          <a:bodyPr wrap="square" rtlCol="0">
            <a:spAutoFit/>
          </a:bodyPr>
          <a:lstStyle/>
          <a:p>
            <a:r>
              <a:rPr lang="zh-CN" altLang="en-US" dirty="0"/>
              <a:t>项目设计</a:t>
            </a:r>
          </a:p>
        </p:txBody>
      </p:sp>
      <p:sp>
        <p:nvSpPr>
          <p:cNvPr id="2" name="文本框 1">
            <a:extLst>
              <a:ext uri="{FF2B5EF4-FFF2-40B4-BE49-F238E27FC236}">
                <a16:creationId xmlns:a16="http://schemas.microsoft.com/office/drawing/2014/main" id="{C02D6DB0-E977-54F7-310E-6C6DAFCEEE79}"/>
              </a:ext>
            </a:extLst>
          </p:cNvPr>
          <p:cNvSpPr txBox="1"/>
          <p:nvPr/>
        </p:nvSpPr>
        <p:spPr>
          <a:xfrm>
            <a:off x="1632559" y="1370597"/>
            <a:ext cx="9653392" cy="369332"/>
          </a:xfrm>
          <a:prstGeom prst="rect">
            <a:avLst/>
          </a:prstGeom>
          <a:noFill/>
        </p:spPr>
        <p:txBody>
          <a:bodyPr wrap="square" rtlCol="0">
            <a:spAutoFit/>
          </a:bodyPr>
          <a:lstStyle/>
          <a:p>
            <a:r>
              <a:rPr lang="zh-CN" altLang="en-US" dirty="0"/>
              <a:t>我们需要设计三个板块，一个是飞花令，一个是诗词知识问答，还有一个人名作诗</a:t>
            </a:r>
          </a:p>
        </p:txBody>
      </p:sp>
      <p:sp>
        <p:nvSpPr>
          <p:cNvPr id="3" name="矩形: 圆角 2">
            <a:extLst>
              <a:ext uri="{FF2B5EF4-FFF2-40B4-BE49-F238E27FC236}">
                <a16:creationId xmlns:a16="http://schemas.microsoft.com/office/drawing/2014/main" id="{3B93FA48-64A7-D202-656E-507EA30B8429}"/>
              </a:ext>
            </a:extLst>
          </p:cNvPr>
          <p:cNvSpPr/>
          <p:nvPr/>
        </p:nvSpPr>
        <p:spPr>
          <a:xfrm>
            <a:off x="131542" y="2624535"/>
            <a:ext cx="1728586" cy="3587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飞花令输入</a:t>
            </a:r>
          </a:p>
        </p:txBody>
      </p:sp>
      <p:sp>
        <p:nvSpPr>
          <p:cNvPr id="6" name="矩形: 圆角 5">
            <a:extLst>
              <a:ext uri="{FF2B5EF4-FFF2-40B4-BE49-F238E27FC236}">
                <a16:creationId xmlns:a16="http://schemas.microsoft.com/office/drawing/2014/main" id="{0A5027AA-C765-94E9-6AA0-EAD4FE7515F9}"/>
              </a:ext>
            </a:extLst>
          </p:cNvPr>
          <p:cNvSpPr/>
          <p:nvPr/>
        </p:nvSpPr>
        <p:spPr>
          <a:xfrm>
            <a:off x="2104102" y="2621570"/>
            <a:ext cx="1728586" cy="3587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诗词问答输入</a:t>
            </a:r>
          </a:p>
        </p:txBody>
      </p:sp>
      <p:sp>
        <p:nvSpPr>
          <p:cNvPr id="9" name="矩形: 圆角 8">
            <a:extLst>
              <a:ext uri="{FF2B5EF4-FFF2-40B4-BE49-F238E27FC236}">
                <a16:creationId xmlns:a16="http://schemas.microsoft.com/office/drawing/2014/main" id="{C981FE91-D4AA-E2BD-A20B-67B11D4BACD7}"/>
              </a:ext>
            </a:extLst>
          </p:cNvPr>
          <p:cNvSpPr/>
          <p:nvPr/>
        </p:nvSpPr>
        <p:spPr>
          <a:xfrm>
            <a:off x="93958" y="3402535"/>
            <a:ext cx="1766170" cy="4885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Prompt1</a:t>
            </a:r>
            <a:r>
              <a:rPr lang="zh-CN" altLang="en-US" dirty="0"/>
              <a:t>＋输入信息</a:t>
            </a:r>
          </a:p>
        </p:txBody>
      </p:sp>
      <p:sp>
        <p:nvSpPr>
          <p:cNvPr id="10" name="矩形: 圆角 9">
            <a:extLst>
              <a:ext uri="{FF2B5EF4-FFF2-40B4-BE49-F238E27FC236}">
                <a16:creationId xmlns:a16="http://schemas.microsoft.com/office/drawing/2014/main" id="{56365B89-99D6-4A4A-2786-8CF8C1E8F239}"/>
              </a:ext>
            </a:extLst>
          </p:cNvPr>
          <p:cNvSpPr/>
          <p:nvPr/>
        </p:nvSpPr>
        <p:spPr>
          <a:xfrm>
            <a:off x="2066518" y="3383571"/>
            <a:ext cx="1766170" cy="5264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Prompt1</a:t>
            </a:r>
            <a:r>
              <a:rPr lang="zh-CN" altLang="en-US" dirty="0"/>
              <a:t>＋输入信息</a:t>
            </a:r>
          </a:p>
        </p:txBody>
      </p:sp>
      <p:sp>
        <p:nvSpPr>
          <p:cNvPr id="11" name="圆柱体 10">
            <a:extLst>
              <a:ext uri="{FF2B5EF4-FFF2-40B4-BE49-F238E27FC236}">
                <a16:creationId xmlns:a16="http://schemas.microsoft.com/office/drawing/2014/main" id="{153622C7-72C2-125E-F52E-CC1D5BFA031E}"/>
              </a:ext>
            </a:extLst>
          </p:cNvPr>
          <p:cNvSpPr/>
          <p:nvPr/>
        </p:nvSpPr>
        <p:spPr>
          <a:xfrm>
            <a:off x="6924871" y="3856146"/>
            <a:ext cx="1207840" cy="197285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p>
        </p:txBody>
      </p:sp>
      <p:sp>
        <p:nvSpPr>
          <p:cNvPr id="5" name="矩形: 圆角 4">
            <a:extLst>
              <a:ext uri="{FF2B5EF4-FFF2-40B4-BE49-F238E27FC236}">
                <a16:creationId xmlns:a16="http://schemas.microsoft.com/office/drawing/2014/main" id="{6F08EF0F-9B95-DE81-4C3F-AB85C4F5DCB7}"/>
              </a:ext>
            </a:extLst>
          </p:cNvPr>
          <p:cNvSpPr/>
          <p:nvPr/>
        </p:nvSpPr>
        <p:spPr>
          <a:xfrm>
            <a:off x="7092211" y="2274713"/>
            <a:ext cx="15096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历史记录</a:t>
            </a:r>
          </a:p>
        </p:txBody>
      </p:sp>
      <p:sp>
        <p:nvSpPr>
          <p:cNvPr id="7" name="矩形: 圆角 6">
            <a:extLst>
              <a:ext uri="{FF2B5EF4-FFF2-40B4-BE49-F238E27FC236}">
                <a16:creationId xmlns:a16="http://schemas.microsoft.com/office/drawing/2014/main" id="{EB56264E-7055-A532-0EFF-F95D21750D95}"/>
              </a:ext>
            </a:extLst>
          </p:cNvPr>
          <p:cNvSpPr/>
          <p:nvPr/>
        </p:nvSpPr>
        <p:spPr>
          <a:xfrm>
            <a:off x="4686682" y="4656128"/>
            <a:ext cx="754828"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LLM</a:t>
            </a:r>
            <a:endParaRPr lang="zh-CN" altLang="en-US" dirty="0"/>
          </a:p>
        </p:txBody>
      </p:sp>
      <p:cxnSp>
        <p:nvCxnSpPr>
          <p:cNvPr id="13" name="连接符: 肘形 12">
            <a:extLst>
              <a:ext uri="{FF2B5EF4-FFF2-40B4-BE49-F238E27FC236}">
                <a16:creationId xmlns:a16="http://schemas.microsoft.com/office/drawing/2014/main" id="{5699BC9D-D890-228F-5A2C-5B19E9F1F57C}"/>
              </a:ext>
            </a:extLst>
          </p:cNvPr>
          <p:cNvCxnSpPr>
            <a:cxnSpLocks/>
            <a:stCxn id="9" idx="2"/>
            <a:endCxn id="7" idx="1"/>
          </p:cNvCxnSpPr>
          <p:nvPr/>
        </p:nvCxnSpPr>
        <p:spPr>
          <a:xfrm rot="16200000" flipH="1">
            <a:off x="2356990" y="2511102"/>
            <a:ext cx="949744" cy="370963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 name="连接符: 肘形 14">
            <a:extLst>
              <a:ext uri="{FF2B5EF4-FFF2-40B4-BE49-F238E27FC236}">
                <a16:creationId xmlns:a16="http://schemas.microsoft.com/office/drawing/2014/main" id="{B028B2E5-2D76-951B-6B06-F981B0371060}"/>
              </a:ext>
            </a:extLst>
          </p:cNvPr>
          <p:cNvCxnSpPr>
            <a:cxnSpLocks/>
            <a:stCxn id="5" idx="2"/>
            <a:endCxn id="28" idx="3"/>
          </p:cNvCxnSpPr>
          <p:nvPr/>
        </p:nvCxnSpPr>
        <p:spPr>
          <a:xfrm rot="5400000">
            <a:off x="6388299" y="2194337"/>
            <a:ext cx="1009032" cy="19084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连接符: 肘形 16">
            <a:extLst>
              <a:ext uri="{FF2B5EF4-FFF2-40B4-BE49-F238E27FC236}">
                <a16:creationId xmlns:a16="http://schemas.microsoft.com/office/drawing/2014/main" id="{39970E7C-C1AF-1CA2-DBDB-0EC16B20C969}"/>
              </a:ext>
            </a:extLst>
          </p:cNvPr>
          <p:cNvCxnSpPr>
            <a:cxnSpLocks/>
            <a:stCxn id="10" idx="2"/>
            <a:endCxn id="7" idx="1"/>
          </p:cNvCxnSpPr>
          <p:nvPr/>
        </p:nvCxnSpPr>
        <p:spPr>
          <a:xfrm rot="16200000" flipH="1">
            <a:off x="3352754" y="3506866"/>
            <a:ext cx="930776" cy="173707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 name="连接符: 肘形 21">
            <a:extLst>
              <a:ext uri="{FF2B5EF4-FFF2-40B4-BE49-F238E27FC236}">
                <a16:creationId xmlns:a16="http://schemas.microsoft.com/office/drawing/2014/main" id="{D2734A86-EC6B-6B65-E5A7-D1773FB9A4F8}"/>
              </a:ext>
            </a:extLst>
          </p:cNvPr>
          <p:cNvCxnSpPr>
            <a:cxnSpLocks/>
            <a:stCxn id="7" idx="3"/>
            <a:endCxn id="11" idx="2"/>
          </p:cNvCxnSpPr>
          <p:nvPr/>
        </p:nvCxnSpPr>
        <p:spPr>
          <a:xfrm>
            <a:off x="5441510" y="4840794"/>
            <a:ext cx="1483361" cy="177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9" name="矩形: 圆角 28">
            <a:extLst>
              <a:ext uri="{FF2B5EF4-FFF2-40B4-BE49-F238E27FC236}">
                <a16:creationId xmlns:a16="http://schemas.microsoft.com/office/drawing/2014/main" id="{8B281E50-5E8C-468B-A53E-DB45A0EEEFE1}"/>
              </a:ext>
            </a:extLst>
          </p:cNvPr>
          <p:cNvSpPr/>
          <p:nvPr/>
        </p:nvSpPr>
        <p:spPr>
          <a:xfrm>
            <a:off x="5618201" y="4654351"/>
            <a:ext cx="1156274"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检索内容</a:t>
            </a:r>
          </a:p>
        </p:txBody>
      </p:sp>
      <p:sp>
        <p:nvSpPr>
          <p:cNvPr id="39" name="矩形: 圆角 38">
            <a:extLst>
              <a:ext uri="{FF2B5EF4-FFF2-40B4-BE49-F238E27FC236}">
                <a16:creationId xmlns:a16="http://schemas.microsoft.com/office/drawing/2014/main" id="{AC1D4D2F-5B3A-DCCD-3F4E-556A6BAA4CE3}"/>
              </a:ext>
            </a:extLst>
          </p:cNvPr>
          <p:cNvSpPr/>
          <p:nvPr/>
        </p:nvSpPr>
        <p:spPr>
          <a:xfrm>
            <a:off x="8594568" y="4598313"/>
            <a:ext cx="1625176" cy="4885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Prompt2</a:t>
            </a:r>
            <a:r>
              <a:rPr lang="zh-CN" altLang="en-US" dirty="0"/>
              <a:t>＋输入信息</a:t>
            </a:r>
          </a:p>
        </p:txBody>
      </p:sp>
      <p:sp>
        <p:nvSpPr>
          <p:cNvPr id="40" name="矩形: 圆角 39">
            <a:extLst>
              <a:ext uri="{FF2B5EF4-FFF2-40B4-BE49-F238E27FC236}">
                <a16:creationId xmlns:a16="http://schemas.microsoft.com/office/drawing/2014/main" id="{22149E6A-9BD8-CFFF-5BA3-2000B60A7E7B}"/>
              </a:ext>
            </a:extLst>
          </p:cNvPr>
          <p:cNvSpPr/>
          <p:nvPr/>
        </p:nvSpPr>
        <p:spPr>
          <a:xfrm>
            <a:off x="9029742" y="5306964"/>
            <a:ext cx="754828"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LLM</a:t>
            </a:r>
            <a:endParaRPr lang="zh-CN" altLang="en-US" dirty="0"/>
          </a:p>
        </p:txBody>
      </p:sp>
      <p:sp>
        <p:nvSpPr>
          <p:cNvPr id="41" name="矩形: 圆角 40">
            <a:extLst>
              <a:ext uri="{FF2B5EF4-FFF2-40B4-BE49-F238E27FC236}">
                <a16:creationId xmlns:a16="http://schemas.microsoft.com/office/drawing/2014/main" id="{355AB007-E851-2375-69EE-6DB1FB1D1FB5}"/>
              </a:ext>
            </a:extLst>
          </p:cNvPr>
          <p:cNvSpPr/>
          <p:nvPr/>
        </p:nvSpPr>
        <p:spPr>
          <a:xfrm>
            <a:off x="8829019" y="6130468"/>
            <a:ext cx="1156274"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回答</a:t>
            </a:r>
          </a:p>
        </p:txBody>
      </p:sp>
      <p:cxnSp>
        <p:nvCxnSpPr>
          <p:cNvPr id="46" name="直接箭头连接符 45">
            <a:extLst>
              <a:ext uri="{FF2B5EF4-FFF2-40B4-BE49-F238E27FC236}">
                <a16:creationId xmlns:a16="http://schemas.microsoft.com/office/drawing/2014/main" id="{3438BFE8-8DB8-4CA8-0951-3698C97FE401}"/>
              </a:ext>
            </a:extLst>
          </p:cNvPr>
          <p:cNvCxnSpPr>
            <a:stCxn id="11" idx="4"/>
            <a:endCxn id="39" idx="1"/>
          </p:cNvCxnSpPr>
          <p:nvPr/>
        </p:nvCxnSpPr>
        <p:spPr>
          <a:xfrm>
            <a:off x="8132711" y="4842571"/>
            <a:ext cx="461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a16="http://schemas.microsoft.com/office/drawing/2014/main" id="{A1BCA335-C451-81C1-A0BD-ECDDB6971C7F}"/>
              </a:ext>
            </a:extLst>
          </p:cNvPr>
          <p:cNvCxnSpPr>
            <a:stCxn id="39" idx="2"/>
            <a:endCxn id="40" idx="0"/>
          </p:cNvCxnSpPr>
          <p:nvPr/>
        </p:nvCxnSpPr>
        <p:spPr>
          <a:xfrm>
            <a:off x="9407156" y="5086828"/>
            <a:ext cx="0" cy="220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272A2BEF-9295-7791-4D05-5E2A718B99F7}"/>
              </a:ext>
            </a:extLst>
          </p:cNvPr>
          <p:cNvCxnSpPr>
            <a:stCxn id="40" idx="2"/>
            <a:endCxn id="41" idx="0"/>
          </p:cNvCxnSpPr>
          <p:nvPr/>
        </p:nvCxnSpPr>
        <p:spPr>
          <a:xfrm>
            <a:off x="9407156" y="5676296"/>
            <a:ext cx="0" cy="454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连接符: 肘形 63">
            <a:extLst>
              <a:ext uri="{FF2B5EF4-FFF2-40B4-BE49-F238E27FC236}">
                <a16:creationId xmlns:a16="http://schemas.microsoft.com/office/drawing/2014/main" id="{027FC1A2-DD51-51B1-738E-DB81997E081D}"/>
              </a:ext>
            </a:extLst>
          </p:cNvPr>
          <p:cNvCxnSpPr>
            <a:stCxn id="5" idx="2"/>
            <a:endCxn id="39" idx="0"/>
          </p:cNvCxnSpPr>
          <p:nvPr/>
        </p:nvCxnSpPr>
        <p:spPr>
          <a:xfrm rot="16200000" flipH="1">
            <a:off x="7649963" y="2841120"/>
            <a:ext cx="1954268" cy="15601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8" name="连接符: 肘形 67">
            <a:extLst>
              <a:ext uri="{FF2B5EF4-FFF2-40B4-BE49-F238E27FC236}">
                <a16:creationId xmlns:a16="http://schemas.microsoft.com/office/drawing/2014/main" id="{74F41D8D-74E3-BC17-798E-9A75D1FC1922}"/>
              </a:ext>
            </a:extLst>
          </p:cNvPr>
          <p:cNvCxnSpPr>
            <a:stCxn id="41" idx="3"/>
            <a:endCxn id="5" idx="0"/>
          </p:cNvCxnSpPr>
          <p:nvPr/>
        </p:nvCxnSpPr>
        <p:spPr>
          <a:xfrm flipH="1" flipV="1">
            <a:off x="7847039" y="2274713"/>
            <a:ext cx="2138254" cy="4040421"/>
          </a:xfrm>
          <a:prstGeom prst="bentConnector4">
            <a:avLst>
              <a:gd name="adj1" fmla="val -56570"/>
              <a:gd name="adj2" fmla="val 105658"/>
            </a:avLst>
          </a:prstGeom>
          <a:ln>
            <a:tailEnd type="triangle"/>
          </a:ln>
        </p:spPr>
        <p:style>
          <a:lnRef idx="3">
            <a:schemeClr val="dk1"/>
          </a:lnRef>
          <a:fillRef idx="0">
            <a:schemeClr val="dk1"/>
          </a:fillRef>
          <a:effectRef idx="2">
            <a:schemeClr val="dk1"/>
          </a:effectRef>
          <a:fontRef idx="minor">
            <a:schemeClr val="tx1"/>
          </a:fontRef>
        </p:style>
      </p:cxnSp>
      <p:cxnSp>
        <p:nvCxnSpPr>
          <p:cNvPr id="71" name="连接符: 肘形 70">
            <a:extLst>
              <a:ext uri="{FF2B5EF4-FFF2-40B4-BE49-F238E27FC236}">
                <a16:creationId xmlns:a16="http://schemas.microsoft.com/office/drawing/2014/main" id="{9B7AD5C6-EEE8-53A6-3BBB-2449BFF5B733}"/>
              </a:ext>
            </a:extLst>
          </p:cNvPr>
          <p:cNvCxnSpPr>
            <a:cxnSpLocks/>
            <a:stCxn id="3" idx="0"/>
            <a:endCxn id="5" idx="0"/>
          </p:cNvCxnSpPr>
          <p:nvPr/>
        </p:nvCxnSpPr>
        <p:spPr>
          <a:xfrm rot="5400000" flipH="1" flipV="1">
            <a:off x="4246526" y="-975978"/>
            <a:ext cx="349822" cy="6851204"/>
          </a:xfrm>
          <a:prstGeom prst="bentConnector3">
            <a:avLst>
              <a:gd name="adj1" fmla="val 165348"/>
            </a:avLst>
          </a:prstGeom>
          <a:ln>
            <a:tailEnd type="triangle"/>
          </a:ln>
        </p:spPr>
        <p:style>
          <a:lnRef idx="3">
            <a:schemeClr val="dk1"/>
          </a:lnRef>
          <a:fillRef idx="0">
            <a:schemeClr val="dk1"/>
          </a:fillRef>
          <a:effectRef idx="2">
            <a:schemeClr val="dk1"/>
          </a:effectRef>
          <a:fontRef idx="minor">
            <a:schemeClr val="tx1"/>
          </a:fontRef>
        </p:style>
      </p:cxnSp>
      <p:cxnSp>
        <p:nvCxnSpPr>
          <p:cNvPr id="73" name="连接符: 肘形 72">
            <a:extLst>
              <a:ext uri="{FF2B5EF4-FFF2-40B4-BE49-F238E27FC236}">
                <a16:creationId xmlns:a16="http://schemas.microsoft.com/office/drawing/2014/main" id="{7529AEE4-F042-56EA-5F97-77B230CBDC28}"/>
              </a:ext>
            </a:extLst>
          </p:cNvPr>
          <p:cNvCxnSpPr>
            <a:cxnSpLocks/>
            <a:stCxn id="6" idx="0"/>
            <a:endCxn id="5" idx="0"/>
          </p:cNvCxnSpPr>
          <p:nvPr/>
        </p:nvCxnSpPr>
        <p:spPr>
          <a:xfrm rot="5400000" flipH="1" flipV="1">
            <a:off x="5234289" y="8820"/>
            <a:ext cx="346857" cy="4878644"/>
          </a:xfrm>
          <a:prstGeom prst="bentConnector3">
            <a:avLst>
              <a:gd name="adj1" fmla="val 165906"/>
            </a:avLst>
          </a:prstGeom>
          <a:ln>
            <a:tailEnd type="triangle"/>
          </a:ln>
        </p:spPr>
        <p:style>
          <a:lnRef idx="3">
            <a:schemeClr val="dk1"/>
          </a:lnRef>
          <a:fillRef idx="0">
            <a:schemeClr val="dk1"/>
          </a:fillRef>
          <a:effectRef idx="2">
            <a:schemeClr val="dk1"/>
          </a:effectRef>
          <a:fontRef idx="minor">
            <a:schemeClr val="tx1"/>
          </a:fontRef>
        </p:style>
      </p:cxnSp>
      <p:cxnSp>
        <p:nvCxnSpPr>
          <p:cNvPr id="75" name="直接箭头连接符 74">
            <a:extLst>
              <a:ext uri="{FF2B5EF4-FFF2-40B4-BE49-F238E27FC236}">
                <a16:creationId xmlns:a16="http://schemas.microsoft.com/office/drawing/2014/main" id="{7EF17A39-B2DA-C6C9-BCB3-60189E7AA55F}"/>
              </a:ext>
            </a:extLst>
          </p:cNvPr>
          <p:cNvCxnSpPr>
            <a:cxnSpLocks/>
            <a:stCxn id="3" idx="2"/>
            <a:endCxn id="9" idx="0"/>
          </p:cNvCxnSpPr>
          <p:nvPr/>
        </p:nvCxnSpPr>
        <p:spPr>
          <a:xfrm flipH="1">
            <a:off x="977043" y="2983259"/>
            <a:ext cx="18792" cy="419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a:extLst>
              <a:ext uri="{FF2B5EF4-FFF2-40B4-BE49-F238E27FC236}">
                <a16:creationId xmlns:a16="http://schemas.microsoft.com/office/drawing/2014/main" id="{98B0E5ED-CE8D-6555-9300-F94C348E5559}"/>
              </a:ext>
            </a:extLst>
          </p:cNvPr>
          <p:cNvCxnSpPr/>
          <p:nvPr/>
        </p:nvCxnSpPr>
        <p:spPr>
          <a:xfrm>
            <a:off x="2968395" y="2981973"/>
            <a:ext cx="0" cy="4196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矩形: 圆角 26">
            <a:extLst>
              <a:ext uri="{FF2B5EF4-FFF2-40B4-BE49-F238E27FC236}">
                <a16:creationId xmlns:a16="http://schemas.microsoft.com/office/drawing/2014/main" id="{24838C68-CAB0-CD3B-4F45-85BDA023BB55}"/>
              </a:ext>
            </a:extLst>
          </p:cNvPr>
          <p:cNvSpPr/>
          <p:nvPr/>
        </p:nvSpPr>
        <p:spPr>
          <a:xfrm>
            <a:off x="4255358" y="2622311"/>
            <a:ext cx="1728586" cy="3587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人名</a:t>
            </a:r>
          </a:p>
        </p:txBody>
      </p:sp>
      <p:sp>
        <p:nvSpPr>
          <p:cNvPr id="28" name="矩形: 圆角 27">
            <a:extLst>
              <a:ext uri="{FF2B5EF4-FFF2-40B4-BE49-F238E27FC236}">
                <a16:creationId xmlns:a16="http://schemas.microsoft.com/office/drawing/2014/main" id="{B7E97A0B-51EB-3F79-D897-88D793827DCF}"/>
              </a:ext>
            </a:extLst>
          </p:cNvPr>
          <p:cNvSpPr/>
          <p:nvPr/>
        </p:nvSpPr>
        <p:spPr>
          <a:xfrm>
            <a:off x="4172421" y="3389853"/>
            <a:ext cx="1766170" cy="5264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Prompt1</a:t>
            </a:r>
            <a:r>
              <a:rPr lang="zh-CN" altLang="en-US" dirty="0"/>
              <a:t>＋输入信息</a:t>
            </a:r>
          </a:p>
        </p:txBody>
      </p:sp>
      <p:cxnSp>
        <p:nvCxnSpPr>
          <p:cNvPr id="32" name="直接箭头连接符 31">
            <a:extLst>
              <a:ext uri="{FF2B5EF4-FFF2-40B4-BE49-F238E27FC236}">
                <a16:creationId xmlns:a16="http://schemas.microsoft.com/office/drawing/2014/main" id="{60A525EE-D8DD-4AAD-6975-FDE7D5CE8123}"/>
              </a:ext>
            </a:extLst>
          </p:cNvPr>
          <p:cNvCxnSpPr/>
          <p:nvPr/>
        </p:nvCxnSpPr>
        <p:spPr>
          <a:xfrm>
            <a:off x="5064096" y="2981035"/>
            <a:ext cx="0" cy="4196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06CF1112-74A1-58F5-E159-378EEEE9001A}"/>
              </a:ext>
            </a:extLst>
          </p:cNvPr>
          <p:cNvCxnSpPr>
            <a:stCxn id="28" idx="2"/>
            <a:endCxn id="7" idx="0"/>
          </p:cNvCxnSpPr>
          <p:nvPr/>
        </p:nvCxnSpPr>
        <p:spPr>
          <a:xfrm>
            <a:off x="5055506" y="3916300"/>
            <a:ext cx="8590" cy="739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2679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973955" y="1553845"/>
            <a:ext cx="2212975" cy="514985"/>
          </a:xfrm>
          <a:prstGeom prst="roundRect">
            <a:avLst/>
          </a:pr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a:cs typeface="+mn-ea"/>
              <a:sym typeface="+mn-lt"/>
            </a:endParaRPr>
          </a:p>
        </p:txBody>
      </p:sp>
      <p:sp>
        <p:nvSpPr>
          <p:cNvPr id="14" name="直角三角形 13"/>
          <p:cNvSpPr/>
          <p:nvPr/>
        </p:nvSpPr>
        <p:spPr>
          <a:xfrm flipH="1" flipV="1">
            <a:off x="9182100" y="0"/>
            <a:ext cx="3009900" cy="2261775"/>
          </a:xfrm>
          <a:custGeom>
            <a:avLst/>
            <a:gdLst>
              <a:gd name="connsiteX0" fmla="*/ 0 w 3009900"/>
              <a:gd name="connsiteY0" fmla="*/ 2261775 h 2261775"/>
              <a:gd name="connsiteX1" fmla="*/ 0 w 3009900"/>
              <a:gd name="connsiteY1" fmla="*/ 0 h 2261775"/>
              <a:gd name="connsiteX2" fmla="*/ 3009900 w 3009900"/>
              <a:gd name="connsiteY2" fmla="*/ 2261775 h 2261775"/>
              <a:gd name="connsiteX3" fmla="*/ 0 w 3009900"/>
              <a:gd name="connsiteY3" fmla="*/ 2261775 h 2261775"/>
              <a:gd name="connsiteX0-1" fmla="*/ 0 w 3009900"/>
              <a:gd name="connsiteY0-2" fmla="*/ 2261775 h 2261775"/>
              <a:gd name="connsiteX1-3" fmla="*/ 0 w 3009900"/>
              <a:gd name="connsiteY1-4" fmla="*/ 0 h 2261775"/>
              <a:gd name="connsiteX2-5" fmla="*/ 3009900 w 3009900"/>
              <a:gd name="connsiteY2-6" fmla="*/ 2261775 h 2261775"/>
              <a:gd name="connsiteX3-7" fmla="*/ 0 w 3009900"/>
              <a:gd name="connsiteY3-8" fmla="*/ 2261775 h 2261775"/>
              <a:gd name="connsiteX0-9" fmla="*/ 0 w 3009900"/>
              <a:gd name="connsiteY0-10" fmla="*/ 2261775 h 2261775"/>
              <a:gd name="connsiteX1-11" fmla="*/ 0 w 3009900"/>
              <a:gd name="connsiteY1-12" fmla="*/ 0 h 2261775"/>
              <a:gd name="connsiteX2-13" fmla="*/ 3009900 w 3009900"/>
              <a:gd name="connsiteY2-14" fmla="*/ 2261775 h 2261775"/>
              <a:gd name="connsiteX3-15" fmla="*/ 0 w 3009900"/>
              <a:gd name="connsiteY3-16" fmla="*/ 2261775 h 2261775"/>
            </a:gdLst>
            <a:ahLst/>
            <a:cxnLst>
              <a:cxn ang="0">
                <a:pos x="connsiteX0-1" y="connsiteY0-2"/>
              </a:cxn>
              <a:cxn ang="0">
                <a:pos x="connsiteX1-3" y="connsiteY1-4"/>
              </a:cxn>
              <a:cxn ang="0">
                <a:pos x="connsiteX2-5" y="connsiteY2-6"/>
              </a:cxn>
              <a:cxn ang="0">
                <a:pos x="connsiteX3-7" y="connsiteY3-8"/>
              </a:cxn>
            </a:cxnLst>
            <a:rect l="l" t="t" r="r" b="b"/>
            <a:pathLst>
              <a:path w="3009900" h="2261775">
                <a:moveTo>
                  <a:pt x="0" y="2261775"/>
                </a:moveTo>
                <a:lnTo>
                  <a:pt x="0" y="0"/>
                </a:lnTo>
                <a:cubicBezTo>
                  <a:pt x="765175" y="1287325"/>
                  <a:pt x="1920875" y="1831700"/>
                  <a:pt x="3009900" y="2261775"/>
                </a:cubicBezTo>
                <a:lnTo>
                  <a:pt x="0" y="2261775"/>
                </a:lnTo>
                <a:close/>
              </a:path>
            </a:pathLst>
          </a:custGeom>
          <a:solidFill>
            <a:srgbClr val="D9CF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0" y="2943225"/>
            <a:ext cx="7654315" cy="3914776"/>
            <a:chOff x="0" y="2142682"/>
            <a:chExt cx="7654315" cy="4715319"/>
          </a:xfrm>
        </p:grpSpPr>
        <p:sp>
          <p:nvSpPr>
            <p:cNvPr id="11" name="直角三角形 4"/>
            <p:cNvSpPr/>
            <p:nvPr/>
          </p:nvSpPr>
          <p:spPr>
            <a:xfrm>
              <a:off x="0" y="2142682"/>
              <a:ext cx="7654315" cy="471531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 name="connsiteX0-217" fmla="*/ 0 w 1220674"/>
                <a:gd name="connsiteY0-218" fmla="*/ 1843224 h 1843224"/>
                <a:gd name="connsiteX1-219" fmla="*/ 0 w 1220674"/>
                <a:gd name="connsiteY1-220" fmla="*/ 0 h 1843224"/>
                <a:gd name="connsiteX2-221" fmla="*/ 700248 w 1220674"/>
                <a:gd name="connsiteY2-222" fmla="*/ 1072613 h 1843224"/>
                <a:gd name="connsiteX3-223" fmla="*/ 1220674 w 1220674"/>
                <a:gd name="connsiteY3-224" fmla="*/ 1843224 h 1843224"/>
                <a:gd name="connsiteX4-225" fmla="*/ 0 w 1220674"/>
                <a:gd name="connsiteY4-226" fmla="*/ 1843224 h 1843224"/>
                <a:gd name="connsiteX0-227" fmla="*/ 0 w 1220674"/>
                <a:gd name="connsiteY0-228" fmla="*/ 1843224 h 1843224"/>
                <a:gd name="connsiteX1-229" fmla="*/ 0 w 1220674"/>
                <a:gd name="connsiteY1-230" fmla="*/ 0 h 1843224"/>
                <a:gd name="connsiteX2-231" fmla="*/ 700248 w 1220674"/>
                <a:gd name="connsiteY2-232" fmla="*/ 1072613 h 1843224"/>
                <a:gd name="connsiteX3-233" fmla="*/ 1220674 w 1220674"/>
                <a:gd name="connsiteY3-234" fmla="*/ 1843224 h 1843224"/>
                <a:gd name="connsiteX4-235" fmla="*/ 0 w 1220674"/>
                <a:gd name="connsiteY4-236" fmla="*/ 1843224 h 1843224"/>
                <a:gd name="connsiteX0-237" fmla="*/ 0 w 1220674"/>
                <a:gd name="connsiteY0-238" fmla="*/ 1868693 h 1868693"/>
                <a:gd name="connsiteX1-239" fmla="*/ 0 w 1220674"/>
                <a:gd name="connsiteY1-240" fmla="*/ 25469 h 1868693"/>
                <a:gd name="connsiteX2-241" fmla="*/ 320620 w 1220674"/>
                <a:gd name="connsiteY2-242" fmla="*/ 989296 h 1868693"/>
                <a:gd name="connsiteX3-243" fmla="*/ 700248 w 1220674"/>
                <a:gd name="connsiteY3-244" fmla="*/ 1098082 h 1868693"/>
                <a:gd name="connsiteX4-245" fmla="*/ 1220674 w 1220674"/>
                <a:gd name="connsiteY4-246" fmla="*/ 1868693 h 1868693"/>
                <a:gd name="connsiteX5" fmla="*/ 0 w 1220674"/>
                <a:gd name="connsiteY5" fmla="*/ 1868693 h 1868693"/>
                <a:gd name="connsiteX0-247" fmla="*/ 0 w 1220674"/>
                <a:gd name="connsiteY0-248" fmla="*/ 1843224 h 1843224"/>
                <a:gd name="connsiteX1-249" fmla="*/ 0 w 1220674"/>
                <a:gd name="connsiteY1-250" fmla="*/ 0 h 1843224"/>
                <a:gd name="connsiteX2-251" fmla="*/ 320620 w 1220674"/>
                <a:gd name="connsiteY2-252" fmla="*/ 963827 h 1843224"/>
                <a:gd name="connsiteX3-253" fmla="*/ 700248 w 1220674"/>
                <a:gd name="connsiteY3-254" fmla="*/ 1072613 h 1843224"/>
                <a:gd name="connsiteX4-255" fmla="*/ 1220674 w 1220674"/>
                <a:gd name="connsiteY4-256" fmla="*/ 1843224 h 1843224"/>
                <a:gd name="connsiteX5-257" fmla="*/ 0 w 1220674"/>
                <a:gd name="connsiteY5-258" fmla="*/ 1843224 h 1843224"/>
                <a:gd name="connsiteX0-259" fmla="*/ 0 w 1220674"/>
                <a:gd name="connsiteY0-260" fmla="*/ 1843224 h 1843224"/>
                <a:gd name="connsiteX1-261" fmla="*/ 0 w 1220674"/>
                <a:gd name="connsiteY1-262" fmla="*/ 0 h 1843224"/>
                <a:gd name="connsiteX2-263" fmla="*/ 261711 w 1220674"/>
                <a:gd name="connsiteY2-264" fmla="*/ 831266 h 1843224"/>
                <a:gd name="connsiteX3-265" fmla="*/ 700248 w 1220674"/>
                <a:gd name="connsiteY3-266" fmla="*/ 1072613 h 1843224"/>
                <a:gd name="connsiteX4-267" fmla="*/ 1220674 w 1220674"/>
                <a:gd name="connsiteY4-268" fmla="*/ 1843224 h 1843224"/>
                <a:gd name="connsiteX5-269" fmla="*/ 0 w 1220674"/>
                <a:gd name="connsiteY5-270" fmla="*/ 1843224 h 1843224"/>
                <a:gd name="connsiteX0-271" fmla="*/ 0 w 1220674"/>
                <a:gd name="connsiteY0-272" fmla="*/ 1843224 h 1843224"/>
                <a:gd name="connsiteX1-273" fmla="*/ 0 w 1220674"/>
                <a:gd name="connsiteY1-274" fmla="*/ 0 h 1843224"/>
                <a:gd name="connsiteX2-275" fmla="*/ 261711 w 1220674"/>
                <a:gd name="connsiteY2-276" fmla="*/ 831266 h 1843224"/>
                <a:gd name="connsiteX3-277" fmla="*/ 731151 w 1220674"/>
                <a:gd name="connsiteY3-278" fmla="*/ 1172034 h 1843224"/>
                <a:gd name="connsiteX4-279" fmla="*/ 1220674 w 1220674"/>
                <a:gd name="connsiteY4-280" fmla="*/ 1843224 h 1843224"/>
                <a:gd name="connsiteX5-281" fmla="*/ 0 w 1220674"/>
                <a:gd name="connsiteY5-282"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 ang="0">
                  <a:pos x="connsiteX5-257" y="connsiteY5-258"/>
                </a:cxn>
              </a:cxnLst>
              <a:rect l="l" t="t" r="r" b="b"/>
              <a:pathLst>
                <a:path w="1220674" h="1843224">
                  <a:moveTo>
                    <a:pt x="0" y="1843224"/>
                  </a:moveTo>
                  <a:lnTo>
                    <a:pt x="0" y="0"/>
                  </a:lnTo>
                  <a:cubicBezTo>
                    <a:pt x="55851" y="30181"/>
                    <a:pt x="145003" y="652497"/>
                    <a:pt x="261711" y="831266"/>
                  </a:cubicBezTo>
                  <a:cubicBezTo>
                    <a:pt x="378419" y="1010035"/>
                    <a:pt x="571324" y="1003374"/>
                    <a:pt x="731151" y="1172034"/>
                  </a:cubicBezTo>
                  <a:cubicBezTo>
                    <a:pt x="890978" y="1340694"/>
                    <a:pt x="931304" y="1385008"/>
                    <a:pt x="1220674" y="1843224"/>
                  </a:cubicBezTo>
                  <a:lnTo>
                    <a:pt x="0" y="1843224"/>
                  </a:lnTo>
                  <a:close/>
                </a:path>
              </a:pathLst>
            </a:custGeom>
            <a:solidFill>
              <a:srgbClr val="E3C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a:off x="0" y="2548411"/>
              <a:ext cx="5649902" cy="4309590"/>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 name="connsiteX0-73" fmla="*/ 0 w 1220674"/>
                <a:gd name="connsiteY0-74" fmla="*/ 1843224 h 1843224"/>
                <a:gd name="connsiteX1-75" fmla="*/ 0 w 1220674"/>
                <a:gd name="connsiteY1-76" fmla="*/ 0 h 1843224"/>
                <a:gd name="connsiteX2-77" fmla="*/ 1220674 w 1220674"/>
                <a:gd name="connsiteY2-78" fmla="*/ 1843224 h 1843224"/>
                <a:gd name="connsiteX3-79" fmla="*/ 0 w 1220674"/>
                <a:gd name="connsiteY3-80" fmla="*/ 1843224 h 1843224"/>
                <a:gd name="connsiteX0-81" fmla="*/ 0 w 1220674"/>
                <a:gd name="connsiteY0-82" fmla="*/ 1843224 h 1843224"/>
                <a:gd name="connsiteX1-83" fmla="*/ 0 w 1220674"/>
                <a:gd name="connsiteY1-84" fmla="*/ 0 h 1843224"/>
                <a:gd name="connsiteX2-85" fmla="*/ 1220674 w 1220674"/>
                <a:gd name="connsiteY2-86" fmla="*/ 1843224 h 1843224"/>
                <a:gd name="connsiteX3-87" fmla="*/ 0 w 1220674"/>
                <a:gd name="connsiteY3-88" fmla="*/ 1843224 h 1843224"/>
                <a:gd name="connsiteX0-89" fmla="*/ 0 w 1232835"/>
                <a:gd name="connsiteY0-90" fmla="*/ 1858915 h 1858915"/>
                <a:gd name="connsiteX1-91" fmla="*/ 0 w 1232835"/>
                <a:gd name="connsiteY1-92" fmla="*/ 15691 h 1858915"/>
                <a:gd name="connsiteX2-93" fmla="*/ 663981 w 1232835"/>
                <a:gd name="connsiteY2-94" fmla="*/ 896726 h 1858915"/>
                <a:gd name="connsiteX3-95" fmla="*/ 1220674 w 1232835"/>
                <a:gd name="connsiteY3-96" fmla="*/ 1858915 h 1858915"/>
                <a:gd name="connsiteX4" fmla="*/ 0 w 1232835"/>
                <a:gd name="connsiteY4" fmla="*/ 1858915 h 1858915"/>
                <a:gd name="connsiteX0-97" fmla="*/ 0 w 1232835"/>
                <a:gd name="connsiteY0-98" fmla="*/ 1855252 h 1855252"/>
                <a:gd name="connsiteX1-99" fmla="*/ 0 w 1232835"/>
                <a:gd name="connsiteY1-100" fmla="*/ 12028 h 1855252"/>
                <a:gd name="connsiteX2-101" fmla="*/ 663981 w 1232835"/>
                <a:gd name="connsiteY2-102" fmla="*/ 893063 h 1855252"/>
                <a:gd name="connsiteX3-103" fmla="*/ 1220674 w 1232835"/>
                <a:gd name="connsiteY3-104" fmla="*/ 1855252 h 1855252"/>
                <a:gd name="connsiteX4-105" fmla="*/ 0 w 1232835"/>
                <a:gd name="connsiteY4-106" fmla="*/ 1855252 h 1855252"/>
                <a:gd name="connsiteX0-107" fmla="*/ 0 w 1230823"/>
                <a:gd name="connsiteY0-108" fmla="*/ 1855137 h 1855137"/>
                <a:gd name="connsiteX1-109" fmla="*/ 0 w 1230823"/>
                <a:gd name="connsiteY1-110" fmla="*/ 11913 h 1855137"/>
                <a:gd name="connsiteX2-111" fmla="*/ 663981 w 1230823"/>
                <a:gd name="connsiteY2-112" fmla="*/ 892948 h 1855137"/>
                <a:gd name="connsiteX3-113" fmla="*/ 1220674 w 1230823"/>
                <a:gd name="connsiteY3-114" fmla="*/ 1855137 h 1855137"/>
                <a:gd name="connsiteX4-115" fmla="*/ 0 w 1230823"/>
                <a:gd name="connsiteY4-116" fmla="*/ 1855137 h 1855137"/>
                <a:gd name="connsiteX0-117" fmla="*/ 0 w 1230823"/>
                <a:gd name="connsiteY0-118" fmla="*/ 1843224 h 1843224"/>
                <a:gd name="connsiteX1-119" fmla="*/ 0 w 1230823"/>
                <a:gd name="connsiteY1-120" fmla="*/ 0 h 1843224"/>
                <a:gd name="connsiteX2-121" fmla="*/ 663981 w 1230823"/>
                <a:gd name="connsiteY2-122" fmla="*/ 881035 h 1843224"/>
                <a:gd name="connsiteX3-123" fmla="*/ 1220674 w 1230823"/>
                <a:gd name="connsiteY3-124" fmla="*/ 1843224 h 1843224"/>
                <a:gd name="connsiteX4-125" fmla="*/ 0 w 1230823"/>
                <a:gd name="connsiteY4-126" fmla="*/ 1843224 h 1843224"/>
                <a:gd name="connsiteX0-127" fmla="*/ 0 w 1230823"/>
                <a:gd name="connsiteY0-128" fmla="*/ 1843224 h 1843224"/>
                <a:gd name="connsiteX1-129" fmla="*/ 0 w 1230823"/>
                <a:gd name="connsiteY1-130" fmla="*/ 0 h 1843224"/>
                <a:gd name="connsiteX2-131" fmla="*/ 663981 w 1230823"/>
                <a:gd name="connsiteY2-132" fmla="*/ 881035 h 1843224"/>
                <a:gd name="connsiteX3-133" fmla="*/ 1220674 w 1230823"/>
                <a:gd name="connsiteY3-134" fmla="*/ 1843224 h 1843224"/>
                <a:gd name="connsiteX4-135" fmla="*/ 0 w 1230823"/>
                <a:gd name="connsiteY4-136" fmla="*/ 1843224 h 1843224"/>
                <a:gd name="connsiteX0-137" fmla="*/ 0 w 1231923"/>
                <a:gd name="connsiteY0-138" fmla="*/ 1843224 h 1843224"/>
                <a:gd name="connsiteX1-139" fmla="*/ 0 w 1231923"/>
                <a:gd name="connsiteY1-140" fmla="*/ 0 h 1843224"/>
                <a:gd name="connsiteX2-141" fmla="*/ 663981 w 1231923"/>
                <a:gd name="connsiteY2-142" fmla="*/ 881035 h 1843224"/>
                <a:gd name="connsiteX3-143" fmla="*/ 1220674 w 1231923"/>
                <a:gd name="connsiteY3-144" fmla="*/ 1843224 h 1843224"/>
                <a:gd name="connsiteX4-145" fmla="*/ 0 w 1231923"/>
                <a:gd name="connsiteY4-146" fmla="*/ 1843224 h 1843224"/>
                <a:gd name="connsiteX0-147" fmla="*/ 0 w 1220674"/>
                <a:gd name="connsiteY0-148" fmla="*/ 1843224 h 1843224"/>
                <a:gd name="connsiteX1-149" fmla="*/ 0 w 1220674"/>
                <a:gd name="connsiteY1-150" fmla="*/ 0 h 1843224"/>
                <a:gd name="connsiteX2-151" fmla="*/ 663981 w 1220674"/>
                <a:gd name="connsiteY2-152" fmla="*/ 881035 h 1843224"/>
                <a:gd name="connsiteX3-153" fmla="*/ 1220674 w 1220674"/>
                <a:gd name="connsiteY3-154" fmla="*/ 1843224 h 1843224"/>
                <a:gd name="connsiteX4-155" fmla="*/ 0 w 1220674"/>
                <a:gd name="connsiteY4-156" fmla="*/ 1843224 h 1843224"/>
                <a:gd name="connsiteX0-157" fmla="*/ 0 w 1220674"/>
                <a:gd name="connsiteY0-158" fmla="*/ 1843224 h 1843224"/>
                <a:gd name="connsiteX1-159" fmla="*/ 0 w 1220674"/>
                <a:gd name="connsiteY1-160" fmla="*/ 0 h 1843224"/>
                <a:gd name="connsiteX2-161" fmla="*/ 660056 w 1220674"/>
                <a:gd name="connsiteY2-162" fmla="*/ 1103776 h 1843224"/>
                <a:gd name="connsiteX3-163" fmla="*/ 1220674 w 1220674"/>
                <a:gd name="connsiteY3-164" fmla="*/ 1843224 h 1843224"/>
                <a:gd name="connsiteX4-165" fmla="*/ 0 w 1220674"/>
                <a:gd name="connsiteY4-166" fmla="*/ 1843224 h 1843224"/>
                <a:gd name="connsiteX0-167" fmla="*/ 0 w 1220674"/>
                <a:gd name="connsiteY0-168" fmla="*/ 1843224 h 1843224"/>
                <a:gd name="connsiteX1-169" fmla="*/ 0 w 1220674"/>
                <a:gd name="connsiteY1-170" fmla="*/ 0 h 1843224"/>
                <a:gd name="connsiteX2-171" fmla="*/ 660056 w 1220674"/>
                <a:gd name="connsiteY2-172" fmla="*/ 1103776 h 1843224"/>
                <a:gd name="connsiteX3-173" fmla="*/ 1220674 w 1220674"/>
                <a:gd name="connsiteY3-174" fmla="*/ 1843224 h 1843224"/>
                <a:gd name="connsiteX4-175" fmla="*/ 0 w 1220674"/>
                <a:gd name="connsiteY4-176" fmla="*/ 1843224 h 1843224"/>
                <a:gd name="connsiteX0-177" fmla="*/ 0 w 1220674"/>
                <a:gd name="connsiteY0-178" fmla="*/ 1843224 h 1843224"/>
                <a:gd name="connsiteX1-179" fmla="*/ 0 w 1220674"/>
                <a:gd name="connsiteY1-180" fmla="*/ 0 h 1843224"/>
                <a:gd name="connsiteX2-181" fmla="*/ 572398 w 1220674"/>
                <a:gd name="connsiteY2-182" fmla="*/ 992406 h 1843224"/>
                <a:gd name="connsiteX3-183" fmla="*/ 1220674 w 1220674"/>
                <a:gd name="connsiteY3-184" fmla="*/ 1843224 h 1843224"/>
                <a:gd name="connsiteX4-185" fmla="*/ 0 w 1220674"/>
                <a:gd name="connsiteY4-186" fmla="*/ 1843224 h 1843224"/>
                <a:gd name="connsiteX0-187" fmla="*/ 0 w 1220674"/>
                <a:gd name="connsiteY0-188" fmla="*/ 1843224 h 1843224"/>
                <a:gd name="connsiteX1-189" fmla="*/ 0 w 1220674"/>
                <a:gd name="connsiteY1-190" fmla="*/ 0 h 1843224"/>
                <a:gd name="connsiteX2-191" fmla="*/ 572398 w 1220674"/>
                <a:gd name="connsiteY2-192" fmla="*/ 992406 h 1843224"/>
                <a:gd name="connsiteX3-193" fmla="*/ 1220674 w 1220674"/>
                <a:gd name="connsiteY3-194" fmla="*/ 1843224 h 1843224"/>
                <a:gd name="connsiteX4-195" fmla="*/ 0 w 1220674"/>
                <a:gd name="connsiteY4-196" fmla="*/ 1843224 h 1843224"/>
                <a:gd name="connsiteX0-197" fmla="*/ 0 w 1220674"/>
                <a:gd name="connsiteY0-198" fmla="*/ 1843224 h 1843224"/>
                <a:gd name="connsiteX1-199" fmla="*/ 0 w 1220674"/>
                <a:gd name="connsiteY1-200" fmla="*/ 0 h 1843224"/>
                <a:gd name="connsiteX2-201" fmla="*/ 555390 w 1220674"/>
                <a:gd name="connsiteY2-202" fmla="*/ 1044207 h 1843224"/>
                <a:gd name="connsiteX3-203" fmla="*/ 1220674 w 1220674"/>
                <a:gd name="connsiteY3-204" fmla="*/ 1843224 h 1843224"/>
                <a:gd name="connsiteX4-205" fmla="*/ 0 w 1220674"/>
                <a:gd name="connsiteY4-206" fmla="*/ 1843224 h 1843224"/>
                <a:gd name="connsiteX0-207" fmla="*/ 0 w 1220674"/>
                <a:gd name="connsiteY0-208" fmla="*/ 1843224 h 1843224"/>
                <a:gd name="connsiteX1-209" fmla="*/ 0 w 1220674"/>
                <a:gd name="connsiteY1-210" fmla="*/ 0 h 1843224"/>
                <a:gd name="connsiteX2-211" fmla="*/ 555390 w 1220674"/>
                <a:gd name="connsiteY2-212" fmla="*/ 1044207 h 1843224"/>
                <a:gd name="connsiteX3-213" fmla="*/ 1220674 w 1220674"/>
                <a:gd name="connsiteY3-214" fmla="*/ 1843224 h 1843224"/>
                <a:gd name="connsiteX4-215" fmla="*/ 0 w 1220674"/>
                <a:gd name="connsiteY4-216" fmla="*/ 1843224 h 1843224"/>
              </a:gdLst>
              <a:ahLst/>
              <a:cxnLst>
                <a:cxn ang="0">
                  <a:pos x="connsiteX0-1" y="connsiteY0-2"/>
                </a:cxn>
                <a:cxn ang="0">
                  <a:pos x="connsiteX1-3" y="connsiteY1-4"/>
                </a:cxn>
                <a:cxn ang="0">
                  <a:pos x="connsiteX2-5" y="connsiteY2-6"/>
                </a:cxn>
                <a:cxn ang="0">
                  <a:pos x="connsiteX3-7" y="connsiteY3-8"/>
                </a:cxn>
                <a:cxn ang="0">
                  <a:pos x="connsiteX4-105" y="connsiteY4-106"/>
                </a:cxn>
              </a:cxnLst>
              <a:rect l="l" t="t" r="r" b="b"/>
              <a:pathLst>
                <a:path w="1220674" h="1843224">
                  <a:moveTo>
                    <a:pt x="0" y="1843224"/>
                  </a:moveTo>
                  <a:lnTo>
                    <a:pt x="0" y="0"/>
                  </a:lnTo>
                  <a:cubicBezTo>
                    <a:pt x="143232" y="748728"/>
                    <a:pt x="417582" y="977874"/>
                    <a:pt x="555390" y="1044207"/>
                  </a:cubicBezTo>
                  <a:cubicBezTo>
                    <a:pt x="693198" y="1110540"/>
                    <a:pt x="931304" y="1385008"/>
                    <a:pt x="1220674" y="1843224"/>
                  </a:cubicBezTo>
                  <a:lnTo>
                    <a:pt x="0" y="1843224"/>
                  </a:lnTo>
                  <a:close/>
                </a:path>
              </a:pathLst>
            </a:custGeom>
            <a:solidFill>
              <a:srgbClr val="989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4"/>
            <p:cNvSpPr/>
            <p:nvPr/>
          </p:nvSpPr>
          <p:spPr>
            <a:xfrm>
              <a:off x="0" y="3184252"/>
              <a:ext cx="3874592" cy="3673748"/>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 name="connsiteX0-33" fmla="*/ 0 w 1350405"/>
                <a:gd name="connsiteY0-34" fmla="*/ 1843224 h 1843224"/>
                <a:gd name="connsiteX1-35" fmla="*/ 0 w 1350405"/>
                <a:gd name="connsiteY1-36" fmla="*/ 0 h 1843224"/>
                <a:gd name="connsiteX2-37" fmla="*/ 1350405 w 1350405"/>
                <a:gd name="connsiteY2-38" fmla="*/ 1843224 h 1843224"/>
                <a:gd name="connsiteX3-39" fmla="*/ 0 w 1350405"/>
                <a:gd name="connsiteY3-40" fmla="*/ 1843224 h 1843224"/>
                <a:gd name="connsiteX0-41" fmla="*/ 0 w 1350405"/>
                <a:gd name="connsiteY0-42" fmla="*/ 1843224 h 1843224"/>
                <a:gd name="connsiteX1-43" fmla="*/ 0 w 1350405"/>
                <a:gd name="connsiteY1-44" fmla="*/ 0 h 1843224"/>
                <a:gd name="connsiteX2-45" fmla="*/ 1350405 w 1350405"/>
                <a:gd name="connsiteY2-46" fmla="*/ 1843224 h 1843224"/>
                <a:gd name="connsiteX3-47" fmla="*/ 0 w 1350405"/>
                <a:gd name="connsiteY3-48" fmla="*/ 1843224 h 1843224"/>
                <a:gd name="connsiteX0-49" fmla="*/ 0 w 1220674"/>
                <a:gd name="connsiteY0-50" fmla="*/ 1843224 h 1843224"/>
                <a:gd name="connsiteX1-51" fmla="*/ 0 w 1220674"/>
                <a:gd name="connsiteY1-52" fmla="*/ 0 h 1843224"/>
                <a:gd name="connsiteX2-53" fmla="*/ 1220674 w 1220674"/>
                <a:gd name="connsiteY2-54" fmla="*/ 1843224 h 1843224"/>
                <a:gd name="connsiteX3-55" fmla="*/ 0 w 1220674"/>
                <a:gd name="connsiteY3-56" fmla="*/ 1843224 h 1843224"/>
                <a:gd name="connsiteX0-57" fmla="*/ 0 w 1220674"/>
                <a:gd name="connsiteY0-58" fmla="*/ 1843224 h 1843224"/>
                <a:gd name="connsiteX1-59" fmla="*/ 0 w 1220674"/>
                <a:gd name="connsiteY1-60" fmla="*/ 0 h 1843224"/>
                <a:gd name="connsiteX2-61" fmla="*/ 1220674 w 1220674"/>
                <a:gd name="connsiteY2-62" fmla="*/ 1843224 h 1843224"/>
                <a:gd name="connsiteX3-63" fmla="*/ 0 w 1220674"/>
                <a:gd name="connsiteY3-64" fmla="*/ 1843224 h 1843224"/>
                <a:gd name="connsiteX0-65" fmla="*/ 0 w 1220674"/>
                <a:gd name="connsiteY0-66" fmla="*/ 1843224 h 1843224"/>
                <a:gd name="connsiteX1-67" fmla="*/ 0 w 1220674"/>
                <a:gd name="connsiteY1-68" fmla="*/ 0 h 1843224"/>
                <a:gd name="connsiteX2-69" fmla="*/ 1220674 w 1220674"/>
                <a:gd name="connsiteY2-70" fmla="*/ 1843224 h 1843224"/>
                <a:gd name="connsiteX3-71" fmla="*/ 0 w 1220674"/>
                <a:gd name="connsiteY3-72" fmla="*/ 1843224 h 1843224"/>
              </a:gdLst>
              <a:ahLst/>
              <a:cxnLst>
                <a:cxn ang="0">
                  <a:pos x="connsiteX0-1" y="connsiteY0-2"/>
                </a:cxn>
                <a:cxn ang="0">
                  <a:pos x="connsiteX1-3" y="connsiteY1-4"/>
                </a:cxn>
                <a:cxn ang="0">
                  <a:pos x="connsiteX2-5" y="connsiteY2-6"/>
                </a:cxn>
                <a:cxn ang="0">
                  <a:pos x="connsiteX3-7" y="connsiteY3-8"/>
                </a:cxn>
              </a:cxnLst>
              <a:rect l="l" t="t" r="r" b="b"/>
              <a:pathLst>
                <a:path w="1220674" h="1843224">
                  <a:moveTo>
                    <a:pt x="0" y="1843224"/>
                  </a:moveTo>
                  <a:lnTo>
                    <a:pt x="0" y="0"/>
                  </a:lnTo>
                  <a:cubicBezTo>
                    <a:pt x="380206" y="984876"/>
                    <a:pt x="795075" y="821381"/>
                    <a:pt x="1220674" y="1843224"/>
                  </a:cubicBezTo>
                  <a:lnTo>
                    <a:pt x="0" y="1843224"/>
                  </a:lnTo>
                  <a:close/>
                </a:path>
              </a:pathLst>
            </a:custGeom>
            <a:solidFill>
              <a:srgbClr val="D9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4"/>
            <p:cNvSpPr/>
            <p:nvPr/>
          </p:nvSpPr>
          <p:spPr>
            <a:xfrm>
              <a:off x="0" y="3637333"/>
              <a:ext cx="2063960" cy="322066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350405"/>
                <a:gd name="connsiteY0-18" fmla="*/ 1843224 h 1843224"/>
                <a:gd name="connsiteX1-19" fmla="*/ 0 w 1350405"/>
                <a:gd name="connsiteY1-20" fmla="*/ 0 h 1843224"/>
                <a:gd name="connsiteX2-21" fmla="*/ 1350405 w 1350405"/>
                <a:gd name="connsiteY2-22" fmla="*/ 1843224 h 1843224"/>
                <a:gd name="connsiteX3-23" fmla="*/ 0 w 1350405"/>
                <a:gd name="connsiteY3-24" fmla="*/ 1843224 h 1843224"/>
                <a:gd name="connsiteX0-25" fmla="*/ 0 w 1350405"/>
                <a:gd name="connsiteY0-26" fmla="*/ 1843224 h 1843224"/>
                <a:gd name="connsiteX1-27" fmla="*/ 0 w 1350405"/>
                <a:gd name="connsiteY1-28" fmla="*/ 0 h 1843224"/>
                <a:gd name="connsiteX2-29" fmla="*/ 1350405 w 1350405"/>
                <a:gd name="connsiteY2-30" fmla="*/ 1843224 h 1843224"/>
                <a:gd name="connsiteX3-31" fmla="*/ 0 w 1350405"/>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350405" h="1843224">
                  <a:moveTo>
                    <a:pt x="0" y="1843224"/>
                  </a:moveTo>
                  <a:lnTo>
                    <a:pt x="0" y="0"/>
                  </a:lnTo>
                  <a:cubicBezTo>
                    <a:pt x="380206" y="984876"/>
                    <a:pt x="718764" y="958103"/>
                    <a:pt x="1350405"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4"/>
            <p:cNvSpPr/>
            <p:nvPr/>
          </p:nvSpPr>
          <p:spPr>
            <a:xfrm>
              <a:off x="0" y="4735123"/>
              <a:ext cx="1458398" cy="2122877"/>
            </a:xfrm>
            <a:custGeom>
              <a:avLst/>
              <a:gdLst>
                <a:gd name="connsiteX0" fmla="*/ 0 w 1350405"/>
                <a:gd name="connsiteY0" fmla="*/ 1843224 h 1843224"/>
                <a:gd name="connsiteX1" fmla="*/ 0 w 1350405"/>
                <a:gd name="connsiteY1" fmla="*/ 0 h 1843224"/>
                <a:gd name="connsiteX2" fmla="*/ 1350405 w 1350405"/>
                <a:gd name="connsiteY2" fmla="*/ 1843224 h 1843224"/>
                <a:gd name="connsiteX3" fmla="*/ 0 w 1350405"/>
                <a:gd name="connsiteY3" fmla="*/ 1843224 h 1843224"/>
                <a:gd name="connsiteX0-1" fmla="*/ 0 w 1350405"/>
                <a:gd name="connsiteY0-2" fmla="*/ 1843224 h 1843224"/>
                <a:gd name="connsiteX1-3" fmla="*/ 0 w 1350405"/>
                <a:gd name="connsiteY1-4" fmla="*/ 0 h 1843224"/>
                <a:gd name="connsiteX2-5" fmla="*/ 1350405 w 1350405"/>
                <a:gd name="connsiteY2-6" fmla="*/ 1843224 h 1843224"/>
                <a:gd name="connsiteX3-7" fmla="*/ 0 w 1350405"/>
                <a:gd name="connsiteY3-8" fmla="*/ 1843224 h 1843224"/>
                <a:gd name="connsiteX0-9" fmla="*/ 0 w 1350405"/>
                <a:gd name="connsiteY0-10" fmla="*/ 1843224 h 1843224"/>
                <a:gd name="connsiteX1-11" fmla="*/ 0 w 1350405"/>
                <a:gd name="connsiteY1-12" fmla="*/ 0 h 1843224"/>
                <a:gd name="connsiteX2-13" fmla="*/ 1350405 w 1350405"/>
                <a:gd name="connsiteY2-14" fmla="*/ 1843224 h 1843224"/>
                <a:gd name="connsiteX3-15" fmla="*/ 0 w 1350405"/>
                <a:gd name="connsiteY3-16" fmla="*/ 1843224 h 1843224"/>
                <a:gd name="connsiteX0-17" fmla="*/ 0 w 1266279"/>
                <a:gd name="connsiteY0-18" fmla="*/ 1843224 h 1843224"/>
                <a:gd name="connsiteX1-19" fmla="*/ 0 w 1266279"/>
                <a:gd name="connsiteY1-20" fmla="*/ 0 h 1843224"/>
                <a:gd name="connsiteX2-21" fmla="*/ 1266279 w 1266279"/>
                <a:gd name="connsiteY2-22" fmla="*/ 1843224 h 1843224"/>
                <a:gd name="connsiteX3-23" fmla="*/ 0 w 1266279"/>
                <a:gd name="connsiteY3-24" fmla="*/ 1843224 h 1843224"/>
                <a:gd name="connsiteX0-25" fmla="*/ 0 w 1266279"/>
                <a:gd name="connsiteY0-26" fmla="*/ 1843224 h 1843224"/>
                <a:gd name="connsiteX1-27" fmla="*/ 0 w 1266279"/>
                <a:gd name="connsiteY1-28" fmla="*/ 0 h 1843224"/>
                <a:gd name="connsiteX2-29" fmla="*/ 1266279 w 1266279"/>
                <a:gd name="connsiteY2-30" fmla="*/ 1843224 h 1843224"/>
                <a:gd name="connsiteX3-31" fmla="*/ 0 w 1266279"/>
                <a:gd name="connsiteY3-32" fmla="*/ 1843224 h 1843224"/>
              </a:gdLst>
              <a:ahLst/>
              <a:cxnLst>
                <a:cxn ang="0">
                  <a:pos x="connsiteX0-1" y="connsiteY0-2"/>
                </a:cxn>
                <a:cxn ang="0">
                  <a:pos x="connsiteX1-3" y="connsiteY1-4"/>
                </a:cxn>
                <a:cxn ang="0">
                  <a:pos x="connsiteX2-5" y="connsiteY2-6"/>
                </a:cxn>
                <a:cxn ang="0">
                  <a:pos x="connsiteX3-7" y="connsiteY3-8"/>
                </a:cxn>
              </a:cxnLst>
              <a:rect l="l" t="t" r="r" b="b"/>
              <a:pathLst>
                <a:path w="1266279" h="1843224">
                  <a:moveTo>
                    <a:pt x="0" y="1843224"/>
                  </a:moveTo>
                  <a:lnTo>
                    <a:pt x="0" y="0"/>
                  </a:lnTo>
                  <a:cubicBezTo>
                    <a:pt x="351976" y="827298"/>
                    <a:pt x="598141" y="1265149"/>
                    <a:pt x="1266279" y="1843224"/>
                  </a:cubicBezTo>
                  <a:lnTo>
                    <a:pt x="0" y="1843224"/>
                  </a:lnTo>
                  <a:close/>
                </a:path>
              </a:pathLst>
            </a:custGeom>
            <a:solidFill>
              <a:srgbClr val="CCA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直角三角形 12"/>
          <p:cNvSpPr/>
          <p:nvPr/>
        </p:nvSpPr>
        <p:spPr>
          <a:xfrm flipH="1" flipV="1">
            <a:off x="10048874" y="0"/>
            <a:ext cx="2143125" cy="1238250"/>
          </a:xfrm>
          <a:custGeom>
            <a:avLst/>
            <a:gdLst>
              <a:gd name="connsiteX0" fmla="*/ 0 w 2143125"/>
              <a:gd name="connsiteY0" fmla="*/ 1238250 h 1238250"/>
              <a:gd name="connsiteX1" fmla="*/ 0 w 2143125"/>
              <a:gd name="connsiteY1" fmla="*/ 0 h 1238250"/>
              <a:gd name="connsiteX2" fmla="*/ 2143125 w 2143125"/>
              <a:gd name="connsiteY2" fmla="*/ 1238250 h 1238250"/>
              <a:gd name="connsiteX3" fmla="*/ 0 w 2143125"/>
              <a:gd name="connsiteY3" fmla="*/ 1238250 h 1238250"/>
              <a:gd name="connsiteX0-1" fmla="*/ 0 w 2143125"/>
              <a:gd name="connsiteY0-2" fmla="*/ 1238250 h 1238250"/>
              <a:gd name="connsiteX1-3" fmla="*/ 0 w 2143125"/>
              <a:gd name="connsiteY1-4" fmla="*/ 0 h 1238250"/>
              <a:gd name="connsiteX2-5" fmla="*/ 2143125 w 2143125"/>
              <a:gd name="connsiteY2-6" fmla="*/ 1238250 h 1238250"/>
              <a:gd name="connsiteX3-7" fmla="*/ 0 w 2143125"/>
              <a:gd name="connsiteY3-8" fmla="*/ 1238250 h 1238250"/>
              <a:gd name="connsiteX0-9" fmla="*/ 0 w 2143125"/>
              <a:gd name="connsiteY0-10" fmla="*/ 1238250 h 1238250"/>
              <a:gd name="connsiteX1-11" fmla="*/ 0 w 2143125"/>
              <a:gd name="connsiteY1-12" fmla="*/ 0 h 1238250"/>
              <a:gd name="connsiteX2-13" fmla="*/ 2143125 w 2143125"/>
              <a:gd name="connsiteY2-14" fmla="*/ 1238250 h 1238250"/>
              <a:gd name="connsiteX3-15" fmla="*/ 0 w 2143125"/>
              <a:gd name="connsiteY3-16" fmla="*/ 1238250 h 1238250"/>
            </a:gdLst>
            <a:ahLst/>
            <a:cxnLst>
              <a:cxn ang="0">
                <a:pos x="connsiteX0-1" y="connsiteY0-2"/>
              </a:cxn>
              <a:cxn ang="0">
                <a:pos x="connsiteX1-3" y="connsiteY1-4"/>
              </a:cxn>
              <a:cxn ang="0">
                <a:pos x="connsiteX2-5" y="connsiteY2-6"/>
              </a:cxn>
              <a:cxn ang="0">
                <a:pos x="connsiteX3-7" y="connsiteY3-8"/>
              </a:cxn>
            </a:cxnLst>
            <a:rect l="l" t="t" r="r" b="b"/>
            <a:pathLst>
              <a:path w="2143125" h="1238250">
                <a:moveTo>
                  <a:pt x="0" y="1238250"/>
                </a:moveTo>
                <a:lnTo>
                  <a:pt x="0" y="0"/>
                </a:lnTo>
                <a:cubicBezTo>
                  <a:pt x="704850" y="660400"/>
                  <a:pt x="1466850" y="996950"/>
                  <a:pt x="2143125" y="1238250"/>
                </a:cubicBezTo>
                <a:lnTo>
                  <a:pt x="0" y="1238250"/>
                </a:lnTo>
                <a:close/>
              </a:path>
            </a:pathLst>
          </a:custGeom>
          <a:solidFill>
            <a:srgbClr val="CCAE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85105" y="1581150"/>
            <a:ext cx="191389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spc="500" baseline="0" noProof="0" dirty="0">
                <a:ln>
                  <a:noFill/>
                </a:ln>
                <a:solidFill>
                  <a:schemeClr val="bg1"/>
                </a:solidFill>
                <a:effectLst/>
                <a:uLnTx/>
                <a:uFillTx/>
                <a:cs typeface="+mn-ea"/>
                <a:sym typeface="+mn-lt"/>
              </a:rPr>
              <a:t>PART 02</a:t>
            </a:r>
          </a:p>
        </p:txBody>
      </p:sp>
      <p:sp>
        <p:nvSpPr>
          <p:cNvPr id="15" name="文本框 14">
            <a:extLst>
              <a:ext uri="{FF2B5EF4-FFF2-40B4-BE49-F238E27FC236}">
                <a16:creationId xmlns:a16="http://schemas.microsoft.com/office/drawing/2014/main" id="{CE5DB078-6FFA-4C9C-3875-A08982376EDC}"/>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000" spc="-1200" dirty="0">
                <a:solidFill>
                  <a:srgbClr val="AD7C69"/>
                </a:solidFill>
                <a:latin typeface="造字工房悦黑（非商用）特细长体" pitchFamily="2" charset="-122"/>
                <a:ea typeface="造字工房悦黑（非商用）特细长体" pitchFamily="2" charset="-122"/>
                <a:cs typeface="+mn-ea"/>
                <a:sym typeface="+mn-lt"/>
              </a:rPr>
              <a:t>具  体  实  现</a:t>
            </a:r>
            <a:endParaRPr kumimoji="1" lang="zh-CN" altLang="en-US" sz="6000" b="0" i="0" u="none" strike="noStrike" kern="1200" cap="none" spc="-1200" normalizeH="0" baseline="0" noProof="0" dirty="0">
              <a:ln>
                <a:noFill/>
              </a:ln>
              <a:solidFill>
                <a:srgbClr val="AD7C69"/>
              </a:solidFill>
              <a:effectLst/>
              <a:uLnTx/>
              <a:uFillTx/>
              <a:latin typeface="造字工房悦黑（非商用）特细长体" pitchFamily="2" charset="-122"/>
              <a:ea typeface="造字工房悦黑（非商用）特细长体" pitchFamily="2" charset="-122"/>
              <a:cs typeface="+mn-ea"/>
              <a:sym typeface="+mn-lt"/>
            </a:endParaRPr>
          </a:p>
        </p:txBody>
      </p:sp>
    </p:spTree>
    <p:extLst>
      <p:ext uri="{BB962C8B-B14F-4D97-AF65-F5344CB8AC3E}">
        <p14:creationId xmlns:p14="http://schemas.microsoft.com/office/powerpoint/2010/main" val="2583329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530662" y="1627521"/>
            <a:ext cx="8868428" cy="646331"/>
          </a:xfrm>
          <a:prstGeom prst="rect">
            <a:avLst/>
          </a:prstGeom>
          <a:noFill/>
        </p:spPr>
        <p:txBody>
          <a:bodyPr wrap="square" rtlCol="0">
            <a:spAutoFit/>
          </a:bodyPr>
          <a:lstStyle/>
          <a:p>
            <a:r>
              <a:rPr lang="zh-CN" altLang="en-US" dirty="0"/>
              <a:t>       在本次实验中，我们使用了</a:t>
            </a:r>
            <a:r>
              <a:rPr lang="en-US" altLang="zh-CN" dirty="0"/>
              <a:t>qwen2-7B</a:t>
            </a:r>
            <a:r>
              <a:rPr lang="zh-CN" altLang="en-US" dirty="0"/>
              <a:t>的模型，因为千问模型在部分古文资料上训练过，使用的非向量数据库是</a:t>
            </a:r>
            <a:r>
              <a:rPr lang="en-US" altLang="zh-CN" dirty="0" err="1"/>
              <a:t>elasticsearch</a:t>
            </a:r>
            <a:r>
              <a:rPr lang="zh-CN" altLang="en-US" dirty="0"/>
              <a:t>，向量数据库是</a:t>
            </a:r>
            <a:r>
              <a:rPr lang="en-US" altLang="zh-CN" dirty="0"/>
              <a:t>Milvus</a:t>
            </a:r>
            <a:r>
              <a:rPr lang="zh-CN" altLang="en-US" dirty="0"/>
              <a:t>。</a:t>
            </a:r>
          </a:p>
        </p:txBody>
      </p:sp>
      <p:pic>
        <p:nvPicPr>
          <p:cNvPr id="6" name="图片 5">
            <a:extLst>
              <a:ext uri="{FF2B5EF4-FFF2-40B4-BE49-F238E27FC236}">
                <a16:creationId xmlns:a16="http://schemas.microsoft.com/office/drawing/2014/main" id="{AC0C0827-3866-3C20-0EFF-7E2BE412D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924" y="3692991"/>
            <a:ext cx="6839905" cy="2353003"/>
          </a:xfrm>
          <a:prstGeom prst="rect">
            <a:avLst/>
          </a:prstGeom>
        </p:spPr>
      </p:pic>
    </p:spTree>
    <p:extLst>
      <p:ext uri="{BB962C8B-B14F-4D97-AF65-F5344CB8AC3E}">
        <p14:creationId xmlns:p14="http://schemas.microsoft.com/office/powerpoint/2010/main" val="2923118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D456FE-3C1A-644F-6464-1BEE3A66D322}"/>
              </a:ext>
            </a:extLst>
          </p:cNvPr>
          <p:cNvSpPr txBox="1"/>
          <p:nvPr/>
        </p:nvSpPr>
        <p:spPr>
          <a:xfrm>
            <a:off x="3891442" y="269940"/>
            <a:ext cx="41468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AD7C69"/>
                </a:solidFill>
                <a:effectLst/>
                <a:uLnTx/>
                <a:uFillTx/>
                <a:latin typeface="+mj-ea"/>
                <a:ea typeface="+mj-ea"/>
                <a:cs typeface="+mn-ea"/>
                <a:sym typeface="+mn-lt"/>
              </a:rPr>
              <a:t>具体实现</a:t>
            </a:r>
          </a:p>
        </p:txBody>
      </p:sp>
      <p:sp>
        <p:nvSpPr>
          <p:cNvPr id="2" name="文本框 1">
            <a:extLst>
              <a:ext uri="{FF2B5EF4-FFF2-40B4-BE49-F238E27FC236}">
                <a16:creationId xmlns:a16="http://schemas.microsoft.com/office/drawing/2014/main" id="{CEDF069B-A2E6-5CC5-95B8-CBCF740C58A5}"/>
              </a:ext>
            </a:extLst>
          </p:cNvPr>
          <p:cNvSpPr txBox="1"/>
          <p:nvPr/>
        </p:nvSpPr>
        <p:spPr>
          <a:xfrm>
            <a:off x="1095919" y="1210859"/>
            <a:ext cx="8868428" cy="1200329"/>
          </a:xfrm>
          <a:prstGeom prst="rect">
            <a:avLst/>
          </a:prstGeom>
          <a:noFill/>
        </p:spPr>
        <p:txBody>
          <a:bodyPr wrap="square" rtlCol="0">
            <a:spAutoFit/>
          </a:bodyPr>
          <a:lstStyle/>
          <a:p>
            <a:r>
              <a:rPr lang="zh-CN" altLang="en-US" dirty="0"/>
              <a:t>       </a:t>
            </a:r>
            <a:r>
              <a:rPr lang="zh-CN" altLang="zh-CN" dirty="0"/>
              <a:t>使用</a:t>
            </a:r>
            <a:r>
              <a:rPr lang="en-US" altLang="zh-CN" dirty="0"/>
              <a:t>qwen2</a:t>
            </a:r>
            <a:r>
              <a:rPr lang="zh-CN" altLang="zh-CN" dirty="0"/>
              <a:t>的原因是因为</a:t>
            </a:r>
            <a:r>
              <a:rPr lang="en-US" altLang="zh-CN" dirty="0"/>
              <a:t>qwen2</a:t>
            </a:r>
            <a:r>
              <a:rPr lang="zh-CN" altLang="zh-CN" dirty="0"/>
              <a:t>在大量中文语料上训练过，很多知名的古诗文都在</a:t>
            </a:r>
            <a:r>
              <a:rPr lang="en-US" altLang="zh-CN" dirty="0" err="1"/>
              <a:t>qwen</a:t>
            </a:r>
            <a:r>
              <a:rPr lang="zh-CN" altLang="zh-CN" dirty="0"/>
              <a:t>训练的语料库中，如图</a:t>
            </a:r>
            <a:r>
              <a:rPr lang="en-US" altLang="zh-CN" dirty="0"/>
              <a:t>3</a:t>
            </a:r>
            <a:r>
              <a:rPr lang="zh-CN" altLang="zh-CN" dirty="0"/>
              <a:t>所示，在古诗文方面，千问的表现虽然也不如意，但是要比其他模型效果好。</a:t>
            </a:r>
          </a:p>
          <a:p>
            <a:endParaRPr lang="zh-CN" altLang="en-US" dirty="0"/>
          </a:p>
        </p:txBody>
      </p:sp>
      <p:pic>
        <p:nvPicPr>
          <p:cNvPr id="1026" name="图片 1">
            <a:extLst>
              <a:ext uri="{FF2B5EF4-FFF2-40B4-BE49-F238E27FC236}">
                <a16:creationId xmlns:a16="http://schemas.microsoft.com/office/drawing/2014/main" id="{AFE3DF73-6729-B8CE-CB6C-EC1B3CDF6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833" y="2220355"/>
            <a:ext cx="7076098" cy="222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5">
            <a:extLst>
              <a:ext uri="{FF2B5EF4-FFF2-40B4-BE49-F238E27FC236}">
                <a16:creationId xmlns:a16="http://schemas.microsoft.com/office/drawing/2014/main" id="{5E9B57DE-72CA-56F5-B4BF-EC706930B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373" y="4483269"/>
            <a:ext cx="6199865" cy="194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125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895</Words>
  <Application>Microsoft Office PowerPoint</Application>
  <PresentationFormat>宽屏</PresentationFormat>
  <Paragraphs>146</Paragraphs>
  <Slides>33</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等线 Light</vt:lpstr>
      <vt:lpstr>宋体</vt:lpstr>
      <vt:lpstr>微软雅黑 Light</vt:lpstr>
      <vt:lpstr>造字工房悦黑（非商用）特细长体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jc s</dc:creator>
  <cp:lastModifiedBy>子豪 兰</cp:lastModifiedBy>
  <cp:revision>14</cp:revision>
  <dcterms:created xsi:type="dcterms:W3CDTF">2024-06-16T05:52:00Z</dcterms:created>
  <dcterms:modified xsi:type="dcterms:W3CDTF">2024-06-17T13:50:09Z</dcterms:modified>
</cp:coreProperties>
</file>