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7" r:id="rId4"/>
    <p:sldId id="262" r:id="rId5"/>
    <p:sldId id="260" r:id="rId6"/>
    <p:sldId id="261" r:id="rId7"/>
    <p:sldId id="264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asoedov Alexander" initials="MA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18T17:09:13.740" idx="1">
    <p:pos x="508" y="1204"/>
    <p:text>ПЕРЕРАБОТАТЬ БОЛЕЕ НАГЛЯДНО!!!! ПОКАЗАТЬ ЧТО ХОЧУ РАССКАЗАТЬ!!!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ADF5-90D6-4F89-937A-A25D979E0E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2A28-FCE0-4BFA-8D7C-0EF8217108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8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yntool.solab.rshu.ru/" TargetMode="External"/><Relationship Id="rId2" Type="http://schemas.openxmlformats.org/officeDocument/2006/relationships/hyperlink" Target="http://satin.rshu.ru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1720900"/>
            <a:ext cx="7772400" cy="125090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Солне</a:t>
            </a:r>
            <a:r>
              <a:rPr lang="en-US" sz="2400" b="1" dirty="0" smtClean="0"/>
              <a:t>ч</a:t>
            </a:r>
            <a:r>
              <a:rPr lang="ru-RU" sz="2400" b="1" dirty="0" smtClean="0"/>
              <a:t>ный </a:t>
            </a:r>
            <a:r>
              <a:rPr lang="ru-RU" sz="2400" b="1" dirty="0" smtClean="0"/>
              <a:t>блик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как «инструмент» исследования </a:t>
            </a:r>
            <a:r>
              <a:rPr lang="en-US" sz="2400" b="1" dirty="0" smtClean="0"/>
              <a:t>О</a:t>
            </a:r>
            <a:r>
              <a:rPr lang="ru-RU" sz="2400" b="1" dirty="0" smtClean="0"/>
              <a:t>кеана из </a:t>
            </a:r>
            <a:r>
              <a:rPr lang="en-US" sz="2400" b="1" dirty="0" smtClean="0"/>
              <a:t>К</a:t>
            </a:r>
            <a:r>
              <a:rPr lang="ru-RU" sz="2400" b="1" dirty="0" smtClean="0"/>
              <a:t>осмоса</a:t>
            </a:r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4732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Специальность 25.00.28 – </a:t>
            </a:r>
            <a:r>
              <a:rPr lang="ru-RU" dirty="0" smtClean="0">
                <a:solidFill>
                  <a:schemeClr val="tx1"/>
                </a:solidFill>
              </a:rPr>
              <a:t>Океанология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Диссертация </a:t>
            </a:r>
            <a:r>
              <a:rPr lang="ru-RU" dirty="0">
                <a:solidFill>
                  <a:schemeClr val="tx1"/>
                </a:solidFill>
              </a:rPr>
              <a:t>на соискание ученой степени</a:t>
            </a:r>
          </a:p>
          <a:p>
            <a:r>
              <a:rPr lang="ru-RU" dirty="0">
                <a:solidFill>
                  <a:schemeClr val="tx1"/>
                </a:solidFill>
              </a:rPr>
              <a:t>кандидата </a:t>
            </a:r>
            <a:r>
              <a:rPr lang="ru-RU" dirty="0" smtClean="0">
                <a:solidFill>
                  <a:schemeClr val="tx1"/>
                </a:solidFill>
              </a:rPr>
              <a:t>физико-математических </a:t>
            </a:r>
            <a:r>
              <a:rPr lang="ru-RU" dirty="0">
                <a:solidFill>
                  <a:schemeClr val="tx1"/>
                </a:solidFill>
              </a:rPr>
              <a:t>наук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380" y="188640"/>
            <a:ext cx="76652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Российский Государственный Гидрометеорологический Университет</a:t>
            </a:r>
          </a:p>
          <a:p>
            <a:pPr algn="ctr">
              <a:lnSpc>
                <a:spcPct val="80000"/>
              </a:lnSpc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Лаборатория Спутниковой Океанографии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512000" y="650305"/>
            <a:ext cx="61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286000" y="13207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Мясоедов Александр </a:t>
            </a:r>
            <a:r>
              <a:rPr lang="ru-RU" sz="2000" b="1" dirty="0" smtClean="0">
                <a:latin typeface="+mj-lt"/>
              </a:rPr>
              <a:t>Германович</a:t>
            </a:r>
            <a:endParaRPr lang="en-US" sz="2000" b="1" dirty="0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83968" y="500562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000" dirty="0"/>
              <a:t>Научный руководитель:</a:t>
            </a:r>
          </a:p>
          <a:p>
            <a:pPr algn="r"/>
            <a:r>
              <a:rPr lang="ru-RU" sz="2000" dirty="0"/>
              <a:t>доктор физико-математических наук,</a:t>
            </a:r>
          </a:p>
          <a:p>
            <a:pPr algn="r"/>
            <a:r>
              <a:rPr lang="ru-RU" sz="2000" dirty="0"/>
              <a:t>профессор </a:t>
            </a:r>
            <a:r>
              <a:rPr lang="ru-RU" sz="2000" dirty="0" smtClean="0"/>
              <a:t>Кудрявцев В.Н.</a:t>
            </a:r>
            <a:endParaRPr lang="en-US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91751" y="6093296"/>
            <a:ext cx="2792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Санкт-Петербург – </a:t>
            </a:r>
            <a:r>
              <a:rPr lang="ru-RU" sz="2000" dirty="0" smtClean="0"/>
              <a:t>201</a:t>
            </a:r>
            <a:r>
              <a:rPr lang="en-US" sz="2000" dirty="0" smtClean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649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 smtClean="0"/>
              <a:t>Благодарности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51917"/>
            <a:ext cx="8694712" cy="492941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7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 темы </a:t>
            </a:r>
            <a:r>
              <a:rPr lang="ru-RU" dirty="0" smtClean="0"/>
              <a:t>диссертации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4294967295"/>
          </p:nvPr>
        </p:nvSpPr>
        <p:spPr>
          <a:xfrm>
            <a:off x="323529" y="1484785"/>
            <a:ext cx="8640959" cy="511286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Методы исследования Океана из космоса являются бурно развивающимися в настоящее время. Радиолокаторы с синтезированной апертурой (РСА) в силу всепогодности наблюдений и высокого пространственного разрешения являются одним из наиболее эффективных и перспективных инструментов.  Возможность регулярного мониторинга мезомасштабных и синоптических явлений в океанах (границы течений, вихри, фронтальные разделы, внутренние волны и др.) является исключительно важной для ряда геофизических приложений</a:t>
            </a:r>
            <a:r>
              <a:rPr lang="ru-RU" dirty="0" smtClean="0"/>
              <a:t>.</a:t>
            </a:r>
          </a:p>
          <a:p>
            <a:endParaRPr lang="en-US" dirty="0"/>
          </a:p>
          <a:p>
            <a:r>
              <a:rPr lang="ru-RU" dirty="0"/>
              <a:t>Идентификация океанических течений методами РСА возможна лишь через их проявления в «шероховатостях» морской поверхности. Эта проблема далека от своего решения</a:t>
            </a:r>
            <a:r>
              <a:rPr lang="ru-RU" dirty="0" smtClean="0"/>
              <a:t>.</a:t>
            </a:r>
          </a:p>
          <a:p>
            <a:endParaRPr lang="en-US" dirty="0"/>
          </a:p>
          <a:p>
            <a:r>
              <a:rPr lang="ru-RU" dirty="0"/>
              <a:t>С другой стороны в настоящее время большинство спутников оборудовано оптическими сканерами, которые также потенциально можно использовать для исследования поверхностных проявлений на морской поверхности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81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99801"/>
            <a:ext cx="8229600" cy="1252537"/>
          </a:xfrm>
        </p:spPr>
        <p:txBody>
          <a:bodyPr/>
          <a:lstStyle/>
          <a:p>
            <a:r>
              <a:rPr lang="ru-RU" dirty="0" smtClean="0"/>
              <a:t>Цель и Задачи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219201"/>
            <a:ext cx="8694712" cy="51621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Цель работы</a:t>
            </a:r>
            <a:endParaRPr lang="en-US" b="1" dirty="0" smtClean="0"/>
          </a:p>
          <a:p>
            <a:r>
              <a:rPr lang="en-US" dirty="0" smtClean="0"/>
              <a:t>Р</a:t>
            </a:r>
            <a:r>
              <a:rPr lang="ru-RU" dirty="0" smtClean="0"/>
              <a:t>азработка </a:t>
            </a:r>
            <a:r>
              <a:rPr lang="ru-RU" dirty="0" smtClean="0"/>
              <a:t>метода исследования поверхности Океана по спутниковым изображениям солнечного блика, и применение этого метода для исследования нефтяных загрязнений и поверхностных проявлений динамических процессов в Океане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Задачи исследования</a:t>
            </a:r>
            <a:endParaRPr lang="en-US" b="1" dirty="0" smtClean="0"/>
          </a:p>
          <a:p>
            <a:pPr lvl="0"/>
            <a:r>
              <a:rPr lang="ru-RU" dirty="0" smtClean="0"/>
              <a:t>разработать метод восстановления пространственных вариаций среднеквадратичного наклона (СКН) морской поверхности по полю яркости солнечного блика;</a:t>
            </a:r>
            <a:endParaRPr lang="en-US" dirty="0" smtClean="0"/>
          </a:p>
          <a:p>
            <a:pPr lvl="0"/>
            <a:r>
              <a:rPr lang="ru-RU" dirty="0" smtClean="0"/>
              <a:t>применить разработанный метод для анализа данных спутниковых оптических сканеров </a:t>
            </a:r>
            <a:r>
              <a:rPr lang="en-US" dirty="0" smtClean="0"/>
              <a:t>MODIS</a:t>
            </a:r>
            <a:r>
              <a:rPr lang="ru-RU" dirty="0" smtClean="0"/>
              <a:t> и </a:t>
            </a:r>
            <a:r>
              <a:rPr lang="en-US" dirty="0" smtClean="0"/>
              <a:t>MERIS</a:t>
            </a:r>
            <a:r>
              <a:rPr lang="ru-RU" dirty="0" smtClean="0"/>
              <a:t>;</a:t>
            </a:r>
            <a:endParaRPr lang="en-US" dirty="0" smtClean="0"/>
          </a:p>
          <a:p>
            <a:pPr lvl="0"/>
            <a:r>
              <a:rPr lang="ru-RU" dirty="0" smtClean="0"/>
              <a:t>исследовать поверхностные проявления биологических и нефтяных сликов в солнечном блике и в поле СКН морской поверхности, а также исследовать подобие и отличия аномалий «шероховатости» морской поверхности в сликах, измеряемых оптическими и радиолокационными методами;</a:t>
            </a:r>
            <a:endParaRPr lang="en-US" dirty="0" smtClean="0"/>
          </a:p>
          <a:p>
            <a:pPr lvl="0"/>
            <a:r>
              <a:rPr lang="ru-RU" dirty="0" smtClean="0"/>
              <a:t>исследовать особенности проявления внутренних волн и мезомасштабных течений на морской поверхности по изображениям солнечного блика;</a:t>
            </a:r>
            <a:endParaRPr lang="en-US" dirty="0" smtClean="0"/>
          </a:p>
          <a:p>
            <a:pPr lvl="0"/>
            <a:r>
              <a:rPr lang="ru-RU" dirty="0" smtClean="0"/>
              <a:t>исследовать связь аномалий характеристик «шероховатости» морской поверхности с параметрами мезомасштабных течений на основе синергетического анализа оптических и радиолокационных изображений;</a:t>
            </a:r>
            <a:endParaRPr lang="en-US" dirty="0" smtClean="0"/>
          </a:p>
          <a:p>
            <a:pPr lvl="0"/>
            <a:r>
              <a:rPr lang="ru-RU" dirty="0" smtClean="0"/>
              <a:t>создать специализированное программно-математическое обеспечение, сопровождающее разработанные методы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9"/>
          <p:cNvSpPr>
            <a:spLocks noGrp="1"/>
          </p:cNvSpPr>
          <p:nvPr>
            <p:ph type="title" idx="4294967295"/>
          </p:nvPr>
        </p:nvSpPr>
        <p:spPr>
          <a:xfrm>
            <a:off x="457200" y="-171450"/>
            <a:ext cx="8229600" cy="12525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План презентации и методология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7381" y="1052736"/>
            <a:ext cx="1485900" cy="642937"/>
          </a:xfrm>
          <a:prstGeom prst="rect">
            <a:avLst/>
          </a:prstGeom>
          <a:solidFill>
            <a:schemeClr val="accent1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MODIS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0569" y="1052736"/>
            <a:ext cx="1928812" cy="5715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ASAR 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36006" y="2324323"/>
            <a:ext cx="1785938" cy="5715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 dirty="0">
                <a:solidFill>
                  <a:srgbClr val="000000"/>
                </a:solidFill>
              </a:rPr>
              <a:t>Поверхностная температура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07756" y="2324323"/>
            <a:ext cx="1071563" cy="5715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>
                <a:solidFill>
                  <a:srgbClr val="000000"/>
                </a:solidFill>
              </a:rPr>
              <a:t>РСА ветер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5819" y="3567336"/>
            <a:ext cx="142875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 dirty="0">
                <a:solidFill>
                  <a:srgbClr val="000000"/>
                </a:solidFill>
              </a:rPr>
              <a:t>Среднеквадратичный наклон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64631" y="3553048"/>
            <a:ext cx="1428750" cy="64293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 dirty="0">
                <a:solidFill>
                  <a:srgbClr val="000000"/>
                </a:solidFill>
              </a:rPr>
              <a:t>Квазигеострофическое </a:t>
            </a:r>
            <a:r>
              <a:rPr lang="ru-RU" sz="1400" b="1" dirty="0" smtClean="0">
                <a:solidFill>
                  <a:srgbClr val="000000"/>
                </a:solidFill>
              </a:rPr>
              <a:t>течение</a:t>
            </a:r>
            <a:r>
              <a:rPr lang="en-US" sz="1400" b="1" dirty="0" smtClean="0">
                <a:solidFill>
                  <a:srgbClr val="000000"/>
                </a:solidFill>
              </a:rPr>
              <a:t> (</a:t>
            </a:r>
            <a:r>
              <a:rPr lang="ru-RU" sz="1400" b="1" dirty="0" smtClean="0">
                <a:solidFill>
                  <a:srgbClr val="000000"/>
                </a:solidFill>
              </a:rPr>
              <a:t>КГТ</a:t>
            </a:r>
            <a:r>
              <a:rPr lang="en-US" sz="1400" b="1" dirty="0" smtClean="0">
                <a:solidFill>
                  <a:srgbClr val="000000"/>
                </a:solidFill>
              </a:rPr>
              <a:t>)</a:t>
            </a:r>
            <a:endParaRPr lang="ru-RU" sz="1400" b="1" dirty="0">
              <a:solidFill>
                <a:srgbClr val="000000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79194" y="3522886"/>
            <a:ext cx="1714500" cy="7000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>
                <a:solidFill>
                  <a:srgbClr val="000000"/>
                </a:solidFill>
              </a:rPr>
              <a:t>Дивергенция поверхностного течения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31819" y="3624486"/>
            <a:ext cx="1619250" cy="5476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>
                <a:solidFill>
                  <a:srgbClr val="000000"/>
                </a:solidFill>
              </a:rPr>
              <a:t>РСА шероховатость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193256" y="4767486"/>
            <a:ext cx="2071688" cy="771525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 dirty="0">
                <a:solidFill>
                  <a:srgbClr val="000000"/>
                </a:solidFill>
              </a:rPr>
              <a:t>Мезомасштабные проявления течений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93244" y="6053361"/>
            <a:ext cx="2286000" cy="62865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RIM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000" b="1" dirty="0" smtClean="0">
                <a:solidFill>
                  <a:srgbClr val="000000"/>
                </a:solidFill>
              </a:rPr>
              <a:t>моделирование</a:t>
            </a:r>
            <a:endParaRPr lang="ru-RU" sz="2000" b="1" dirty="0">
              <a:solidFill>
                <a:srgbClr val="000000"/>
              </a:solidFill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 rot="19860000">
            <a:off x="2313781" y="1702023"/>
            <a:ext cx="2106613" cy="2805113"/>
          </a:xfrm>
          <a:prstGeom prst="ellipse">
            <a:avLst/>
          </a:prstGeom>
          <a:noFill/>
          <a:ln w="2556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 rot="5400000">
            <a:off x="3071812" y="-72007"/>
            <a:ext cx="3000375" cy="8970962"/>
          </a:xfrm>
          <a:prstGeom prst="ellipse">
            <a:avLst/>
          </a:prstGeom>
          <a:noFill/>
          <a:ln w="25560">
            <a:solidFill>
              <a:srgbClr val="C927A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188173" y="1486123"/>
            <a:ext cx="2643188" cy="17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>
              <a:buClrTx/>
              <a:buFontTx/>
              <a:buNone/>
            </a:pPr>
            <a:r>
              <a:rPr lang="ru-RU" dirty="0" smtClean="0">
                <a:solidFill>
                  <a:schemeClr val="tx1"/>
                </a:solidFill>
              </a:rPr>
              <a:t>Эллипсами объединены в группы данные и способы их использования в разработанной методологии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61"/>
          <p:cNvSpPr>
            <a:spLocks noChangeArrowheads="1"/>
          </p:cNvSpPr>
          <p:nvPr/>
        </p:nvSpPr>
        <p:spPr bwMode="auto">
          <a:xfrm rot="5230560">
            <a:off x="3502819" y="1549623"/>
            <a:ext cx="2319337" cy="3789363"/>
          </a:xfrm>
          <a:prstGeom prst="ellipse">
            <a:avLst/>
          </a:prstGeom>
          <a:noFill/>
          <a:ln w="25400" algn="ctr">
            <a:solidFill>
              <a:schemeClr val="accent1">
                <a:alpha val="72156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21" name="Прямая со стрелкой 27"/>
          <p:cNvCxnSpPr>
            <a:cxnSpLocks noChangeShapeType="1"/>
            <a:stCxn id="7" idx="2"/>
            <a:endCxn id="9" idx="0"/>
          </p:cNvCxnSpPr>
          <p:nvPr/>
        </p:nvCxnSpPr>
        <p:spPr bwMode="auto">
          <a:xfrm rot="16200000" flipH="1">
            <a:off x="2625725" y="1720279"/>
            <a:ext cx="628650" cy="57943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Прямая со стрелкой 29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5130006" y="1938561"/>
            <a:ext cx="700087" cy="71438"/>
          </a:xfrm>
          <a:prstGeom prst="straightConnector1">
            <a:avLst/>
          </a:prstGeom>
          <a:noFill/>
          <a:ln w="635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Прямая со стрелкой 31"/>
          <p:cNvCxnSpPr>
            <a:cxnSpLocks noChangeShapeType="1"/>
            <a:stCxn id="7" idx="2"/>
            <a:endCxn id="11" idx="0"/>
          </p:cNvCxnSpPr>
          <p:nvPr/>
        </p:nvCxnSpPr>
        <p:spPr bwMode="auto">
          <a:xfrm rot="5400000">
            <a:off x="1164431" y="2081436"/>
            <a:ext cx="1871663" cy="110013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Прямая со стрелкой 34"/>
          <p:cNvCxnSpPr>
            <a:cxnSpLocks noChangeShapeType="1"/>
            <a:stCxn id="8" idx="2"/>
          </p:cNvCxnSpPr>
          <p:nvPr/>
        </p:nvCxnSpPr>
        <p:spPr bwMode="auto">
          <a:xfrm rot="16200000" flipH="1">
            <a:off x="5538788" y="1599629"/>
            <a:ext cx="2000250" cy="2049463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Прямая со стрелкой 37"/>
          <p:cNvCxnSpPr>
            <a:cxnSpLocks noChangeShapeType="1"/>
            <a:stCxn id="9" idx="2"/>
            <a:endCxn id="12" idx="0"/>
          </p:cNvCxnSpPr>
          <p:nvPr/>
        </p:nvCxnSpPr>
        <p:spPr bwMode="auto">
          <a:xfrm rot="16200000" flipH="1">
            <a:off x="3025775" y="3099817"/>
            <a:ext cx="657225" cy="24923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Прямая со стрелкой 39"/>
          <p:cNvCxnSpPr>
            <a:cxnSpLocks noChangeShapeType="1"/>
            <a:stCxn id="12" idx="3"/>
            <a:endCxn id="13" idx="1"/>
          </p:cNvCxnSpPr>
          <p:nvPr/>
        </p:nvCxnSpPr>
        <p:spPr bwMode="auto">
          <a:xfrm flipV="1">
            <a:off x="4193381" y="3873723"/>
            <a:ext cx="785813" cy="1588"/>
          </a:xfrm>
          <a:prstGeom prst="straightConnector1">
            <a:avLst/>
          </a:prstGeom>
          <a:noFill/>
          <a:ln w="635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Прямая со стрелкой 41"/>
          <p:cNvCxnSpPr>
            <a:cxnSpLocks noChangeShapeType="1"/>
            <a:stCxn id="10" idx="2"/>
            <a:endCxn id="13" idx="0"/>
          </p:cNvCxnSpPr>
          <p:nvPr/>
        </p:nvCxnSpPr>
        <p:spPr bwMode="auto">
          <a:xfrm rot="16200000" flipH="1">
            <a:off x="5326856" y="3013298"/>
            <a:ext cx="627063" cy="392113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Прямая со стрелкой 48"/>
          <p:cNvCxnSpPr>
            <a:cxnSpLocks noChangeShapeType="1"/>
            <a:stCxn id="11" idx="2"/>
            <a:endCxn id="15" idx="1"/>
          </p:cNvCxnSpPr>
          <p:nvPr/>
        </p:nvCxnSpPr>
        <p:spPr bwMode="auto">
          <a:xfrm rot="16200000" flipH="1">
            <a:off x="1921669" y="3881661"/>
            <a:ext cx="900112" cy="1643062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Прямая со стрелкой 50"/>
          <p:cNvCxnSpPr>
            <a:cxnSpLocks noChangeShapeType="1"/>
            <a:stCxn id="14" idx="2"/>
            <a:endCxn id="15" idx="3"/>
          </p:cNvCxnSpPr>
          <p:nvPr/>
        </p:nvCxnSpPr>
        <p:spPr bwMode="auto">
          <a:xfrm rot="5400000">
            <a:off x="6012656" y="3424461"/>
            <a:ext cx="981075" cy="24765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Прямая со стрелкой 52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4760912" y="3691955"/>
            <a:ext cx="544513" cy="16065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Прямая со стрелкой 54"/>
          <p:cNvCxnSpPr>
            <a:cxnSpLocks noChangeShapeType="1"/>
            <a:stCxn id="12" idx="2"/>
            <a:endCxn id="15" idx="0"/>
          </p:cNvCxnSpPr>
          <p:nvPr/>
        </p:nvCxnSpPr>
        <p:spPr bwMode="auto">
          <a:xfrm rot="16200000" flipH="1">
            <a:off x="3568700" y="4106292"/>
            <a:ext cx="571500" cy="75088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Прямая со стрелкой 57"/>
          <p:cNvCxnSpPr>
            <a:cxnSpLocks noChangeShapeType="1"/>
            <a:stCxn id="16" idx="0"/>
            <a:endCxn id="15" idx="2"/>
          </p:cNvCxnSpPr>
          <p:nvPr/>
        </p:nvCxnSpPr>
        <p:spPr bwMode="auto">
          <a:xfrm rot="16200000" flipV="1">
            <a:off x="3975894" y="5793011"/>
            <a:ext cx="514350" cy="63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22744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/>
              <a:t>Положения, выносимые на защиту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51917"/>
            <a:ext cx="8694712" cy="492941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изложении основных положений диссертационного исследования следует сформулировать их как можно более лаконично и предельно просто, чтобы было понятно каждому члену совета.</a:t>
            </a:r>
          </a:p>
          <a:p>
            <a:r>
              <a:rPr lang="ru-RU" dirty="0"/>
              <a:t>При этом нужно помнить, что в диссертационном совете, как правило, сидят специалисты не только по вашей специальности.</a:t>
            </a:r>
          </a:p>
          <a:p>
            <a:r>
              <a:rPr lang="ru-RU" dirty="0"/>
              <a:t>Также необходимо выделить свою роль как исследователя и новатора, сумевшего предложить новый и оптимальный подход среди существующих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Определяющая роль дивергенции</a:t>
            </a:r>
            <a:r>
              <a:rPr lang="en-US" dirty="0" smtClean="0"/>
              <a:t>/</a:t>
            </a:r>
            <a:r>
              <a:rPr lang="ru-RU" dirty="0" smtClean="0"/>
              <a:t>конвергенции </a:t>
            </a:r>
            <a:r>
              <a:rPr lang="ru-RU" dirty="0"/>
              <a:t>поля течений и поля поверхностной температуры в формировании РЛ проявлений динамических явлений.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7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/>
              <a:t>Апробация работы и публикации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51917"/>
            <a:ext cx="8694712" cy="492941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Полученные научные результаты реализованы в виде алгоритмов и элементов программного обеспечения для обработки РСА и оптических изображений, а также восстановления статистических параметров поверхности океана.</a:t>
            </a:r>
            <a:endParaRPr lang="en-US" dirty="0"/>
          </a:p>
          <a:p>
            <a:r>
              <a:rPr lang="ru-RU" dirty="0"/>
              <a:t>На момент написания диссертации, предложенные алгоритмы и методики были апробированы и внедрены в Международном центре по окружающей среде и дистанционному зондированию им. Нансена (</a:t>
            </a:r>
            <a:r>
              <a:rPr lang="en-US" dirty="0"/>
              <a:t>NIERSC</a:t>
            </a:r>
            <a:r>
              <a:rPr lang="ru-RU" dirty="0"/>
              <a:t>), а также в Лаборатории Спутниковой Океанографии (ЛСО, на англ. </a:t>
            </a:r>
            <a:r>
              <a:rPr lang="en-US" dirty="0"/>
              <a:t>SOLab</a:t>
            </a:r>
            <a:r>
              <a:rPr lang="ru-RU" dirty="0"/>
              <a:t>) РГГМУ, в виде элементов спутникового информационного портала </a:t>
            </a:r>
            <a:r>
              <a:rPr lang="en-US" dirty="0"/>
              <a:t>SATIN</a:t>
            </a:r>
            <a:r>
              <a:rPr lang="ru-RU" dirty="0"/>
              <a:t> (от англ. </a:t>
            </a:r>
            <a:r>
              <a:rPr lang="en-US" b="1" i="1" dirty="0"/>
              <a:t>SAT</a:t>
            </a:r>
            <a:r>
              <a:rPr lang="en-US" dirty="0"/>
              <a:t>ellite Data Search and Manage </a:t>
            </a:r>
            <a:r>
              <a:rPr lang="en-US" b="1" i="1" dirty="0"/>
              <a:t>IN</a:t>
            </a:r>
            <a:r>
              <a:rPr lang="en-US" dirty="0"/>
              <a:t>formation Portal</a:t>
            </a:r>
            <a:r>
              <a:rPr lang="ru-RU" dirty="0"/>
              <a:t>), для поиска, получения, отображения, распространения и хранения данных дистанционного зондирования (</a:t>
            </a:r>
            <a:r>
              <a:rPr lang="ru-RU" u="sng" dirty="0">
                <a:hlinkClick r:id="rId2"/>
              </a:rPr>
              <a:t>http://satin.rshu.ru/</a:t>
            </a:r>
            <a:r>
              <a:rPr lang="ru-RU" dirty="0"/>
              <a:t>), а также как элемент разрабатываемой синергетической платформы  </a:t>
            </a:r>
            <a:r>
              <a:rPr lang="en-US" dirty="0"/>
              <a:t>SYNTool</a:t>
            </a:r>
            <a:r>
              <a:rPr lang="ru-RU" dirty="0"/>
              <a:t> (</a:t>
            </a:r>
            <a:r>
              <a:rPr lang="ru-RU" u="sng" dirty="0">
                <a:hlinkClick r:id="rId3"/>
              </a:rPr>
              <a:t>http://syntool.solab.rshu.ru/</a:t>
            </a:r>
            <a:r>
              <a:rPr lang="ru-RU" dirty="0"/>
              <a:t>) ЛСО РГГМУ.</a:t>
            </a:r>
            <a:endParaRPr lang="en-US" dirty="0"/>
          </a:p>
          <a:p>
            <a:r>
              <a:rPr lang="ru-RU" dirty="0"/>
              <a:t>Предполагается дальнейшее внедрение разработанной методики для оперативной обработки РСА и оптических данных, получаемых с действующих ИСЗ и ИСЗ, планируемых к запуску российским и зарубежными  космическими агентствами.</a:t>
            </a:r>
            <a:endParaRPr lang="en-US" dirty="0"/>
          </a:p>
          <a:p>
            <a:r>
              <a:rPr lang="ru-RU" dirty="0"/>
              <a:t>По результатам диссертационной работы можно утверждать, что, наиболее перспективным для мониторинга физических процессов в верхнем слое Океана является применение синергетического подхода РСА и оптических данных, позволяющего лучше понять как пути формирования спутниковых изображений, так и механизмы проявления океанических явлений на поверхности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3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/>
              <a:t>Апробация работы и публикации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556793"/>
            <a:ext cx="8694712" cy="5184576"/>
          </a:xfrm>
        </p:spPr>
        <p:txBody>
          <a:bodyPr>
            <a:noAutofit/>
          </a:bodyPr>
          <a:lstStyle/>
          <a:p>
            <a:r>
              <a:rPr lang="ru-RU" sz="1400" b="1" dirty="0"/>
              <a:t>Предложенная методика была апробирована на различных конференциях и семинарах</a:t>
            </a:r>
            <a:r>
              <a:rPr lang="ru-RU" sz="1400" dirty="0"/>
              <a:t>, а результаты исследований представлены к публикации в научных журналах, входящих в перечень изданий, рекомендованных Президиумом Высшей аттестационной комиссии и зарубежных научных журналах. По теме диссертации </a:t>
            </a:r>
            <a:r>
              <a:rPr lang="ru-RU" sz="1400" b="1" dirty="0"/>
              <a:t>опубликовано </a:t>
            </a:r>
            <a:r>
              <a:rPr lang="ru-RU" sz="1400" b="1" dirty="0" smtClean="0"/>
              <a:t>24 </a:t>
            </a:r>
            <a:r>
              <a:rPr lang="ru-RU" sz="1400" b="1" dirty="0"/>
              <a:t>печатные работы</a:t>
            </a:r>
            <a:r>
              <a:rPr lang="ru-RU" sz="1400" dirty="0"/>
              <a:t>, включая </a:t>
            </a:r>
            <a:r>
              <a:rPr lang="ru-RU" sz="1400" b="1" dirty="0" smtClean="0"/>
              <a:t>21 тезис </a:t>
            </a:r>
            <a:r>
              <a:rPr lang="ru-RU" sz="1400" b="1" dirty="0"/>
              <a:t>конференций</a:t>
            </a:r>
            <a:r>
              <a:rPr lang="ru-RU" sz="1400" dirty="0"/>
              <a:t>, </a:t>
            </a:r>
            <a:r>
              <a:rPr lang="ru-RU" sz="1400" b="1" dirty="0"/>
              <a:t>6 реферируемых изданий </a:t>
            </a:r>
            <a:r>
              <a:rPr lang="ru-RU" sz="1400" dirty="0"/>
              <a:t>и </a:t>
            </a:r>
            <a:r>
              <a:rPr lang="ru-RU" sz="1400" b="1" dirty="0"/>
              <a:t>4 патента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Среди перечисленных, стоит отметить следующие конференции:</a:t>
            </a:r>
          </a:p>
          <a:p>
            <a:pPr marL="0" indent="0">
              <a:buNone/>
            </a:pPr>
            <a:r>
              <a:rPr lang="ru-RU" sz="1400" dirty="0"/>
              <a:t>1.	</a:t>
            </a:r>
            <a:r>
              <a:rPr lang="en-US" sz="1400" dirty="0"/>
              <a:t>Myasoedov A.G., Kudryavtsev V.N. SAR and optical imagery of mesa scale ocean currents. 7th All </a:t>
            </a:r>
            <a:r>
              <a:rPr lang="en-US" sz="1400" dirty="0" err="1"/>
              <a:t>russian</a:t>
            </a:r>
            <a:r>
              <a:rPr lang="en-US" sz="1400" dirty="0"/>
              <a:t> Opened Conference “</a:t>
            </a:r>
            <a:r>
              <a:rPr lang="en-US" sz="1400" b="1" dirty="0"/>
              <a:t>Modern Problems of Earth Remote Sensing from Space</a:t>
            </a:r>
            <a:r>
              <a:rPr lang="en-US" sz="1400" dirty="0"/>
              <a:t>”, Moscow, Russia, November 2009.</a:t>
            </a:r>
          </a:p>
          <a:p>
            <a:pPr marL="0" indent="0">
              <a:buNone/>
            </a:pPr>
            <a:r>
              <a:rPr lang="en-US" sz="1400" dirty="0"/>
              <a:t>2.	Myasoedov, A., V. Kudryavtsev, B. Chapron, and J. Johannessen, (2010). Sun glitter imagery of the ocean phenomena, Proc. </a:t>
            </a:r>
            <a:r>
              <a:rPr lang="en-US" sz="1400" b="1" dirty="0"/>
              <a:t>3rd </a:t>
            </a:r>
            <a:r>
              <a:rPr lang="en-US" sz="1400" b="1" dirty="0" err="1"/>
              <a:t>SeaSAR</a:t>
            </a:r>
            <a:r>
              <a:rPr lang="en-US" sz="1400" b="1" dirty="0"/>
              <a:t> workshop </a:t>
            </a:r>
            <a:r>
              <a:rPr lang="en-US" sz="1400" dirty="0"/>
              <a:t>“Advances in SAR Oceanography from ENVISAT, ERS and ESA third party missions”, ESA SP679.</a:t>
            </a:r>
          </a:p>
          <a:p>
            <a:pPr marL="0" indent="0">
              <a:buNone/>
            </a:pPr>
            <a:r>
              <a:rPr lang="ru-RU" sz="1400" dirty="0" smtClean="0"/>
              <a:t>3</a:t>
            </a:r>
            <a:r>
              <a:rPr lang="en-US" sz="1400" dirty="0" smtClean="0"/>
              <a:t>.	Myasoedov A., Kudryavtsev V., Chapron B., Johannessen J., (2010). SAR and Optical Imagery of Mesoscale Ocean Currents. Proceedings of the </a:t>
            </a:r>
            <a:r>
              <a:rPr lang="en-US" sz="1400" b="1" dirty="0" smtClean="0"/>
              <a:t>ESA Living Planet Symposium 2010</a:t>
            </a:r>
            <a:r>
              <a:rPr lang="en-US" sz="1400" dirty="0" smtClean="0"/>
              <a:t>, Bergen, Norway, ESA SP-686.</a:t>
            </a:r>
          </a:p>
          <a:p>
            <a:pPr marL="0" indent="0">
              <a:buNone/>
            </a:pPr>
            <a:r>
              <a:rPr lang="ru-RU" sz="1400" dirty="0" smtClean="0"/>
              <a:t>4</a:t>
            </a:r>
            <a:r>
              <a:rPr lang="en-US" sz="1400" dirty="0" smtClean="0"/>
              <a:t>.</a:t>
            </a:r>
            <a:r>
              <a:rPr lang="en-US" sz="1400" dirty="0"/>
              <a:t>	Myasoedov A., V. Kudryavtsev, B. Chapron, J. Johannessen, and F. Collard. Sun glitter as a "tool" for monitoring the Ocean from Space. </a:t>
            </a:r>
            <a:r>
              <a:rPr lang="en-US" sz="1400" b="1" dirty="0"/>
              <a:t>39th COSPAR Scientific Assembly</a:t>
            </a:r>
            <a:r>
              <a:rPr lang="en-US" sz="1400" dirty="0"/>
              <a:t>, 14-22 July 2012, Mysore, India.</a:t>
            </a:r>
          </a:p>
          <a:p>
            <a:pPr marL="0" indent="0">
              <a:buNone/>
            </a:pPr>
            <a:r>
              <a:rPr lang="ru-RU" sz="1400" dirty="0" smtClean="0"/>
              <a:t>5</a:t>
            </a:r>
            <a:r>
              <a:rPr lang="en-US" sz="1400" dirty="0" smtClean="0"/>
              <a:t>.	Myasoedov </a:t>
            </a:r>
            <a:r>
              <a:rPr lang="en-US" sz="1400" dirty="0"/>
              <a:t>A., V. Kudryavtsev, B. Chapron, F. Collard and J. Johannessen. On dual-polarized SAR measurements of the Ocean surface. 6th International Workshop on Science and Applications of SAR Polarimetry and Polarimetric Interferometry, </a:t>
            </a:r>
            <a:r>
              <a:rPr lang="en-US" sz="1400" b="1" dirty="0" err="1"/>
              <a:t>POLinSAR</a:t>
            </a:r>
            <a:r>
              <a:rPr lang="en-US" sz="1400" b="1" dirty="0"/>
              <a:t> 2013</a:t>
            </a:r>
            <a:r>
              <a:rPr lang="en-US" sz="1400" dirty="0"/>
              <a:t>, 28 January – 1February 2013, Frascati (Rome), Italy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ru-RU" sz="1400" dirty="0"/>
              <a:t>Результаты проделанной работы также докладывались и обсуждались на различных </a:t>
            </a:r>
            <a:r>
              <a:rPr lang="ru-RU" sz="1400" b="1" dirty="0"/>
              <a:t>международных научных семинарах</a:t>
            </a:r>
            <a:r>
              <a:rPr lang="ru-RU" sz="1400" dirty="0"/>
              <a:t> как за рубежом (в </a:t>
            </a:r>
            <a:r>
              <a:rPr lang="ru-RU" sz="1400" b="1" dirty="0"/>
              <a:t>Норвегии</a:t>
            </a:r>
            <a:r>
              <a:rPr lang="ru-RU" sz="1400" dirty="0"/>
              <a:t>, </a:t>
            </a:r>
            <a:r>
              <a:rPr lang="ru-RU" sz="1400" b="1" dirty="0"/>
              <a:t>Франции</a:t>
            </a:r>
            <a:r>
              <a:rPr lang="ru-RU" sz="1400" dirty="0"/>
              <a:t>, </a:t>
            </a:r>
            <a:r>
              <a:rPr lang="ru-RU" sz="1400" b="1" dirty="0"/>
              <a:t>Финляндии</a:t>
            </a:r>
            <a:r>
              <a:rPr lang="ru-RU" sz="1400" dirty="0"/>
              <a:t> и </a:t>
            </a:r>
            <a:r>
              <a:rPr lang="ru-RU" sz="1400" b="1" dirty="0"/>
              <a:t>Италии</a:t>
            </a:r>
            <a:r>
              <a:rPr lang="ru-RU" sz="1400" dirty="0"/>
              <a:t>), так и в </a:t>
            </a:r>
            <a:r>
              <a:rPr lang="ru-RU" sz="1400" b="1" dirty="0"/>
              <a:t>России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269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88231"/>
            <a:ext cx="8229600" cy="1252537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Список работ, опубликованных по теме диссертации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12776"/>
            <a:ext cx="8694712" cy="5184576"/>
          </a:xfrm>
        </p:spPr>
        <p:txBody>
          <a:bodyPr>
            <a:noAutofit/>
          </a:bodyPr>
          <a:lstStyle/>
          <a:p>
            <a:r>
              <a:rPr lang="ru-RU" sz="1600" b="1" i="1" dirty="0"/>
              <a:t>Издания из списка ВАК и зарубежные журналы</a:t>
            </a:r>
            <a:endParaRPr lang="en-US" sz="1600" b="1" i="1" dirty="0"/>
          </a:p>
          <a:p>
            <a:r>
              <a:rPr lang="en-US" sz="1600" dirty="0"/>
              <a:t>1. </a:t>
            </a:r>
            <a:r>
              <a:rPr lang="en-US" sz="1600" b="1" dirty="0"/>
              <a:t>Myasoedov A.G.</a:t>
            </a:r>
            <a:r>
              <a:rPr lang="en-US" sz="1600" dirty="0"/>
              <a:t>, Kudryavtsev V.N. Quantification of the surface manifestation of ocean phenomena from sun glitter imagery. // Proceedings of the Russian State Hydrometeorological University. A theoretical research journal. 2010. </a:t>
            </a:r>
            <a:r>
              <a:rPr lang="ru-RU" sz="1600" dirty="0"/>
              <a:t>С</a:t>
            </a:r>
            <a:r>
              <a:rPr lang="en-US" sz="1600" dirty="0"/>
              <a:t>. 94–115.</a:t>
            </a:r>
          </a:p>
          <a:p>
            <a:r>
              <a:rPr lang="en-US" sz="1600" dirty="0"/>
              <a:t>2. Kozlov I.E., Kudryavtsev V.N., Johannessen J.A., Chapron B., Dailidienė I., </a:t>
            </a:r>
            <a:r>
              <a:rPr lang="en-US" sz="1600" b="1" dirty="0"/>
              <a:t>Myasoedov A.G.</a:t>
            </a:r>
            <a:r>
              <a:rPr lang="en-US" sz="1600" dirty="0"/>
              <a:t> ASAR imaging for coastal upwelling in the Baltic Sea. // Advances in Space Research. 2012. № 50. С. 1125–1137.</a:t>
            </a:r>
          </a:p>
          <a:p>
            <a:r>
              <a:rPr lang="en-US" sz="1600" dirty="0"/>
              <a:t>3. Kudryavtsev V., </a:t>
            </a:r>
            <a:r>
              <a:rPr lang="en-US" sz="1600" b="1" dirty="0"/>
              <a:t>Myasoedov A.</a:t>
            </a:r>
            <a:r>
              <a:rPr lang="en-US" sz="1600" dirty="0"/>
              <a:t>, Chapron B., Johannessen J.A., Collard F. Imaging mesoscale upper ocean dynamics using synthetic aperture radar and optical data. // Journal of Geophysical Research. 2012. № 117. С. C04029.</a:t>
            </a:r>
          </a:p>
          <a:p>
            <a:r>
              <a:rPr lang="en-US" sz="1600" dirty="0"/>
              <a:t>4. Kudryavtsev V., </a:t>
            </a:r>
            <a:r>
              <a:rPr lang="en-US" sz="1600" b="1" dirty="0"/>
              <a:t>Myasoedov A.</a:t>
            </a:r>
            <a:r>
              <a:rPr lang="en-US" sz="1600" dirty="0"/>
              <a:t>, Chapron B., Johannessen J.A., Collard F. Joint sun-glitter and radar imagery of surface slicks. // Remote Sensing of Environment. 2012. № 120. С. 123–132.</a:t>
            </a:r>
          </a:p>
          <a:p>
            <a:r>
              <a:rPr lang="en-US" sz="1600" dirty="0"/>
              <a:t>5. Kudryavtsev V.N., Chapron B., </a:t>
            </a:r>
            <a:r>
              <a:rPr lang="en-US" sz="1600" b="1" dirty="0"/>
              <a:t>Myasoedov A.G.</a:t>
            </a:r>
            <a:r>
              <a:rPr lang="en-US" sz="1600" dirty="0"/>
              <a:t>, Collard F., Johannessen J.A. On Dual Co-Polarized SAR Measurements of the Ocean Surface. // IEEE Geoscience and Remote Sensing Letters. 2013. № PP. С. 1–5.</a:t>
            </a:r>
          </a:p>
          <a:p>
            <a:r>
              <a:rPr lang="ru-RU" sz="1600" dirty="0"/>
              <a:t>6. Зимин А.В., Родионов А.А., Шапрон Б., </a:t>
            </a:r>
            <a:r>
              <a:rPr lang="ru-RU" sz="1600" dirty="0" err="1"/>
              <a:t>Романенков</a:t>
            </a:r>
            <a:r>
              <a:rPr lang="ru-RU" sz="1600" dirty="0"/>
              <a:t> Д.А., </a:t>
            </a:r>
            <a:r>
              <a:rPr lang="ru-RU" sz="1600" dirty="0" err="1"/>
              <a:t>Здоровеннов</a:t>
            </a:r>
            <a:r>
              <a:rPr lang="ru-RU" sz="1600" dirty="0"/>
              <a:t> Р.Э., Козлов И.Е., </a:t>
            </a:r>
            <a:r>
              <a:rPr lang="ru-RU" sz="1600" b="1" dirty="0"/>
              <a:t>Мясоедов А.Г.</a:t>
            </a:r>
            <a:r>
              <a:rPr lang="ru-RU" sz="1600" dirty="0"/>
              <a:t>, Шевчук О.И. Работы с научно-исследовательского судна «Эколог» по проекту «Мегагрант» в белом море, выполненные в июле-августе 2012 года. // Учёные записки Российского государственного гидрометеорологического университета. 2013. (в печати)</a:t>
            </a:r>
          </a:p>
        </p:txBody>
      </p:sp>
    </p:spTree>
    <p:extLst>
      <p:ext uri="{BB962C8B-B14F-4D97-AF65-F5344CB8AC3E}">
        <p14:creationId xmlns="" xmlns:p14="http://schemas.microsoft.com/office/powerpoint/2010/main" val="22731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88231"/>
            <a:ext cx="8229600" cy="1252537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Список работ, опубликованных по теме диссертации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340768"/>
            <a:ext cx="8694712" cy="5400600"/>
          </a:xfrm>
        </p:spPr>
        <p:txBody>
          <a:bodyPr>
            <a:noAutofit/>
          </a:bodyPr>
          <a:lstStyle/>
          <a:p>
            <a:r>
              <a:rPr lang="ru-RU" sz="1600" b="1" i="1" dirty="0"/>
              <a:t>Патенты</a:t>
            </a:r>
            <a:endParaRPr lang="en-US" sz="1600" b="1" i="1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Кудрявцев В.Н. Свидетельство о государственной регистрации программы для ЭВМ №2011610860: GLAMOROS: Оценка контрастов поверхностных проявлений океанических явлений по изображениям солнечного блика. Заявка № 2010617455. Дата поступления 22 ноября 2010г. Зарегистрировано в Реестре программ для ЭВМ 20 января 2011г.</a:t>
            </a:r>
            <a:endParaRPr lang="en-US" sz="1600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Кудрявцев В.Н., Шапрон Б.Ж.А., Коллард Ф.Ж.К. Свидетельство о государственной регистрации программы для ЭВМ №2012660424 DUPOL: «Оценка характеристик поверхности Океана по двух-поляризационным радиолокационным изображениям из Космоса» Заявка № 2012617706. Дата поступления 9 октября 2012г. Зарегистрировано в Реестре программ для ЭВМ 19 ноября 2012г.</a:t>
            </a:r>
            <a:endParaRPr lang="en-US" sz="1600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Козлов И.Е. Свидетельство о государственной регистрации программы для ЭВМ №2012660637 INTERWAVE: «Определение характеристик океанских внутренних волн по их проявлениям в спутниковых радиолокационных снимках морской поверхности» Заявка № 2012618623. Дата поступления 10 октября 2012г. Зарегистрировано в Реестре программ для ЭВМ 26 ноября 2012г.</a:t>
            </a:r>
            <a:endParaRPr lang="en-US" sz="1600" dirty="0"/>
          </a:p>
          <a:p>
            <a:pPr lvl="0"/>
            <a:r>
              <a:rPr lang="ru-RU" sz="1600" dirty="0"/>
              <a:t>Зимин А.В., Козлов И.Е., </a:t>
            </a:r>
            <a:r>
              <a:rPr lang="ru-RU" sz="1600" b="1" dirty="0"/>
              <a:t>Мясоедов А.Г.</a:t>
            </a:r>
            <a:r>
              <a:rPr lang="ru-RU" sz="1600" dirty="0"/>
              <a:t>, </a:t>
            </a:r>
            <a:r>
              <a:rPr lang="ru-RU" sz="1600" dirty="0" err="1"/>
              <a:t>Мохнаткин</a:t>
            </a:r>
            <a:r>
              <a:rPr lang="ru-RU" sz="1600" dirty="0"/>
              <a:t> Ф.Ю. Свидетельство о государственной регистрации базы данных №2012621188 «Проявления внутренних волн по данным контактных и спутниковых наблюдений в Белом море в 2010 году (ВВ БМ 2010)» Заявка № 2012621065. Дата поступления 9 октября 2012г. Зарегистрировано в Реестре баз данных 19 ноября 2012г.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68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250</TotalTime>
  <Words>1217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Волна</vt:lpstr>
      <vt:lpstr>Солнечный блик как «инструмент» исследования Океана из Космоса</vt:lpstr>
      <vt:lpstr>Актуальность темы диссертации</vt:lpstr>
      <vt:lpstr>Цель и Задачи Исследования</vt:lpstr>
      <vt:lpstr>План презентации и методология</vt:lpstr>
      <vt:lpstr>Положения, выносимые на защиту</vt:lpstr>
      <vt:lpstr>Апробация работы и публикации</vt:lpstr>
      <vt:lpstr>Апробация работы и публикации</vt:lpstr>
      <vt:lpstr>Список работ, опубликованных по теме диссертации</vt:lpstr>
      <vt:lpstr>Список работ, опубликованных по теме диссертации</vt:lpstr>
      <vt:lpstr>Благодарности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VIRTUAL7</dc:creator>
  <cp:lastModifiedBy>Alexander Myasoedov</cp:lastModifiedBy>
  <cp:revision>22</cp:revision>
  <dcterms:created xsi:type="dcterms:W3CDTF">2013-02-18T08:15:14Z</dcterms:created>
  <dcterms:modified xsi:type="dcterms:W3CDTF">2014-03-20T11:08:13Z</dcterms:modified>
</cp:coreProperties>
</file>