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9" r:id="rId3"/>
    <p:sldId id="275" r:id="rId4"/>
    <p:sldId id="267" r:id="rId5"/>
    <p:sldId id="269" r:id="rId6"/>
    <p:sldId id="257" r:id="rId7"/>
    <p:sldId id="270" r:id="rId8"/>
    <p:sldId id="260" r:id="rId9"/>
    <p:sldId id="274" r:id="rId10"/>
    <p:sldId id="273" r:id="rId11"/>
    <p:sldId id="272" r:id="rId12"/>
    <p:sldId id="261" r:id="rId13"/>
    <p:sldId id="264" r:id="rId14"/>
    <p:sldId id="265" r:id="rId15"/>
    <p:sldId id="266" r:id="rId16"/>
    <p:sldId id="263" r:id="rId17"/>
    <p:sldId id="262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yasoedov Alexander" initials="MA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63982" autoAdjust="0"/>
  </p:normalViewPr>
  <p:slideViewPr>
    <p:cSldViewPr>
      <p:cViewPr>
        <p:scale>
          <a:sx n="66" d="100"/>
          <a:sy n="66" d="100"/>
        </p:scale>
        <p:origin x="-1824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798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2-18T17:09:13.740" idx="1">
    <p:pos x="508" y="1204"/>
    <p:text>ПЕРЕРАБОТАТЬ БОЛЕЕ НАГЛЯДНО!!!! ПОКАЗАТЬ ЧТО ХОЧУ РАССКАЗАТЬ!!!
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6ADF5-90D6-4F89-937A-A25D979E0EA3}" type="datetimeFigureOut">
              <a:rPr lang="en-US" smtClean="0"/>
              <a:pPr/>
              <a:t>4/1/2014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32A28-FCE0-4BFA-8D7C-0EF8217108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284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2A28-FCE0-4BFA-8D7C-0EF8217108E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2A28-FCE0-4BFA-8D7C-0EF8217108E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 было отмечено, основные океанографические приложения оптических спутниковых данных связаны с изучением цвета Океана.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С одной стороны, отражённый от</a:t>
            </a:r>
            <a:r>
              <a:rPr lang="en-US" dirty="0" smtClean="0"/>
              <a:t> </a:t>
            </a:r>
            <a:r>
              <a:rPr lang="ru-RU" dirty="0" smtClean="0"/>
              <a:t>морской поверхности солнечный свет составляет основной вклад восходящей радиации и создаёт значительные трудности для разработчиков алгоритмов восстановления</a:t>
            </a:r>
          </a:p>
          <a:p>
            <a:r>
              <a:rPr lang="ru-RU" dirty="0" smtClean="0"/>
              <a:t>цвета Океана. Однако, в солнечном блике содержится ценная информация о статистических характеристиках шероховатости морской поверхности, её среднеквадратичном</a:t>
            </a:r>
          </a:p>
          <a:p>
            <a:r>
              <a:rPr lang="ru-RU" dirty="0" smtClean="0"/>
              <a:t>наклоне (СКН), асимметрии и эксцессе, как было впервые показано в работе Кокса и Манка [9, 10], а также Бреоном и Хенриотом [11]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2A28-FCE0-4BFA-8D7C-0EF8217108E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63004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В настоящее время ряд спутниковых геофизических продуктов находится в открытом доступе</a:t>
            </a:r>
            <a:r>
              <a:rPr lang="en-US" dirty="0" smtClean="0"/>
              <a:t> </a:t>
            </a:r>
            <a:r>
              <a:rPr lang="en-US" dirty="0" err="1" smtClean="0"/>
              <a:t>благодаря</a:t>
            </a:r>
            <a:r>
              <a:rPr lang="en-US" dirty="0" smtClean="0"/>
              <a:t> </a:t>
            </a:r>
            <a:r>
              <a:rPr lang="en-US" dirty="0" err="1" smtClean="0"/>
              <a:t>международным</a:t>
            </a:r>
            <a:r>
              <a:rPr lang="en-US" dirty="0" smtClean="0"/>
              <a:t> </a:t>
            </a:r>
            <a:r>
              <a:rPr lang="en-US" dirty="0" err="1" smtClean="0"/>
              <a:t>центрам</a:t>
            </a:r>
            <a:r>
              <a:rPr lang="en-US" dirty="0" smtClean="0"/>
              <a:t> </a:t>
            </a:r>
            <a:r>
              <a:rPr lang="en-US" dirty="0" err="1" smtClean="0"/>
              <a:t>данных</a:t>
            </a:r>
            <a:r>
              <a:rPr lang="en-US" dirty="0" smtClean="0"/>
              <a:t> </a:t>
            </a:r>
            <a:r>
              <a:rPr lang="en-US" dirty="0" err="1" smtClean="0"/>
              <a:t>как</a:t>
            </a:r>
            <a:r>
              <a:rPr lang="en-US" dirty="0" smtClean="0"/>
              <a:t>:</a:t>
            </a:r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DAAC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американский центр НАСА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CERSAT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французский центр данных института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IFREMER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информационный портал спутниковых данных РГГМУ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SATIN 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В то же время, перспективы развития исследований Земли из Космоса неизбежно требуют создания новых подходов и методов обработки, анализа и использования спутниковой информации</a:t>
            </a:r>
            <a:r>
              <a:rPr lang="ru-RU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2A28-FCE0-4BFA-8D7C-0EF8217108E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Оптические методы исследования Земли являются наиболее развитыми и широко используемыми в оперативной практике</a:t>
            </a:r>
            <a:r>
              <a:rPr lang="en-US" dirty="0" smtClean="0"/>
              <a:t>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настоящее время на орбите Земли находится большое количество сканеров, работающих в оптическом диапазоне (например, сканеры MODIS на спутниках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Terra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Aqua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радиометры AVHRR на серии спутников NOAA).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Одно из основных применений данных оптических сканеров, - изучение «цвета» Океана (содержание фитопланктона и минеральной взвеси, биогеохимические характеристики), а также температуры его поверхности.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2A28-FCE0-4BFA-8D7C-0EF8217108E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 изучении оптических характеристик Океана, солнечная радиация, отраженная от морской поверхности, является шумом по отношению к радиации, рассеянной в верхнем слое Океана.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областях солнечного блика отражённая радиация составляет значительную часть регистрируемого излучения, что исключает возможность применения алгоритмов восстановления «цвета» Океана.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Существование солнечного блика приводит к тому, что огромная часть спутниковых сканерных данных (до 30%) не может быть использована в классических океанографических приложениях.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Области, где восстановление параметров цвета Океана по спутниковым данным невозможно, маскируются для конечного пользователя и, таким образом, «выбрасываются в мусорный ящик».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Для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наглядности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какое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количество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информации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“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выкидывается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приводится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ример маскировки областей поверхности океана, «засвеченных» солнечным бликом в данных сканера MODIS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2A28-FCE0-4BFA-8D7C-0EF8217108E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Итак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о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сновная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идея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работы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состоит в том, что отраженная солнечная радиация несёт информацию о характеристиках «шероховатости» поверхности Океана.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этом случае данные оптических сканеров могут быть использованы для исследования статистических характеристик ветрового волнения и их вариаций, вызванных различными океаническими процессами.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Актуальность данного исследования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также определяется необходимостью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разработки нового метода, позволяющего использовать отбрасываемые ранее данные оптических сканеров для исследования проявления различных динамических процессов на поверхности Океана.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Предлагаемый подход, совместно с существующими радиолокационными (РЛ) методами наблюдения поверхности Океана, открывает новые возможности для мониторинга океанических явлений из Космоса по их поверхностным проявлениям.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2A28-FCE0-4BFA-8D7C-0EF8217108E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Цель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исследования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разбита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на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составляющих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В </a:t>
            </a:r>
            <a:r>
              <a:rPr lang="en-US" baseline="0" dirty="0" err="1" smtClean="0"/>
              <a:t>первую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очередь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необходимо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создать</a:t>
            </a:r>
            <a:r>
              <a:rPr lang="en-US" baseline="0" dirty="0" smtClean="0"/>
              <a:t> </a:t>
            </a:r>
            <a:r>
              <a:rPr lang="ru-RU" dirty="0" smtClean="0"/>
              <a:t>метод исследования поверхности Океана по спутниковым изображениям солнечного блика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И </a:t>
            </a:r>
            <a:r>
              <a:rPr lang="en-US" dirty="0" err="1" smtClean="0"/>
              <a:t>во</a:t>
            </a:r>
            <a:r>
              <a:rPr lang="en-US" dirty="0" smtClean="0"/>
              <a:t> </a:t>
            </a:r>
            <a:r>
              <a:rPr lang="en-US" dirty="0" err="1" smtClean="0"/>
              <a:t>вторую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применить</a:t>
            </a:r>
            <a:r>
              <a:rPr lang="en-US" baseline="0" dirty="0" smtClean="0"/>
              <a:t> </a:t>
            </a:r>
            <a:r>
              <a:rPr lang="ru-RU" dirty="0" smtClean="0"/>
              <a:t>это</a:t>
            </a:r>
            <a:r>
              <a:rPr lang="en-US" dirty="0" smtClean="0"/>
              <a:t>т</a:t>
            </a:r>
            <a:r>
              <a:rPr lang="en-US" baseline="0" dirty="0" smtClean="0"/>
              <a:t> </a:t>
            </a:r>
            <a:r>
              <a:rPr lang="ru-RU" dirty="0" smtClean="0"/>
              <a:t>метод для исследования нефтяных загрязнений и поверхностных проявлений динамических процессов в Океане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2A28-FCE0-4BFA-8D7C-0EF8217108E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Чтобы</a:t>
            </a:r>
            <a:r>
              <a:rPr lang="en-US" dirty="0" smtClean="0"/>
              <a:t> </a:t>
            </a:r>
            <a:r>
              <a:rPr lang="en-US" dirty="0" err="1" smtClean="0"/>
              <a:t>достичь</a:t>
            </a:r>
            <a:r>
              <a:rPr lang="en-US" dirty="0" smtClean="0"/>
              <a:t> </a:t>
            </a:r>
            <a:r>
              <a:rPr lang="en-US" dirty="0" err="1" smtClean="0"/>
              <a:t>поставленной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цели</a:t>
            </a:r>
            <a:r>
              <a:rPr lang="en-US" baseline="0" dirty="0" smtClean="0"/>
              <a:t> </a:t>
            </a:r>
            <a:r>
              <a:rPr lang="en-US" dirty="0" err="1" smtClean="0"/>
              <a:t>решались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следующие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задачи</a:t>
            </a:r>
            <a:r>
              <a:rPr lang="en-US" baseline="0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2A28-FCE0-4BFA-8D7C-0EF8217108E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ru-RU" dirty="0" smtClean="0"/>
              <a:t>разработанный метод диагностики пространственных аномалий «шероховатости» поверхности Океана по спутниковым изображениям солнечного блика позволяет работать с различными оптическими спектрометрами благодаря использованию передаточной функции, которая напрямую зависит от наблюдаемых градиентов яркости солнечного блика, без априорного задания плотности распределения уклонов;</a:t>
            </a:r>
          </a:p>
          <a:p>
            <a:pPr marL="514350" indent="-514350">
              <a:buFont typeface="+mj-lt"/>
              <a:buAutoNum type="romanUcPeriod"/>
            </a:pPr>
            <a:r>
              <a:rPr lang="ru-RU" dirty="0" smtClean="0"/>
              <a:t>контрасты СКН в нефтяных сликах ситематически ниже контрастов СКН в сликах биологического происхождения;</a:t>
            </a:r>
          </a:p>
          <a:p>
            <a:pPr marL="514350" indent="-514350">
              <a:buFont typeface="+mj-lt"/>
              <a:buAutoNum type="romanUcPeriod"/>
            </a:pPr>
            <a:r>
              <a:rPr lang="ru-RU" dirty="0" smtClean="0"/>
              <a:t>для одного и того же слика, сформированного тонкой нефтяной плёнкой, контрасты УЭПР примерно в 1.6 раза сильнее контрастов СКН;</a:t>
            </a:r>
          </a:p>
          <a:p>
            <a:pPr marL="514350" indent="-514350">
              <a:buFont typeface="+mj-lt"/>
              <a:buAutoNum type="romanUcPeriod"/>
            </a:pPr>
            <a:r>
              <a:rPr lang="ru-RU" dirty="0" smtClean="0"/>
              <a:t>поверхностные проявления ВВ и мезомасштабных течений отчётливо проявляются в модуляциях уклонов морской поверхности в результате усиления среднеквадратичного наклона (СКН) в зонах конвергенции течения, и его подавления в зонах дивергенции;</a:t>
            </a:r>
          </a:p>
          <a:p>
            <a:pPr marL="514350" indent="-514350">
              <a:buFont typeface="+mj-lt"/>
              <a:buAutoNum type="romanUcPeriod"/>
            </a:pPr>
            <a:r>
              <a:rPr lang="ru-RU" dirty="0" smtClean="0"/>
              <a:t>аномалии характеристик ветрового волнения (СКН, обрушения) связаны с зонами дивергенции течений и пространственно привязаны к областям сильных градиентов завихренности полей квази-геострофических течений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2A28-FCE0-4BFA-8D7C-0EF8217108E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ru-RU" dirty="0" smtClean="0">
                <a:solidFill>
                  <a:schemeClr val="tx1"/>
                </a:solidFill>
              </a:rPr>
              <a:t>В </a:t>
            </a:r>
            <a:r>
              <a:rPr lang="ru-RU" b="1" dirty="0" smtClean="0">
                <a:solidFill>
                  <a:schemeClr val="tx1"/>
                </a:solidFill>
              </a:rPr>
              <a:t>первой главе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о</a:t>
            </a:r>
            <a:r>
              <a:rPr lang="ru-RU" dirty="0" smtClean="0">
                <a:solidFill>
                  <a:schemeClr val="tx1"/>
                </a:solidFill>
              </a:rPr>
              <a:t>писывается метод восстановления пространственных вариаций среднеквадратичного наклона (СКН) морской поверхности по солнечному блику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регистрируемому оптическими сканерами из космоса. Рассматриваются основные технические особенности приборов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MODIS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MERIS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Разработанный метод применяется к анализу данных спутниковых оптических спектрометров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MODIS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MERIS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Описываются разработанный алгоритм и программное обеспечение для восстановления СКН.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босновывается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положение, выносимое на защиту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Во </a:t>
            </a:r>
            <a:r>
              <a:rPr lang="ru-RU" b="1" dirty="0" smtClean="0">
                <a:solidFill>
                  <a:schemeClr val="tx1"/>
                </a:solidFill>
              </a:rPr>
              <a:t>второй главе </a:t>
            </a:r>
            <a:r>
              <a:rPr lang="ru-RU" dirty="0" smtClean="0">
                <a:solidFill>
                  <a:schemeClr val="tx1"/>
                </a:solidFill>
              </a:rPr>
              <a:t>метод, описанный в первой главе, применяется для исследования морской поверхности, покрытой нефтяными плёнками естественного и техногенного происхождения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качестве объекта исследования выбраны естественные нефтяные образования – грифоны и нефтяной разлив в результате взрыва на нефтяной платформе Дипвотор Хорайзон в Мексиканском заливе. Приводится совместный анализ полученных результатов с данными радиолокаторов с синтезированием апертуры (РСА), и раскрываются преимущества синергетического подхода в исследовании поверхностных сликов.</a:t>
            </a:r>
            <a:endParaRPr lang="en-US" dirty="0" smtClean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босновыва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ю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тся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и 3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положени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я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выносимое на защиту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В </a:t>
            </a:r>
            <a:r>
              <a:rPr lang="ru-RU" b="1" dirty="0" smtClean="0">
                <a:solidFill>
                  <a:schemeClr val="tx1"/>
                </a:solidFill>
              </a:rPr>
              <a:t>третьей главе </a:t>
            </a:r>
            <a:r>
              <a:rPr lang="ru-RU" dirty="0" smtClean="0">
                <a:solidFill>
                  <a:schemeClr val="tx1"/>
                </a:solidFill>
              </a:rPr>
              <a:t>рассматриваются примеры исследования суб- и мезомасштабной динамики Океана по оптическим и радиолокационным изображениям.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босновыва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ю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тся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 и 5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положени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я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выносимое на защиту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32A28-FCE0-4BFA-8D7C-0EF8217108E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01.04.2014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01.04.2014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01.04.2014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01.04.2014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01.04.2014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01.04.2014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01.04.2014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01.04.2014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01.04.2014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01.04.2014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01.04.2014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01.04.2014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yntool.solab.rshu.ru/" TargetMode="External"/><Relationship Id="rId2" Type="http://schemas.openxmlformats.org/officeDocument/2006/relationships/hyperlink" Target="http://satin.rshu.ru/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685800" y="1720900"/>
            <a:ext cx="7772400" cy="1250900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Солне</a:t>
            </a:r>
            <a:r>
              <a:rPr lang="en-US" sz="2400" b="1" dirty="0" smtClean="0"/>
              <a:t>ч</a:t>
            </a:r>
            <a:r>
              <a:rPr lang="ru-RU" sz="2400" b="1" dirty="0" smtClean="0"/>
              <a:t>ный блик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ru-RU" sz="2400" b="1" dirty="0" smtClean="0"/>
              <a:t>как «инструмент» исследования </a:t>
            </a:r>
            <a:r>
              <a:rPr lang="en-US" sz="2400" b="1" dirty="0" smtClean="0"/>
              <a:t>О</a:t>
            </a:r>
            <a:r>
              <a:rPr lang="ru-RU" sz="2400" b="1" dirty="0" smtClean="0"/>
              <a:t>кеана из </a:t>
            </a:r>
            <a:r>
              <a:rPr lang="en-US" sz="2400" b="1" dirty="0" smtClean="0"/>
              <a:t>К</a:t>
            </a:r>
            <a:r>
              <a:rPr lang="ru-RU" sz="2400" b="1" dirty="0" smtClean="0"/>
              <a:t>осмоса</a:t>
            </a:r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47320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Специальность 25.00.28 – </a:t>
            </a:r>
            <a:r>
              <a:rPr lang="ru-RU" dirty="0" smtClean="0">
                <a:solidFill>
                  <a:schemeClr val="tx1"/>
                </a:solidFill>
              </a:rPr>
              <a:t>Океанология</a:t>
            </a:r>
            <a:br>
              <a:rPr lang="ru-RU" dirty="0" smtClean="0">
                <a:solidFill>
                  <a:schemeClr val="tx1"/>
                </a:solidFill>
              </a:rPr>
            </a:br>
            <a:endParaRPr lang="ru-RU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Диссертация </a:t>
            </a:r>
            <a:r>
              <a:rPr lang="ru-RU" dirty="0">
                <a:solidFill>
                  <a:schemeClr val="tx1"/>
                </a:solidFill>
              </a:rPr>
              <a:t>на соискание ученой степени</a:t>
            </a:r>
          </a:p>
          <a:p>
            <a:r>
              <a:rPr lang="ru-RU" dirty="0">
                <a:solidFill>
                  <a:schemeClr val="tx1"/>
                </a:solidFill>
              </a:rPr>
              <a:t>кандидата </a:t>
            </a:r>
            <a:r>
              <a:rPr lang="ru-RU" dirty="0" smtClean="0">
                <a:solidFill>
                  <a:schemeClr val="tx1"/>
                </a:solidFill>
              </a:rPr>
              <a:t>физико-математических </a:t>
            </a:r>
            <a:r>
              <a:rPr lang="ru-RU" dirty="0">
                <a:solidFill>
                  <a:schemeClr val="tx1"/>
                </a:solidFill>
              </a:rPr>
              <a:t>наук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9380" y="188640"/>
            <a:ext cx="766524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 smtClean="0"/>
              <a:t>Российский Государственный Гидрометеорологический Университет</a:t>
            </a:r>
          </a:p>
          <a:p>
            <a:pPr algn="ctr">
              <a:lnSpc>
                <a:spcPct val="80000"/>
              </a:lnSpc>
            </a:pP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Лаборатория Спутниковой Океанографии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1512000" y="650305"/>
            <a:ext cx="612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2286000" y="132079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2000" b="1" dirty="0">
                <a:latin typeface="+mj-lt"/>
              </a:rPr>
              <a:t>Мясоедов Александр </a:t>
            </a:r>
            <a:r>
              <a:rPr lang="ru-RU" sz="2000" b="1" dirty="0" smtClean="0">
                <a:latin typeface="+mj-lt"/>
              </a:rPr>
              <a:t>Германович</a:t>
            </a:r>
            <a:endParaRPr lang="en-US" sz="2000" b="1" dirty="0">
              <a:latin typeface="+mj-lt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4283968" y="5005625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ru-RU" sz="2000" dirty="0"/>
              <a:t>Научный руководитель:</a:t>
            </a:r>
          </a:p>
          <a:p>
            <a:pPr algn="r"/>
            <a:r>
              <a:rPr lang="ru-RU" sz="2000" dirty="0"/>
              <a:t>доктор физико-математических наук,</a:t>
            </a:r>
          </a:p>
          <a:p>
            <a:pPr algn="r"/>
            <a:r>
              <a:rPr lang="ru-RU" sz="2000" dirty="0"/>
              <a:t>профессор </a:t>
            </a:r>
            <a:r>
              <a:rPr lang="ru-RU" sz="2000" dirty="0" smtClean="0"/>
              <a:t>Кудрявцев В.Н.</a:t>
            </a:r>
            <a:endParaRPr lang="en-US" sz="20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845406" y="6093296"/>
            <a:ext cx="34531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/>
              <a:t>Санкт-Петербург – </a:t>
            </a:r>
            <a:r>
              <a:rPr lang="en-US" sz="2000" dirty="0" smtClean="0"/>
              <a:t>24.04.</a:t>
            </a:r>
            <a:r>
              <a:rPr lang="ru-RU" sz="2000" dirty="0" smtClean="0"/>
              <a:t>201</a:t>
            </a:r>
            <a:r>
              <a:rPr lang="en-US" sz="2000" dirty="0" smtClean="0"/>
              <a:t>4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7649642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\\GALATEA\tethys\Documents\АСПИРАНТУРА\Disser Docs\figs\SevastopolWinter31Dec2008.JP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94040" y="1752600"/>
            <a:ext cx="5155921" cy="3451225"/>
          </a:xfr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Солнечный блик в Севастопольской бухте, 31 декабря 2008г.</a:t>
            </a:r>
            <a:endParaRPr lang="en-US" dirty="0"/>
          </a:p>
        </p:txBody>
      </p:sp>
      <p:sp>
        <p:nvSpPr>
          <p:cNvPr id="3076" name="Прямоугольник 3"/>
          <p:cNvSpPr>
            <a:spLocks noChangeArrowheads="1"/>
          </p:cNvSpPr>
          <p:nvPr/>
        </p:nvSpPr>
        <p:spPr bwMode="auto">
          <a:xfrm>
            <a:off x="0" y="5408613"/>
            <a:ext cx="914400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i="1" dirty="0"/>
              <a:t>Солнечный блик в середине дня должен был быть виден как симметричное яркое пятно, но ветер, течения, слики и проходящие суда сформировали на морской поверхности множество уклонов, благодаря которым мы наблюдаем сложную картину зеркальных отражений – множество солнечных зайчиков, которые, сливаясь воедино, формируют неподражаемую картину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модел</a:t>
            </a:r>
            <a:r>
              <a:rPr lang="en-US" dirty="0" smtClean="0"/>
              <a:t>ь</a:t>
            </a:r>
            <a:r>
              <a:rPr lang="ru-RU" dirty="0" smtClean="0"/>
              <a:t> изображения морской поверхности в области солнечного блика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457200" y="-171400"/>
            <a:ext cx="8229600" cy="1252537"/>
          </a:xfrm>
        </p:spPr>
        <p:txBody>
          <a:bodyPr>
            <a:noAutofit/>
          </a:bodyPr>
          <a:lstStyle/>
          <a:p>
            <a:r>
              <a:rPr lang="ru-RU" sz="4000" dirty="0"/>
              <a:t>Апробация работы и публикации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224644" y="1451917"/>
            <a:ext cx="8694712" cy="4929411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Полученные научные результаты реализованы в виде алгоритмов и элементов программного обеспечения для обработки РСА и оптических изображений, а также восстановления статистических параметров поверхности океана.</a:t>
            </a:r>
            <a:endParaRPr lang="en-US" dirty="0"/>
          </a:p>
          <a:p>
            <a:r>
              <a:rPr lang="ru-RU" dirty="0"/>
              <a:t>На момент написания диссертации, предложенные алгоритмы и методики были апробированы и внедрены в Международном центре по окружающей среде и дистанционному зондированию им. Нансена (</a:t>
            </a:r>
            <a:r>
              <a:rPr lang="en-US" dirty="0"/>
              <a:t>NIERSC</a:t>
            </a:r>
            <a:r>
              <a:rPr lang="ru-RU" dirty="0"/>
              <a:t>), а также в Лаборатории Спутниковой Океанографии (ЛСО, на англ. </a:t>
            </a:r>
            <a:r>
              <a:rPr lang="en-US" dirty="0"/>
              <a:t>SOLab</a:t>
            </a:r>
            <a:r>
              <a:rPr lang="ru-RU" dirty="0"/>
              <a:t>) РГГМУ, в виде элементов спутникового информационного портала </a:t>
            </a:r>
            <a:r>
              <a:rPr lang="en-US" dirty="0"/>
              <a:t>SATIN</a:t>
            </a:r>
            <a:r>
              <a:rPr lang="ru-RU" dirty="0"/>
              <a:t> (от англ. </a:t>
            </a:r>
            <a:r>
              <a:rPr lang="en-US" b="1" i="1" dirty="0"/>
              <a:t>SAT</a:t>
            </a:r>
            <a:r>
              <a:rPr lang="en-US" dirty="0"/>
              <a:t>ellite Data Search and Manage </a:t>
            </a:r>
            <a:r>
              <a:rPr lang="en-US" b="1" i="1" dirty="0"/>
              <a:t>IN</a:t>
            </a:r>
            <a:r>
              <a:rPr lang="en-US" dirty="0"/>
              <a:t>formation Portal</a:t>
            </a:r>
            <a:r>
              <a:rPr lang="ru-RU" dirty="0"/>
              <a:t>), для поиска, получения, отображения, распространения и хранения данных дистанционного зондирования (</a:t>
            </a:r>
            <a:r>
              <a:rPr lang="ru-RU" u="sng" dirty="0">
                <a:hlinkClick r:id="rId2"/>
              </a:rPr>
              <a:t>http://satin.rshu.ru/</a:t>
            </a:r>
            <a:r>
              <a:rPr lang="ru-RU" dirty="0"/>
              <a:t>), а также как элемент разрабатываемой синергетической платформы  </a:t>
            </a:r>
            <a:r>
              <a:rPr lang="en-US" dirty="0"/>
              <a:t>SYNTool</a:t>
            </a:r>
            <a:r>
              <a:rPr lang="ru-RU" dirty="0"/>
              <a:t> (</a:t>
            </a:r>
            <a:r>
              <a:rPr lang="ru-RU" u="sng" dirty="0">
                <a:hlinkClick r:id="rId3"/>
              </a:rPr>
              <a:t>http://syntool.solab.rshu.ru/</a:t>
            </a:r>
            <a:r>
              <a:rPr lang="ru-RU" dirty="0"/>
              <a:t>) ЛСО РГГМУ.</a:t>
            </a:r>
            <a:endParaRPr lang="en-US" dirty="0"/>
          </a:p>
          <a:p>
            <a:r>
              <a:rPr lang="ru-RU" dirty="0"/>
              <a:t>Предполагается дальнейшее внедрение разработанной методики для оперативной обработки РСА и оптических данных, получаемых с действующих ИСЗ и ИСЗ, планируемых к запуску российским и зарубежными  космическими агентствами.</a:t>
            </a:r>
            <a:endParaRPr lang="en-US" dirty="0"/>
          </a:p>
          <a:p>
            <a:r>
              <a:rPr lang="ru-RU" dirty="0"/>
              <a:t>По результатам диссертационной работы можно утверждать, что, наиболее перспективным для мониторинга физических процессов в верхнем слое Океана является применение синергетического подхода РСА и оптических данных, позволяющего лучше понять как пути формирования спутниковых изображений, так и механизмы проявления океанических явлений на поверхности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023337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457200" y="-171400"/>
            <a:ext cx="8229600" cy="1252537"/>
          </a:xfrm>
        </p:spPr>
        <p:txBody>
          <a:bodyPr>
            <a:noAutofit/>
          </a:bodyPr>
          <a:lstStyle/>
          <a:p>
            <a:r>
              <a:rPr lang="ru-RU" sz="4000" dirty="0"/>
              <a:t>Апробация работы и публикации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224644" y="1556793"/>
            <a:ext cx="8694712" cy="5184576"/>
          </a:xfrm>
        </p:spPr>
        <p:txBody>
          <a:bodyPr>
            <a:noAutofit/>
          </a:bodyPr>
          <a:lstStyle/>
          <a:p>
            <a:r>
              <a:rPr lang="ru-RU" sz="1400" b="1" dirty="0"/>
              <a:t>Предложенная методика была апробирована на различных конференциях и семинарах</a:t>
            </a:r>
            <a:r>
              <a:rPr lang="ru-RU" sz="1400" dirty="0"/>
              <a:t>, а результаты исследований представлены к публикации в научных журналах, входящих в перечень изданий, рекомендованных Президиумом Высшей аттестационной комиссии и зарубежных научных журналах. По теме диссертации </a:t>
            </a:r>
            <a:r>
              <a:rPr lang="ru-RU" sz="1400" b="1" dirty="0"/>
              <a:t>опубликовано </a:t>
            </a:r>
            <a:r>
              <a:rPr lang="ru-RU" sz="1400" b="1" dirty="0" smtClean="0"/>
              <a:t>24 </a:t>
            </a:r>
            <a:r>
              <a:rPr lang="ru-RU" sz="1400" b="1" dirty="0"/>
              <a:t>печатные работы</a:t>
            </a:r>
            <a:r>
              <a:rPr lang="ru-RU" sz="1400" dirty="0"/>
              <a:t>, включая </a:t>
            </a:r>
            <a:r>
              <a:rPr lang="ru-RU" sz="1400" b="1" dirty="0" smtClean="0"/>
              <a:t>21 тезис </a:t>
            </a:r>
            <a:r>
              <a:rPr lang="ru-RU" sz="1400" b="1" dirty="0"/>
              <a:t>конференций</a:t>
            </a:r>
            <a:r>
              <a:rPr lang="ru-RU" sz="1400" dirty="0"/>
              <a:t>, </a:t>
            </a:r>
            <a:r>
              <a:rPr lang="ru-RU" sz="1400" b="1" dirty="0"/>
              <a:t>6 реферируемых изданий </a:t>
            </a:r>
            <a:r>
              <a:rPr lang="ru-RU" sz="1400" dirty="0"/>
              <a:t>и </a:t>
            </a:r>
            <a:r>
              <a:rPr lang="ru-RU" sz="1400" b="1" dirty="0"/>
              <a:t>4 патента</a:t>
            </a:r>
            <a:r>
              <a:rPr lang="ru-RU" sz="1400" dirty="0" smtClean="0"/>
              <a:t>.</a:t>
            </a:r>
            <a:endParaRPr lang="ru-RU" sz="1400" dirty="0"/>
          </a:p>
          <a:p>
            <a:pPr marL="0" indent="0">
              <a:buNone/>
            </a:pPr>
            <a:r>
              <a:rPr lang="ru-RU" sz="1400" dirty="0"/>
              <a:t>Среди перечисленных, стоит отметить следующие конференции:</a:t>
            </a:r>
          </a:p>
          <a:p>
            <a:pPr marL="0" indent="0">
              <a:buNone/>
            </a:pPr>
            <a:r>
              <a:rPr lang="ru-RU" sz="1400" dirty="0"/>
              <a:t>1.	</a:t>
            </a:r>
            <a:r>
              <a:rPr lang="en-US" sz="1400" dirty="0"/>
              <a:t>Myasoedov A.G., Kudryavtsev V.N. SAR and optical imagery of mesa scale ocean currents. 7th All </a:t>
            </a:r>
            <a:r>
              <a:rPr lang="en-US" sz="1400" dirty="0" err="1"/>
              <a:t>russian</a:t>
            </a:r>
            <a:r>
              <a:rPr lang="en-US" sz="1400" dirty="0"/>
              <a:t> Opened Conference “</a:t>
            </a:r>
            <a:r>
              <a:rPr lang="en-US" sz="1400" b="1" dirty="0"/>
              <a:t>Modern Problems of Earth Remote Sensing from Space</a:t>
            </a:r>
            <a:r>
              <a:rPr lang="en-US" sz="1400" dirty="0"/>
              <a:t>”, Moscow, Russia, November 2009.</a:t>
            </a:r>
          </a:p>
          <a:p>
            <a:pPr marL="0" indent="0">
              <a:buNone/>
            </a:pPr>
            <a:r>
              <a:rPr lang="en-US" sz="1400" dirty="0"/>
              <a:t>2.	Myasoedov, A., V. Kudryavtsev, B. Chapron, and J. Johannessen, (2010). Sun glitter imagery of the ocean phenomena, Proc. </a:t>
            </a:r>
            <a:r>
              <a:rPr lang="en-US" sz="1400" b="1" dirty="0"/>
              <a:t>3rd </a:t>
            </a:r>
            <a:r>
              <a:rPr lang="en-US" sz="1400" b="1" dirty="0" err="1"/>
              <a:t>SeaSAR</a:t>
            </a:r>
            <a:r>
              <a:rPr lang="en-US" sz="1400" b="1" dirty="0"/>
              <a:t> workshop </a:t>
            </a:r>
            <a:r>
              <a:rPr lang="en-US" sz="1400" dirty="0"/>
              <a:t>“Advances in SAR Oceanography from ENVISAT, ERS and ESA third party missions”, ESA SP679.</a:t>
            </a:r>
          </a:p>
          <a:p>
            <a:pPr marL="0" indent="0">
              <a:buNone/>
            </a:pPr>
            <a:r>
              <a:rPr lang="ru-RU" sz="1400" dirty="0" smtClean="0"/>
              <a:t>3</a:t>
            </a:r>
            <a:r>
              <a:rPr lang="en-US" sz="1400" dirty="0" smtClean="0"/>
              <a:t>.	Myasoedov A., Kudryavtsev V., Chapron B., Johannessen J., (2010). SAR and Optical Imagery of Mesoscale Ocean Currents. Proceedings of the </a:t>
            </a:r>
            <a:r>
              <a:rPr lang="en-US" sz="1400" b="1" dirty="0" smtClean="0"/>
              <a:t>ESA Living Planet Symposium 2010</a:t>
            </a:r>
            <a:r>
              <a:rPr lang="en-US" sz="1400" dirty="0" smtClean="0"/>
              <a:t>, Bergen, Norway, ESA SP-686.</a:t>
            </a:r>
          </a:p>
          <a:p>
            <a:pPr marL="0" indent="0">
              <a:buNone/>
            </a:pPr>
            <a:r>
              <a:rPr lang="ru-RU" sz="1400" dirty="0" smtClean="0"/>
              <a:t>4</a:t>
            </a:r>
            <a:r>
              <a:rPr lang="en-US" sz="1400" dirty="0" smtClean="0"/>
              <a:t>.</a:t>
            </a:r>
            <a:r>
              <a:rPr lang="en-US" sz="1400" dirty="0"/>
              <a:t>	Myasoedov A., V. Kudryavtsev, B. Chapron, J. Johannessen, and F. Collard. Sun glitter as a "tool" for monitoring the Ocean from Space. </a:t>
            </a:r>
            <a:r>
              <a:rPr lang="en-US" sz="1400" b="1" dirty="0"/>
              <a:t>39th COSPAR Scientific Assembly</a:t>
            </a:r>
            <a:r>
              <a:rPr lang="en-US" sz="1400" dirty="0"/>
              <a:t>, 14-22 July 2012, Mysore, India.</a:t>
            </a:r>
          </a:p>
          <a:p>
            <a:pPr marL="0" indent="0">
              <a:buNone/>
            </a:pPr>
            <a:r>
              <a:rPr lang="ru-RU" sz="1400" dirty="0" smtClean="0"/>
              <a:t>5</a:t>
            </a:r>
            <a:r>
              <a:rPr lang="en-US" sz="1400" dirty="0" smtClean="0"/>
              <a:t>.	Myasoedov </a:t>
            </a:r>
            <a:r>
              <a:rPr lang="en-US" sz="1400" dirty="0"/>
              <a:t>A., V. Kudryavtsev, B. Chapron, F. Collard and J. Johannessen. On dual-polarized SAR measurements of the Ocean surface. 6th International Workshop on Science and Applications of SAR Polarimetry and Polarimetric Interferometry, </a:t>
            </a:r>
            <a:r>
              <a:rPr lang="en-US" sz="1400" b="1" dirty="0" err="1"/>
              <a:t>POLinSAR</a:t>
            </a:r>
            <a:r>
              <a:rPr lang="en-US" sz="1400" b="1" dirty="0"/>
              <a:t> 2013</a:t>
            </a:r>
            <a:r>
              <a:rPr lang="en-US" sz="1400" dirty="0"/>
              <a:t>, 28 January – 1February 2013, Frascati (Rome), Italy</a:t>
            </a:r>
            <a:r>
              <a:rPr lang="en-US" sz="1400" dirty="0" smtClean="0"/>
              <a:t>.</a:t>
            </a:r>
            <a:endParaRPr lang="ru-RU" sz="1400" dirty="0" smtClean="0"/>
          </a:p>
          <a:p>
            <a:pPr marL="0" indent="0">
              <a:buNone/>
            </a:pPr>
            <a:endParaRPr lang="en-US" sz="1400" dirty="0"/>
          </a:p>
          <a:p>
            <a:r>
              <a:rPr lang="ru-RU" sz="1400" dirty="0"/>
              <a:t>Результаты проделанной работы также докладывались и обсуждались на различных </a:t>
            </a:r>
            <a:r>
              <a:rPr lang="ru-RU" sz="1400" b="1" dirty="0"/>
              <a:t>международных научных семинарах</a:t>
            </a:r>
            <a:r>
              <a:rPr lang="ru-RU" sz="1400" dirty="0"/>
              <a:t> как за рубежом (в </a:t>
            </a:r>
            <a:r>
              <a:rPr lang="ru-RU" sz="1400" b="1" dirty="0"/>
              <a:t>Норвегии</a:t>
            </a:r>
            <a:r>
              <a:rPr lang="ru-RU" sz="1400" dirty="0"/>
              <a:t>, </a:t>
            </a:r>
            <a:r>
              <a:rPr lang="ru-RU" sz="1400" b="1" dirty="0"/>
              <a:t>Франции</a:t>
            </a:r>
            <a:r>
              <a:rPr lang="ru-RU" sz="1400" dirty="0"/>
              <a:t>, </a:t>
            </a:r>
            <a:r>
              <a:rPr lang="ru-RU" sz="1400" b="1" dirty="0"/>
              <a:t>Финляндии</a:t>
            </a:r>
            <a:r>
              <a:rPr lang="ru-RU" sz="1400" dirty="0"/>
              <a:t> и </a:t>
            </a:r>
            <a:r>
              <a:rPr lang="ru-RU" sz="1400" b="1" dirty="0"/>
              <a:t>Италии</a:t>
            </a:r>
            <a:r>
              <a:rPr lang="ru-RU" sz="1400" dirty="0"/>
              <a:t>), так и в </a:t>
            </a:r>
            <a:r>
              <a:rPr lang="ru-RU" sz="1400" b="1" dirty="0"/>
              <a:t>России</a:t>
            </a:r>
            <a:r>
              <a:rPr lang="ru-RU" sz="1400" dirty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18269614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457200" y="88231"/>
            <a:ext cx="8229600" cy="1252537"/>
          </a:xfrm>
        </p:spPr>
        <p:txBody>
          <a:bodyPr>
            <a:noAutofit/>
          </a:bodyPr>
          <a:lstStyle/>
          <a:p>
            <a:pPr algn="r"/>
            <a:r>
              <a:rPr lang="ru-RU" sz="4000" dirty="0"/>
              <a:t>Список работ, опубликованных по теме диссертации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224644" y="1412776"/>
            <a:ext cx="8694712" cy="5184576"/>
          </a:xfrm>
        </p:spPr>
        <p:txBody>
          <a:bodyPr>
            <a:noAutofit/>
          </a:bodyPr>
          <a:lstStyle/>
          <a:p>
            <a:r>
              <a:rPr lang="ru-RU" sz="1600" b="1" i="1" dirty="0"/>
              <a:t>Издания из списка ВАК и зарубежные журналы</a:t>
            </a:r>
            <a:endParaRPr lang="en-US" sz="1600" b="1" i="1" dirty="0"/>
          </a:p>
          <a:p>
            <a:r>
              <a:rPr lang="en-US" sz="1600" dirty="0"/>
              <a:t>1. </a:t>
            </a:r>
            <a:r>
              <a:rPr lang="en-US" sz="1600" b="1" dirty="0"/>
              <a:t>Myasoedov A.G.</a:t>
            </a:r>
            <a:r>
              <a:rPr lang="en-US" sz="1600" dirty="0"/>
              <a:t>, Kudryavtsev V.N. Quantification of the surface manifestation of ocean phenomena from sun glitter imagery. // Proceedings of the Russian State Hydrometeorological University. A theoretical research journal. 2010. </a:t>
            </a:r>
            <a:r>
              <a:rPr lang="ru-RU" sz="1600" dirty="0"/>
              <a:t>С</a:t>
            </a:r>
            <a:r>
              <a:rPr lang="en-US" sz="1600" dirty="0"/>
              <a:t>. 94–115.</a:t>
            </a:r>
          </a:p>
          <a:p>
            <a:r>
              <a:rPr lang="en-US" sz="1600" dirty="0"/>
              <a:t>2. Kozlov I.E., Kudryavtsev V.N., Johannessen J.A., Chapron B., Dailidienė I., </a:t>
            </a:r>
            <a:r>
              <a:rPr lang="en-US" sz="1600" b="1" dirty="0"/>
              <a:t>Myasoedov A.G.</a:t>
            </a:r>
            <a:r>
              <a:rPr lang="en-US" sz="1600" dirty="0"/>
              <a:t> ASAR imaging for coastal upwelling in the Baltic Sea. // Advances in Space Research. 2012. № 50. С. 1125–1137.</a:t>
            </a:r>
          </a:p>
          <a:p>
            <a:r>
              <a:rPr lang="en-US" sz="1600" dirty="0"/>
              <a:t>3. Kudryavtsev V., </a:t>
            </a:r>
            <a:r>
              <a:rPr lang="en-US" sz="1600" b="1" dirty="0"/>
              <a:t>Myasoedov A.</a:t>
            </a:r>
            <a:r>
              <a:rPr lang="en-US" sz="1600" dirty="0"/>
              <a:t>, Chapron B., Johannessen J.A., Collard F. Imaging mesoscale upper ocean dynamics using synthetic aperture radar and optical data. // Journal of Geophysical Research. 2012. № 117. С. C04029.</a:t>
            </a:r>
          </a:p>
          <a:p>
            <a:r>
              <a:rPr lang="en-US" sz="1600" dirty="0"/>
              <a:t>4. Kudryavtsev V., </a:t>
            </a:r>
            <a:r>
              <a:rPr lang="en-US" sz="1600" b="1" dirty="0"/>
              <a:t>Myasoedov A.</a:t>
            </a:r>
            <a:r>
              <a:rPr lang="en-US" sz="1600" dirty="0"/>
              <a:t>, Chapron B., Johannessen J.A., Collard F. Joint sun-glitter and radar imagery of surface slicks. // Remote Sensing of Environment. 2012. № 120. С. 123–132.</a:t>
            </a:r>
          </a:p>
          <a:p>
            <a:r>
              <a:rPr lang="en-US" sz="1600" dirty="0"/>
              <a:t>5. Kudryavtsev V.N., Chapron B., </a:t>
            </a:r>
            <a:r>
              <a:rPr lang="en-US" sz="1600" b="1" dirty="0"/>
              <a:t>Myasoedov A.G.</a:t>
            </a:r>
            <a:r>
              <a:rPr lang="en-US" sz="1600" dirty="0"/>
              <a:t>, Collard F., Johannessen J.A. On Dual Co-Polarized SAR Measurements of the Ocean Surface. // IEEE Geoscience and Remote Sensing Letters. 2013. № PP. С. 1–5.</a:t>
            </a:r>
          </a:p>
          <a:p>
            <a:r>
              <a:rPr lang="ru-RU" sz="1600" dirty="0"/>
              <a:t>6. Зимин А.В., Родионов А.А., Шапрон Б., </a:t>
            </a:r>
            <a:r>
              <a:rPr lang="ru-RU" sz="1600" dirty="0" err="1"/>
              <a:t>Романенков</a:t>
            </a:r>
            <a:r>
              <a:rPr lang="ru-RU" sz="1600" dirty="0"/>
              <a:t> Д.А., </a:t>
            </a:r>
            <a:r>
              <a:rPr lang="ru-RU" sz="1600" dirty="0" err="1"/>
              <a:t>Здоровеннов</a:t>
            </a:r>
            <a:r>
              <a:rPr lang="ru-RU" sz="1600" dirty="0"/>
              <a:t> Р.Э., Козлов И.Е., </a:t>
            </a:r>
            <a:r>
              <a:rPr lang="ru-RU" sz="1600" b="1" dirty="0"/>
              <a:t>Мясоедов А.Г.</a:t>
            </a:r>
            <a:r>
              <a:rPr lang="ru-RU" sz="1600" dirty="0"/>
              <a:t>, Шевчук О.И. Работы с научно-исследовательского судна «Эколог» по проекту «Мегагрант» в белом море, выполненные в июле-августе 2012 года. // Учёные записки Российского государственного гидрометеорологического университета. 2013. (в печати)</a:t>
            </a:r>
          </a:p>
        </p:txBody>
      </p:sp>
    </p:spTree>
    <p:extLst>
      <p:ext uri="{BB962C8B-B14F-4D97-AF65-F5344CB8AC3E}">
        <p14:creationId xmlns="" xmlns:p14="http://schemas.microsoft.com/office/powerpoint/2010/main" val="22731889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457200" y="88231"/>
            <a:ext cx="8229600" cy="1252537"/>
          </a:xfrm>
        </p:spPr>
        <p:txBody>
          <a:bodyPr>
            <a:noAutofit/>
          </a:bodyPr>
          <a:lstStyle/>
          <a:p>
            <a:pPr algn="r"/>
            <a:r>
              <a:rPr lang="ru-RU" sz="4000" dirty="0"/>
              <a:t>Список работ, опубликованных по теме диссертации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224644" y="1340768"/>
            <a:ext cx="8694712" cy="5400600"/>
          </a:xfrm>
        </p:spPr>
        <p:txBody>
          <a:bodyPr>
            <a:noAutofit/>
          </a:bodyPr>
          <a:lstStyle/>
          <a:p>
            <a:r>
              <a:rPr lang="ru-RU" sz="1600" b="1" i="1" dirty="0"/>
              <a:t>Патенты</a:t>
            </a:r>
            <a:endParaRPr lang="en-US" sz="1600" b="1" i="1" dirty="0"/>
          </a:p>
          <a:p>
            <a:pPr lvl="0"/>
            <a:r>
              <a:rPr lang="ru-RU" sz="1600" b="1" dirty="0"/>
              <a:t>Мясоедов А.Г.</a:t>
            </a:r>
            <a:r>
              <a:rPr lang="ru-RU" sz="1600" dirty="0"/>
              <a:t>, Кудрявцев В.Н. Свидетельство о государственной регистрации программы для ЭВМ №2011610860: GLAMOROS: Оценка контрастов поверхностных проявлений океанических явлений по изображениям солнечного блика. Заявка № 2010617455. Дата поступления 22 ноября 2010г. Зарегистрировано в Реестре программ для ЭВМ 20 января 2011г.</a:t>
            </a:r>
            <a:endParaRPr lang="en-US" sz="1600" dirty="0"/>
          </a:p>
          <a:p>
            <a:pPr lvl="0"/>
            <a:r>
              <a:rPr lang="ru-RU" sz="1600" b="1" dirty="0"/>
              <a:t>Мясоедов А.Г.</a:t>
            </a:r>
            <a:r>
              <a:rPr lang="ru-RU" sz="1600" dirty="0"/>
              <a:t>, Кудрявцев В.Н., Шапрон Б.Ж.А., Коллард Ф.Ж.К. Свидетельство о государственной регистрации программы для ЭВМ №2012660424 DUPOL: «Оценка характеристик поверхности Океана по двух-поляризационным радиолокационным изображениям из Космоса» Заявка № 2012617706. Дата поступления 9 октября 2012г. Зарегистрировано в Реестре программ для ЭВМ 19 ноября 2012г.</a:t>
            </a:r>
            <a:endParaRPr lang="en-US" sz="1600" dirty="0"/>
          </a:p>
          <a:p>
            <a:pPr lvl="0"/>
            <a:r>
              <a:rPr lang="ru-RU" sz="1600" b="1" dirty="0"/>
              <a:t>Мясоедов А.Г.</a:t>
            </a:r>
            <a:r>
              <a:rPr lang="ru-RU" sz="1600" dirty="0"/>
              <a:t>, Козлов И.Е. Свидетельство о государственной регистрации программы для ЭВМ №2012660637 INTERWAVE: «Определение характеристик океанских внутренних волн по их проявлениям в спутниковых радиолокационных снимках морской поверхности» Заявка № 2012618623. Дата поступления 10 октября 2012г. Зарегистрировано в Реестре программ для ЭВМ 26 ноября 2012г.</a:t>
            </a:r>
            <a:endParaRPr lang="en-US" sz="1600" dirty="0"/>
          </a:p>
          <a:p>
            <a:pPr lvl="0"/>
            <a:r>
              <a:rPr lang="ru-RU" sz="1600" dirty="0"/>
              <a:t>Зимин А.В., Козлов И.Е., </a:t>
            </a:r>
            <a:r>
              <a:rPr lang="ru-RU" sz="1600" b="1" dirty="0"/>
              <a:t>Мясоедов А.Г.</a:t>
            </a:r>
            <a:r>
              <a:rPr lang="ru-RU" sz="1600" dirty="0"/>
              <a:t>, </a:t>
            </a:r>
            <a:r>
              <a:rPr lang="ru-RU" sz="1600" dirty="0" err="1"/>
              <a:t>Мохнаткин</a:t>
            </a:r>
            <a:r>
              <a:rPr lang="ru-RU" sz="1600" dirty="0"/>
              <a:t> Ф.Ю. Свидетельство о государственной регистрации базы данных №2012621188 «Проявления внутренних волн по данным контактных и спутниковых наблюдений в Белом море в 2010 году (ВВ БМ 2010)» Заявка № 2012621065. Дата поступления 9 октября 2012г. Зарегистрировано в Реестре баз данных 19 ноября 2012г.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1668322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457200" y="-171400"/>
            <a:ext cx="8229600" cy="1252537"/>
          </a:xfrm>
        </p:spPr>
        <p:txBody>
          <a:bodyPr>
            <a:noAutofit/>
          </a:bodyPr>
          <a:lstStyle/>
          <a:p>
            <a:r>
              <a:rPr lang="ru-RU" sz="4000" dirty="0" smtClean="0"/>
              <a:t>Благодарности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224644" y="1451917"/>
            <a:ext cx="8694712" cy="492941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07852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9"/>
          <p:cNvSpPr>
            <a:spLocks noGrp="1"/>
          </p:cNvSpPr>
          <p:nvPr>
            <p:ph type="title" idx="4294967295"/>
          </p:nvPr>
        </p:nvSpPr>
        <p:spPr>
          <a:xfrm>
            <a:off x="457200" y="-171450"/>
            <a:ext cx="8229600" cy="125253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План презентации и методология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907381" y="1052736"/>
            <a:ext cx="1485900" cy="642937"/>
          </a:xfrm>
          <a:prstGeom prst="rect">
            <a:avLst/>
          </a:prstGeom>
          <a:solidFill>
            <a:schemeClr val="accent1"/>
          </a:solidFill>
          <a:ln w="255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 dirty="0">
                <a:solidFill>
                  <a:srgbClr val="000000"/>
                </a:solidFill>
              </a:rPr>
              <a:t>MODIS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550569" y="1052736"/>
            <a:ext cx="1928812" cy="57150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 dirty="0">
                <a:solidFill>
                  <a:srgbClr val="000000"/>
                </a:solidFill>
              </a:rPr>
              <a:t>ASAR WS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336006" y="2324323"/>
            <a:ext cx="1785938" cy="571500"/>
          </a:xfrm>
          <a:prstGeom prst="rect">
            <a:avLst/>
          </a:prstGeom>
          <a:solidFill>
            <a:srgbClr val="FFFF00"/>
          </a:solidFill>
          <a:ln w="255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sz="1600" b="1" dirty="0">
                <a:solidFill>
                  <a:srgbClr val="000000"/>
                </a:solidFill>
              </a:rPr>
              <a:t>Поверхностная температура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907756" y="2324323"/>
            <a:ext cx="1071563" cy="571500"/>
          </a:xfrm>
          <a:prstGeom prst="rect">
            <a:avLst/>
          </a:prstGeom>
          <a:solidFill>
            <a:srgbClr val="FFFF00"/>
          </a:solidFill>
          <a:ln w="255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sz="1600" b="1">
                <a:solidFill>
                  <a:srgbClr val="000000"/>
                </a:solidFill>
              </a:rPr>
              <a:t>РСА ветер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835819" y="3567336"/>
            <a:ext cx="1428750" cy="68580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sz="1400" b="1" dirty="0">
                <a:solidFill>
                  <a:srgbClr val="000000"/>
                </a:solidFill>
              </a:rPr>
              <a:t>Среднеквадратичный наклон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2764631" y="3553048"/>
            <a:ext cx="1428750" cy="64293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sz="1400" b="1" dirty="0">
                <a:solidFill>
                  <a:srgbClr val="000000"/>
                </a:solidFill>
              </a:rPr>
              <a:t>Квазигеострофическое </a:t>
            </a:r>
            <a:r>
              <a:rPr lang="ru-RU" sz="1400" b="1" dirty="0" smtClean="0">
                <a:solidFill>
                  <a:srgbClr val="000000"/>
                </a:solidFill>
              </a:rPr>
              <a:t>течение</a:t>
            </a:r>
            <a:r>
              <a:rPr lang="en-US" sz="1400" b="1" dirty="0" smtClean="0">
                <a:solidFill>
                  <a:srgbClr val="000000"/>
                </a:solidFill>
              </a:rPr>
              <a:t> (</a:t>
            </a:r>
            <a:r>
              <a:rPr lang="ru-RU" sz="1400" b="1" dirty="0" smtClean="0">
                <a:solidFill>
                  <a:srgbClr val="000000"/>
                </a:solidFill>
              </a:rPr>
              <a:t>КГТ</a:t>
            </a:r>
            <a:r>
              <a:rPr lang="en-US" sz="1400" b="1" dirty="0" smtClean="0">
                <a:solidFill>
                  <a:srgbClr val="000000"/>
                </a:solidFill>
              </a:rPr>
              <a:t>)</a:t>
            </a:r>
            <a:endParaRPr lang="ru-RU" sz="1400" b="1" dirty="0">
              <a:solidFill>
                <a:srgbClr val="000000"/>
              </a:solidFill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4979194" y="3522886"/>
            <a:ext cx="1714500" cy="700087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sz="1400" b="1">
                <a:solidFill>
                  <a:srgbClr val="000000"/>
                </a:solidFill>
              </a:rPr>
              <a:t>Дивергенция поверхностного течения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6931819" y="3624486"/>
            <a:ext cx="1619250" cy="547687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sz="1400" b="1">
                <a:solidFill>
                  <a:srgbClr val="000000"/>
                </a:solidFill>
              </a:rPr>
              <a:t>РСА шероховатость</a:t>
            </a: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3193256" y="4767486"/>
            <a:ext cx="2071688" cy="771525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sz="1600" b="1" dirty="0">
                <a:solidFill>
                  <a:srgbClr val="000000"/>
                </a:solidFill>
              </a:rPr>
              <a:t>Мезомасштабные проявления течений</a:t>
            </a: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3093244" y="6053361"/>
            <a:ext cx="2286000" cy="62865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 dirty="0">
                <a:solidFill>
                  <a:srgbClr val="000000"/>
                </a:solidFill>
              </a:rPr>
              <a:t>RIM</a:t>
            </a:r>
          </a:p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sz="2000" b="1" dirty="0" smtClean="0">
                <a:solidFill>
                  <a:srgbClr val="000000"/>
                </a:solidFill>
              </a:rPr>
              <a:t>моделирование</a:t>
            </a:r>
            <a:endParaRPr lang="ru-RU" sz="2000" b="1" dirty="0">
              <a:solidFill>
                <a:srgbClr val="000000"/>
              </a:solidFill>
            </a:endParaRPr>
          </a:p>
        </p:txBody>
      </p:sp>
      <p:sp>
        <p:nvSpPr>
          <p:cNvPr id="17" name="Oval 24"/>
          <p:cNvSpPr>
            <a:spLocks noChangeArrowheads="1"/>
          </p:cNvSpPr>
          <p:nvPr/>
        </p:nvSpPr>
        <p:spPr bwMode="auto">
          <a:xfrm rot="19860000">
            <a:off x="2313781" y="1702023"/>
            <a:ext cx="2106613" cy="2805113"/>
          </a:xfrm>
          <a:prstGeom prst="ellipse">
            <a:avLst/>
          </a:prstGeom>
          <a:noFill/>
          <a:ln w="2556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8" name="Oval 26"/>
          <p:cNvSpPr>
            <a:spLocks noChangeArrowheads="1"/>
          </p:cNvSpPr>
          <p:nvPr/>
        </p:nvSpPr>
        <p:spPr bwMode="auto">
          <a:xfrm rot="5400000">
            <a:off x="3071812" y="-72007"/>
            <a:ext cx="3000375" cy="8970962"/>
          </a:xfrm>
          <a:prstGeom prst="ellipse">
            <a:avLst/>
          </a:prstGeom>
          <a:noFill/>
          <a:ln w="25560">
            <a:solidFill>
              <a:srgbClr val="C927AE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6188173" y="1486123"/>
            <a:ext cx="2643188" cy="17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r" eaLnBrk="1">
              <a:buClrTx/>
              <a:buFontTx/>
              <a:buNone/>
            </a:pPr>
            <a:r>
              <a:rPr lang="ru-RU" dirty="0" smtClean="0">
                <a:solidFill>
                  <a:schemeClr val="tx1"/>
                </a:solidFill>
              </a:rPr>
              <a:t>Эллипсами объединены в группы данные и способы их использования в разработанной методологии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Овал 61"/>
          <p:cNvSpPr>
            <a:spLocks noChangeArrowheads="1"/>
          </p:cNvSpPr>
          <p:nvPr/>
        </p:nvSpPr>
        <p:spPr bwMode="auto">
          <a:xfrm rot="5230560">
            <a:off x="3502819" y="1549623"/>
            <a:ext cx="2319337" cy="3789363"/>
          </a:xfrm>
          <a:prstGeom prst="ellipse">
            <a:avLst/>
          </a:prstGeom>
          <a:noFill/>
          <a:ln w="25400" algn="ctr">
            <a:solidFill>
              <a:schemeClr val="accent1">
                <a:alpha val="72156"/>
              </a:schemeClr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cxnSp>
        <p:nvCxnSpPr>
          <p:cNvPr id="21" name="Прямая со стрелкой 27"/>
          <p:cNvCxnSpPr>
            <a:cxnSpLocks noChangeShapeType="1"/>
            <a:stCxn id="7" idx="2"/>
            <a:endCxn id="9" idx="0"/>
          </p:cNvCxnSpPr>
          <p:nvPr/>
        </p:nvCxnSpPr>
        <p:spPr bwMode="auto">
          <a:xfrm rot="16200000" flipH="1">
            <a:off x="2625725" y="1720279"/>
            <a:ext cx="628650" cy="579438"/>
          </a:xfrm>
          <a:prstGeom prst="straightConnector1">
            <a:avLst/>
          </a:prstGeom>
          <a:noFill/>
          <a:ln w="635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" name="Прямая со стрелкой 29"/>
          <p:cNvCxnSpPr>
            <a:cxnSpLocks noChangeShapeType="1"/>
            <a:stCxn id="8" idx="2"/>
            <a:endCxn id="10" idx="0"/>
          </p:cNvCxnSpPr>
          <p:nvPr/>
        </p:nvCxnSpPr>
        <p:spPr bwMode="auto">
          <a:xfrm rot="5400000">
            <a:off x="5130006" y="1938561"/>
            <a:ext cx="700087" cy="71438"/>
          </a:xfrm>
          <a:prstGeom prst="straightConnector1">
            <a:avLst/>
          </a:prstGeom>
          <a:noFill/>
          <a:ln w="63500" algn="ctr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" name="Прямая со стрелкой 31"/>
          <p:cNvCxnSpPr>
            <a:cxnSpLocks noChangeShapeType="1"/>
            <a:stCxn id="7" idx="2"/>
            <a:endCxn id="11" idx="0"/>
          </p:cNvCxnSpPr>
          <p:nvPr/>
        </p:nvCxnSpPr>
        <p:spPr bwMode="auto">
          <a:xfrm rot="5400000">
            <a:off x="1164431" y="2081436"/>
            <a:ext cx="1871663" cy="1100137"/>
          </a:xfrm>
          <a:prstGeom prst="straightConnector1">
            <a:avLst/>
          </a:prstGeom>
          <a:noFill/>
          <a:ln w="635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" name="Прямая со стрелкой 34"/>
          <p:cNvCxnSpPr>
            <a:cxnSpLocks noChangeShapeType="1"/>
            <a:stCxn id="8" idx="2"/>
          </p:cNvCxnSpPr>
          <p:nvPr/>
        </p:nvCxnSpPr>
        <p:spPr bwMode="auto">
          <a:xfrm rot="16200000" flipH="1">
            <a:off x="5538788" y="1599629"/>
            <a:ext cx="2000250" cy="2049463"/>
          </a:xfrm>
          <a:prstGeom prst="straightConnector1">
            <a:avLst/>
          </a:prstGeom>
          <a:noFill/>
          <a:ln w="635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" name="Прямая со стрелкой 37"/>
          <p:cNvCxnSpPr>
            <a:cxnSpLocks noChangeShapeType="1"/>
            <a:stCxn id="9" idx="2"/>
            <a:endCxn id="12" idx="0"/>
          </p:cNvCxnSpPr>
          <p:nvPr/>
        </p:nvCxnSpPr>
        <p:spPr bwMode="auto">
          <a:xfrm rot="16200000" flipH="1">
            <a:off x="3025775" y="3099817"/>
            <a:ext cx="657225" cy="249237"/>
          </a:xfrm>
          <a:prstGeom prst="straightConnector1">
            <a:avLst/>
          </a:prstGeom>
          <a:noFill/>
          <a:ln w="635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" name="Прямая со стрелкой 39"/>
          <p:cNvCxnSpPr>
            <a:cxnSpLocks noChangeShapeType="1"/>
            <a:stCxn id="12" idx="3"/>
            <a:endCxn id="13" idx="1"/>
          </p:cNvCxnSpPr>
          <p:nvPr/>
        </p:nvCxnSpPr>
        <p:spPr bwMode="auto">
          <a:xfrm flipV="1">
            <a:off x="4193381" y="3873723"/>
            <a:ext cx="785813" cy="1588"/>
          </a:xfrm>
          <a:prstGeom prst="straightConnector1">
            <a:avLst/>
          </a:prstGeom>
          <a:noFill/>
          <a:ln w="63500" algn="ctr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" name="Прямая со стрелкой 41"/>
          <p:cNvCxnSpPr>
            <a:cxnSpLocks noChangeShapeType="1"/>
            <a:stCxn id="10" idx="2"/>
            <a:endCxn id="13" idx="0"/>
          </p:cNvCxnSpPr>
          <p:nvPr/>
        </p:nvCxnSpPr>
        <p:spPr bwMode="auto">
          <a:xfrm rot="16200000" flipH="1">
            <a:off x="5326856" y="3013298"/>
            <a:ext cx="627063" cy="392113"/>
          </a:xfrm>
          <a:prstGeom prst="straightConnector1">
            <a:avLst/>
          </a:prstGeom>
          <a:noFill/>
          <a:ln w="635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" name="Прямая со стрелкой 48"/>
          <p:cNvCxnSpPr>
            <a:cxnSpLocks noChangeShapeType="1"/>
            <a:stCxn id="11" idx="2"/>
            <a:endCxn id="15" idx="1"/>
          </p:cNvCxnSpPr>
          <p:nvPr/>
        </p:nvCxnSpPr>
        <p:spPr bwMode="auto">
          <a:xfrm rot="16200000" flipH="1">
            <a:off x="1921669" y="3881661"/>
            <a:ext cx="900112" cy="1643062"/>
          </a:xfrm>
          <a:prstGeom prst="straightConnector1">
            <a:avLst/>
          </a:prstGeom>
          <a:noFill/>
          <a:ln w="635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Прямая со стрелкой 50"/>
          <p:cNvCxnSpPr>
            <a:cxnSpLocks noChangeShapeType="1"/>
            <a:stCxn id="14" idx="2"/>
            <a:endCxn id="15" idx="3"/>
          </p:cNvCxnSpPr>
          <p:nvPr/>
        </p:nvCxnSpPr>
        <p:spPr bwMode="auto">
          <a:xfrm rot="5400000">
            <a:off x="6012656" y="3424461"/>
            <a:ext cx="981075" cy="2476500"/>
          </a:xfrm>
          <a:prstGeom prst="straightConnector1">
            <a:avLst/>
          </a:prstGeom>
          <a:noFill/>
          <a:ln w="635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Прямая со стрелкой 52"/>
          <p:cNvCxnSpPr>
            <a:cxnSpLocks noChangeShapeType="1"/>
            <a:stCxn id="13" idx="2"/>
            <a:endCxn id="15" idx="0"/>
          </p:cNvCxnSpPr>
          <p:nvPr/>
        </p:nvCxnSpPr>
        <p:spPr bwMode="auto">
          <a:xfrm rot="5400000">
            <a:off x="4760912" y="3691955"/>
            <a:ext cx="544513" cy="1606550"/>
          </a:xfrm>
          <a:prstGeom prst="straightConnector1">
            <a:avLst/>
          </a:prstGeom>
          <a:noFill/>
          <a:ln w="635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Прямая со стрелкой 54"/>
          <p:cNvCxnSpPr>
            <a:cxnSpLocks noChangeShapeType="1"/>
            <a:stCxn id="12" idx="2"/>
            <a:endCxn id="15" idx="0"/>
          </p:cNvCxnSpPr>
          <p:nvPr/>
        </p:nvCxnSpPr>
        <p:spPr bwMode="auto">
          <a:xfrm rot="16200000" flipH="1">
            <a:off x="3568700" y="4106292"/>
            <a:ext cx="571500" cy="750888"/>
          </a:xfrm>
          <a:prstGeom prst="straightConnector1">
            <a:avLst/>
          </a:prstGeom>
          <a:noFill/>
          <a:ln w="635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Прямая со стрелкой 57"/>
          <p:cNvCxnSpPr>
            <a:cxnSpLocks noChangeShapeType="1"/>
            <a:stCxn id="16" idx="0"/>
            <a:endCxn id="15" idx="2"/>
          </p:cNvCxnSpPr>
          <p:nvPr/>
        </p:nvCxnSpPr>
        <p:spPr bwMode="auto">
          <a:xfrm rot="16200000" flipV="1">
            <a:off x="3975894" y="5793011"/>
            <a:ext cx="514350" cy="6350"/>
          </a:xfrm>
          <a:prstGeom prst="straightConnector1">
            <a:avLst/>
          </a:prstGeom>
          <a:noFill/>
          <a:ln w="635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="" xmlns:p14="http://schemas.microsoft.com/office/powerpoint/2010/main" val="22744146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67834" y="2514600"/>
            <a:ext cx="7408333" cy="41148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В работе предложен новый метод обработки и анализа спутниковы изображений солнечного блика и его применение для исследования океанических процессов.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Оригинальность работы состоит в том, что данные оптических спутниковых измерений в солнечном блике обычно отбрасываются как сильная «шумовая помеха», не позволяющая исследовать особенности цвета океана.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Актуальность темы </a:t>
            </a:r>
            <a:r>
              <a:rPr lang="ru-RU" dirty="0" smtClean="0"/>
              <a:t>диссертации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881703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GB" descr="\\GALATEA\tethys\Documents\АСПИРАНТУРА\Disser Docs\figs\BarentsSeaAlgalBloom_14_Aug_20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97025" y="1352550"/>
            <a:ext cx="6480175" cy="485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CHL_A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3925" y="1066800"/>
            <a:ext cx="7213600" cy="543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SST"/>
          <p:cNvPicPr>
            <a:picLocks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14400" y="1066800"/>
            <a:ext cx="7167563" cy="548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0" y="6211669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err="1" smtClean="0"/>
              <a:t>Баренцево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море</a:t>
            </a:r>
            <a:r>
              <a:rPr lang="en-US" sz="2000" b="1" dirty="0" smtClean="0"/>
              <a:t> </a:t>
            </a:r>
            <a:endParaRPr lang="en-US" sz="2000" b="1" dirty="0" smtClean="0"/>
          </a:p>
          <a:p>
            <a:r>
              <a:rPr lang="en-US" sz="2000" b="1" dirty="0" smtClean="0"/>
              <a:t>1</a:t>
            </a:r>
            <a:r>
              <a:rPr lang="en-US" sz="2000" dirty="0" smtClean="0"/>
              <a:t>4 </a:t>
            </a:r>
            <a:r>
              <a:rPr lang="en-US" sz="2000" dirty="0" err="1" smtClean="0"/>
              <a:t>Августа</a:t>
            </a:r>
            <a:r>
              <a:rPr lang="en-US" sz="2000" dirty="0" smtClean="0"/>
              <a:t>, 2011 MODIS/Aqua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228600" y="228600"/>
            <a:ext cx="8686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В большинстве своём </a:t>
            </a:r>
            <a:r>
              <a:rPr lang="en-US" sz="2000" dirty="0" smtClean="0"/>
              <a:t> </a:t>
            </a:r>
            <a:r>
              <a:rPr lang="en-US" sz="2000" dirty="0" err="1" smtClean="0"/>
              <a:t>оптические</a:t>
            </a:r>
            <a:r>
              <a:rPr lang="en-US" sz="2000" dirty="0" smtClean="0"/>
              <a:t> </a:t>
            </a:r>
            <a:r>
              <a:rPr lang="ru-RU" sz="2000" dirty="0" smtClean="0"/>
              <a:t>данные используются </a:t>
            </a:r>
            <a:r>
              <a:rPr lang="ru-RU" sz="2000" dirty="0" smtClean="0"/>
              <a:t>для различного рода исследований</a:t>
            </a:r>
            <a:r>
              <a:rPr lang="en-US" sz="2000" dirty="0" smtClean="0"/>
              <a:t> </a:t>
            </a:r>
            <a:r>
              <a:rPr lang="ru-RU" sz="2000" b="1" dirty="0" smtClean="0"/>
              <a:t>цвета океана</a:t>
            </a:r>
            <a:r>
              <a:rPr lang="ru-RU" sz="2000" dirty="0" smtClean="0"/>
              <a:t> и</a:t>
            </a:r>
            <a:r>
              <a:rPr lang="ru-RU" sz="2000" b="1" dirty="0" smtClean="0"/>
              <a:t>температуры поверхности океана</a:t>
            </a:r>
            <a:r>
              <a:rPr lang="en-US" sz="2000" b="1" dirty="0" smtClean="0"/>
              <a:t> </a:t>
            </a:r>
            <a:r>
              <a:rPr lang="en-US" sz="2000" dirty="0" smtClean="0"/>
              <a:t>(</a:t>
            </a:r>
            <a:r>
              <a:rPr lang="ru-RU" sz="2000" b="1" dirty="0" smtClean="0"/>
              <a:t>ТПО</a:t>
            </a:r>
            <a:r>
              <a:rPr lang="en-US" sz="2000" dirty="0" smtClean="0"/>
              <a:t>)</a:t>
            </a:r>
            <a:r>
              <a:rPr lang="ru-RU" sz="2000" dirty="0" smtClean="0"/>
              <a:t/>
            </a:r>
            <a:br>
              <a:rPr lang="ru-RU" sz="2000" dirty="0" smtClean="0"/>
            </a:br>
            <a:endParaRPr lang="en-US" sz="2000" dirty="0"/>
          </a:p>
        </p:txBody>
      </p:sp>
      <p:sp>
        <p:nvSpPr>
          <p:cNvPr id="13" name="хлорофилл"/>
          <p:cNvSpPr>
            <a:spLocks noChangeArrowheads="1"/>
          </p:cNvSpPr>
          <p:nvPr/>
        </p:nvSpPr>
        <p:spPr bwMode="auto">
          <a:xfrm>
            <a:off x="211049" y="1219200"/>
            <a:ext cx="183415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err="1" smtClean="0"/>
              <a:t>Концентрация</a:t>
            </a:r>
            <a:endParaRPr lang="en-US" sz="2000" b="1" dirty="0" smtClean="0"/>
          </a:p>
          <a:p>
            <a:r>
              <a:rPr lang="en-US" sz="2000" b="1" dirty="0" err="1" smtClean="0"/>
              <a:t>хорофилла</a:t>
            </a:r>
            <a:endParaRPr lang="en-US" sz="2000" b="1" dirty="0"/>
          </a:p>
        </p:txBody>
      </p:sp>
      <p:sp>
        <p:nvSpPr>
          <p:cNvPr id="14" name="ТПО"/>
          <p:cNvSpPr>
            <a:spLocks noChangeArrowheads="1"/>
          </p:cNvSpPr>
          <p:nvPr/>
        </p:nvSpPr>
        <p:spPr bwMode="auto">
          <a:xfrm>
            <a:off x="200002" y="1219200"/>
            <a:ext cx="6575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/>
              <a:t>ТПО</a:t>
            </a:r>
            <a:endParaRPr lang="en-US" sz="2000" b="1" dirty="0"/>
          </a:p>
        </p:txBody>
      </p:sp>
      <p:sp>
        <p:nvSpPr>
          <p:cNvPr id="4099" name="композит"/>
          <p:cNvSpPr>
            <a:spLocks noChangeArrowheads="1"/>
          </p:cNvSpPr>
          <p:nvPr/>
        </p:nvSpPr>
        <p:spPr bwMode="auto">
          <a:xfrm>
            <a:off x="211049" y="1219200"/>
            <a:ext cx="17988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/>
              <a:t>RGB </a:t>
            </a:r>
            <a:r>
              <a:rPr lang="en-US" sz="2000" b="1" dirty="0" err="1" smtClean="0"/>
              <a:t>композит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/>
      <p:bldP spid="14" grpId="1"/>
      <p:bldP spid="4099" grpId="0"/>
      <p:bldP spid="409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2322" y="2286000"/>
            <a:ext cx="8379357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Маска «засвеченных» солнечным бликом данны</a:t>
            </a:r>
            <a:r>
              <a:rPr lang="en-US" dirty="0" smtClean="0"/>
              <a:t>х</a:t>
            </a:r>
            <a:r>
              <a:rPr lang="ru-RU" dirty="0" smtClean="0"/>
              <a:t> сканера MODIS</a:t>
            </a:r>
            <a:endParaRPr lang="en-US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82322" y="6107668"/>
            <a:ext cx="83793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</a:rPr>
              <a:t>«Глобальная» маска блика от 21 Марта 2004 года для MODIS/</a:t>
            </a:r>
            <a:r>
              <a:rPr lang="ru-RU" sz="2000" dirty="0" err="1">
                <a:solidFill>
                  <a:schemeClr val="bg1"/>
                </a:solidFill>
              </a:rPr>
              <a:t>Aqua</a:t>
            </a:r>
            <a:endParaRPr lang="ru-RU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266700" y="2438400"/>
            <a:ext cx="8610600" cy="4191000"/>
          </a:xfrm>
        </p:spPr>
        <p:txBody>
          <a:bodyPr>
            <a:noAutofit/>
          </a:bodyPr>
          <a:lstStyle/>
          <a:p>
            <a:r>
              <a:rPr lang="ru-RU" sz="2200" dirty="0" smtClean="0">
                <a:solidFill>
                  <a:schemeClr val="tx1"/>
                </a:solidFill>
              </a:rPr>
              <a:t>Актуальность данного исследования определяется необходимостью разработки нового метода, позволяющего использовать отбрасываемые ранее данные оптических сканеров для исследования проявления различных динамических процессов на поверхности Океана.</a:t>
            </a:r>
            <a:endParaRPr lang="en-US" sz="2200" dirty="0" smtClean="0">
              <a:solidFill>
                <a:schemeClr val="tx1"/>
              </a:solidFill>
            </a:endParaRPr>
          </a:p>
          <a:p>
            <a:endParaRPr lang="en-US" sz="2200" dirty="0" smtClean="0">
              <a:solidFill>
                <a:schemeClr val="tx1"/>
              </a:solidFill>
            </a:endParaRPr>
          </a:p>
          <a:p>
            <a:r>
              <a:rPr lang="ru-RU" sz="2200" dirty="0" smtClean="0">
                <a:solidFill>
                  <a:schemeClr val="tx1"/>
                </a:solidFill>
              </a:rPr>
              <a:t>В данной работе показано, что отраженная солнечная радиация несет очень важную информацию о поверхностных проявлениях различных динамических процессов в океане, которая может быть использована в различных научных и практических приложениях.</a:t>
            </a: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Актуальность темы </a:t>
            </a:r>
            <a:r>
              <a:rPr lang="ru-RU" dirty="0" smtClean="0"/>
              <a:t>диссертации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881703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Р</a:t>
            </a:r>
            <a:r>
              <a:rPr lang="ru-RU" dirty="0" smtClean="0">
                <a:solidFill>
                  <a:schemeClr val="tx1"/>
                </a:solidFill>
              </a:rPr>
              <a:t>азработка метода исследования поверхности Океана по спутниковым изображениям солнечного блика, и применение этого метода для исследования нефтяных загрязнений и поверхностных проявлений динамических процессов в Океане.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Исследования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5129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1" y="1371600"/>
            <a:ext cx="8686800" cy="5257800"/>
          </a:xfrm>
        </p:spPr>
        <p:txBody>
          <a:bodyPr>
            <a:noAutofit/>
          </a:bodyPr>
          <a:lstStyle/>
          <a:p>
            <a:r>
              <a:rPr lang="ru-RU" sz="1900" dirty="0" smtClean="0">
                <a:solidFill>
                  <a:schemeClr val="tx1"/>
                </a:solidFill>
              </a:rPr>
              <a:t>разработать метод восстановления пространственных вариаций еднеквадратичного наклона (СКН) морской поверхности по полю яркости солнечного блика;</a:t>
            </a:r>
            <a:endParaRPr lang="en-US" sz="1900" dirty="0" smtClean="0">
              <a:solidFill>
                <a:schemeClr val="tx1"/>
              </a:solidFill>
            </a:endParaRPr>
          </a:p>
          <a:p>
            <a:r>
              <a:rPr lang="ru-RU" sz="1900" dirty="0" smtClean="0">
                <a:solidFill>
                  <a:schemeClr val="tx1"/>
                </a:solidFill>
              </a:rPr>
              <a:t>применить разработанный метод для анализа данных спутниковых оптических сканеров </a:t>
            </a:r>
            <a:r>
              <a:rPr lang="en-US" sz="1900" dirty="0" smtClean="0">
                <a:solidFill>
                  <a:schemeClr val="tx1"/>
                </a:solidFill>
              </a:rPr>
              <a:t>MODIS</a:t>
            </a:r>
            <a:r>
              <a:rPr lang="ru-RU" sz="1900" dirty="0" smtClean="0">
                <a:solidFill>
                  <a:schemeClr val="tx1"/>
                </a:solidFill>
              </a:rPr>
              <a:t> и </a:t>
            </a:r>
            <a:r>
              <a:rPr lang="en-US" sz="1900" dirty="0" smtClean="0">
                <a:solidFill>
                  <a:schemeClr val="tx1"/>
                </a:solidFill>
              </a:rPr>
              <a:t>MERIS</a:t>
            </a:r>
            <a:r>
              <a:rPr lang="ru-RU" sz="1900" dirty="0" smtClean="0">
                <a:solidFill>
                  <a:schemeClr val="tx1"/>
                </a:solidFill>
              </a:rPr>
              <a:t>;</a:t>
            </a:r>
            <a:endParaRPr lang="en-US" sz="1900" dirty="0" smtClean="0">
              <a:solidFill>
                <a:schemeClr val="tx1"/>
              </a:solidFill>
            </a:endParaRPr>
          </a:p>
          <a:p>
            <a:r>
              <a:rPr lang="ru-RU" sz="1900" dirty="0" smtClean="0">
                <a:solidFill>
                  <a:schemeClr val="tx1"/>
                </a:solidFill>
              </a:rPr>
              <a:t>исследовать поверхностные проявления биологических и нефтяных сликов в солнечном блике и в поле СКН морской поверхности, а также исследовать подобие и отличия аномалий «шероховатости» морской поверхности в сликах, измеряемых оптическими и радиолокационными методами;</a:t>
            </a:r>
            <a:endParaRPr lang="en-US" sz="1900" dirty="0" smtClean="0">
              <a:solidFill>
                <a:schemeClr val="tx1"/>
              </a:solidFill>
            </a:endParaRPr>
          </a:p>
          <a:p>
            <a:r>
              <a:rPr lang="ru-RU" sz="1900" dirty="0" smtClean="0">
                <a:solidFill>
                  <a:schemeClr val="tx1"/>
                </a:solidFill>
              </a:rPr>
              <a:t>исследовать особенности проявления внутренних волн и мезомасштабных течений на морской поверхности по изображениям солнечного блика;</a:t>
            </a:r>
            <a:endParaRPr lang="en-US" sz="1900" dirty="0" smtClean="0">
              <a:solidFill>
                <a:schemeClr val="tx1"/>
              </a:solidFill>
            </a:endParaRPr>
          </a:p>
          <a:p>
            <a:r>
              <a:rPr lang="ru-RU" sz="1900" dirty="0" smtClean="0">
                <a:solidFill>
                  <a:schemeClr val="tx1"/>
                </a:solidFill>
              </a:rPr>
              <a:t>исследовать связь аномалий характристик «шероховатости» морской поверхности с параметрами мезомасштабных течений на основе синергетического анализа оптических и радиолокационных изображений;</a:t>
            </a:r>
            <a:endParaRPr lang="en-US" sz="1900" dirty="0" smtClean="0">
              <a:solidFill>
                <a:schemeClr val="tx1"/>
              </a:solidFill>
            </a:endParaRPr>
          </a:p>
          <a:p>
            <a:r>
              <a:rPr lang="ru-RU" sz="1900" dirty="0" smtClean="0">
                <a:solidFill>
                  <a:schemeClr val="tx1"/>
                </a:solidFill>
              </a:rPr>
              <a:t>создать специализированное программно-математическое обеспечение, сопровождающее разработанные методы.</a:t>
            </a:r>
            <a:endParaRPr lang="en-US" sz="1900" dirty="0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Задачи</a:t>
            </a:r>
            <a:r>
              <a:rPr lang="en-US" dirty="0" smtClean="0"/>
              <a:t> И</a:t>
            </a:r>
            <a:r>
              <a:rPr lang="ru-RU" dirty="0" smtClean="0"/>
              <a:t>сследования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5129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5900" y="1752600"/>
            <a:ext cx="8712200" cy="5105399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romanUcPeriod"/>
            </a:pPr>
            <a:r>
              <a:rPr lang="ru-RU" dirty="0" smtClean="0">
                <a:solidFill>
                  <a:schemeClr val="tx1"/>
                </a:solidFill>
              </a:rPr>
              <a:t>разработанный метод позволяет работать с различными оптическими спектрометрами благодаря использованию передаточной функции, которая напрямую зависит от наблюдаемых градиентов яркости солнечного блика, бе</a:t>
            </a:r>
            <a:r>
              <a:rPr lang="en-US" dirty="0" smtClean="0">
                <a:solidFill>
                  <a:schemeClr val="tx1"/>
                </a:solidFill>
              </a:rPr>
              <a:t>з</a:t>
            </a:r>
            <a:r>
              <a:rPr lang="ru-RU" dirty="0" smtClean="0">
                <a:solidFill>
                  <a:schemeClr val="tx1"/>
                </a:solidFill>
              </a:rPr>
              <a:t> априорного задания плотности распределения уклонов;</a:t>
            </a:r>
          </a:p>
          <a:p>
            <a:pPr marL="514350" indent="-514350">
              <a:buFont typeface="+mj-lt"/>
              <a:buAutoNum type="romanUcPeriod"/>
            </a:pPr>
            <a:r>
              <a:rPr lang="ru-RU" dirty="0" smtClean="0">
                <a:solidFill>
                  <a:schemeClr val="tx1"/>
                </a:solidFill>
              </a:rPr>
              <a:t>контрасты СКН в нефтяных сликах ситематически ниже контрастов СКН в сликах биологического происхождения;</a:t>
            </a:r>
          </a:p>
          <a:p>
            <a:pPr marL="514350" indent="-514350">
              <a:buFont typeface="+mj-lt"/>
              <a:buAutoNum type="romanUcPeriod"/>
            </a:pPr>
            <a:r>
              <a:rPr lang="ru-RU" dirty="0" smtClean="0">
                <a:solidFill>
                  <a:schemeClr val="tx1"/>
                </a:solidFill>
              </a:rPr>
              <a:t>для одного и того же слика, сформированного тонкой нефтяной плёнкой, контрасты УЭПР примерно в 1.6 раза сильнее контрастов СКН;</a:t>
            </a:r>
          </a:p>
          <a:p>
            <a:pPr marL="514350" indent="-514350">
              <a:buFont typeface="+mj-lt"/>
              <a:buAutoNum type="romanUcPeriod"/>
            </a:pPr>
            <a:r>
              <a:rPr lang="ru-RU" dirty="0" smtClean="0">
                <a:solidFill>
                  <a:schemeClr val="tx1"/>
                </a:solidFill>
              </a:rPr>
              <a:t>поверхностные проявления ВВ и мезомасштабных течений отчётливо проявляются в модуляциях уклонов морской поверхности в результате усиления среднеквадратичного наклона (СКН) в зонах конвергенции течения, и его подавления в зонах дивергенции;</a:t>
            </a:r>
          </a:p>
          <a:p>
            <a:pPr marL="514350" indent="-514350">
              <a:buFont typeface="+mj-lt"/>
              <a:buAutoNum type="romanUcPeriod"/>
            </a:pPr>
            <a:r>
              <a:rPr lang="ru-RU" dirty="0" smtClean="0">
                <a:solidFill>
                  <a:schemeClr val="tx1"/>
                </a:solidFill>
              </a:rPr>
              <a:t>аномалии характеристик ветрового волнения (СКН, обрушения) связаны с зонами дивергенции течений и пространственно привязаны к областям сильных градиентов завихренности полей квази-геострофических течений.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Положения, выносимые на защиту</a:t>
            </a:r>
            <a:endParaRPr lang="en-US" sz="4000" dirty="0"/>
          </a:p>
        </p:txBody>
      </p:sp>
    </p:spTree>
    <p:extLst>
      <p:ext uri="{BB962C8B-B14F-4D97-AF65-F5344CB8AC3E}">
        <p14:creationId xmlns="" xmlns:p14="http://schemas.microsoft.com/office/powerpoint/2010/main" val="22276816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501" y="1752600"/>
            <a:ext cx="8762999" cy="4800600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0"/>
              </a:spcBef>
              <a:buClrTx/>
              <a:buSzTx/>
              <a:buFont typeface="+mj-lt"/>
              <a:buAutoNum type="arabicPeriod"/>
              <a:defRPr/>
            </a:pPr>
            <a:r>
              <a:rPr lang="ru-RU" dirty="0" smtClean="0">
                <a:solidFill>
                  <a:schemeClr val="tx1"/>
                </a:solidFill>
              </a:rPr>
              <a:t>В </a:t>
            </a:r>
            <a:r>
              <a:rPr lang="ru-RU" b="1" dirty="0" smtClean="0">
                <a:solidFill>
                  <a:schemeClr val="tx1"/>
                </a:solidFill>
              </a:rPr>
              <a:t>первой главе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о</a:t>
            </a:r>
            <a:r>
              <a:rPr lang="ru-RU" dirty="0" smtClean="0">
                <a:solidFill>
                  <a:schemeClr val="tx1"/>
                </a:solidFill>
              </a:rPr>
              <a:t>писывается метод восстановления пространственных вариаций среднеквадратичного наклона (СКН) морской поверхности по солнечному блику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spcBef>
                <a:spcPts val="0"/>
              </a:spcBef>
              <a:buClrTx/>
              <a:buSzTx/>
              <a:buFont typeface="+mj-lt"/>
              <a:buAutoNum type="arabicPeriod"/>
              <a:defRPr/>
            </a:pPr>
            <a:endParaRPr lang="en-US" dirty="0" smtClean="0">
              <a:solidFill>
                <a:schemeClr val="tx1"/>
              </a:solidFill>
            </a:endParaRPr>
          </a:p>
          <a:p>
            <a:pPr marL="457200" indent="-457200">
              <a:spcBef>
                <a:spcPts val="0"/>
              </a:spcBef>
              <a:buClrTx/>
              <a:buSzTx/>
              <a:buFont typeface="+mj-lt"/>
              <a:buAutoNum type="arabicPeriod"/>
              <a:defRPr/>
            </a:pPr>
            <a:r>
              <a:rPr lang="ru-RU" dirty="0" smtClean="0">
                <a:solidFill>
                  <a:schemeClr val="tx1"/>
                </a:solidFill>
              </a:rPr>
              <a:t>Во </a:t>
            </a:r>
            <a:r>
              <a:rPr lang="ru-RU" b="1" dirty="0" smtClean="0">
                <a:solidFill>
                  <a:schemeClr val="tx1"/>
                </a:solidFill>
              </a:rPr>
              <a:t>второй главе </a:t>
            </a:r>
            <a:r>
              <a:rPr lang="ru-RU" dirty="0" smtClean="0">
                <a:solidFill>
                  <a:schemeClr val="tx1"/>
                </a:solidFill>
              </a:rPr>
              <a:t>метод, описанный в первой главе, применяется для исследования морской поверхности, покрытой нефтяными плёнками естественного и техногенного происхождения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spcBef>
                <a:spcPts val="0"/>
              </a:spcBef>
              <a:buClrTx/>
              <a:buSzTx/>
              <a:buFont typeface="+mj-lt"/>
              <a:buAutoNum type="arabicPeriod"/>
              <a:defRPr/>
            </a:pPr>
            <a:endParaRPr lang="en-US" dirty="0" smtClean="0">
              <a:solidFill>
                <a:schemeClr val="tx1"/>
              </a:solidFill>
            </a:endParaRPr>
          </a:p>
          <a:p>
            <a:pPr marL="457200" indent="-457200">
              <a:spcBef>
                <a:spcPts val="0"/>
              </a:spcBef>
              <a:buClrTx/>
              <a:buSzTx/>
              <a:buFont typeface="+mj-lt"/>
              <a:buAutoNum type="arabicPeriod"/>
              <a:defRPr/>
            </a:pPr>
            <a:r>
              <a:rPr lang="ru-RU" dirty="0" smtClean="0">
                <a:solidFill>
                  <a:schemeClr val="tx1"/>
                </a:solidFill>
              </a:rPr>
              <a:t>В </a:t>
            </a:r>
            <a:r>
              <a:rPr lang="ru-RU" b="1" dirty="0" smtClean="0">
                <a:solidFill>
                  <a:schemeClr val="tx1"/>
                </a:solidFill>
              </a:rPr>
              <a:t>третьей главе </a:t>
            </a:r>
            <a:r>
              <a:rPr lang="ru-RU" dirty="0" smtClean="0">
                <a:solidFill>
                  <a:schemeClr val="tx1"/>
                </a:solidFill>
              </a:rPr>
              <a:t>рассматриваются примеры исследования суб- и мезомасштабной динамики Океана по оптическим и радиолокационным изображениям.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indent="-457200">
              <a:spcBef>
                <a:spcPts val="0"/>
              </a:spcBef>
              <a:buClrTx/>
              <a:buSzTx/>
              <a:buFont typeface="+mj-lt"/>
              <a:buAutoNum type="arabicPeriod"/>
              <a:defRPr/>
            </a:pPr>
            <a:endParaRPr lang="en-US" dirty="0" smtClean="0">
              <a:solidFill>
                <a:schemeClr val="tx1"/>
              </a:solidFill>
            </a:endParaRPr>
          </a:p>
          <a:p>
            <a:pPr marL="457200" indent="-457200">
              <a:spcBef>
                <a:spcPts val="0"/>
              </a:spcBef>
              <a:buClrTx/>
              <a:buSzTx/>
              <a:buFont typeface="+mj-lt"/>
              <a:buAutoNum type="arabicPeriod"/>
              <a:defRPr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ClrTx/>
              <a:buSzTx/>
              <a:buNone/>
              <a:defRPr/>
            </a:pPr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План</a:t>
            </a:r>
            <a:r>
              <a:rPr lang="en-US" dirty="0" smtClean="0"/>
              <a:t> </a:t>
            </a:r>
            <a:r>
              <a:rPr lang="en-US" dirty="0" err="1" smtClean="0"/>
              <a:t>доклада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453</TotalTime>
  <Words>2251</Words>
  <Application>Microsoft Office PowerPoint</Application>
  <PresentationFormat>On-screen Show (4:3)</PresentationFormat>
  <Paragraphs>160</Paragraphs>
  <Slides>17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Волна</vt:lpstr>
      <vt:lpstr>Солнечный блик как «инструмент» исследования Океана из Космоса</vt:lpstr>
      <vt:lpstr>Актуальность темы диссертации</vt:lpstr>
      <vt:lpstr>Slide 3</vt:lpstr>
      <vt:lpstr>Маска «засвеченных» солнечным бликом данных сканера MODIS</vt:lpstr>
      <vt:lpstr>Актуальность темы диссертации</vt:lpstr>
      <vt:lpstr>Цель Исследования</vt:lpstr>
      <vt:lpstr>Задачи Исследования</vt:lpstr>
      <vt:lpstr>Положения, выносимые на защиту</vt:lpstr>
      <vt:lpstr>План доклада</vt:lpstr>
      <vt:lpstr>Солнечный блик в Севастопольской бухте, 31 декабря 2008г.</vt:lpstr>
      <vt:lpstr>модель изображения морской поверхности в области солнечного блика </vt:lpstr>
      <vt:lpstr>Апробация работы и публикации</vt:lpstr>
      <vt:lpstr>Апробация работы и публикации</vt:lpstr>
      <vt:lpstr>Список работ, опубликованных по теме диссертации</vt:lpstr>
      <vt:lpstr>Список работ, опубликованных по теме диссертации</vt:lpstr>
      <vt:lpstr>Благодарности</vt:lpstr>
      <vt:lpstr>План презентации и методология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VIRTUAL7</dc:creator>
  <cp:lastModifiedBy>Alexander Myasoedov</cp:lastModifiedBy>
  <cp:revision>60</cp:revision>
  <dcterms:created xsi:type="dcterms:W3CDTF">2013-02-18T08:15:14Z</dcterms:created>
  <dcterms:modified xsi:type="dcterms:W3CDTF">2014-04-01T09:05:52Z</dcterms:modified>
</cp:coreProperties>
</file>