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71" r:id="rId10"/>
    <p:sldId id="272" r:id="rId11"/>
    <p:sldId id="264" r:id="rId12"/>
    <p:sldId id="265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https://github.com/magicblak/Analise_PNAD_COVID.git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hyperlink" Target="https://github.com/magicblak/Analise_PNAD_COVID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D8C5-9A42-4FA7-8314-85471E37B5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26ED5-BB8E-4AD9-B7DC-F147C020C91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400" dirty="0"/>
            <a:t>O Hospital </a:t>
          </a:r>
          <a:r>
            <a:rPr lang="en-US" sz="1600" b="1" dirty="0"/>
            <a:t>Hospitalize-se</a:t>
          </a:r>
          <a:r>
            <a:rPr lang="en-US" sz="1400" dirty="0"/>
            <a:t>, que atua </a:t>
          </a:r>
          <a:r>
            <a:rPr lang="en-US" sz="1400" dirty="0" err="1"/>
            <a:t>em</a:t>
          </a:r>
          <a:r>
            <a:rPr lang="en-US" sz="1400" dirty="0"/>
            <a:t> </a:t>
          </a:r>
          <a:r>
            <a:rPr lang="en-US" sz="1400" dirty="0" err="1"/>
            <a:t>todo</a:t>
          </a:r>
          <a:r>
            <a:rPr lang="en-US" sz="1400" dirty="0"/>
            <a:t> o </a:t>
          </a:r>
          <a:r>
            <a:rPr lang="en-US" sz="1400" dirty="0" err="1"/>
            <a:t>território</a:t>
          </a:r>
          <a:r>
            <a:rPr lang="en-US" sz="1400" dirty="0"/>
            <a:t> </a:t>
          </a:r>
          <a:r>
            <a:rPr lang="en-US" sz="1400" dirty="0" err="1"/>
            <a:t>nacional</a:t>
          </a:r>
          <a:r>
            <a:rPr lang="en-US" sz="1400" dirty="0"/>
            <a:t>, </a:t>
          </a:r>
          <a:r>
            <a:rPr lang="en-US" sz="1400" dirty="0" err="1"/>
            <a:t>preocupado</a:t>
          </a:r>
          <a:r>
            <a:rPr lang="en-US" sz="1400" dirty="0"/>
            <a:t> com </a:t>
          </a:r>
          <a:r>
            <a:rPr lang="en-US" sz="1400" dirty="0" err="1"/>
            <a:t>futuros</a:t>
          </a:r>
          <a:r>
            <a:rPr lang="en-US" sz="1400" dirty="0"/>
            <a:t> </a:t>
          </a:r>
          <a:r>
            <a:rPr lang="en-US" sz="1400" dirty="0" err="1"/>
            <a:t>surtos</a:t>
          </a:r>
          <a:r>
            <a:rPr lang="en-US" sz="1400" dirty="0"/>
            <a:t> de COVID, </a:t>
          </a:r>
          <a:r>
            <a:rPr lang="en-US" sz="1400" dirty="0" err="1"/>
            <a:t>contratou</a:t>
          </a:r>
          <a:r>
            <a:rPr lang="en-US" sz="1400" dirty="0"/>
            <a:t> </a:t>
          </a:r>
          <a:r>
            <a:rPr lang="en-US" sz="1400" dirty="0" err="1"/>
            <a:t>nossa</a:t>
          </a:r>
          <a:r>
            <a:rPr lang="en-US" sz="1400" dirty="0"/>
            <a:t> </a:t>
          </a:r>
          <a:r>
            <a:rPr lang="en-US" sz="1400" dirty="0" err="1"/>
            <a:t>consultoria</a:t>
          </a:r>
          <a:r>
            <a:rPr lang="en-US" sz="1400" dirty="0"/>
            <a:t> de Data Analytics.</a:t>
          </a:r>
        </a:p>
      </dgm:t>
    </dgm:pt>
    <dgm:pt modelId="{1606348F-FA90-4B7D-9166-75CE95D0A943}" type="parTrans" cxnId="{EA8B23C6-B9D4-419F-AE17-A6271A5E8FDF}">
      <dgm:prSet/>
      <dgm:spPr/>
      <dgm:t>
        <a:bodyPr/>
        <a:lstStyle/>
        <a:p>
          <a:endParaRPr lang="en-US"/>
        </a:p>
      </dgm:t>
    </dgm:pt>
    <dgm:pt modelId="{A825B8CA-0D3A-435F-B4CF-188D362BB178}" type="sibTrans" cxnId="{EA8B23C6-B9D4-419F-AE17-A6271A5E8FDF}">
      <dgm:prSet/>
      <dgm:spPr/>
      <dgm:t>
        <a:bodyPr/>
        <a:lstStyle/>
        <a:p>
          <a:endParaRPr lang="en-US"/>
        </a:p>
      </dgm:t>
    </dgm:pt>
    <dgm:pt modelId="{9604CF58-6403-4766-8557-2ADDBDE4E849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 </a:t>
          </a:r>
          <a:r>
            <a:rPr lang="en-US" dirty="0" err="1"/>
            <a:t>missão</a:t>
          </a:r>
          <a:r>
            <a:rPr lang="en-US" dirty="0"/>
            <a:t> é </a:t>
          </a:r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detalhada</a:t>
          </a:r>
          <a:r>
            <a:rPr lang="en-US" dirty="0"/>
            <a:t> dos dados da PNAD-COVID19 para </a:t>
          </a:r>
          <a:r>
            <a:rPr lang="en-US" dirty="0" err="1"/>
            <a:t>identificar</a:t>
          </a:r>
          <a:r>
            <a:rPr lang="en-US" dirty="0"/>
            <a:t> </a:t>
          </a:r>
          <a:r>
            <a:rPr lang="en-US" dirty="0" err="1"/>
            <a:t>padrões</a:t>
          </a:r>
          <a:r>
            <a:rPr lang="en-US" dirty="0"/>
            <a:t> de </a:t>
          </a:r>
          <a:r>
            <a:rPr lang="en-US" dirty="0" err="1"/>
            <a:t>comportamento</a:t>
          </a:r>
          <a:r>
            <a:rPr lang="en-US" dirty="0"/>
            <a:t>, </a:t>
          </a:r>
          <a:r>
            <a:rPr lang="en-US" dirty="0" err="1"/>
            <a:t>características</a:t>
          </a:r>
          <a:r>
            <a:rPr lang="en-US" dirty="0"/>
            <a:t> </a:t>
          </a:r>
          <a:r>
            <a:rPr lang="en-US" dirty="0" err="1"/>
            <a:t>populacionais</a:t>
          </a:r>
          <a:r>
            <a:rPr lang="en-US" dirty="0"/>
            <a:t> e </a:t>
          </a:r>
          <a:r>
            <a:rPr lang="en-US" dirty="0" err="1"/>
            <a:t>sintomas</a:t>
          </a:r>
          <a:r>
            <a:rPr lang="en-US" dirty="0"/>
            <a:t> da pandemia.</a:t>
          </a:r>
        </a:p>
      </dgm:t>
    </dgm:pt>
    <dgm:pt modelId="{9C8997AB-8113-476E-932E-2948AD2A9901}" type="parTrans" cxnId="{3ECA8311-A5F9-466A-92E7-C736D7220020}">
      <dgm:prSet/>
      <dgm:spPr/>
      <dgm:t>
        <a:bodyPr/>
        <a:lstStyle/>
        <a:p>
          <a:endParaRPr lang="en-US"/>
        </a:p>
      </dgm:t>
    </dgm:pt>
    <dgm:pt modelId="{107C6DBB-1443-4DB9-A7DA-230D5BBF247B}" type="sibTrans" cxnId="{3ECA8311-A5F9-466A-92E7-C736D7220020}">
      <dgm:prSet/>
      <dgm:spPr/>
      <dgm:t>
        <a:bodyPr/>
        <a:lstStyle/>
        <a:p>
          <a:endParaRPr lang="en-US"/>
        </a:p>
      </dgm:t>
    </dgm:pt>
    <dgm:pt modelId="{B3583E6A-94AA-4A3A-AB82-78F76E2CF1F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O </a:t>
          </a:r>
          <a:r>
            <a:rPr lang="en-US" dirty="0" err="1"/>
            <a:t>objetivo</a:t>
          </a:r>
          <a:r>
            <a:rPr lang="en-US" dirty="0"/>
            <a:t> principal é </a:t>
          </a:r>
          <a:r>
            <a:rPr lang="en-US" dirty="0" err="1"/>
            <a:t>identificar</a:t>
          </a:r>
          <a:r>
            <a:rPr lang="en-US" dirty="0"/>
            <a:t> </a:t>
          </a:r>
          <a:r>
            <a:rPr lang="en-US" dirty="0" err="1"/>
            <a:t>indicadores</a:t>
          </a:r>
          <a:r>
            <a:rPr lang="en-US" dirty="0"/>
            <a:t> que </a:t>
          </a:r>
          <a:r>
            <a:rPr lang="en-US" dirty="0" err="1"/>
            <a:t>permitam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hospital se </a:t>
          </a:r>
          <a:r>
            <a:rPr lang="en-US" dirty="0" err="1"/>
            <a:t>preparar</a:t>
          </a:r>
          <a:r>
            <a:rPr lang="en-US" dirty="0"/>
            <a:t> para </a:t>
          </a:r>
          <a:r>
            <a:rPr lang="en-US" dirty="0" err="1"/>
            <a:t>futuros</a:t>
          </a:r>
          <a:r>
            <a:rPr lang="en-US" dirty="0"/>
            <a:t> </a:t>
          </a:r>
          <a:r>
            <a:rPr lang="en-US" dirty="0" err="1"/>
            <a:t>surtos</a:t>
          </a:r>
          <a:r>
            <a:rPr lang="en-US" dirty="0"/>
            <a:t>, </a:t>
          </a:r>
          <a:r>
            <a:rPr lang="en-US" dirty="0" err="1"/>
            <a:t>otimizando</a:t>
          </a:r>
          <a:r>
            <a:rPr lang="en-US" dirty="0"/>
            <a:t> a </a:t>
          </a:r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recursos</a:t>
          </a:r>
          <a:r>
            <a:rPr lang="en-US" dirty="0"/>
            <a:t> </a:t>
          </a:r>
          <a:r>
            <a:rPr lang="en-US" dirty="0" err="1"/>
            <a:t>hospitalares</a:t>
          </a:r>
          <a:r>
            <a:rPr lang="en-US" dirty="0"/>
            <a:t>.</a:t>
          </a:r>
        </a:p>
      </dgm:t>
    </dgm:pt>
    <dgm:pt modelId="{0C01741F-6667-4191-B6F9-2BB0998D307E}" type="parTrans" cxnId="{D2DD76E6-71F5-4863-8A53-86D3B2545950}">
      <dgm:prSet/>
      <dgm:spPr/>
      <dgm:t>
        <a:bodyPr/>
        <a:lstStyle/>
        <a:p>
          <a:endParaRPr lang="en-US"/>
        </a:p>
      </dgm:t>
    </dgm:pt>
    <dgm:pt modelId="{F03D2418-DF5F-4E23-ABD0-2D7689E920A9}" type="sibTrans" cxnId="{D2DD76E6-71F5-4863-8A53-86D3B2545950}">
      <dgm:prSet/>
      <dgm:spPr/>
      <dgm:t>
        <a:bodyPr/>
        <a:lstStyle/>
        <a:p>
          <a:endParaRPr lang="en-US"/>
        </a:p>
      </dgm:t>
    </dgm:pt>
    <dgm:pt modelId="{931A7BC1-6CD4-4F2A-A936-F640FBEAABA5}" type="pres">
      <dgm:prSet presAssocID="{5D79D8C5-9A42-4FA7-8314-85471E37B5AF}" presName="root" presStyleCnt="0">
        <dgm:presLayoutVars>
          <dgm:dir/>
          <dgm:resizeHandles val="exact"/>
        </dgm:presLayoutVars>
      </dgm:prSet>
      <dgm:spPr/>
    </dgm:pt>
    <dgm:pt modelId="{0462006F-A3BE-421A-B695-15264E544069}" type="pres">
      <dgm:prSet presAssocID="{E6526ED5-BB8E-4AD9-B7DC-F147C020C91D}" presName="compNode" presStyleCnt="0"/>
      <dgm:spPr/>
    </dgm:pt>
    <dgm:pt modelId="{AFF44D95-8ECB-4D42-981C-4C0A0CFF2B32}" type="pres">
      <dgm:prSet presAssocID="{E6526ED5-BB8E-4AD9-B7DC-F147C020C91D}" presName="bgRect" presStyleLbl="bgShp" presStyleIdx="0" presStyleCnt="3" custScaleY="128480"/>
      <dgm:spPr/>
    </dgm:pt>
    <dgm:pt modelId="{87D904A9-85D9-4ED5-8516-DE1F779925FB}" type="pres">
      <dgm:prSet presAssocID="{E6526ED5-BB8E-4AD9-B7DC-F147C020C9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9B4A9700-8FFC-4F74-B903-911FDBA09823}" type="pres">
      <dgm:prSet presAssocID="{E6526ED5-BB8E-4AD9-B7DC-F147C020C91D}" presName="spaceRect" presStyleCnt="0"/>
      <dgm:spPr/>
    </dgm:pt>
    <dgm:pt modelId="{F8FCADA8-735B-4927-92D1-9052E954E8AF}" type="pres">
      <dgm:prSet presAssocID="{E6526ED5-BB8E-4AD9-B7DC-F147C020C91D}" presName="parTx" presStyleLbl="revTx" presStyleIdx="0" presStyleCnt="3">
        <dgm:presLayoutVars>
          <dgm:chMax val="0"/>
          <dgm:chPref val="0"/>
        </dgm:presLayoutVars>
      </dgm:prSet>
      <dgm:spPr/>
    </dgm:pt>
    <dgm:pt modelId="{670105C2-8A66-425B-9720-AB767139A224}" type="pres">
      <dgm:prSet presAssocID="{A825B8CA-0D3A-435F-B4CF-188D362BB178}" presName="sibTrans" presStyleCnt="0"/>
      <dgm:spPr/>
    </dgm:pt>
    <dgm:pt modelId="{8980C640-A419-48B3-B180-4B09988A857D}" type="pres">
      <dgm:prSet presAssocID="{9604CF58-6403-4766-8557-2ADDBDE4E849}" presName="compNode" presStyleCnt="0"/>
      <dgm:spPr/>
    </dgm:pt>
    <dgm:pt modelId="{C95D5DCA-E40C-4C37-B42E-4D7907E8032D}" type="pres">
      <dgm:prSet presAssocID="{9604CF58-6403-4766-8557-2ADDBDE4E849}" presName="bgRect" presStyleLbl="bgShp" presStyleIdx="1" presStyleCnt="3"/>
      <dgm:spPr/>
    </dgm:pt>
    <dgm:pt modelId="{889ABA18-6C93-48C4-AC13-025CD6CB3F45}" type="pres">
      <dgm:prSet presAssocID="{9604CF58-6403-4766-8557-2ADDBDE4E8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2002AE74-8C4C-42CB-A4A7-99AE7ACF5890}" type="pres">
      <dgm:prSet presAssocID="{9604CF58-6403-4766-8557-2ADDBDE4E849}" presName="spaceRect" presStyleCnt="0"/>
      <dgm:spPr/>
    </dgm:pt>
    <dgm:pt modelId="{D127286D-6F90-4D3A-AA7B-CA4B9D2C9D8F}" type="pres">
      <dgm:prSet presAssocID="{9604CF58-6403-4766-8557-2ADDBDE4E849}" presName="parTx" presStyleLbl="revTx" presStyleIdx="1" presStyleCnt="3">
        <dgm:presLayoutVars>
          <dgm:chMax val="0"/>
          <dgm:chPref val="0"/>
        </dgm:presLayoutVars>
      </dgm:prSet>
      <dgm:spPr/>
    </dgm:pt>
    <dgm:pt modelId="{AA975699-F802-46E4-958C-43CFEE664C36}" type="pres">
      <dgm:prSet presAssocID="{107C6DBB-1443-4DB9-A7DA-230D5BBF247B}" presName="sibTrans" presStyleCnt="0"/>
      <dgm:spPr/>
    </dgm:pt>
    <dgm:pt modelId="{CFEC38B4-6906-46B0-B015-A74B09C41353}" type="pres">
      <dgm:prSet presAssocID="{B3583E6A-94AA-4A3A-AB82-78F76E2CF1F6}" presName="compNode" presStyleCnt="0"/>
      <dgm:spPr/>
    </dgm:pt>
    <dgm:pt modelId="{10949EF5-0FE6-4AAA-8675-F656E4966226}" type="pres">
      <dgm:prSet presAssocID="{B3583E6A-94AA-4A3A-AB82-78F76E2CF1F6}" presName="bgRect" presStyleLbl="bgShp" presStyleIdx="2" presStyleCnt="3"/>
      <dgm:spPr/>
    </dgm:pt>
    <dgm:pt modelId="{24B35D1A-6CC8-463A-BFC9-B724565BE89E}" type="pres">
      <dgm:prSet presAssocID="{B3583E6A-94AA-4A3A-AB82-78F76E2CF1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65C292EC-425B-4E5F-B01A-4CA80FE62CD6}" type="pres">
      <dgm:prSet presAssocID="{B3583E6A-94AA-4A3A-AB82-78F76E2CF1F6}" presName="spaceRect" presStyleCnt="0"/>
      <dgm:spPr/>
    </dgm:pt>
    <dgm:pt modelId="{530B4DAA-B58D-4D14-AF37-6DEF0AA17F3B}" type="pres">
      <dgm:prSet presAssocID="{B3583E6A-94AA-4A3A-AB82-78F76E2CF1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CA8311-A5F9-466A-92E7-C736D7220020}" srcId="{5D79D8C5-9A42-4FA7-8314-85471E37B5AF}" destId="{9604CF58-6403-4766-8557-2ADDBDE4E849}" srcOrd="1" destOrd="0" parTransId="{9C8997AB-8113-476E-932E-2948AD2A9901}" sibTransId="{107C6DBB-1443-4DB9-A7DA-230D5BBF247B}"/>
    <dgm:cxn modelId="{5EA71213-947F-42F2-819D-10AEB81FAA5F}" type="presOf" srcId="{9604CF58-6403-4766-8557-2ADDBDE4E849}" destId="{D127286D-6F90-4D3A-AA7B-CA4B9D2C9D8F}" srcOrd="0" destOrd="0" presId="urn:microsoft.com/office/officeart/2018/2/layout/IconVerticalSolidList"/>
    <dgm:cxn modelId="{DBAB885E-1499-4619-94E0-53A6296732E1}" type="presOf" srcId="{E6526ED5-BB8E-4AD9-B7DC-F147C020C91D}" destId="{F8FCADA8-735B-4927-92D1-9052E954E8AF}" srcOrd="0" destOrd="0" presId="urn:microsoft.com/office/officeart/2018/2/layout/IconVerticalSolidList"/>
    <dgm:cxn modelId="{BFECD38A-21AF-43D8-BA01-64329F3E8983}" type="presOf" srcId="{B3583E6A-94AA-4A3A-AB82-78F76E2CF1F6}" destId="{530B4DAA-B58D-4D14-AF37-6DEF0AA17F3B}" srcOrd="0" destOrd="0" presId="urn:microsoft.com/office/officeart/2018/2/layout/IconVerticalSolidList"/>
    <dgm:cxn modelId="{69683CB7-2739-444B-A5D1-2D5D4946598C}" type="presOf" srcId="{5D79D8C5-9A42-4FA7-8314-85471E37B5AF}" destId="{931A7BC1-6CD4-4F2A-A936-F640FBEAABA5}" srcOrd="0" destOrd="0" presId="urn:microsoft.com/office/officeart/2018/2/layout/IconVerticalSolidList"/>
    <dgm:cxn modelId="{EA8B23C6-B9D4-419F-AE17-A6271A5E8FDF}" srcId="{5D79D8C5-9A42-4FA7-8314-85471E37B5AF}" destId="{E6526ED5-BB8E-4AD9-B7DC-F147C020C91D}" srcOrd="0" destOrd="0" parTransId="{1606348F-FA90-4B7D-9166-75CE95D0A943}" sibTransId="{A825B8CA-0D3A-435F-B4CF-188D362BB178}"/>
    <dgm:cxn modelId="{D2DD76E6-71F5-4863-8A53-86D3B2545950}" srcId="{5D79D8C5-9A42-4FA7-8314-85471E37B5AF}" destId="{B3583E6A-94AA-4A3A-AB82-78F76E2CF1F6}" srcOrd="2" destOrd="0" parTransId="{0C01741F-6667-4191-B6F9-2BB0998D307E}" sibTransId="{F03D2418-DF5F-4E23-ABD0-2D7689E920A9}"/>
    <dgm:cxn modelId="{990DE088-84FD-486F-8425-9755D03DB1B3}" type="presParOf" srcId="{931A7BC1-6CD4-4F2A-A936-F640FBEAABA5}" destId="{0462006F-A3BE-421A-B695-15264E544069}" srcOrd="0" destOrd="0" presId="urn:microsoft.com/office/officeart/2018/2/layout/IconVerticalSolidList"/>
    <dgm:cxn modelId="{AAECDC76-AFE1-415E-886C-F3F72DF15D75}" type="presParOf" srcId="{0462006F-A3BE-421A-B695-15264E544069}" destId="{AFF44D95-8ECB-4D42-981C-4C0A0CFF2B32}" srcOrd="0" destOrd="0" presId="urn:microsoft.com/office/officeart/2018/2/layout/IconVerticalSolidList"/>
    <dgm:cxn modelId="{4606CA3A-0C7F-47D6-A940-39E8B9BA618B}" type="presParOf" srcId="{0462006F-A3BE-421A-B695-15264E544069}" destId="{87D904A9-85D9-4ED5-8516-DE1F779925FB}" srcOrd="1" destOrd="0" presId="urn:microsoft.com/office/officeart/2018/2/layout/IconVerticalSolidList"/>
    <dgm:cxn modelId="{0BB957E9-2B20-4308-9B05-34DB4F79D778}" type="presParOf" srcId="{0462006F-A3BE-421A-B695-15264E544069}" destId="{9B4A9700-8FFC-4F74-B903-911FDBA09823}" srcOrd="2" destOrd="0" presId="urn:microsoft.com/office/officeart/2018/2/layout/IconVerticalSolidList"/>
    <dgm:cxn modelId="{D45C5A5C-410F-410F-80B7-B2057A5A7B39}" type="presParOf" srcId="{0462006F-A3BE-421A-B695-15264E544069}" destId="{F8FCADA8-735B-4927-92D1-9052E954E8AF}" srcOrd="3" destOrd="0" presId="urn:microsoft.com/office/officeart/2018/2/layout/IconVerticalSolidList"/>
    <dgm:cxn modelId="{44E528FD-0414-4996-9BF8-E074A3AF4DED}" type="presParOf" srcId="{931A7BC1-6CD4-4F2A-A936-F640FBEAABA5}" destId="{670105C2-8A66-425B-9720-AB767139A224}" srcOrd="1" destOrd="0" presId="urn:microsoft.com/office/officeart/2018/2/layout/IconVerticalSolidList"/>
    <dgm:cxn modelId="{4B5CC84E-55B7-42DD-B499-1906228E7DF9}" type="presParOf" srcId="{931A7BC1-6CD4-4F2A-A936-F640FBEAABA5}" destId="{8980C640-A419-48B3-B180-4B09988A857D}" srcOrd="2" destOrd="0" presId="urn:microsoft.com/office/officeart/2018/2/layout/IconVerticalSolidList"/>
    <dgm:cxn modelId="{21EF6654-D9E6-452F-A3A2-33A0AB722FB4}" type="presParOf" srcId="{8980C640-A419-48B3-B180-4B09988A857D}" destId="{C95D5DCA-E40C-4C37-B42E-4D7907E8032D}" srcOrd="0" destOrd="0" presId="urn:microsoft.com/office/officeart/2018/2/layout/IconVerticalSolidList"/>
    <dgm:cxn modelId="{C24B1D08-1961-499A-A983-739433C1DA3A}" type="presParOf" srcId="{8980C640-A419-48B3-B180-4B09988A857D}" destId="{889ABA18-6C93-48C4-AC13-025CD6CB3F45}" srcOrd="1" destOrd="0" presId="urn:microsoft.com/office/officeart/2018/2/layout/IconVerticalSolidList"/>
    <dgm:cxn modelId="{952B9F94-DA11-42DD-AAF8-BBF30218F0D0}" type="presParOf" srcId="{8980C640-A419-48B3-B180-4B09988A857D}" destId="{2002AE74-8C4C-42CB-A4A7-99AE7ACF5890}" srcOrd="2" destOrd="0" presId="urn:microsoft.com/office/officeart/2018/2/layout/IconVerticalSolidList"/>
    <dgm:cxn modelId="{4ED1AEDE-DA32-4853-8D4E-4B06F6BC6B43}" type="presParOf" srcId="{8980C640-A419-48B3-B180-4B09988A857D}" destId="{D127286D-6F90-4D3A-AA7B-CA4B9D2C9D8F}" srcOrd="3" destOrd="0" presId="urn:microsoft.com/office/officeart/2018/2/layout/IconVerticalSolidList"/>
    <dgm:cxn modelId="{82EBF57A-8BFF-4687-8534-9497DD6109F8}" type="presParOf" srcId="{931A7BC1-6CD4-4F2A-A936-F640FBEAABA5}" destId="{AA975699-F802-46E4-958C-43CFEE664C36}" srcOrd="3" destOrd="0" presId="urn:microsoft.com/office/officeart/2018/2/layout/IconVerticalSolidList"/>
    <dgm:cxn modelId="{B1CEB64F-86CD-4B97-841C-D9C3A507D60F}" type="presParOf" srcId="{931A7BC1-6CD4-4F2A-A936-F640FBEAABA5}" destId="{CFEC38B4-6906-46B0-B015-A74B09C41353}" srcOrd="4" destOrd="0" presId="urn:microsoft.com/office/officeart/2018/2/layout/IconVerticalSolidList"/>
    <dgm:cxn modelId="{BE7E211E-9F50-42CB-9F77-06BB598BF32F}" type="presParOf" srcId="{CFEC38B4-6906-46B0-B015-A74B09C41353}" destId="{10949EF5-0FE6-4AAA-8675-F656E4966226}" srcOrd="0" destOrd="0" presId="urn:microsoft.com/office/officeart/2018/2/layout/IconVerticalSolidList"/>
    <dgm:cxn modelId="{E27E8D57-99D0-4F47-A79C-58338F2A095F}" type="presParOf" srcId="{CFEC38B4-6906-46B0-B015-A74B09C41353}" destId="{24B35D1A-6CC8-463A-BFC9-B724565BE89E}" srcOrd="1" destOrd="0" presId="urn:microsoft.com/office/officeart/2018/2/layout/IconVerticalSolidList"/>
    <dgm:cxn modelId="{D3C7EBF9-3449-4CD4-8253-B049F834EC3D}" type="presParOf" srcId="{CFEC38B4-6906-46B0-B015-A74B09C41353}" destId="{65C292EC-425B-4E5F-B01A-4CA80FE62CD6}" srcOrd="2" destOrd="0" presId="urn:microsoft.com/office/officeart/2018/2/layout/IconVerticalSolidList"/>
    <dgm:cxn modelId="{AA905A51-49B9-49A4-9E32-865AEAFC0077}" type="presParOf" srcId="{CFEC38B4-6906-46B0-B015-A74B09C41353}" destId="{530B4DAA-B58D-4D14-AF37-6DEF0AA17F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17F6C8-DA8C-48AF-B32F-2ED3C39D2E74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E607858-8B03-48B6-8B28-80C3BF51E3D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Objetivo 1</a:t>
          </a:r>
          <a:r>
            <a:rPr lang="pt-BR"/>
            <a:t>: Identificar padrões e tendências que orientem o planejamento de recursos hospitalares.</a:t>
          </a:r>
          <a:endParaRPr lang="en-US"/>
        </a:p>
      </dgm:t>
    </dgm:pt>
    <dgm:pt modelId="{64D4174B-2FEB-4D0F-BDF1-A74B262FEAC8}" type="parTrans" cxnId="{64246B80-2CFB-421F-8D09-612C053B9262}">
      <dgm:prSet/>
      <dgm:spPr/>
      <dgm:t>
        <a:bodyPr/>
        <a:lstStyle/>
        <a:p>
          <a:endParaRPr lang="en-US"/>
        </a:p>
      </dgm:t>
    </dgm:pt>
    <dgm:pt modelId="{B1CC508B-702F-432B-B0B1-DD15ECE4523C}" type="sibTrans" cxnId="{64246B80-2CFB-421F-8D09-612C053B9262}">
      <dgm:prSet/>
      <dgm:spPr/>
      <dgm:t>
        <a:bodyPr/>
        <a:lstStyle/>
        <a:p>
          <a:endParaRPr lang="en-US"/>
        </a:p>
      </dgm:t>
    </dgm:pt>
    <dgm:pt modelId="{2C5BFFBF-BE86-4071-AD18-DF7E52BBFA2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Objetivo 2</a:t>
          </a:r>
          <a:r>
            <a:rPr lang="pt-BR" dirty="0"/>
            <a:t>: Apresentar indicadores para otimização da comunicação com a população e gestão de recursos hospitalares.</a:t>
          </a:r>
          <a:endParaRPr lang="en-US" dirty="0"/>
        </a:p>
      </dgm:t>
    </dgm:pt>
    <dgm:pt modelId="{F8E0D8D1-6A15-4BFE-86FD-A3AE00BEA5C3}" type="parTrans" cxnId="{AF8F73D7-7DB6-48D6-A8B3-4954E8472F0E}">
      <dgm:prSet/>
      <dgm:spPr/>
      <dgm:t>
        <a:bodyPr/>
        <a:lstStyle/>
        <a:p>
          <a:endParaRPr lang="en-US"/>
        </a:p>
      </dgm:t>
    </dgm:pt>
    <dgm:pt modelId="{26BDB8A9-84D9-4786-8102-EB9951D4197A}" type="sibTrans" cxnId="{AF8F73D7-7DB6-48D6-A8B3-4954E8472F0E}">
      <dgm:prSet/>
      <dgm:spPr/>
      <dgm:t>
        <a:bodyPr/>
        <a:lstStyle/>
        <a:p>
          <a:endParaRPr lang="en-US"/>
        </a:p>
      </dgm:t>
    </dgm:pt>
    <dgm:pt modelId="{523A2DA0-8E71-4D7E-9B27-5697CB772C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Objetivo 3</a:t>
          </a:r>
          <a:r>
            <a:rPr lang="pt-BR" dirty="0"/>
            <a:t>: Suportar o desenvolvimento de um planejamento estratégico frente a um novo surto de COVID-19.</a:t>
          </a:r>
          <a:endParaRPr lang="en-US" dirty="0"/>
        </a:p>
      </dgm:t>
    </dgm:pt>
    <dgm:pt modelId="{1ED13128-8D30-4C26-B758-26D424D768DE}" type="parTrans" cxnId="{5F57A76E-2161-48C9-B38C-9569248FE416}">
      <dgm:prSet/>
      <dgm:spPr/>
      <dgm:t>
        <a:bodyPr/>
        <a:lstStyle/>
        <a:p>
          <a:endParaRPr lang="en-US"/>
        </a:p>
      </dgm:t>
    </dgm:pt>
    <dgm:pt modelId="{6F33AF2E-FB88-4503-8149-3BAB61A4B75F}" type="sibTrans" cxnId="{5F57A76E-2161-48C9-B38C-9569248FE416}">
      <dgm:prSet/>
      <dgm:spPr/>
      <dgm:t>
        <a:bodyPr/>
        <a:lstStyle/>
        <a:p>
          <a:endParaRPr lang="en-US"/>
        </a:p>
      </dgm:t>
    </dgm:pt>
    <dgm:pt modelId="{328395CC-6815-40AD-88E8-D85A8565012E}" type="pres">
      <dgm:prSet presAssocID="{D617F6C8-DA8C-48AF-B32F-2ED3C39D2E74}" presName="root" presStyleCnt="0">
        <dgm:presLayoutVars>
          <dgm:dir/>
          <dgm:resizeHandles val="exact"/>
        </dgm:presLayoutVars>
      </dgm:prSet>
      <dgm:spPr/>
    </dgm:pt>
    <dgm:pt modelId="{80727DA3-C1F8-4D7C-9BDE-919C471E6724}" type="pres">
      <dgm:prSet presAssocID="{0E607858-8B03-48B6-8B28-80C3BF51E3D1}" presName="compNode" presStyleCnt="0"/>
      <dgm:spPr/>
    </dgm:pt>
    <dgm:pt modelId="{2426BFBB-9586-4AF8-A1FA-7532C31D0F92}" type="pres">
      <dgm:prSet presAssocID="{0E607858-8B03-48B6-8B28-80C3BF51E3D1}" presName="bgRect" presStyleLbl="bgShp" presStyleIdx="0" presStyleCnt="3"/>
      <dgm:spPr/>
    </dgm:pt>
    <dgm:pt modelId="{B1D4FDA0-EF51-4C3F-A112-B525A881B628}" type="pres">
      <dgm:prSet presAssocID="{0E607858-8B03-48B6-8B28-80C3BF51E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91F5372F-9853-486B-A8FD-0F85D9CE2464}" type="pres">
      <dgm:prSet presAssocID="{0E607858-8B03-48B6-8B28-80C3BF51E3D1}" presName="spaceRect" presStyleCnt="0"/>
      <dgm:spPr/>
    </dgm:pt>
    <dgm:pt modelId="{0ED88B2D-A136-4ED1-8875-8D86F856FD88}" type="pres">
      <dgm:prSet presAssocID="{0E607858-8B03-48B6-8B28-80C3BF51E3D1}" presName="parTx" presStyleLbl="revTx" presStyleIdx="0" presStyleCnt="3">
        <dgm:presLayoutVars>
          <dgm:chMax val="0"/>
          <dgm:chPref val="0"/>
        </dgm:presLayoutVars>
      </dgm:prSet>
      <dgm:spPr/>
    </dgm:pt>
    <dgm:pt modelId="{C39382F4-CF7C-4E7A-AAFA-E10B6FAA4B5B}" type="pres">
      <dgm:prSet presAssocID="{B1CC508B-702F-432B-B0B1-DD15ECE4523C}" presName="sibTrans" presStyleCnt="0"/>
      <dgm:spPr/>
    </dgm:pt>
    <dgm:pt modelId="{29D91674-0390-47E0-B9FB-CCC6B0CD34FD}" type="pres">
      <dgm:prSet presAssocID="{2C5BFFBF-BE86-4071-AD18-DF7E52BBFA20}" presName="compNode" presStyleCnt="0"/>
      <dgm:spPr/>
    </dgm:pt>
    <dgm:pt modelId="{265FDB34-64A5-45F7-A5BE-175F272D0838}" type="pres">
      <dgm:prSet presAssocID="{2C5BFFBF-BE86-4071-AD18-DF7E52BBFA20}" presName="bgRect" presStyleLbl="bgShp" presStyleIdx="1" presStyleCnt="3"/>
      <dgm:spPr/>
    </dgm:pt>
    <dgm:pt modelId="{ACBC8315-62B8-486F-BEC0-D56746AD9825}" type="pres">
      <dgm:prSet presAssocID="{2C5BFFBF-BE86-4071-AD18-DF7E52BBF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4C2CA09-9E64-4382-8CB4-B2D386FC113F}" type="pres">
      <dgm:prSet presAssocID="{2C5BFFBF-BE86-4071-AD18-DF7E52BBFA20}" presName="spaceRect" presStyleCnt="0"/>
      <dgm:spPr/>
    </dgm:pt>
    <dgm:pt modelId="{12BDA7F1-92C1-455D-881B-A58886718588}" type="pres">
      <dgm:prSet presAssocID="{2C5BFFBF-BE86-4071-AD18-DF7E52BBFA20}" presName="parTx" presStyleLbl="revTx" presStyleIdx="1" presStyleCnt="3">
        <dgm:presLayoutVars>
          <dgm:chMax val="0"/>
          <dgm:chPref val="0"/>
        </dgm:presLayoutVars>
      </dgm:prSet>
      <dgm:spPr/>
    </dgm:pt>
    <dgm:pt modelId="{AA724D51-023A-4EF1-8438-AAEBD9EDBA62}" type="pres">
      <dgm:prSet presAssocID="{26BDB8A9-84D9-4786-8102-EB9951D4197A}" presName="sibTrans" presStyleCnt="0"/>
      <dgm:spPr/>
    </dgm:pt>
    <dgm:pt modelId="{63CDE2C8-F549-4601-B7C1-22DAAA59C1CD}" type="pres">
      <dgm:prSet presAssocID="{523A2DA0-8E71-4D7E-9B27-5697CB772CD5}" presName="compNode" presStyleCnt="0"/>
      <dgm:spPr/>
    </dgm:pt>
    <dgm:pt modelId="{CD93CB0C-061F-4967-AD23-24AA653894ED}" type="pres">
      <dgm:prSet presAssocID="{523A2DA0-8E71-4D7E-9B27-5697CB772CD5}" presName="bgRect" presStyleLbl="bgShp" presStyleIdx="2" presStyleCnt="3"/>
      <dgm:spPr/>
    </dgm:pt>
    <dgm:pt modelId="{7ED163FD-450C-4D7F-B0D6-68C6A72256B5}" type="pres">
      <dgm:prSet presAssocID="{523A2DA0-8E71-4D7E-9B27-5697CB772C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8BF2B398-0353-4FA6-893A-85DC7718D75A}" type="pres">
      <dgm:prSet presAssocID="{523A2DA0-8E71-4D7E-9B27-5697CB772CD5}" presName="spaceRect" presStyleCnt="0"/>
      <dgm:spPr/>
    </dgm:pt>
    <dgm:pt modelId="{72404552-179B-4240-A821-370929A4B231}" type="pres">
      <dgm:prSet presAssocID="{523A2DA0-8E71-4D7E-9B27-5697CB772C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3C2F12-0133-4E5E-B135-0FCE4B1ED6BF}" type="presOf" srcId="{D617F6C8-DA8C-48AF-B32F-2ED3C39D2E74}" destId="{328395CC-6815-40AD-88E8-D85A8565012E}" srcOrd="0" destOrd="0" presId="urn:microsoft.com/office/officeart/2018/2/layout/IconVerticalSolidList"/>
    <dgm:cxn modelId="{7EFFEA1B-A4C0-4F10-9486-90570CB6941C}" type="presOf" srcId="{2C5BFFBF-BE86-4071-AD18-DF7E52BBFA20}" destId="{12BDA7F1-92C1-455D-881B-A58886718588}" srcOrd="0" destOrd="0" presId="urn:microsoft.com/office/officeart/2018/2/layout/IconVerticalSolidList"/>
    <dgm:cxn modelId="{5F57A76E-2161-48C9-B38C-9569248FE416}" srcId="{D617F6C8-DA8C-48AF-B32F-2ED3C39D2E74}" destId="{523A2DA0-8E71-4D7E-9B27-5697CB772CD5}" srcOrd="2" destOrd="0" parTransId="{1ED13128-8D30-4C26-B758-26D424D768DE}" sibTransId="{6F33AF2E-FB88-4503-8149-3BAB61A4B75F}"/>
    <dgm:cxn modelId="{64246B80-2CFB-421F-8D09-612C053B9262}" srcId="{D617F6C8-DA8C-48AF-B32F-2ED3C39D2E74}" destId="{0E607858-8B03-48B6-8B28-80C3BF51E3D1}" srcOrd="0" destOrd="0" parTransId="{64D4174B-2FEB-4D0F-BDF1-A74B262FEAC8}" sibTransId="{B1CC508B-702F-432B-B0B1-DD15ECE4523C}"/>
    <dgm:cxn modelId="{4E0635A9-611E-4760-83FE-53682EFAC2BE}" type="presOf" srcId="{0E607858-8B03-48B6-8B28-80C3BF51E3D1}" destId="{0ED88B2D-A136-4ED1-8875-8D86F856FD88}" srcOrd="0" destOrd="0" presId="urn:microsoft.com/office/officeart/2018/2/layout/IconVerticalSolidList"/>
    <dgm:cxn modelId="{06A615C5-18E7-404C-A58D-C66906707034}" type="presOf" srcId="{523A2DA0-8E71-4D7E-9B27-5697CB772CD5}" destId="{72404552-179B-4240-A821-370929A4B231}" srcOrd="0" destOrd="0" presId="urn:microsoft.com/office/officeart/2018/2/layout/IconVerticalSolidList"/>
    <dgm:cxn modelId="{AF8F73D7-7DB6-48D6-A8B3-4954E8472F0E}" srcId="{D617F6C8-DA8C-48AF-B32F-2ED3C39D2E74}" destId="{2C5BFFBF-BE86-4071-AD18-DF7E52BBFA20}" srcOrd="1" destOrd="0" parTransId="{F8E0D8D1-6A15-4BFE-86FD-A3AE00BEA5C3}" sibTransId="{26BDB8A9-84D9-4786-8102-EB9951D4197A}"/>
    <dgm:cxn modelId="{0659952F-E3F3-4B14-8E41-80AA4CEF2E0E}" type="presParOf" srcId="{328395CC-6815-40AD-88E8-D85A8565012E}" destId="{80727DA3-C1F8-4D7C-9BDE-919C471E6724}" srcOrd="0" destOrd="0" presId="urn:microsoft.com/office/officeart/2018/2/layout/IconVerticalSolidList"/>
    <dgm:cxn modelId="{65051FDE-97E3-4640-BAFB-CE4DB5CDFF03}" type="presParOf" srcId="{80727DA3-C1F8-4D7C-9BDE-919C471E6724}" destId="{2426BFBB-9586-4AF8-A1FA-7532C31D0F92}" srcOrd="0" destOrd="0" presId="urn:microsoft.com/office/officeart/2018/2/layout/IconVerticalSolidList"/>
    <dgm:cxn modelId="{CB1E3A66-D0E0-4F2B-8B78-4D10BF683231}" type="presParOf" srcId="{80727DA3-C1F8-4D7C-9BDE-919C471E6724}" destId="{B1D4FDA0-EF51-4C3F-A112-B525A881B628}" srcOrd="1" destOrd="0" presId="urn:microsoft.com/office/officeart/2018/2/layout/IconVerticalSolidList"/>
    <dgm:cxn modelId="{F8FE8949-3373-4617-AD68-FB9486EA3476}" type="presParOf" srcId="{80727DA3-C1F8-4D7C-9BDE-919C471E6724}" destId="{91F5372F-9853-486B-A8FD-0F85D9CE2464}" srcOrd="2" destOrd="0" presId="urn:microsoft.com/office/officeart/2018/2/layout/IconVerticalSolidList"/>
    <dgm:cxn modelId="{4AED4442-0A0B-43F7-BD8E-C3066CC2E078}" type="presParOf" srcId="{80727DA3-C1F8-4D7C-9BDE-919C471E6724}" destId="{0ED88B2D-A136-4ED1-8875-8D86F856FD88}" srcOrd="3" destOrd="0" presId="urn:microsoft.com/office/officeart/2018/2/layout/IconVerticalSolidList"/>
    <dgm:cxn modelId="{1E947E9F-F138-4622-B963-F601CA815FC1}" type="presParOf" srcId="{328395CC-6815-40AD-88E8-D85A8565012E}" destId="{C39382F4-CF7C-4E7A-AAFA-E10B6FAA4B5B}" srcOrd="1" destOrd="0" presId="urn:microsoft.com/office/officeart/2018/2/layout/IconVerticalSolidList"/>
    <dgm:cxn modelId="{1C10694C-7553-4817-BFA8-31A58282080F}" type="presParOf" srcId="{328395CC-6815-40AD-88E8-D85A8565012E}" destId="{29D91674-0390-47E0-B9FB-CCC6B0CD34FD}" srcOrd="2" destOrd="0" presId="urn:microsoft.com/office/officeart/2018/2/layout/IconVerticalSolidList"/>
    <dgm:cxn modelId="{FF2BFEEA-513F-4860-87AC-9ABBF1BB46D7}" type="presParOf" srcId="{29D91674-0390-47E0-B9FB-CCC6B0CD34FD}" destId="{265FDB34-64A5-45F7-A5BE-175F272D0838}" srcOrd="0" destOrd="0" presId="urn:microsoft.com/office/officeart/2018/2/layout/IconVerticalSolidList"/>
    <dgm:cxn modelId="{35BF75AC-1A6C-44D5-A692-80A44D2B4515}" type="presParOf" srcId="{29D91674-0390-47E0-B9FB-CCC6B0CD34FD}" destId="{ACBC8315-62B8-486F-BEC0-D56746AD9825}" srcOrd="1" destOrd="0" presId="urn:microsoft.com/office/officeart/2018/2/layout/IconVerticalSolidList"/>
    <dgm:cxn modelId="{8435AE03-68FF-4710-8FC8-DFE5E99A098B}" type="presParOf" srcId="{29D91674-0390-47E0-B9FB-CCC6B0CD34FD}" destId="{74C2CA09-9E64-4382-8CB4-B2D386FC113F}" srcOrd="2" destOrd="0" presId="urn:microsoft.com/office/officeart/2018/2/layout/IconVerticalSolidList"/>
    <dgm:cxn modelId="{3174177D-53A5-4B66-8674-A61678760453}" type="presParOf" srcId="{29D91674-0390-47E0-B9FB-CCC6B0CD34FD}" destId="{12BDA7F1-92C1-455D-881B-A58886718588}" srcOrd="3" destOrd="0" presId="urn:microsoft.com/office/officeart/2018/2/layout/IconVerticalSolidList"/>
    <dgm:cxn modelId="{5DF48773-5CD6-4AE2-A141-45D236C1E42C}" type="presParOf" srcId="{328395CC-6815-40AD-88E8-D85A8565012E}" destId="{AA724D51-023A-4EF1-8438-AAEBD9EDBA62}" srcOrd="3" destOrd="0" presId="urn:microsoft.com/office/officeart/2018/2/layout/IconVerticalSolidList"/>
    <dgm:cxn modelId="{631928D2-B717-43EC-BA9E-BE478E65C910}" type="presParOf" srcId="{328395CC-6815-40AD-88E8-D85A8565012E}" destId="{63CDE2C8-F549-4601-B7C1-22DAAA59C1CD}" srcOrd="4" destOrd="0" presId="urn:microsoft.com/office/officeart/2018/2/layout/IconVerticalSolidList"/>
    <dgm:cxn modelId="{E6755F65-8BC8-4E78-81A8-BFD8E1FAD214}" type="presParOf" srcId="{63CDE2C8-F549-4601-B7C1-22DAAA59C1CD}" destId="{CD93CB0C-061F-4967-AD23-24AA653894ED}" srcOrd="0" destOrd="0" presId="urn:microsoft.com/office/officeart/2018/2/layout/IconVerticalSolidList"/>
    <dgm:cxn modelId="{3EBCCCC2-30B2-4F9E-BDE5-B8B1EF3D777E}" type="presParOf" srcId="{63CDE2C8-F549-4601-B7C1-22DAAA59C1CD}" destId="{7ED163FD-450C-4D7F-B0D6-68C6A72256B5}" srcOrd="1" destOrd="0" presId="urn:microsoft.com/office/officeart/2018/2/layout/IconVerticalSolidList"/>
    <dgm:cxn modelId="{4BD76B9D-2D9D-444A-AA56-89D6735434F3}" type="presParOf" srcId="{63CDE2C8-F549-4601-B7C1-22DAAA59C1CD}" destId="{8BF2B398-0353-4FA6-893A-85DC7718D75A}" srcOrd="2" destOrd="0" presId="urn:microsoft.com/office/officeart/2018/2/layout/IconVerticalSolidList"/>
    <dgm:cxn modelId="{5E5573EF-D901-452A-89C1-EFAACA58EEA7}" type="presParOf" srcId="{63CDE2C8-F549-4601-B7C1-22DAAA59C1CD}" destId="{72404552-179B-4240-A821-370929A4B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B419B-B819-4B7D-845E-D592084A02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3422EF-D6F7-48D2-8BAE-E6CBB108075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Fonte de Dados</a:t>
          </a:r>
          <a:r>
            <a:rPr lang="pt-BR"/>
            <a:t>: Base de dados PNAD-COVID19 do IBGE (09/2020 a 11/2020).</a:t>
          </a:r>
          <a:endParaRPr lang="en-US"/>
        </a:p>
      </dgm:t>
    </dgm:pt>
    <dgm:pt modelId="{E368FFC8-4A9F-4C82-89D6-A3D1015785AC}" type="parTrans" cxnId="{17C71EA1-A6FE-41D8-9360-5AC985AE5815}">
      <dgm:prSet/>
      <dgm:spPr/>
      <dgm:t>
        <a:bodyPr/>
        <a:lstStyle/>
        <a:p>
          <a:endParaRPr lang="en-US"/>
        </a:p>
      </dgm:t>
    </dgm:pt>
    <dgm:pt modelId="{F1CA4D08-EAED-4790-8949-BFE2A623ED6B}" type="sibTrans" cxnId="{17C71EA1-A6FE-41D8-9360-5AC985AE58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E0D6D-DA48-4BDB-A572-CCF6599776D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Métodos Utilizados</a:t>
          </a:r>
          <a:r>
            <a:rPr lang="pt-BR"/>
            <a:t>: Análise exploratória de dados (EDA), Análise de correlação, K-means para agrupamento.</a:t>
          </a:r>
          <a:endParaRPr lang="en-US"/>
        </a:p>
      </dgm:t>
    </dgm:pt>
    <dgm:pt modelId="{4FAFE72C-E0FC-42B2-B6EF-28A3355617F9}" type="parTrans" cxnId="{A6C046E6-4CD8-484D-AE1A-782C2BD34535}">
      <dgm:prSet/>
      <dgm:spPr/>
      <dgm:t>
        <a:bodyPr/>
        <a:lstStyle/>
        <a:p>
          <a:endParaRPr lang="en-US"/>
        </a:p>
      </dgm:t>
    </dgm:pt>
    <dgm:pt modelId="{D495141B-AB4F-44BD-A15C-92BBD3AF2974}" type="sibTrans" cxnId="{A6C046E6-4CD8-484D-AE1A-782C2BD345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E0FA8B-83DC-4F3A-AFCF-8E88C233D9C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Ferramentas</a:t>
          </a:r>
          <a:r>
            <a:rPr lang="pt-BR"/>
            <a:t>: Python, Power BI, BigQuery.</a:t>
          </a:r>
          <a:endParaRPr lang="en-US"/>
        </a:p>
      </dgm:t>
    </dgm:pt>
    <dgm:pt modelId="{5C22D9D4-02F8-4511-AA5B-EAEEE59B92C0}" type="parTrans" cxnId="{9221B06B-0BD6-4F7C-9C61-EE42D0EFD92C}">
      <dgm:prSet/>
      <dgm:spPr/>
      <dgm:t>
        <a:bodyPr/>
        <a:lstStyle/>
        <a:p>
          <a:endParaRPr lang="en-US"/>
        </a:p>
      </dgm:t>
    </dgm:pt>
    <dgm:pt modelId="{BE7DAD61-2529-4C34-96F2-EBE023FD3B8B}" type="sibTrans" cxnId="{9221B06B-0BD6-4F7C-9C61-EE42D0EFD9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DC933C-2AC2-4F57-9580-CC8B8694023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estudo completo do projeto está disponível no repositório do GitHub (</a:t>
          </a:r>
          <a:r>
            <a:rPr lang="pt-BR" u="sng" dirty="0">
              <a:hlinkClick xmlns:r="http://schemas.openxmlformats.org/officeDocument/2006/relationships" r:id="rId1"/>
            </a:rPr>
            <a:t>acesse aqui</a:t>
          </a:r>
          <a:r>
            <a:rPr lang="pt-BR" dirty="0"/>
            <a:t>). </a:t>
          </a:r>
          <a:endParaRPr lang="en-US" dirty="0"/>
        </a:p>
      </dgm:t>
    </dgm:pt>
    <dgm:pt modelId="{3CA670A1-CC42-4D55-9012-8D0A825FF12D}" type="parTrans" cxnId="{63D3D352-3430-4D16-847C-BF9A192A84AB}">
      <dgm:prSet/>
      <dgm:spPr/>
      <dgm:t>
        <a:bodyPr/>
        <a:lstStyle/>
        <a:p>
          <a:endParaRPr lang="en-US"/>
        </a:p>
      </dgm:t>
    </dgm:pt>
    <dgm:pt modelId="{C19EADC4-BDC8-4263-95A2-52A4371F954E}" type="sibTrans" cxnId="{63D3D352-3430-4D16-847C-BF9A192A84AB}">
      <dgm:prSet/>
      <dgm:spPr/>
      <dgm:t>
        <a:bodyPr/>
        <a:lstStyle/>
        <a:p>
          <a:endParaRPr lang="en-US"/>
        </a:p>
      </dgm:t>
    </dgm:pt>
    <dgm:pt modelId="{E2CBA98B-5E7B-4F51-99E4-94BCA14481D1}" type="pres">
      <dgm:prSet presAssocID="{4DEB419B-B819-4B7D-845E-D592084A02F2}" presName="root" presStyleCnt="0">
        <dgm:presLayoutVars>
          <dgm:dir/>
          <dgm:resizeHandles val="exact"/>
        </dgm:presLayoutVars>
      </dgm:prSet>
      <dgm:spPr/>
    </dgm:pt>
    <dgm:pt modelId="{3D96FFF0-0729-4767-8210-C129710ABA92}" type="pres">
      <dgm:prSet presAssocID="{4DEB419B-B819-4B7D-845E-D592084A02F2}" presName="container" presStyleCnt="0">
        <dgm:presLayoutVars>
          <dgm:dir/>
          <dgm:resizeHandles val="exact"/>
        </dgm:presLayoutVars>
      </dgm:prSet>
      <dgm:spPr/>
    </dgm:pt>
    <dgm:pt modelId="{18F0E277-A47D-4A2B-9735-53EE3AE92DAD}" type="pres">
      <dgm:prSet presAssocID="{B63422EF-D6F7-48D2-8BAE-E6CBB108075A}" presName="compNode" presStyleCnt="0"/>
      <dgm:spPr/>
    </dgm:pt>
    <dgm:pt modelId="{BE308389-E4B7-4F67-BFA8-C8421155C9F9}" type="pres">
      <dgm:prSet presAssocID="{B63422EF-D6F7-48D2-8BAE-E6CBB108075A}" presName="iconBgRect" presStyleLbl="bgShp" presStyleIdx="0" presStyleCnt="4"/>
      <dgm:spPr/>
    </dgm:pt>
    <dgm:pt modelId="{ACD46A60-4127-43ED-87B6-A2E0A0C9800C}" type="pres">
      <dgm:prSet presAssocID="{B63422EF-D6F7-48D2-8BAE-E6CBB108075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A2CD5F58-5544-48E2-B44F-CD371FE94AFC}" type="pres">
      <dgm:prSet presAssocID="{B63422EF-D6F7-48D2-8BAE-E6CBB108075A}" presName="spaceRect" presStyleCnt="0"/>
      <dgm:spPr/>
    </dgm:pt>
    <dgm:pt modelId="{42C9FE40-7133-4672-8771-F746077A372D}" type="pres">
      <dgm:prSet presAssocID="{B63422EF-D6F7-48D2-8BAE-E6CBB108075A}" presName="textRect" presStyleLbl="revTx" presStyleIdx="0" presStyleCnt="4">
        <dgm:presLayoutVars>
          <dgm:chMax val="1"/>
          <dgm:chPref val="1"/>
        </dgm:presLayoutVars>
      </dgm:prSet>
      <dgm:spPr/>
    </dgm:pt>
    <dgm:pt modelId="{8C9241EC-696E-4FB6-B2EF-F2DEC35A589C}" type="pres">
      <dgm:prSet presAssocID="{F1CA4D08-EAED-4790-8949-BFE2A623ED6B}" presName="sibTrans" presStyleLbl="sibTrans2D1" presStyleIdx="0" presStyleCnt="0"/>
      <dgm:spPr/>
    </dgm:pt>
    <dgm:pt modelId="{10E26482-2561-4D39-8FFF-D3D57BF145C2}" type="pres">
      <dgm:prSet presAssocID="{71FE0D6D-DA48-4BDB-A572-CCF6599776D4}" presName="compNode" presStyleCnt="0"/>
      <dgm:spPr/>
    </dgm:pt>
    <dgm:pt modelId="{A8CF5610-12F0-433D-9B6F-391E753309D6}" type="pres">
      <dgm:prSet presAssocID="{71FE0D6D-DA48-4BDB-A572-CCF6599776D4}" presName="iconBgRect" presStyleLbl="bgShp" presStyleIdx="1" presStyleCnt="4"/>
      <dgm:spPr/>
    </dgm:pt>
    <dgm:pt modelId="{FED62792-E399-4A3A-B4A8-DE48A1DAED10}" type="pres">
      <dgm:prSet presAssocID="{71FE0D6D-DA48-4BDB-A572-CCF6599776D4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A4C7C578-B583-4BCD-904C-3C8802EF2F85}" type="pres">
      <dgm:prSet presAssocID="{71FE0D6D-DA48-4BDB-A572-CCF6599776D4}" presName="spaceRect" presStyleCnt="0"/>
      <dgm:spPr/>
    </dgm:pt>
    <dgm:pt modelId="{82BED919-FF23-4417-BB9C-1805A947CF61}" type="pres">
      <dgm:prSet presAssocID="{71FE0D6D-DA48-4BDB-A572-CCF6599776D4}" presName="textRect" presStyleLbl="revTx" presStyleIdx="1" presStyleCnt="4">
        <dgm:presLayoutVars>
          <dgm:chMax val="1"/>
          <dgm:chPref val="1"/>
        </dgm:presLayoutVars>
      </dgm:prSet>
      <dgm:spPr/>
    </dgm:pt>
    <dgm:pt modelId="{408FFD75-16EF-4976-BBEF-D7E289FFA7E3}" type="pres">
      <dgm:prSet presAssocID="{D495141B-AB4F-44BD-A15C-92BBD3AF2974}" presName="sibTrans" presStyleLbl="sibTrans2D1" presStyleIdx="0" presStyleCnt="0"/>
      <dgm:spPr/>
    </dgm:pt>
    <dgm:pt modelId="{6AA83E87-42FE-48BB-B19C-3B9100D098B5}" type="pres">
      <dgm:prSet presAssocID="{80E0FA8B-83DC-4F3A-AFCF-8E88C233D9CF}" presName="compNode" presStyleCnt="0"/>
      <dgm:spPr/>
    </dgm:pt>
    <dgm:pt modelId="{417EAAD8-BC0E-4FB3-B610-0D70A0A92BFB}" type="pres">
      <dgm:prSet presAssocID="{80E0FA8B-83DC-4F3A-AFCF-8E88C233D9CF}" presName="iconBgRect" presStyleLbl="bgShp" presStyleIdx="2" presStyleCnt="4"/>
      <dgm:spPr/>
    </dgm:pt>
    <dgm:pt modelId="{6FDA7C1E-04E9-4730-B613-159E12943DDB}" type="pres">
      <dgm:prSet presAssocID="{80E0FA8B-83DC-4F3A-AFCF-8E88C233D9C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465A9FC-7A19-4E3D-B6C5-45B317298599}" type="pres">
      <dgm:prSet presAssocID="{80E0FA8B-83DC-4F3A-AFCF-8E88C233D9CF}" presName="spaceRect" presStyleCnt="0"/>
      <dgm:spPr/>
    </dgm:pt>
    <dgm:pt modelId="{0F7ACC1E-5AF2-43F9-8A12-793413152B05}" type="pres">
      <dgm:prSet presAssocID="{80E0FA8B-83DC-4F3A-AFCF-8E88C233D9CF}" presName="textRect" presStyleLbl="revTx" presStyleIdx="2" presStyleCnt="4">
        <dgm:presLayoutVars>
          <dgm:chMax val="1"/>
          <dgm:chPref val="1"/>
        </dgm:presLayoutVars>
      </dgm:prSet>
      <dgm:spPr/>
    </dgm:pt>
    <dgm:pt modelId="{15772C99-AC2B-4067-939E-D8FCB4AC985B}" type="pres">
      <dgm:prSet presAssocID="{BE7DAD61-2529-4C34-96F2-EBE023FD3B8B}" presName="sibTrans" presStyleLbl="sibTrans2D1" presStyleIdx="0" presStyleCnt="0"/>
      <dgm:spPr/>
    </dgm:pt>
    <dgm:pt modelId="{0268164C-F511-48FF-87DB-A6C6168A3DB1}" type="pres">
      <dgm:prSet presAssocID="{DDDC933C-2AC2-4F57-9580-CC8B8694023C}" presName="compNode" presStyleCnt="0"/>
      <dgm:spPr/>
    </dgm:pt>
    <dgm:pt modelId="{2057F15E-992A-4357-B3EB-1757ECB025B5}" type="pres">
      <dgm:prSet presAssocID="{DDDC933C-2AC2-4F57-9580-CC8B8694023C}" presName="iconBgRect" presStyleLbl="bgShp" presStyleIdx="3" presStyleCnt="4"/>
      <dgm:spPr/>
    </dgm:pt>
    <dgm:pt modelId="{BCF5C55E-603A-4E21-8467-C0A6B9212A20}" type="pres">
      <dgm:prSet presAssocID="{DDDC933C-2AC2-4F57-9580-CC8B8694023C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C6E9EFC8-9112-4BCB-8D75-35F561E4634A}" type="pres">
      <dgm:prSet presAssocID="{DDDC933C-2AC2-4F57-9580-CC8B8694023C}" presName="spaceRect" presStyleCnt="0"/>
      <dgm:spPr/>
    </dgm:pt>
    <dgm:pt modelId="{6573A07E-3D85-4A86-BFA4-B1A97062AB8A}" type="pres">
      <dgm:prSet presAssocID="{DDDC933C-2AC2-4F57-9580-CC8B869402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DBD514-6F25-4210-8DC5-59DAD301959F}" type="presOf" srcId="{F1CA4D08-EAED-4790-8949-BFE2A623ED6B}" destId="{8C9241EC-696E-4FB6-B2EF-F2DEC35A589C}" srcOrd="0" destOrd="0" presId="urn:microsoft.com/office/officeart/2018/2/layout/IconCircleList"/>
    <dgm:cxn modelId="{8E061B60-029D-45F8-B65C-3C1B4E5FD564}" type="presOf" srcId="{B63422EF-D6F7-48D2-8BAE-E6CBB108075A}" destId="{42C9FE40-7133-4672-8771-F746077A372D}" srcOrd="0" destOrd="0" presId="urn:microsoft.com/office/officeart/2018/2/layout/IconCircleList"/>
    <dgm:cxn modelId="{02382F66-FB02-4FCB-93A9-DBCEC2CF28C7}" type="presOf" srcId="{71FE0D6D-DA48-4BDB-A572-CCF6599776D4}" destId="{82BED919-FF23-4417-BB9C-1805A947CF61}" srcOrd="0" destOrd="0" presId="urn:microsoft.com/office/officeart/2018/2/layout/IconCircleList"/>
    <dgm:cxn modelId="{9221B06B-0BD6-4F7C-9C61-EE42D0EFD92C}" srcId="{4DEB419B-B819-4B7D-845E-D592084A02F2}" destId="{80E0FA8B-83DC-4F3A-AFCF-8E88C233D9CF}" srcOrd="2" destOrd="0" parTransId="{5C22D9D4-02F8-4511-AA5B-EAEEE59B92C0}" sibTransId="{BE7DAD61-2529-4C34-96F2-EBE023FD3B8B}"/>
    <dgm:cxn modelId="{63D3D352-3430-4D16-847C-BF9A192A84AB}" srcId="{4DEB419B-B819-4B7D-845E-D592084A02F2}" destId="{DDDC933C-2AC2-4F57-9580-CC8B8694023C}" srcOrd="3" destOrd="0" parTransId="{3CA670A1-CC42-4D55-9012-8D0A825FF12D}" sibTransId="{C19EADC4-BDC8-4263-95A2-52A4371F954E}"/>
    <dgm:cxn modelId="{FE262D73-9921-4AFF-9B6C-20EB9B454C1C}" type="presOf" srcId="{80E0FA8B-83DC-4F3A-AFCF-8E88C233D9CF}" destId="{0F7ACC1E-5AF2-43F9-8A12-793413152B05}" srcOrd="0" destOrd="0" presId="urn:microsoft.com/office/officeart/2018/2/layout/IconCircleList"/>
    <dgm:cxn modelId="{553A5F74-2900-4661-992F-76C405ABE90F}" type="presOf" srcId="{D495141B-AB4F-44BD-A15C-92BBD3AF2974}" destId="{408FFD75-16EF-4976-BBEF-D7E289FFA7E3}" srcOrd="0" destOrd="0" presId="urn:microsoft.com/office/officeart/2018/2/layout/IconCircleList"/>
    <dgm:cxn modelId="{17C71EA1-A6FE-41D8-9360-5AC985AE5815}" srcId="{4DEB419B-B819-4B7D-845E-D592084A02F2}" destId="{B63422EF-D6F7-48D2-8BAE-E6CBB108075A}" srcOrd="0" destOrd="0" parTransId="{E368FFC8-4A9F-4C82-89D6-A3D1015785AC}" sibTransId="{F1CA4D08-EAED-4790-8949-BFE2A623ED6B}"/>
    <dgm:cxn modelId="{E78C7AC4-78F7-4695-A86E-41C37E9F8E8D}" type="presOf" srcId="{BE7DAD61-2529-4C34-96F2-EBE023FD3B8B}" destId="{15772C99-AC2B-4067-939E-D8FCB4AC985B}" srcOrd="0" destOrd="0" presId="urn:microsoft.com/office/officeart/2018/2/layout/IconCircleList"/>
    <dgm:cxn modelId="{3DE494C5-59FC-4BDD-B406-8CF9201EEEA0}" type="presOf" srcId="{4DEB419B-B819-4B7D-845E-D592084A02F2}" destId="{E2CBA98B-5E7B-4F51-99E4-94BCA14481D1}" srcOrd="0" destOrd="0" presId="urn:microsoft.com/office/officeart/2018/2/layout/IconCircleList"/>
    <dgm:cxn modelId="{C9AF9EE0-D976-4F84-9F44-6FC308D8D308}" type="presOf" srcId="{DDDC933C-2AC2-4F57-9580-CC8B8694023C}" destId="{6573A07E-3D85-4A86-BFA4-B1A97062AB8A}" srcOrd="0" destOrd="0" presId="urn:microsoft.com/office/officeart/2018/2/layout/IconCircleList"/>
    <dgm:cxn modelId="{A6C046E6-4CD8-484D-AE1A-782C2BD34535}" srcId="{4DEB419B-B819-4B7D-845E-D592084A02F2}" destId="{71FE0D6D-DA48-4BDB-A572-CCF6599776D4}" srcOrd="1" destOrd="0" parTransId="{4FAFE72C-E0FC-42B2-B6EF-28A3355617F9}" sibTransId="{D495141B-AB4F-44BD-A15C-92BBD3AF2974}"/>
    <dgm:cxn modelId="{243D5552-86CD-4085-977A-8C274EF181A0}" type="presParOf" srcId="{E2CBA98B-5E7B-4F51-99E4-94BCA14481D1}" destId="{3D96FFF0-0729-4767-8210-C129710ABA92}" srcOrd="0" destOrd="0" presId="urn:microsoft.com/office/officeart/2018/2/layout/IconCircleList"/>
    <dgm:cxn modelId="{A6669B40-05C4-43B8-9DE5-7A91A1B61846}" type="presParOf" srcId="{3D96FFF0-0729-4767-8210-C129710ABA92}" destId="{18F0E277-A47D-4A2B-9735-53EE3AE92DAD}" srcOrd="0" destOrd="0" presId="urn:microsoft.com/office/officeart/2018/2/layout/IconCircleList"/>
    <dgm:cxn modelId="{28FF5BA9-F6D3-420F-9C11-D4BB3F4CC844}" type="presParOf" srcId="{18F0E277-A47D-4A2B-9735-53EE3AE92DAD}" destId="{BE308389-E4B7-4F67-BFA8-C8421155C9F9}" srcOrd="0" destOrd="0" presId="urn:microsoft.com/office/officeart/2018/2/layout/IconCircleList"/>
    <dgm:cxn modelId="{3C72F5C0-29D6-434B-B111-7D3DA68AFEC2}" type="presParOf" srcId="{18F0E277-A47D-4A2B-9735-53EE3AE92DAD}" destId="{ACD46A60-4127-43ED-87B6-A2E0A0C9800C}" srcOrd="1" destOrd="0" presId="urn:microsoft.com/office/officeart/2018/2/layout/IconCircleList"/>
    <dgm:cxn modelId="{0E1C66F1-0777-4252-A4B8-31910197A878}" type="presParOf" srcId="{18F0E277-A47D-4A2B-9735-53EE3AE92DAD}" destId="{A2CD5F58-5544-48E2-B44F-CD371FE94AFC}" srcOrd="2" destOrd="0" presId="urn:microsoft.com/office/officeart/2018/2/layout/IconCircleList"/>
    <dgm:cxn modelId="{677BF399-D9EF-4BDC-93B4-2493BA8C0BB9}" type="presParOf" srcId="{18F0E277-A47D-4A2B-9735-53EE3AE92DAD}" destId="{42C9FE40-7133-4672-8771-F746077A372D}" srcOrd="3" destOrd="0" presId="urn:microsoft.com/office/officeart/2018/2/layout/IconCircleList"/>
    <dgm:cxn modelId="{30E1A68E-2E02-49D8-8AA8-54BCE5248AE6}" type="presParOf" srcId="{3D96FFF0-0729-4767-8210-C129710ABA92}" destId="{8C9241EC-696E-4FB6-B2EF-F2DEC35A589C}" srcOrd="1" destOrd="0" presId="urn:microsoft.com/office/officeart/2018/2/layout/IconCircleList"/>
    <dgm:cxn modelId="{2B3BE01E-EE51-4A73-BF1B-CD6C423EFD81}" type="presParOf" srcId="{3D96FFF0-0729-4767-8210-C129710ABA92}" destId="{10E26482-2561-4D39-8FFF-D3D57BF145C2}" srcOrd="2" destOrd="0" presId="urn:microsoft.com/office/officeart/2018/2/layout/IconCircleList"/>
    <dgm:cxn modelId="{B2031CF7-F30A-4696-AA86-F488166ECEF4}" type="presParOf" srcId="{10E26482-2561-4D39-8FFF-D3D57BF145C2}" destId="{A8CF5610-12F0-433D-9B6F-391E753309D6}" srcOrd="0" destOrd="0" presId="urn:microsoft.com/office/officeart/2018/2/layout/IconCircleList"/>
    <dgm:cxn modelId="{2969C343-B14E-4EFD-AD11-FAF17C256068}" type="presParOf" srcId="{10E26482-2561-4D39-8FFF-D3D57BF145C2}" destId="{FED62792-E399-4A3A-B4A8-DE48A1DAED10}" srcOrd="1" destOrd="0" presId="urn:microsoft.com/office/officeart/2018/2/layout/IconCircleList"/>
    <dgm:cxn modelId="{6EFDA4F7-BA09-465E-9568-BF4A461F4CCE}" type="presParOf" srcId="{10E26482-2561-4D39-8FFF-D3D57BF145C2}" destId="{A4C7C578-B583-4BCD-904C-3C8802EF2F85}" srcOrd="2" destOrd="0" presId="urn:microsoft.com/office/officeart/2018/2/layout/IconCircleList"/>
    <dgm:cxn modelId="{A5D6EF27-36EA-4131-A91A-2F572972391D}" type="presParOf" srcId="{10E26482-2561-4D39-8FFF-D3D57BF145C2}" destId="{82BED919-FF23-4417-BB9C-1805A947CF61}" srcOrd="3" destOrd="0" presId="urn:microsoft.com/office/officeart/2018/2/layout/IconCircleList"/>
    <dgm:cxn modelId="{51E33513-F16B-45DE-BB7F-62C3C5F74348}" type="presParOf" srcId="{3D96FFF0-0729-4767-8210-C129710ABA92}" destId="{408FFD75-16EF-4976-BBEF-D7E289FFA7E3}" srcOrd="3" destOrd="0" presId="urn:microsoft.com/office/officeart/2018/2/layout/IconCircleList"/>
    <dgm:cxn modelId="{613AF173-05BE-4625-893C-1BBDAB8F6CCC}" type="presParOf" srcId="{3D96FFF0-0729-4767-8210-C129710ABA92}" destId="{6AA83E87-42FE-48BB-B19C-3B9100D098B5}" srcOrd="4" destOrd="0" presId="urn:microsoft.com/office/officeart/2018/2/layout/IconCircleList"/>
    <dgm:cxn modelId="{89DDE5D0-38A8-4633-A1EC-83530AD42BD3}" type="presParOf" srcId="{6AA83E87-42FE-48BB-B19C-3B9100D098B5}" destId="{417EAAD8-BC0E-4FB3-B610-0D70A0A92BFB}" srcOrd="0" destOrd="0" presId="urn:microsoft.com/office/officeart/2018/2/layout/IconCircleList"/>
    <dgm:cxn modelId="{1E14032A-A5A7-4349-8A0A-493E83A7D3FC}" type="presParOf" srcId="{6AA83E87-42FE-48BB-B19C-3B9100D098B5}" destId="{6FDA7C1E-04E9-4730-B613-159E12943DDB}" srcOrd="1" destOrd="0" presId="urn:microsoft.com/office/officeart/2018/2/layout/IconCircleList"/>
    <dgm:cxn modelId="{18A7B688-756B-412B-AC87-8A93E941892D}" type="presParOf" srcId="{6AA83E87-42FE-48BB-B19C-3B9100D098B5}" destId="{E465A9FC-7A19-4E3D-B6C5-45B317298599}" srcOrd="2" destOrd="0" presId="urn:microsoft.com/office/officeart/2018/2/layout/IconCircleList"/>
    <dgm:cxn modelId="{89C0D43D-281D-4282-9259-7163F096ED43}" type="presParOf" srcId="{6AA83E87-42FE-48BB-B19C-3B9100D098B5}" destId="{0F7ACC1E-5AF2-43F9-8A12-793413152B05}" srcOrd="3" destOrd="0" presId="urn:microsoft.com/office/officeart/2018/2/layout/IconCircleList"/>
    <dgm:cxn modelId="{E088CD89-9DB4-43B0-86EC-292DA066A8FD}" type="presParOf" srcId="{3D96FFF0-0729-4767-8210-C129710ABA92}" destId="{15772C99-AC2B-4067-939E-D8FCB4AC985B}" srcOrd="5" destOrd="0" presId="urn:microsoft.com/office/officeart/2018/2/layout/IconCircleList"/>
    <dgm:cxn modelId="{7EBF57A5-948E-4FFA-953C-2FF08FA3D4B7}" type="presParOf" srcId="{3D96FFF0-0729-4767-8210-C129710ABA92}" destId="{0268164C-F511-48FF-87DB-A6C6168A3DB1}" srcOrd="6" destOrd="0" presId="urn:microsoft.com/office/officeart/2018/2/layout/IconCircleList"/>
    <dgm:cxn modelId="{AAB01BBC-2324-4B44-BFC6-CEE661F6CA72}" type="presParOf" srcId="{0268164C-F511-48FF-87DB-A6C6168A3DB1}" destId="{2057F15E-992A-4357-B3EB-1757ECB025B5}" srcOrd="0" destOrd="0" presId="urn:microsoft.com/office/officeart/2018/2/layout/IconCircleList"/>
    <dgm:cxn modelId="{B7B9177A-FC1C-41E3-B20E-D791B57F456D}" type="presParOf" srcId="{0268164C-F511-48FF-87DB-A6C6168A3DB1}" destId="{BCF5C55E-603A-4E21-8467-C0A6B9212A20}" srcOrd="1" destOrd="0" presId="urn:microsoft.com/office/officeart/2018/2/layout/IconCircleList"/>
    <dgm:cxn modelId="{5CF60B96-BB0B-4CD4-8D3F-A64585B51491}" type="presParOf" srcId="{0268164C-F511-48FF-87DB-A6C6168A3DB1}" destId="{C6E9EFC8-9112-4BCB-8D75-35F561E4634A}" srcOrd="2" destOrd="0" presId="urn:microsoft.com/office/officeart/2018/2/layout/IconCircleList"/>
    <dgm:cxn modelId="{9B84897D-6608-4329-872F-1D2E73BDC1B8}" type="presParOf" srcId="{0268164C-F511-48FF-87DB-A6C6168A3DB1}" destId="{6573A07E-3D85-4A86-BFA4-B1A97062AB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44D95-8ECB-4D42-981C-4C0A0CFF2B32}">
      <dsp:nvSpPr>
        <dsp:cNvPr id="0" name=""/>
        <dsp:cNvSpPr/>
      </dsp:nvSpPr>
      <dsp:spPr>
        <a:xfrm>
          <a:off x="0" y="76272"/>
          <a:ext cx="5111994" cy="116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904A9-85D9-4ED5-8516-DE1F779925FB}">
      <dsp:nvSpPr>
        <dsp:cNvPr id="0" name=""/>
        <dsp:cNvSpPr/>
      </dsp:nvSpPr>
      <dsp:spPr>
        <a:xfrm>
          <a:off x="273373" y="408297"/>
          <a:ext cx="497529" cy="497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CADA8-735B-4927-92D1-9052E954E8AF}">
      <dsp:nvSpPr>
        <dsp:cNvPr id="0" name=""/>
        <dsp:cNvSpPr/>
      </dsp:nvSpPr>
      <dsp:spPr>
        <a:xfrm>
          <a:off x="1044277" y="204961"/>
          <a:ext cx="4004990" cy="101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9" tIns="107599" rIns="107599" bIns="107599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 Hospital </a:t>
          </a:r>
          <a:r>
            <a:rPr lang="en-US" sz="1600" b="1" kern="1200" dirty="0"/>
            <a:t>Hospitalize-se</a:t>
          </a:r>
          <a:r>
            <a:rPr lang="en-US" sz="1400" kern="1200" dirty="0"/>
            <a:t>, que atua </a:t>
          </a:r>
          <a:r>
            <a:rPr lang="en-US" sz="1400" kern="1200" dirty="0" err="1"/>
            <a:t>em</a:t>
          </a:r>
          <a:r>
            <a:rPr lang="en-US" sz="1400" kern="1200" dirty="0"/>
            <a:t> </a:t>
          </a:r>
          <a:r>
            <a:rPr lang="en-US" sz="1400" kern="1200" dirty="0" err="1"/>
            <a:t>todo</a:t>
          </a:r>
          <a:r>
            <a:rPr lang="en-US" sz="1400" kern="1200" dirty="0"/>
            <a:t> o </a:t>
          </a:r>
          <a:r>
            <a:rPr lang="en-US" sz="1400" kern="1200" dirty="0" err="1"/>
            <a:t>território</a:t>
          </a:r>
          <a:r>
            <a:rPr lang="en-US" sz="1400" kern="1200" dirty="0"/>
            <a:t> </a:t>
          </a:r>
          <a:r>
            <a:rPr lang="en-US" sz="1400" kern="1200" dirty="0" err="1"/>
            <a:t>nacional</a:t>
          </a:r>
          <a:r>
            <a:rPr lang="en-US" sz="1400" kern="1200" dirty="0"/>
            <a:t>, </a:t>
          </a:r>
          <a:r>
            <a:rPr lang="en-US" sz="1400" kern="1200" dirty="0" err="1"/>
            <a:t>preocupado</a:t>
          </a:r>
          <a:r>
            <a:rPr lang="en-US" sz="1400" kern="1200" dirty="0"/>
            <a:t> com </a:t>
          </a:r>
          <a:r>
            <a:rPr lang="en-US" sz="1400" kern="1200" dirty="0" err="1"/>
            <a:t>futuros</a:t>
          </a:r>
          <a:r>
            <a:rPr lang="en-US" sz="1400" kern="1200" dirty="0"/>
            <a:t> </a:t>
          </a:r>
          <a:r>
            <a:rPr lang="en-US" sz="1400" kern="1200" dirty="0" err="1"/>
            <a:t>surtos</a:t>
          </a:r>
          <a:r>
            <a:rPr lang="en-US" sz="1400" kern="1200" dirty="0"/>
            <a:t> de COVID, </a:t>
          </a:r>
          <a:r>
            <a:rPr lang="en-US" sz="1400" kern="1200" dirty="0" err="1"/>
            <a:t>contratou</a:t>
          </a:r>
          <a:r>
            <a:rPr lang="en-US" sz="1400" kern="1200" dirty="0"/>
            <a:t> </a:t>
          </a:r>
          <a:r>
            <a:rPr lang="en-US" sz="1400" kern="1200" dirty="0" err="1"/>
            <a:t>nossa</a:t>
          </a:r>
          <a:r>
            <a:rPr lang="en-US" sz="1400" kern="1200" dirty="0"/>
            <a:t> </a:t>
          </a:r>
          <a:r>
            <a:rPr lang="en-US" sz="1400" kern="1200" dirty="0" err="1"/>
            <a:t>consultoria</a:t>
          </a:r>
          <a:r>
            <a:rPr lang="en-US" sz="1400" kern="1200" dirty="0"/>
            <a:t> de Data Analytics.</a:t>
          </a:r>
        </a:p>
      </dsp:txBody>
      <dsp:txXfrm>
        <a:off x="1044277" y="204961"/>
        <a:ext cx="4004990" cy="1016680"/>
      </dsp:txXfrm>
    </dsp:sp>
    <dsp:sp modelId="{C95D5DCA-E40C-4C37-B42E-4D7907E8032D}">
      <dsp:nvSpPr>
        <dsp:cNvPr id="0" name=""/>
        <dsp:cNvSpPr/>
      </dsp:nvSpPr>
      <dsp:spPr>
        <a:xfrm>
          <a:off x="0" y="1491536"/>
          <a:ext cx="5111994" cy="903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ABA18-6C93-48C4-AC13-025CD6CB3F45}">
      <dsp:nvSpPr>
        <dsp:cNvPr id="0" name=""/>
        <dsp:cNvSpPr/>
      </dsp:nvSpPr>
      <dsp:spPr>
        <a:xfrm>
          <a:off x="273373" y="1694872"/>
          <a:ext cx="497529" cy="497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286D-6F90-4D3A-AA7B-CA4B9D2C9D8F}">
      <dsp:nvSpPr>
        <dsp:cNvPr id="0" name=""/>
        <dsp:cNvSpPr/>
      </dsp:nvSpPr>
      <dsp:spPr>
        <a:xfrm>
          <a:off x="1044277" y="1491536"/>
          <a:ext cx="4004990" cy="101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9" tIns="107599" rIns="107599" bIns="107599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</a:t>
          </a:r>
          <a:r>
            <a:rPr lang="en-US" sz="1400" kern="1200" dirty="0" err="1"/>
            <a:t>missão</a:t>
          </a:r>
          <a:r>
            <a:rPr lang="en-US" sz="1400" kern="1200" dirty="0"/>
            <a:t> é </a:t>
          </a:r>
          <a:r>
            <a:rPr lang="en-US" sz="1400" kern="1200" dirty="0" err="1"/>
            <a:t>realizar</a:t>
          </a:r>
          <a:r>
            <a:rPr lang="en-US" sz="1400" kern="1200" dirty="0"/>
            <a:t> </a:t>
          </a:r>
          <a:r>
            <a:rPr lang="en-US" sz="1400" kern="1200" dirty="0" err="1"/>
            <a:t>uma</a:t>
          </a:r>
          <a:r>
            <a:rPr lang="en-US" sz="1400" kern="1200" dirty="0"/>
            <a:t> </a:t>
          </a:r>
          <a:r>
            <a:rPr lang="en-US" sz="1400" kern="1200" dirty="0" err="1"/>
            <a:t>análise</a:t>
          </a:r>
          <a:r>
            <a:rPr lang="en-US" sz="1400" kern="1200" dirty="0"/>
            <a:t> </a:t>
          </a:r>
          <a:r>
            <a:rPr lang="en-US" sz="1400" kern="1200" dirty="0" err="1"/>
            <a:t>detalhada</a:t>
          </a:r>
          <a:r>
            <a:rPr lang="en-US" sz="1400" kern="1200" dirty="0"/>
            <a:t> dos dados da PNAD-COVID19 para </a:t>
          </a:r>
          <a:r>
            <a:rPr lang="en-US" sz="1400" kern="1200" dirty="0" err="1"/>
            <a:t>identificar</a:t>
          </a:r>
          <a:r>
            <a:rPr lang="en-US" sz="1400" kern="1200" dirty="0"/>
            <a:t> </a:t>
          </a:r>
          <a:r>
            <a:rPr lang="en-US" sz="1400" kern="1200" dirty="0" err="1"/>
            <a:t>padrões</a:t>
          </a:r>
          <a:r>
            <a:rPr lang="en-US" sz="1400" kern="1200" dirty="0"/>
            <a:t> de </a:t>
          </a:r>
          <a:r>
            <a:rPr lang="en-US" sz="1400" kern="1200" dirty="0" err="1"/>
            <a:t>comportamento</a:t>
          </a:r>
          <a:r>
            <a:rPr lang="en-US" sz="1400" kern="1200" dirty="0"/>
            <a:t>, </a:t>
          </a:r>
          <a:r>
            <a:rPr lang="en-US" sz="1400" kern="1200" dirty="0" err="1"/>
            <a:t>características</a:t>
          </a:r>
          <a:r>
            <a:rPr lang="en-US" sz="1400" kern="1200" dirty="0"/>
            <a:t> </a:t>
          </a:r>
          <a:r>
            <a:rPr lang="en-US" sz="1400" kern="1200" dirty="0" err="1"/>
            <a:t>populacionais</a:t>
          </a:r>
          <a:r>
            <a:rPr lang="en-US" sz="1400" kern="1200" dirty="0"/>
            <a:t> e </a:t>
          </a:r>
          <a:r>
            <a:rPr lang="en-US" sz="1400" kern="1200" dirty="0" err="1"/>
            <a:t>sintomas</a:t>
          </a:r>
          <a:r>
            <a:rPr lang="en-US" sz="1400" kern="1200" dirty="0"/>
            <a:t> da pandemia.</a:t>
          </a:r>
        </a:p>
      </dsp:txBody>
      <dsp:txXfrm>
        <a:off x="1044277" y="1491536"/>
        <a:ext cx="4004990" cy="1016680"/>
      </dsp:txXfrm>
    </dsp:sp>
    <dsp:sp modelId="{10949EF5-0FE6-4AAA-8675-F656E4966226}">
      <dsp:nvSpPr>
        <dsp:cNvPr id="0" name=""/>
        <dsp:cNvSpPr/>
      </dsp:nvSpPr>
      <dsp:spPr>
        <a:xfrm>
          <a:off x="0" y="2762386"/>
          <a:ext cx="5111994" cy="903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35D1A-6CC8-463A-BFC9-B724565BE89E}">
      <dsp:nvSpPr>
        <dsp:cNvPr id="0" name=""/>
        <dsp:cNvSpPr/>
      </dsp:nvSpPr>
      <dsp:spPr>
        <a:xfrm>
          <a:off x="273373" y="2965722"/>
          <a:ext cx="497529" cy="497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B4DAA-B58D-4D14-AF37-6DEF0AA17F3B}">
      <dsp:nvSpPr>
        <dsp:cNvPr id="0" name=""/>
        <dsp:cNvSpPr/>
      </dsp:nvSpPr>
      <dsp:spPr>
        <a:xfrm>
          <a:off x="1044277" y="2762386"/>
          <a:ext cx="4004990" cy="101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9" tIns="107599" rIns="107599" bIns="107599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 </a:t>
          </a:r>
          <a:r>
            <a:rPr lang="en-US" sz="1400" kern="1200" dirty="0" err="1"/>
            <a:t>objetivo</a:t>
          </a:r>
          <a:r>
            <a:rPr lang="en-US" sz="1400" kern="1200" dirty="0"/>
            <a:t> principal é </a:t>
          </a:r>
          <a:r>
            <a:rPr lang="en-US" sz="1400" kern="1200" dirty="0" err="1"/>
            <a:t>identificar</a:t>
          </a:r>
          <a:r>
            <a:rPr lang="en-US" sz="1400" kern="1200" dirty="0"/>
            <a:t> </a:t>
          </a:r>
          <a:r>
            <a:rPr lang="en-US" sz="1400" kern="1200" dirty="0" err="1"/>
            <a:t>indicadores</a:t>
          </a:r>
          <a:r>
            <a:rPr lang="en-US" sz="1400" kern="1200" dirty="0"/>
            <a:t> que </a:t>
          </a:r>
          <a:r>
            <a:rPr lang="en-US" sz="1400" kern="1200" dirty="0" err="1"/>
            <a:t>permitam</a:t>
          </a:r>
          <a:r>
            <a:rPr lang="en-US" sz="1400" kern="1200" dirty="0"/>
            <a:t> </a:t>
          </a:r>
          <a:r>
            <a:rPr lang="en-US" sz="1400" kern="1200" dirty="0" err="1"/>
            <a:t>ao</a:t>
          </a:r>
          <a:r>
            <a:rPr lang="en-US" sz="1400" kern="1200" dirty="0"/>
            <a:t> hospital se </a:t>
          </a:r>
          <a:r>
            <a:rPr lang="en-US" sz="1400" kern="1200" dirty="0" err="1"/>
            <a:t>preparar</a:t>
          </a:r>
          <a:r>
            <a:rPr lang="en-US" sz="1400" kern="1200" dirty="0"/>
            <a:t> para </a:t>
          </a:r>
          <a:r>
            <a:rPr lang="en-US" sz="1400" kern="1200" dirty="0" err="1"/>
            <a:t>futuros</a:t>
          </a:r>
          <a:r>
            <a:rPr lang="en-US" sz="1400" kern="1200" dirty="0"/>
            <a:t> </a:t>
          </a:r>
          <a:r>
            <a:rPr lang="en-US" sz="1400" kern="1200" dirty="0" err="1"/>
            <a:t>surtos</a:t>
          </a:r>
          <a:r>
            <a:rPr lang="en-US" sz="1400" kern="1200" dirty="0"/>
            <a:t>, </a:t>
          </a:r>
          <a:r>
            <a:rPr lang="en-US" sz="1400" kern="1200" dirty="0" err="1"/>
            <a:t>otimizando</a:t>
          </a:r>
          <a:r>
            <a:rPr lang="en-US" sz="1400" kern="1200" dirty="0"/>
            <a:t> a </a:t>
          </a:r>
          <a:r>
            <a:rPr lang="en-US" sz="1400" kern="1200" dirty="0" err="1"/>
            <a:t>gestão</a:t>
          </a:r>
          <a:r>
            <a:rPr lang="en-US" sz="1400" kern="1200" dirty="0"/>
            <a:t> de </a:t>
          </a:r>
          <a:r>
            <a:rPr lang="en-US" sz="1400" kern="1200" dirty="0" err="1"/>
            <a:t>recursos</a:t>
          </a:r>
          <a:r>
            <a:rPr lang="en-US" sz="1400" kern="1200" dirty="0"/>
            <a:t> </a:t>
          </a:r>
          <a:r>
            <a:rPr lang="en-US" sz="1400" kern="1200" dirty="0" err="1"/>
            <a:t>hospitalares</a:t>
          </a:r>
          <a:r>
            <a:rPr lang="en-US" sz="1400" kern="1200" dirty="0"/>
            <a:t>.</a:t>
          </a:r>
        </a:p>
      </dsp:txBody>
      <dsp:txXfrm>
        <a:off x="1044277" y="2762386"/>
        <a:ext cx="4004990" cy="1016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6BFBB-9586-4AF8-A1FA-7532C31D0F92}">
      <dsp:nvSpPr>
        <dsp:cNvPr id="0" name=""/>
        <dsp:cNvSpPr/>
      </dsp:nvSpPr>
      <dsp:spPr>
        <a:xfrm>
          <a:off x="0" y="507"/>
          <a:ext cx="4708922" cy="11876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D4FDA0-EF51-4C3F-A112-B525A881B628}">
      <dsp:nvSpPr>
        <dsp:cNvPr id="0" name=""/>
        <dsp:cNvSpPr/>
      </dsp:nvSpPr>
      <dsp:spPr>
        <a:xfrm>
          <a:off x="359253" y="267720"/>
          <a:ext cx="653187" cy="653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88B2D-A136-4ED1-8875-8D86F856FD88}">
      <dsp:nvSpPr>
        <dsp:cNvPr id="0" name=""/>
        <dsp:cNvSpPr/>
      </dsp:nvSpPr>
      <dsp:spPr>
        <a:xfrm>
          <a:off x="1371693" y="507"/>
          <a:ext cx="3337228" cy="118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9" tIns="125689" rIns="125689" bIns="1256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Objetivo 1</a:t>
          </a:r>
          <a:r>
            <a:rPr lang="pt-BR" sz="1500" kern="1200"/>
            <a:t>: Identificar padrões e tendências que orientem o planejamento de recursos hospitalares.</a:t>
          </a:r>
          <a:endParaRPr lang="en-US" sz="1500" kern="1200"/>
        </a:p>
      </dsp:txBody>
      <dsp:txXfrm>
        <a:off x="1371693" y="507"/>
        <a:ext cx="3337228" cy="1187613"/>
      </dsp:txXfrm>
    </dsp:sp>
    <dsp:sp modelId="{265FDB34-64A5-45F7-A5BE-175F272D0838}">
      <dsp:nvSpPr>
        <dsp:cNvPr id="0" name=""/>
        <dsp:cNvSpPr/>
      </dsp:nvSpPr>
      <dsp:spPr>
        <a:xfrm>
          <a:off x="0" y="1485024"/>
          <a:ext cx="4708922" cy="11876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BC8315-62B8-486F-BEC0-D56746AD9825}">
      <dsp:nvSpPr>
        <dsp:cNvPr id="0" name=""/>
        <dsp:cNvSpPr/>
      </dsp:nvSpPr>
      <dsp:spPr>
        <a:xfrm>
          <a:off x="359253" y="1752237"/>
          <a:ext cx="653187" cy="653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BDA7F1-92C1-455D-881B-A58886718588}">
      <dsp:nvSpPr>
        <dsp:cNvPr id="0" name=""/>
        <dsp:cNvSpPr/>
      </dsp:nvSpPr>
      <dsp:spPr>
        <a:xfrm>
          <a:off x="1371693" y="1485024"/>
          <a:ext cx="3337228" cy="118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9" tIns="125689" rIns="125689" bIns="1256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Objetivo 2</a:t>
          </a:r>
          <a:r>
            <a:rPr lang="pt-BR" sz="1500" kern="1200" dirty="0"/>
            <a:t>: Apresentar indicadores para otimização da comunicação com a população e gestão de recursos hospitalares.</a:t>
          </a:r>
          <a:endParaRPr lang="en-US" sz="1500" kern="1200" dirty="0"/>
        </a:p>
      </dsp:txBody>
      <dsp:txXfrm>
        <a:off x="1371693" y="1485024"/>
        <a:ext cx="3337228" cy="1187613"/>
      </dsp:txXfrm>
    </dsp:sp>
    <dsp:sp modelId="{CD93CB0C-061F-4967-AD23-24AA653894ED}">
      <dsp:nvSpPr>
        <dsp:cNvPr id="0" name=""/>
        <dsp:cNvSpPr/>
      </dsp:nvSpPr>
      <dsp:spPr>
        <a:xfrm>
          <a:off x="0" y="2969541"/>
          <a:ext cx="4708922" cy="11876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D163FD-450C-4D7F-B0D6-68C6A72256B5}">
      <dsp:nvSpPr>
        <dsp:cNvPr id="0" name=""/>
        <dsp:cNvSpPr/>
      </dsp:nvSpPr>
      <dsp:spPr>
        <a:xfrm>
          <a:off x="359253" y="3236754"/>
          <a:ext cx="653187" cy="653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04552-179B-4240-A821-370929A4B231}">
      <dsp:nvSpPr>
        <dsp:cNvPr id="0" name=""/>
        <dsp:cNvSpPr/>
      </dsp:nvSpPr>
      <dsp:spPr>
        <a:xfrm>
          <a:off x="1371693" y="2969541"/>
          <a:ext cx="3337228" cy="118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9" tIns="125689" rIns="125689" bIns="1256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Objetivo 3</a:t>
          </a:r>
          <a:r>
            <a:rPr lang="pt-BR" sz="1500" kern="1200" dirty="0"/>
            <a:t>: Suportar o desenvolvimento de um planejamento estratégico frente a um novo surto de COVID-19.</a:t>
          </a:r>
          <a:endParaRPr lang="en-US" sz="1500" kern="1200" dirty="0"/>
        </a:p>
      </dsp:txBody>
      <dsp:txXfrm>
        <a:off x="1371693" y="2969541"/>
        <a:ext cx="3337228" cy="1187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08389-E4B7-4F67-BFA8-C8421155C9F9}">
      <dsp:nvSpPr>
        <dsp:cNvPr id="0" name=""/>
        <dsp:cNvSpPr/>
      </dsp:nvSpPr>
      <dsp:spPr>
        <a:xfrm>
          <a:off x="70260" y="112063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46A60-4127-43ED-87B6-A2E0A0C9800C}">
      <dsp:nvSpPr>
        <dsp:cNvPr id="0" name=""/>
        <dsp:cNvSpPr/>
      </dsp:nvSpPr>
      <dsp:spPr>
        <a:xfrm>
          <a:off x="197268" y="1247638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9FE40-7133-4672-8771-F746077A372D}">
      <dsp:nvSpPr>
        <dsp:cNvPr id="0" name=""/>
        <dsp:cNvSpPr/>
      </dsp:nvSpPr>
      <dsp:spPr>
        <a:xfrm>
          <a:off x="804661" y="112063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Fonte de Dados</a:t>
          </a:r>
          <a:r>
            <a:rPr lang="pt-BR" sz="1100" kern="1200"/>
            <a:t>: Base de dados PNAD-COVID19 do IBGE (09/2020 a 11/2020).</a:t>
          </a:r>
          <a:endParaRPr lang="en-US" sz="1100" kern="1200"/>
        </a:p>
      </dsp:txBody>
      <dsp:txXfrm>
        <a:off x="804661" y="1120630"/>
        <a:ext cx="1425599" cy="604800"/>
      </dsp:txXfrm>
    </dsp:sp>
    <dsp:sp modelId="{A8CF5610-12F0-433D-9B6F-391E753309D6}">
      <dsp:nvSpPr>
        <dsp:cNvPr id="0" name=""/>
        <dsp:cNvSpPr/>
      </dsp:nvSpPr>
      <dsp:spPr>
        <a:xfrm>
          <a:off x="2478661" y="112063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62792-E399-4A3A-B4A8-DE48A1DAED10}">
      <dsp:nvSpPr>
        <dsp:cNvPr id="0" name=""/>
        <dsp:cNvSpPr/>
      </dsp:nvSpPr>
      <dsp:spPr>
        <a:xfrm>
          <a:off x="2605669" y="1247638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ED919-FF23-4417-BB9C-1805A947CF61}">
      <dsp:nvSpPr>
        <dsp:cNvPr id="0" name=""/>
        <dsp:cNvSpPr/>
      </dsp:nvSpPr>
      <dsp:spPr>
        <a:xfrm>
          <a:off x="3213061" y="112063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Métodos Utilizados</a:t>
          </a:r>
          <a:r>
            <a:rPr lang="pt-BR" sz="1100" kern="1200"/>
            <a:t>: Análise exploratória de dados (EDA), Análise de correlação, K-means para agrupamento.</a:t>
          </a:r>
          <a:endParaRPr lang="en-US" sz="1100" kern="1200"/>
        </a:p>
      </dsp:txBody>
      <dsp:txXfrm>
        <a:off x="3213061" y="1120630"/>
        <a:ext cx="1425599" cy="604800"/>
      </dsp:txXfrm>
    </dsp:sp>
    <dsp:sp modelId="{417EAAD8-BC0E-4FB3-B610-0D70A0A92BFB}">
      <dsp:nvSpPr>
        <dsp:cNvPr id="0" name=""/>
        <dsp:cNvSpPr/>
      </dsp:nvSpPr>
      <dsp:spPr>
        <a:xfrm>
          <a:off x="70260" y="2432232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A7C1E-04E9-4730-B613-159E12943DDB}">
      <dsp:nvSpPr>
        <dsp:cNvPr id="0" name=""/>
        <dsp:cNvSpPr/>
      </dsp:nvSpPr>
      <dsp:spPr>
        <a:xfrm>
          <a:off x="197268" y="2559240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ACC1E-5AF2-43F9-8A12-793413152B05}">
      <dsp:nvSpPr>
        <dsp:cNvPr id="0" name=""/>
        <dsp:cNvSpPr/>
      </dsp:nvSpPr>
      <dsp:spPr>
        <a:xfrm>
          <a:off x="804661" y="243223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Ferramentas</a:t>
          </a:r>
          <a:r>
            <a:rPr lang="pt-BR" sz="1100" kern="1200"/>
            <a:t>: Python, Power BI, BigQuery.</a:t>
          </a:r>
          <a:endParaRPr lang="en-US" sz="1100" kern="1200"/>
        </a:p>
      </dsp:txBody>
      <dsp:txXfrm>
        <a:off x="804661" y="2432232"/>
        <a:ext cx="1425599" cy="604800"/>
      </dsp:txXfrm>
    </dsp:sp>
    <dsp:sp modelId="{2057F15E-992A-4357-B3EB-1757ECB025B5}">
      <dsp:nvSpPr>
        <dsp:cNvPr id="0" name=""/>
        <dsp:cNvSpPr/>
      </dsp:nvSpPr>
      <dsp:spPr>
        <a:xfrm>
          <a:off x="2478661" y="2432232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C55E-603A-4E21-8467-C0A6B9212A20}">
      <dsp:nvSpPr>
        <dsp:cNvPr id="0" name=""/>
        <dsp:cNvSpPr/>
      </dsp:nvSpPr>
      <dsp:spPr>
        <a:xfrm>
          <a:off x="2605669" y="2559240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3A07E-3D85-4A86-BFA4-B1A97062AB8A}">
      <dsp:nvSpPr>
        <dsp:cNvPr id="0" name=""/>
        <dsp:cNvSpPr/>
      </dsp:nvSpPr>
      <dsp:spPr>
        <a:xfrm>
          <a:off x="3213061" y="243223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estudo completo do projeto está disponível no repositório do GitHub (</a:t>
          </a:r>
          <a:r>
            <a:rPr lang="pt-BR" sz="1100" u="sng" kern="1200" dirty="0">
              <a:hlinkClick xmlns:r="http://schemas.openxmlformats.org/officeDocument/2006/relationships" r:id="rId9"/>
            </a:rPr>
            <a:t>acesse aqui</a:t>
          </a:r>
          <a:r>
            <a:rPr lang="pt-BR" sz="1100" kern="1200" dirty="0"/>
            <a:t>). </a:t>
          </a:r>
          <a:endParaRPr lang="en-US" sz="1100" kern="1200" dirty="0"/>
        </a:p>
      </dsp:txBody>
      <dsp:txXfrm>
        <a:off x="3213061" y="2432232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b257385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b257385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84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3b257385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3b257385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b257385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b257385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b257385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3b257385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b257385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b257385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b257385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3b257385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453af79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453af796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8d93e6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8d93e6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53af796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53af796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b25738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b25738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b257385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b257385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b257385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3b257385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3b257385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3b257385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b257385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b257385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8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245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14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17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40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28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72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40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74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44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091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567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13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1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6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16925" y="787950"/>
            <a:ext cx="791015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Análise do comportamento da População durante a Pandemia de COVID-19</a:t>
            </a:r>
            <a:endParaRPr lang="pt-BR" sz="31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16825" y="3408000"/>
            <a:ext cx="6108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Grupo: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Carlos Santos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Fabia Bocayuva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Lucas Mathias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16925" y="311775"/>
            <a:ext cx="610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TECH CHALLENGE - FASE 3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6925" y="2187000"/>
            <a:ext cx="657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Insights a partir da análise de dados da PNAD-COVID19 (09/20 a 11/20)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Características Gerais da População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D50387-A204-AEBB-BAB0-B4B5E64D1676}"/>
              </a:ext>
            </a:extLst>
          </p:cNvPr>
          <p:cNvSpPr txBox="1"/>
          <p:nvPr/>
        </p:nvSpPr>
        <p:spPr>
          <a:xfrm>
            <a:off x="560265" y="3468836"/>
            <a:ext cx="8162496" cy="821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partir da análise do </a:t>
            </a:r>
            <a:r>
              <a:rPr lang="pt-BR" sz="1400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boxplot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, observa-se maior incidência de internações e, de maneira ainda mais acentuada, nos casos de entubação, conforme o avanço da idade. Esses resultados reforçam a vulnerabilidade desse grupo etário resultando em um indicador importante.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Gráfico, Diagrama&#10;&#10;Descrição gerada automaticamente">
            <a:extLst>
              <a:ext uri="{FF2B5EF4-FFF2-40B4-BE49-F238E27FC236}">
                <a16:creationId xmlns:a16="http://schemas.microsoft.com/office/drawing/2014/main" id="{382A6843-B867-0064-D3E8-2BE36B862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" y="1351343"/>
            <a:ext cx="7740188" cy="178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8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Análise dos sintomas</a:t>
            </a:r>
          </a:p>
        </p:txBody>
      </p:sp>
      <p:pic>
        <p:nvPicPr>
          <p:cNvPr id="2" name="Imagem 1" descr="Gráfico&#10;&#10;Descrição gerada automaticamente">
            <a:extLst>
              <a:ext uri="{FF2B5EF4-FFF2-40B4-BE49-F238E27FC236}">
                <a16:creationId xmlns:a16="http://schemas.microsoft.com/office/drawing/2014/main" id="{A9007D6D-384B-266F-DB85-7211B06C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588635" cy="1762760"/>
          </a:xfrm>
          <a:prstGeom prst="rect">
            <a:avLst/>
          </a:prstGeom>
        </p:spPr>
      </p:pic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8F9BFA5B-5666-668F-D59A-D77292C1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035410"/>
            <a:ext cx="5632450" cy="16630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F9C5E9-8F25-64D5-DE96-A5D453DDEBBC}"/>
              </a:ext>
            </a:extLst>
          </p:cNvPr>
          <p:cNvSpPr txBox="1"/>
          <p:nvPr/>
        </p:nvSpPr>
        <p:spPr>
          <a:xfrm>
            <a:off x="6389062" y="846106"/>
            <a:ext cx="1998324" cy="404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 de cabeça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foi o sintoma mais frequente com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12,07%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 geral. Ao analisar por faixa de idade, percebemos uma diferença nos sintomas apresentados em pessoas com mais de 60 anos e que contraíram a doença, onde,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 muscular, fadiga e tosse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foram os sintomas mais frequentes.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EC0C04-449E-90A4-2102-C76CFFC90F52}"/>
              </a:ext>
            </a:extLst>
          </p:cNvPr>
          <p:cNvSpPr txBox="1"/>
          <p:nvPr/>
        </p:nvSpPr>
        <p:spPr>
          <a:xfrm>
            <a:off x="311700" y="4682754"/>
            <a:ext cx="4729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Sintomas frequentes  para idades abaixo de 30 anos</a:t>
            </a:r>
            <a:endParaRPr lang="pt-BR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2254DA-9C21-07ED-75F8-4C21E0FD8423}"/>
              </a:ext>
            </a:extLst>
          </p:cNvPr>
          <p:cNvSpPr txBox="1"/>
          <p:nvPr/>
        </p:nvSpPr>
        <p:spPr>
          <a:xfrm>
            <a:off x="311699" y="2751852"/>
            <a:ext cx="4729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Sintomas frequentes para todas as faixas de idade</a:t>
            </a:r>
            <a:endParaRPr lang="pt-B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Características Gerais da População - Doenças crônicas</a:t>
            </a:r>
            <a:endParaRPr b="1" dirty="0"/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CFFAD6-4A25-515E-2F69-30D711EC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79" y="1145857"/>
            <a:ext cx="5569585" cy="1701800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FE059D-C691-7E70-D6D7-A71ED4F4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79" y="3174872"/>
            <a:ext cx="5575300" cy="1733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63DA4B-D80A-4402-BF4C-9D59F8388343}"/>
              </a:ext>
            </a:extLst>
          </p:cNvPr>
          <p:cNvSpPr txBox="1"/>
          <p:nvPr/>
        </p:nvSpPr>
        <p:spPr>
          <a:xfrm>
            <a:off x="311700" y="1541628"/>
            <a:ext cx="2691830" cy="206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Hipertensão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foi a doença relatada com maior frequência considerando todas as idades e percebemos que a situação é diferente para pessoas abaixo dos 30 anos, que citam doenças pulmonares com maior frequência.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B6A408-766E-9BBB-C304-3EAA692D9514}"/>
              </a:ext>
            </a:extLst>
          </p:cNvPr>
          <p:cNvSpPr txBox="1"/>
          <p:nvPr/>
        </p:nvSpPr>
        <p:spPr>
          <a:xfrm>
            <a:off x="311700" y="3649262"/>
            <a:ext cx="2691830" cy="106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 faixa abaixo dos 30 anos,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doenças pulmonares 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foram relatadas com maior frequência.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FBDED2-447B-9835-E249-6B3CD9ED6837}"/>
              </a:ext>
            </a:extLst>
          </p:cNvPr>
          <p:cNvSpPr txBox="1"/>
          <p:nvPr/>
        </p:nvSpPr>
        <p:spPr>
          <a:xfrm>
            <a:off x="3355679" y="2825326"/>
            <a:ext cx="4729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Doenças mais frequentes para idade &gt; 30 anos</a:t>
            </a:r>
            <a:endParaRPr lang="pt-BR" sz="9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6F693F-515C-0ECF-3137-66BB210C8BD5}"/>
              </a:ext>
            </a:extLst>
          </p:cNvPr>
          <p:cNvSpPr txBox="1"/>
          <p:nvPr/>
        </p:nvSpPr>
        <p:spPr>
          <a:xfrm>
            <a:off x="3412758" y="4908422"/>
            <a:ext cx="4729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Doenças mais frequentes para idade &lt; 30 anos</a:t>
            </a:r>
            <a:endParaRPr lang="pt-BR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Análise de Correlação</a:t>
            </a: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0" y="457080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Combinações frequentes de dor de cabeça e dor muscular, dor de garganta e tosse.</a:t>
            </a:r>
            <a:endParaRPr lang="pt-BR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82" y="1017725"/>
            <a:ext cx="7020572" cy="37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Análise de Cluster (K-means)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0" y="4512969"/>
            <a:ext cx="9144000" cy="69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Sintomas como febre, tosse, fadiga e dor de cabeça se destacam em grupos mais suscetíveis.</a:t>
            </a:r>
            <a:endParaRPr lang="pt-BR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26" y="1390229"/>
            <a:ext cx="5517544" cy="30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Conclusões e Recomendações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172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Faixa etária da população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distribuição por idade ajuda a prever demandas de internação e entubação, sendo a idade um fator crítico no agravamento da COVID-19. Isso orienta a alocação estratégica de recursos hospitalares.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Sintomas relevantes em casos positivos de COVID-19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Sintomas como febre, tosse e dor de cabeça são essenciais para triagem e diagnóstico. O mapeamento dos sintomas melhora a gestão de testes e medicamentos.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 da população em função de comunicação eficaz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análise da escolaridade direciona campanhas de conscientização sobre a COVID-19. Isso garante que a mensagem alcance diferentes grupos de forma acessível e eficiente.</a:t>
            </a:r>
            <a:endParaRPr lang="pt-BR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85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ampla experiência no setor de saúde, oferecemos soluções estratégicas baseadas em dados que capacitam instituições como o Hospitalize-se a tomar decisões mais assertivas e orientadas a dados. Desde análises exploratórias simples até abordagens mais sofisticadas, como o uso de machine learning, empregamos um leque de técnicas avançadas para apoiar nossos clientes.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375" y="914750"/>
            <a:ext cx="1058026" cy="105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386" y="2250998"/>
            <a:ext cx="1058025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t="3899" b="14859"/>
          <a:stretch/>
        </p:blipFill>
        <p:spPr>
          <a:xfrm>
            <a:off x="7244375" y="3587250"/>
            <a:ext cx="1058025" cy="10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44338" y="307525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</a:rPr>
              <a:t>CONHEÇA A EQUIPE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44350" y="197277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</a:rPr>
              <a:t>CARLOS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244338" y="330902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</a:rPr>
              <a:t>FABIA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244350" y="4645275"/>
            <a:ext cx="10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</a:rPr>
              <a:t>LUCAS</a:t>
            </a:r>
            <a:endParaRPr sz="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92918" y="702533"/>
            <a:ext cx="2241198" cy="37384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b="1" spc="-120" dirty="0" err="1">
                <a:solidFill>
                  <a:srgbClr val="FFFFFF"/>
                </a:solidFill>
              </a:rPr>
              <a:t>Nosso</a:t>
            </a:r>
            <a:r>
              <a:rPr lang="en-US" sz="3300" b="1" spc="-120" dirty="0">
                <a:solidFill>
                  <a:srgbClr val="FFFFFF"/>
                </a:solidFill>
              </a:rPr>
              <a:t> </a:t>
            </a:r>
            <a:r>
              <a:rPr lang="en-US" sz="3300" b="1" spc="-120" dirty="0" err="1">
                <a:solidFill>
                  <a:srgbClr val="FFFFFF"/>
                </a:solidFill>
              </a:rPr>
              <a:t>Cliente</a:t>
            </a:r>
            <a:endParaRPr lang="en-US" sz="3300" b="1" spc="-120" dirty="0">
              <a:solidFill>
                <a:srgbClr val="FFFFFF"/>
              </a:solidFill>
            </a:endParaRPr>
          </a:p>
        </p:txBody>
      </p:sp>
      <p:graphicFrame>
        <p:nvGraphicFramePr>
          <p:cNvPr id="89" name="Google Shape;80;p15">
            <a:extLst>
              <a:ext uri="{FF2B5EF4-FFF2-40B4-BE49-F238E27FC236}">
                <a16:creationId xmlns:a16="http://schemas.microsoft.com/office/drawing/2014/main" id="{01466EEE-125D-DB16-7286-0AE4F3D8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014833"/>
              </p:ext>
            </p:extLst>
          </p:nvPr>
        </p:nvGraphicFramePr>
        <p:xfrm>
          <a:off x="3460791" y="585627"/>
          <a:ext cx="5111994" cy="385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149593" y="482600"/>
            <a:ext cx="2511806" cy="41882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b="1" spc="-120">
                <a:solidFill>
                  <a:srgbClr val="FFFFFF"/>
                </a:solidFill>
              </a:rPr>
              <a:t>Objetivos da Apresentação</a:t>
            </a:r>
          </a:p>
        </p:txBody>
      </p:sp>
      <p:graphicFrame>
        <p:nvGraphicFramePr>
          <p:cNvPr id="88" name="Google Shape;86;p16">
            <a:extLst>
              <a:ext uri="{FF2B5EF4-FFF2-40B4-BE49-F238E27FC236}">
                <a16:creationId xmlns:a16="http://schemas.microsoft.com/office/drawing/2014/main" id="{D077320B-8797-BB36-142F-1CCA2B9AE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59308"/>
              </p:ext>
            </p:extLst>
          </p:nvPr>
        </p:nvGraphicFramePr>
        <p:xfrm>
          <a:off x="475059" y="513159"/>
          <a:ext cx="4708922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149593" y="482600"/>
            <a:ext cx="2511806" cy="41882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b="1" spc="-120">
                <a:solidFill>
                  <a:srgbClr val="FFFFFF"/>
                </a:solidFill>
              </a:rPr>
              <a:t>Metodologia</a:t>
            </a:r>
          </a:p>
        </p:txBody>
      </p:sp>
      <p:graphicFrame>
        <p:nvGraphicFramePr>
          <p:cNvPr id="94" name="Google Shape;92;p17">
            <a:extLst>
              <a:ext uri="{FF2B5EF4-FFF2-40B4-BE49-F238E27FC236}">
                <a16:creationId xmlns:a16="http://schemas.microsoft.com/office/drawing/2014/main" id="{CA6B8367-F632-8F39-75D4-F5853EFC0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269555"/>
              </p:ext>
            </p:extLst>
          </p:nvPr>
        </p:nvGraphicFramePr>
        <p:xfrm>
          <a:off x="475059" y="513159"/>
          <a:ext cx="4708922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Características Gerais da População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86D8BF-C760-70E1-5360-75462F80B4B4}"/>
              </a:ext>
            </a:extLst>
          </p:cNvPr>
          <p:cNvSpPr txBox="1"/>
          <p:nvPr/>
        </p:nvSpPr>
        <p:spPr>
          <a:xfrm>
            <a:off x="311700" y="3877032"/>
            <a:ext cx="8659375" cy="573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período selecionado (09/2020 a 11/2020), a população da amostra representa fortemente as características da população brasileira em categorias como idade, sexo, raça/cor, escolaridade.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1327-7635-70A9-DA15-BB73EAE8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63653"/>
            <a:ext cx="8574317" cy="2222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Características Gerais da População</a:t>
            </a:r>
            <a:endParaRPr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B5C019-1AC7-912C-7A1A-4EBD51424227}"/>
              </a:ext>
            </a:extLst>
          </p:cNvPr>
          <p:cNvSpPr txBox="1"/>
          <p:nvPr/>
        </p:nvSpPr>
        <p:spPr>
          <a:xfrm>
            <a:off x="427534" y="1233522"/>
            <a:ext cx="81878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No período, </a:t>
            </a:r>
            <a:r>
              <a:rPr lang="pt-BR" sz="14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2,9%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da amostra testou positivo</a:t>
            </a:r>
            <a:r>
              <a:rPr lang="pt-BR" sz="1400" dirty="0">
                <a:latin typeface="Arial" panose="020B0604020202020204" pitchFamily="34" charset="0"/>
                <a:ea typeface="Aptos" panose="020B0004020202020204" pitchFamily="34" charset="0"/>
              </a:rPr>
              <a:t> para COVID-19</a:t>
            </a: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</a:rPr>
              <a:t>. 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Notamos um aumento de casos no decorrer do tempo, com </a:t>
            </a:r>
            <a:r>
              <a:rPr lang="pt-BR" sz="14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2,5%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casos em setembro, </a:t>
            </a:r>
            <a:r>
              <a:rPr lang="pt-BR" sz="14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2,9%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em outubro e </a:t>
            </a:r>
            <a:r>
              <a:rPr lang="pt-BR" sz="14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3,3%</a:t>
            </a:r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em novembro.  </a:t>
            </a:r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C32262C-0E42-B9F2-0C19-1035E6CD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4" y="3498173"/>
            <a:ext cx="8288932" cy="8236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370C3-A2B4-B668-599A-6C940579AC90}"/>
              </a:ext>
            </a:extLst>
          </p:cNvPr>
          <p:cNvSpPr txBox="1"/>
          <p:nvPr/>
        </p:nvSpPr>
        <p:spPr>
          <a:xfrm>
            <a:off x="427534" y="1888617"/>
            <a:ext cx="8187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maioria das pessoas que testaram positivo, não procuraram atendimento e não apresentaram sintomas. Algumas apresentavam alguma doenças crônicas, mas não notamos correlações significativas entra as doenças e o resultado positivo.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ACB95-AD40-12DF-8441-921CC9F3F4B4}"/>
              </a:ext>
            </a:extLst>
          </p:cNvPr>
          <p:cNvSpPr txBox="1"/>
          <p:nvPr/>
        </p:nvSpPr>
        <p:spPr>
          <a:xfrm>
            <a:off x="427534" y="2812299"/>
            <a:ext cx="5675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Abaixo temos algumas estatísticas para os casos positivos: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Mapa&#10;&#10;Descrição gerada automaticamente">
            <a:extLst>
              <a:ext uri="{FF2B5EF4-FFF2-40B4-BE49-F238E27FC236}">
                <a16:creationId xmlns:a16="http://schemas.microsoft.com/office/drawing/2014/main" id="{4E2F1A6F-747C-863B-1873-CC0F415E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94197"/>
            <a:ext cx="3116702" cy="3404278"/>
          </a:xfrm>
          <a:prstGeom prst="rect">
            <a:avLst/>
          </a:prstGeom>
        </p:spPr>
      </p:pic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91A2A378-491E-9C2D-2228-73C896BD6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01" y="2996336"/>
            <a:ext cx="5215900" cy="1701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0A5C4A-C27C-6EEE-BED8-C61C6DFD1D76}"/>
              </a:ext>
            </a:extLst>
          </p:cNvPr>
          <p:cNvSpPr txBox="1"/>
          <p:nvPr/>
        </p:nvSpPr>
        <p:spPr>
          <a:xfrm>
            <a:off x="4030819" y="1348548"/>
            <a:ext cx="4572000" cy="131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novembro de 2020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 estado que apresentou a maior proporção de casos positivos com relação à sua população foi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Roraima, 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onde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7,9%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 população apresentou sintomas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Minas Gerais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foi o estado com menor proporção, com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1,85%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76AB237-7497-CE24-AD41-CF28656F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Características Gerais da População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Características Gerais da População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D50387-A204-AEBB-BAB0-B4B5E64D1676}"/>
              </a:ext>
            </a:extLst>
          </p:cNvPr>
          <p:cNvSpPr txBox="1"/>
          <p:nvPr/>
        </p:nvSpPr>
        <p:spPr>
          <a:xfrm>
            <a:off x="3541855" y="1953185"/>
            <a:ext cx="4859679" cy="156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Considerando apenas os casos em que o resultado foi positivo, não notamos diferenças significativas nas características como sexo, raça/cor ou escolaridade em relação à população geral. Com relação a idade, pessoas a partir dos 30 anos foram as que mais tiveram o resultado positivo, representando </a:t>
            </a:r>
            <a:r>
              <a:rPr lang="pt-BR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73,5%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total.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0C27F94-DD06-231E-2853-D59BC707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8" y="1831688"/>
            <a:ext cx="2737319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33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0</TotalTime>
  <Words>869</Words>
  <Application>Microsoft Office PowerPoint</Application>
  <PresentationFormat>Apresentação na tela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Nunito</vt:lpstr>
      <vt:lpstr>Calibri Light</vt:lpstr>
      <vt:lpstr>Proxima Nova</vt:lpstr>
      <vt:lpstr>Arial</vt:lpstr>
      <vt:lpstr>Aptos</vt:lpstr>
      <vt:lpstr>Metropolitano</vt:lpstr>
      <vt:lpstr>Apresentação do PowerPoint</vt:lpstr>
      <vt:lpstr>Com ampla experiência no setor de saúde, oferecemos soluções estratégicas baseadas em dados que capacitam instituições como o Hospitalize-se a tomar decisões mais assertivas e orientadas a dados. Desde análises exploratórias simples até abordagens mais sofisticadas, como o uso de machine learning, empregamos um leque de técnicas avançadas para apoiar nossos clientes.</vt:lpstr>
      <vt:lpstr>Nosso Cliente</vt:lpstr>
      <vt:lpstr>Objetivos da Apresentação</vt:lpstr>
      <vt:lpstr>Metodologia</vt:lpstr>
      <vt:lpstr>Características Gerais da População</vt:lpstr>
      <vt:lpstr>Características Gerais da População</vt:lpstr>
      <vt:lpstr>Características Gerais da População</vt:lpstr>
      <vt:lpstr>Características Gerais da População</vt:lpstr>
      <vt:lpstr>Características Gerais da População</vt:lpstr>
      <vt:lpstr>Análise dos sintomas</vt:lpstr>
      <vt:lpstr>Características Gerais da População - Doenças crônicas</vt:lpstr>
      <vt:lpstr>Análise de Correlação</vt:lpstr>
      <vt:lpstr>Análise de Cluster (K-means)</vt:lpstr>
      <vt:lpstr>Conclusões e 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Santos</dc:creator>
  <cp:lastModifiedBy>Carlos Santos</cp:lastModifiedBy>
  <cp:revision>1</cp:revision>
  <dcterms:modified xsi:type="dcterms:W3CDTF">2024-10-01T21:53:18Z</dcterms:modified>
</cp:coreProperties>
</file>