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hlOsTCNV1RMmlK+q9PyLwaMYzt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ctrTitle"/>
          </p:nvPr>
        </p:nvSpPr>
        <p:spPr>
          <a:xfrm>
            <a:off x="452628" y="577850"/>
            <a:ext cx="80867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500634" y="3155157"/>
            <a:ext cx="692115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6196053" y="406712"/>
            <a:ext cx="253746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571500" y="571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619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2385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2385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5pPr>
            <a:lvl6pPr indent="-32385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6pPr>
            <a:lvl7pPr indent="-32385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7pPr>
            <a:lvl8pPr indent="-32385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8pPr>
            <a:lvl9pPr indent="-32385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6206987" y="1883860"/>
            <a:ext cx="2548890" cy="2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Calibri"/>
              <a:buNone/>
              <a:defRPr sz="13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486918" y="4064001"/>
            <a:ext cx="8085582" cy="45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0" y="0"/>
            <a:ext cx="9144000" cy="3998214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507492" y="4432301"/>
            <a:ext cx="692200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3127820" y="-1111568"/>
            <a:ext cx="2824639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 rot="5400000">
            <a:off x="5743576" y="1335881"/>
            <a:ext cx="36004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1453754" y="-339328"/>
            <a:ext cx="405050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452628" y="575564"/>
            <a:ext cx="8085582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  <a:defRPr b="0" sz="6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500634" y="3153157"/>
            <a:ext cx="6919722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507492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508498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507492" y="1530350"/>
            <a:ext cx="3497580" cy="54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507492" y="206481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505706" y="1528826"/>
            <a:ext cx="3497580" cy="541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505706" y="206324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Calibri"/>
              <a:buNone/>
              <a:defRPr b="0" i="0" sz="4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agicblak/Analise_PNAD_COVID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5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hyperlink" Target="https://github.com/magicblak/Analise_PNAD_COVID.git" TargetMode="External"/><Relationship Id="rId8" Type="http://schemas.openxmlformats.org/officeDocument/2006/relationships/hyperlink" Target="https://github.com/magicblak/Analise_PNAD_COVID/blob/4c175e83f32615dae0ecfa7f9f65fda756f4e1ac/TECH%20CHALLENGE%20FASE3%20%20-%20VERS%C3%83O%20FINAL.doc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616925" y="787950"/>
            <a:ext cx="7910150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Análise do comportamento da População durante a Pandemia de COVID-19</a:t>
            </a:r>
            <a:endParaRPr b="0" i="0" sz="3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016825" y="3408000"/>
            <a:ext cx="610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Grupo: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Carlos Santos 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Fabia Bocayuva 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Lucas Mathias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16925" y="311775"/>
            <a:ext cx="610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TECH CHALLENGE - FASE 3</a:t>
            </a:r>
            <a:endParaRPr b="0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16925" y="2187000"/>
            <a:ext cx="657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Insights a partir da análise de dados da PNAD-COVID19 (09/20 a 11/20)</a:t>
            </a:r>
            <a:endParaRPr b="0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Características Gerais da População</a:t>
            </a:r>
            <a:endParaRPr b="1"/>
          </a:p>
        </p:txBody>
      </p:sp>
      <p:sp>
        <p:nvSpPr>
          <p:cNvPr id="207" name="Google Shape;207;p10"/>
          <p:cNvSpPr txBox="1"/>
          <p:nvPr/>
        </p:nvSpPr>
        <p:spPr>
          <a:xfrm>
            <a:off x="560265" y="3468836"/>
            <a:ext cx="8162496" cy="82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da análise do boxplot, observa-se maior incidência de internações e, de maneira ainda mais acentuada, nos casos de entubação, conforme o avanço da idade. Esses resultados reforçam a vulnerabilidade desse grupo etário resultando em um indicador importante.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áfico, Diagrama&#10;&#10;Descrição gerada automaticamente"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65" y="1351343"/>
            <a:ext cx="7740188" cy="17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Análise dos sintomas</a:t>
            </a:r>
            <a:endParaRPr/>
          </a:p>
        </p:txBody>
      </p:sp>
      <p:pic>
        <p:nvPicPr>
          <p:cNvPr descr="Gráfico&#10;&#10;Descrição gerada automaticamente"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5588635" cy="176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funil&#10;&#10;Descrição gerada automaticamente"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035410"/>
            <a:ext cx="5632450" cy="166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/>
        </p:nvSpPr>
        <p:spPr>
          <a:xfrm>
            <a:off x="6389062" y="846106"/>
            <a:ext cx="1998324" cy="404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Dor de cabeça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foi o sintoma mais frequente 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12,07%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geral. Ao analisar por faixa de idade, percebemos uma diferença nos sintomas apresentados em pessoas com mais de 60 anos e que contraíram a doença, onde,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dor muscular, fadiga e tosse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foram os sintomas mais frequentes.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311700" y="4682754"/>
            <a:ext cx="4729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Sintomas frequentes  para idades abaixo de 30 anos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311699" y="2751852"/>
            <a:ext cx="4729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Sintomas frequentes para todas as faixas de idade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Características Gerais da População - Doenças crônicas</a:t>
            </a:r>
            <a:endParaRPr b="1"/>
          </a:p>
        </p:txBody>
      </p:sp>
      <p:pic>
        <p:nvPicPr>
          <p:cNvPr descr="Interface gráfica do usuário, Aplicativo&#10;&#10;Descrição gerada automaticamente"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023" y="1402621"/>
            <a:ext cx="4729251" cy="1445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&#10;&#10;Descrição gerada automaticamente"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5679" y="3174872"/>
            <a:ext cx="55753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11700" y="1541628"/>
            <a:ext cx="2691830" cy="2060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Hipertensão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foi a doença relatada com maior frequência considerando todas as idades e percebemos que a situação é diferente para pessoas abaixo dos 30 anos, que citam doenças pulmonares com maior frequência.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311700" y="3649262"/>
            <a:ext cx="2691830" cy="1069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 faixa abaixo dos 30 anos,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doenças pulmonares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foram relatadas com maior frequência.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3355679" y="2825326"/>
            <a:ext cx="4729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Doenças mais frequentes para idade &gt; 30 anos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3412758" y="4908422"/>
            <a:ext cx="4729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Doenças mais frequentes para idade &lt; 30 anos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Análise de Correlação</a:t>
            </a:r>
            <a:endParaRPr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0" y="45708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Combinações frequentes de dor de cabeça e dor muscular, dor de garganta e tosse.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482" y="1017725"/>
            <a:ext cx="7020572" cy="37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Análise de Cluster (K-means)</a:t>
            </a:r>
            <a:endParaRPr/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0" y="4512969"/>
            <a:ext cx="9144000" cy="690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Sintomas como febre, tosse, fadiga e dor de cabeça se destacam em grupos mais suscetíveis.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026" y="1390229"/>
            <a:ext cx="5517544" cy="30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Conclusões e Recomendações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311700" y="11172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nas análises realizadas para o Hospitalize-se, foram identificados os seguintes indicadores, em que os resultados podem ser validados em detalhes através do nosso repositório no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Faixa etária da população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distribuição por idade ajuda a prever demandas de internação e entubação, sendo a idade um fator crítico no agravamento da COVID-19. Isso orienta a alocação estratégica de recursos hospitalares.</a:t>
            </a:r>
            <a:endParaRPr/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Sintomas relevantes em casos positivos de COVID-19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Sintomas como febre, tosse e dor de cabeça são essenciais para triagem e diagnóstico. O mapeamento dos sintomas melhora a gestão de testes e medicamentos.</a:t>
            </a:r>
            <a:endParaRPr/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Escolaridade da população em função de comunicação eficaz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análise da escolaridade direciona campanhas de conscientização sobre a COVID-19. Isso garante que a mensagem alcance diferentes grupos de forma acessível e eficiente.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90250" y="526350"/>
            <a:ext cx="585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ampla experiência no setor de saúde, oferecemos soluções estratégicas baseadas em dados que capacitam instituições como o Hospitalize-se a tomar decisões mais assertivas e orientadas a dados. Desde análises exploratórias simples até abordagens mais sofisticadas, como o uso de machine learning, empregamos um leque de técnicas avançadas para apoiar nossos clientes.</a:t>
            </a:r>
            <a:endParaRPr sz="180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375" y="914750"/>
            <a:ext cx="1058026" cy="105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4386" y="2250998"/>
            <a:ext cx="1058025" cy="1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 b="14858" l="0" r="0" t="3899"/>
          <a:stretch/>
        </p:blipFill>
        <p:spPr>
          <a:xfrm>
            <a:off x="7244375" y="3587250"/>
            <a:ext cx="1058025" cy="10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244338" y="307525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CONHEÇA A EQUIPE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244350" y="1972775"/>
            <a:ext cx="105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1" i="0" lang="pt-BR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244338" y="3309025"/>
            <a:ext cx="105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1" i="0" lang="pt-BR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FABIA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244350" y="4645275"/>
            <a:ext cx="105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b="1" i="0" lang="pt-BR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LUCAS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492918" y="702533"/>
            <a:ext cx="2241198" cy="373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pt-BR" sz="3300">
                <a:solidFill>
                  <a:srgbClr val="FFFFFF"/>
                </a:solidFill>
              </a:rPr>
              <a:t>Nosso Cliente</a:t>
            </a:r>
            <a:endParaRPr b="1" sz="3300">
              <a:solidFill>
                <a:srgbClr val="FFFFFF"/>
              </a:solidFill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3460791" y="661899"/>
            <a:ext cx="5111994" cy="3702794"/>
            <a:chOff x="0" y="76272"/>
            <a:chExt cx="5111994" cy="3702794"/>
          </a:xfrm>
        </p:grpSpPr>
        <p:sp>
          <p:nvSpPr>
            <p:cNvPr id="116" name="Google Shape;116;p3"/>
            <p:cNvSpPr/>
            <p:nvPr/>
          </p:nvSpPr>
          <p:spPr>
            <a:xfrm>
              <a:off x="0" y="76272"/>
              <a:ext cx="5111994" cy="1161093"/>
            </a:xfrm>
            <a:prstGeom prst="roundRect">
              <a:avLst>
                <a:gd fmla="val 10000" name="adj"/>
              </a:avLst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73373" y="408297"/>
              <a:ext cx="497529" cy="49704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044277" y="204961"/>
              <a:ext cx="4004990" cy="101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1044277" y="204961"/>
              <a:ext cx="4004990" cy="101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575" lIns="107575" spcFirstLastPara="1" rIns="107575" wrap="square" tIns="107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Hospital </a:t>
              </a:r>
              <a:r>
                <a:rPr b="1" i="0" lang="pt-B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Hospitalize-se</a:t>
              </a: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que atua em todo o território nacional, preocupado com futuros surtos de COVID, contratou nossa consultoria de Data Analytics.</a:t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0" y="1491536"/>
              <a:ext cx="5111994" cy="903715"/>
            </a:xfrm>
            <a:prstGeom prst="roundRect">
              <a:avLst>
                <a:gd fmla="val 10000" name="adj"/>
              </a:avLst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3373" y="1694872"/>
              <a:ext cx="497529" cy="4970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44277" y="1491536"/>
              <a:ext cx="4004990" cy="101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044277" y="1491536"/>
              <a:ext cx="4004990" cy="101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575" lIns="107575" spcFirstLastPara="1" rIns="107575" wrap="square" tIns="107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missão é realizar uma análise detalhada dos dados da PNAD-COVID19 para identificar padrões de comportamento, características populacionais e sintomas da pandemia.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2762386"/>
              <a:ext cx="5111994" cy="903715"/>
            </a:xfrm>
            <a:prstGeom prst="roundRect">
              <a:avLst>
                <a:gd fmla="val 10000" name="adj"/>
              </a:avLst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3373" y="2965722"/>
              <a:ext cx="497529" cy="49704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044277" y="2762386"/>
              <a:ext cx="4004990" cy="101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044277" y="2762386"/>
              <a:ext cx="4004990" cy="101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575" lIns="107575" spcFirstLastPara="1" rIns="107575" wrap="square" tIns="107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objetivo principal é identificar indicadores que permitam ao hospital se preparar para futuros surtos, otimizando a gestão de recursos hospitalares.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6149593" y="482600"/>
            <a:ext cx="2511806" cy="418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pt-BR" sz="3000">
                <a:solidFill>
                  <a:srgbClr val="FFFFFF"/>
                </a:solidFill>
              </a:rPr>
              <a:t>Objetivos da Apresentação</a:t>
            </a: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475059" y="513666"/>
            <a:ext cx="4708922" cy="4156647"/>
            <a:chOff x="0" y="507"/>
            <a:chExt cx="4708922" cy="4156647"/>
          </a:xfrm>
        </p:grpSpPr>
        <p:sp>
          <p:nvSpPr>
            <p:cNvPr id="135" name="Google Shape;135;p4"/>
            <p:cNvSpPr/>
            <p:nvPr/>
          </p:nvSpPr>
          <p:spPr>
            <a:xfrm>
              <a:off x="0" y="507"/>
              <a:ext cx="4708922" cy="1187613"/>
            </a:xfrm>
            <a:prstGeom prst="roundRect">
              <a:avLst>
                <a:gd fmla="val 10000" name="adj"/>
              </a:avLst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59253" y="267720"/>
              <a:ext cx="653187" cy="653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371693" y="507"/>
              <a:ext cx="3337228" cy="1187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1371693" y="507"/>
              <a:ext cx="3337228" cy="1187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675" lIns="125675" spcFirstLastPara="1" rIns="125675" wrap="square" tIns="12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 1</a:t>
              </a:r>
              <a:r>
                <a:rPr b="0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Identificar padrões e tendências que orientem o planejamento de recursos hospitalares.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0" y="1485024"/>
              <a:ext cx="4708922" cy="1187613"/>
            </a:xfrm>
            <a:prstGeom prst="roundRect">
              <a:avLst>
                <a:gd fmla="val 10000" name="adj"/>
              </a:avLst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9253" y="1752237"/>
              <a:ext cx="653187" cy="653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71693" y="1485024"/>
              <a:ext cx="3337228" cy="1187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371693" y="1485024"/>
              <a:ext cx="3337228" cy="1187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675" lIns="125675" spcFirstLastPara="1" rIns="125675" wrap="square" tIns="12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 2</a:t>
              </a:r>
              <a:r>
                <a:rPr b="0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Apresentar indicadores para otimização da comunicação com a população e gestão de recursos hospitalares.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0" y="2969541"/>
              <a:ext cx="4708922" cy="1187613"/>
            </a:xfrm>
            <a:prstGeom prst="roundRect">
              <a:avLst>
                <a:gd fmla="val 10000" name="adj"/>
              </a:avLst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9253" y="3236754"/>
              <a:ext cx="653187" cy="653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371693" y="2969541"/>
              <a:ext cx="3337228" cy="1187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1371693" y="2969541"/>
              <a:ext cx="3337228" cy="1187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675" lIns="125675" spcFirstLastPara="1" rIns="125675" wrap="square" tIns="12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 3</a:t>
              </a:r>
              <a:r>
                <a:rPr b="0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Suportar o desenvolvimento de um planejamento estratégico frente a um novo surto de COVID-19.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6149593" y="482600"/>
            <a:ext cx="2511806" cy="418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pt-BR" sz="3000">
                <a:solidFill>
                  <a:srgbClr val="FFFFFF"/>
                </a:solidFill>
              </a:rPr>
              <a:t>Metodologia</a:t>
            </a: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545319" y="1633789"/>
            <a:ext cx="4568400" cy="1916402"/>
            <a:chOff x="70260" y="1120630"/>
            <a:chExt cx="4568400" cy="1916402"/>
          </a:xfrm>
        </p:grpSpPr>
        <p:sp>
          <p:nvSpPr>
            <p:cNvPr id="154" name="Google Shape;154;p5"/>
            <p:cNvSpPr/>
            <p:nvPr/>
          </p:nvSpPr>
          <p:spPr>
            <a:xfrm>
              <a:off x="70260" y="1120630"/>
              <a:ext cx="604800" cy="604800"/>
            </a:xfrm>
            <a:prstGeom prst="ellipse">
              <a:avLst/>
            </a:prstGeom>
            <a:solidFill>
              <a:srgbClr val="A7B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97268" y="1247638"/>
              <a:ext cx="350784" cy="35078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04661" y="1120630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804661" y="1120630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Fonte de Dados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Base de dados PNAD-COVID19 do IBGE (09/2020 a 11/2020).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478661" y="1120630"/>
              <a:ext cx="604800" cy="604800"/>
            </a:xfrm>
            <a:prstGeom prst="ellipse">
              <a:avLst/>
            </a:prstGeom>
            <a:solidFill>
              <a:srgbClr val="9B9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605669" y="1247638"/>
              <a:ext cx="350784" cy="35078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213061" y="1120630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213061" y="1120630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Métodos Utilizados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Análise exploratória de dados (EDA), Análise de correlação, K-means para agrupamento.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0260" y="2432232"/>
              <a:ext cx="604800" cy="60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97268" y="2559240"/>
              <a:ext cx="350784" cy="35078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804661" y="2432232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804661" y="2432232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Ferramentas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Python, Power BI, BigQuery.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478661" y="2432232"/>
              <a:ext cx="604800" cy="604800"/>
            </a:xfrm>
            <a:prstGeom prst="ellipse">
              <a:avLst/>
            </a:prstGeom>
            <a:solidFill>
              <a:srgbClr val="7985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605669" y="2559240"/>
              <a:ext cx="350784" cy="35078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213061" y="2432232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3213061" y="2432232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estudo completo do projeto está disponível no repositório do GitHub (</a:t>
              </a:r>
              <a:r>
                <a:rPr b="0" i="0" lang="pt-BR" sz="11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acesse aqui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). 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5"/>
          <p:cNvSpPr txBox="1"/>
          <p:nvPr/>
        </p:nvSpPr>
        <p:spPr>
          <a:xfrm>
            <a:off x="545336" y="4066025"/>
            <a:ext cx="4568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validação de procedimentos da análise e replicação do ambiente de dados, é estritamente necessário o acesso ao arquivo “</a:t>
            </a:r>
            <a:r>
              <a:rPr lang="pt-B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TECH CHALLENGE FASE3  - VERSÃO FINAL.docx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presente em nosso github.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Características Gerais da População</a:t>
            </a:r>
            <a:endParaRPr b="1"/>
          </a:p>
        </p:txBody>
      </p:sp>
      <p:sp>
        <p:nvSpPr>
          <p:cNvPr id="176" name="Google Shape;176;p6"/>
          <p:cNvSpPr txBox="1"/>
          <p:nvPr/>
        </p:nvSpPr>
        <p:spPr>
          <a:xfrm>
            <a:off x="311700" y="3877032"/>
            <a:ext cx="8659375" cy="573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período selecionado (09/2020 a 11/2020), a população da amostra representa fortemente as características da população brasileira em categorias como idade, sexo, raça/cor, escolaridade.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63653"/>
            <a:ext cx="8574317" cy="222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Características Gerais da População</a:t>
            </a:r>
            <a:endParaRPr b="1"/>
          </a:p>
        </p:txBody>
      </p:sp>
      <p:sp>
        <p:nvSpPr>
          <p:cNvPr id="183" name="Google Shape;183;p7"/>
          <p:cNvSpPr txBox="1"/>
          <p:nvPr/>
        </p:nvSpPr>
        <p:spPr>
          <a:xfrm>
            <a:off x="427534" y="1233522"/>
            <a:ext cx="818784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período,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2,9%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amostra testou positivo para COVID-19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Notamos um aumento de casos no decorrer do tempo, com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2,5%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casos em setembro,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2,9%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outubro 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3,3%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novembro. 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534" y="3498173"/>
            <a:ext cx="8288932" cy="8236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427534" y="1888617"/>
            <a:ext cx="818784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maioria das pessoas que testaram positivo, não procuraram atendimento e não apresentaram sintomas. Algumas apresentavam alguma doenças crônicas, mas não notamos correlações significativas entra as doenças e o resultado positivo.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27534" y="2812299"/>
            <a:ext cx="56753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Abaixo temos algumas estatísticas para os casos positivos: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&#10;&#10;Descrição gerada automaticamente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294197"/>
            <a:ext cx="3116702" cy="3404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barras&#10;&#10;Descrição gerada automaticamente"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6401" y="2996336"/>
            <a:ext cx="5215900" cy="17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4030819" y="1348548"/>
            <a:ext cx="4572000" cy="1316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novembro de 2020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 estado que apresentou a maior proporção de casos positivos com relação à sua população foi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Roraima,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7,9%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população apresentou sintomas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Minas Gerais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foi o estado com menor proporção, 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1,85%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Características Gerais da População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817"/>
              <a:buFont typeface="Calibri"/>
              <a:buNone/>
            </a:pPr>
            <a:r>
              <a:rPr b="1" lang="pt-BR"/>
              <a:t>Características Gerais da População</a:t>
            </a:r>
            <a:endParaRPr b="1"/>
          </a:p>
        </p:txBody>
      </p:sp>
      <p:sp>
        <p:nvSpPr>
          <p:cNvPr id="200" name="Google Shape;200;p9"/>
          <p:cNvSpPr txBox="1"/>
          <p:nvPr/>
        </p:nvSpPr>
        <p:spPr>
          <a:xfrm>
            <a:off x="3541855" y="1953185"/>
            <a:ext cx="4859679" cy="156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Considerando apenas os casos em que o resultado foi positivo, não notamos diferenças significativas nas características como sexo, raça/cor ou escolaridade em relação à população geral. Com relação a idade, pessoas a partir dos 30 anos foram as que mais tiveram o resultado positivo, representando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73,5%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total.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88" y="1831688"/>
            <a:ext cx="2737319" cy="22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o">
  <a:themeElements>
    <a:clrScheme name="Metropolitano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Santos</dc:creator>
</cp:coreProperties>
</file>