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2" r:id="rId3"/>
    <p:sldId id="285" r:id="rId4"/>
    <p:sldId id="263" r:id="rId5"/>
    <p:sldId id="257" r:id="rId6"/>
    <p:sldId id="265" r:id="rId7"/>
    <p:sldId id="266" r:id="rId8"/>
    <p:sldId id="267" r:id="rId9"/>
    <p:sldId id="268"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 id="264" r:id="rId23"/>
    <p:sldId id="293" r:id="rId24"/>
    <p:sldId id="294" r:id="rId25"/>
    <p:sldId id="295" r:id="rId26"/>
    <p:sldId id="296" r:id="rId27"/>
    <p:sldId id="297" r:id="rId28"/>
    <p:sldId id="289" r:id="rId29"/>
    <p:sldId id="298" r:id="rId30"/>
    <p:sldId id="300" r:id="rId31"/>
    <p:sldId id="303" r:id="rId32"/>
    <p:sldId id="304" r:id="rId33"/>
    <p:sldId id="305" r:id="rId34"/>
    <p:sldId id="307" r:id="rId35"/>
    <p:sldId id="308" r:id="rId36"/>
    <p:sldId id="310" r:id="rId37"/>
    <p:sldId id="311" r:id="rId38"/>
    <p:sldId id="313" r:id="rId39"/>
    <p:sldId id="317" r:id="rId40"/>
    <p:sldId id="314" r:id="rId41"/>
    <p:sldId id="318" r:id="rId42"/>
    <p:sldId id="319" r:id="rId43"/>
    <p:sldId id="320" r:id="rId44"/>
    <p:sldId id="321" r:id="rId45"/>
    <p:sldId id="316" r:id="rId46"/>
    <p:sldId id="323" r:id="rId47"/>
    <p:sldId id="325" r:id="rId48"/>
    <p:sldId id="324" r:id="rId49"/>
    <p:sldId id="326" r:id="rId50"/>
    <p:sldId id="327" r:id="rId51"/>
    <p:sldId id="328" r:id="rId52"/>
    <p:sldId id="329" r:id="rId53"/>
    <p:sldId id="330" r:id="rId54"/>
    <p:sldId id="331" r:id="rId55"/>
    <p:sldId id="333" r:id="rId56"/>
    <p:sldId id="334" r:id="rId57"/>
    <p:sldId id="335" r:id="rId58"/>
    <p:sldId id="336" r:id="rId59"/>
    <p:sldId id="337" r:id="rId60"/>
    <p:sldId id="286" r:id="rId61"/>
    <p:sldId id="342" r:id="rId62"/>
    <p:sldId id="290" r:id="rId63"/>
    <p:sldId id="291" r:id="rId64"/>
    <p:sldId id="349" r:id="rId65"/>
    <p:sldId id="350" r:id="rId66"/>
    <p:sldId id="343" r:id="rId67"/>
    <p:sldId id="344" r:id="rId68"/>
    <p:sldId id="345" r:id="rId69"/>
    <p:sldId id="346" r:id="rId70"/>
    <p:sldId id="347" r:id="rId71"/>
    <p:sldId id="348" r:id="rId72"/>
    <p:sldId id="351" r:id="rId73"/>
    <p:sldId id="352" r:id="rId74"/>
    <p:sldId id="292" r:id="rId75"/>
    <p:sldId id="338" r:id="rId76"/>
    <p:sldId id="340" r:id="rId77"/>
    <p:sldId id="353" r:id="rId78"/>
    <p:sldId id="355" r:id="rId79"/>
    <p:sldId id="356" r:id="rId80"/>
    <p:sldId id="357" r:id="rId81"/>
    <p:sldId id="358" r:id="rId82"/>
    <p:sldId id="360" r:id="rId83"/>
    <p:sldId id="359"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D91"/>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6" d="100"/>
          <a:sy n="46" d="100"/>
        </p:scale>
        <p:origin x="62"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76200"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3429000"/>
          </a:xfrm>
          <a:prstGeom prst="rect">
            <a:avLst/>
          </a:prstGeom>
        </p:spPr>
      </p:pic>
    </p:spTree>
    <p:extLst>
      <p:ext uri="{BB962C8B-B14F-4D97-AF65-F5344CB8AC3E}">
        <p14:creationId xmlns:p14="http://schemas.microsoft.com/office/powerpoint/2010/main" val="421731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1.1 </a:t>
            </a:r>
            <a:r>
              <a:rPr lang="zh-CN" altLang="en-US" sz="2400" b="1" dirty="0">
                <a:solidFill>
                  <a:schemeClr val="bg1"/>
                </a:solidFill>
                <a:latin typeface="Times New Roman" panose="02020603050405020304" pitchFamily="18" charset="0"/>
                <a:cs typeface="Times New Roman" panose="02020603050405020304" pitchFamily="18" charset="0"/>
              </a:rPr>
              <a:t>数学模型与数学建模</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1.2 </a:t>
            </a:r>
            <a:r>
              <a:rPr lang="zh-CN" altLang="en-US" sz="2400" b="1" dirty="0">
                <a:solidFill>
                  <a:schemeClr val="bg1"/>
                </a:solidFill>
                <a:latin typeface="Times New Roman" panose="02020603050405020304" pitchFamily="18" charset="0"/>
                <a:cs typeface="Times New Roman" panose="02020603050405020304" pitchFamily="18" charset="0"/>
              </a:rPr>
              <a:t>数学建模的基本方法与步骤</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171076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 </a:t>
            </a:r>
            <a:r>
              <a:rPr lang="zh-CN" altLang="en-US" sz="2400" b="1" dirty="0">
                <a:solidFill>
                  <a:schemeClr val="bg1"/>
                </a:solidFill>
                <a:latin typeface="Times New Roman" panose="02020603050405020304" pitchFamily="18" charset="0"/>
                <a:cs typeface="Times New Roman" panose="02020603050405020304" pitchFamily="18" charset="0"/>
              </a:rPr>
              <a:t>建模竞赛论文写作</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268949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1.4 </a:t>
            </a:r>
            <a:r>
              <a:rPr lang="zh-CN" altLang="en-US" sz="2400" b="1" dirty="0">
                <a:solidFill>
                  <a:schemeClr val="bg1"/>
                </a:solidFill>
                <a:latin typeface="Times New Roman" panose="02020603050405020304" pitchFamily="18" charset="0"/>
                <a:cs typeface="Times New Roman" panose="02020603050405020304" pitchFamily="18" charset="0"/>
              </a:rPr>
              <a:t>数学建模与能力培养</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381430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9"/>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10"/>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11"/>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0" r:id="rId4"/>
    <p:sldLayoutId id="2147483652"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18.emf"/><Relationship Id="rId5" Type="http://schemas.openxmlformats.org/officeDocument/2006/relationships/package" Target="../embeddings/Microsoft_Word_Document13.docx"/><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11207" y="2636520"/>
            <a:ext cx="4889793" cy="1719253"/>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1</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数学建模概论</a:t>
            </a: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一般地说，数学模型可以这样来描述：对于现实世界的一个特定的对象，为了一个特定的目的，根据特有的内在规律，做出一些必要的简化假设，运用适当的数学工具，得到的一个数学结构。这里的特定对象，是指我们所要研究解决的某个具体问题，这里的特定的目的是指当研究一个特定对象时所要达到的特定目的，如分析、预测、控制、决策等。这里的数学工具指数学各分支的理论和方法及数学的某些软件系统。这里的数学结构包括各种数学方程、表格、图形等等。</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5134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1.1.3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数学模型的分类</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按照建模所用的数学方法的不同，可分为：初等模型、运筹学模型、微分方程模型、概论统计模型、控制论模型等。</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57D0A5FD-DE33-455F-AD61-7DE9A7C9BFB7}"/>
              </a:ext>
            </a:extLst>
          </p:cNvPr>
          <p:cNvSpPr txBox="1"/>
          <p:nvPr/>
        </p:nvSpPr>
        <p:spPr>
          <a:xfrm>
            <a:off x="703515" y="2780637"/>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按照数学模型应用领域的不同，可分为：人口模型、交通模型、经济预测模型、金融模型、环境模型、生态模型、企业管理模型、城镇规划模型等等。</a:t>
            </a: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8" name="文本框 7">
            <a:extLst>
              <a:ext uri="{FF2B5EF4-FFF2-40B4-BE49-F238E27FC236}">
                <a16:creationId xmlns:a16="http://schemas.microsoft.com/office/drawing/2014/main" id="{37129BE2-6C22-407E-9C5D-CEDE53C428F6}"/>
              </a:ext>
            </a:extLst>
          </p:cNvPr>
          <p:cNvSpPr txBox="1"/>
          <p:nvPr/>
        </p:nvSpPr>
        <p:spPr>
          <a:xfrm>
            <a:off x="612223" y="4408760"/>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按照人们对建模机理的了解程度的不同可分为：</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24243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1</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）白箱模型</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主要指物理、力学等一些机理比较清楚的学科描述的现象以及相应的工程技术问题，这些方面的数学模型大多已经建立起来，还需深入研究的主要是针对具体问题的特定目的进行修正与完善，或者是进行优化设计与控制等。</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94397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2</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）灰箱模型</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主要指生态、经济等领域中遇到的模型，人们对其机理虽有所了解，但还不很清楚，故称为灰箱模型。在建立和改进模型方面还有不少工作要做。</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4189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3</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）黑箱模型</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主要指生命科学、社会科学等领域中遇到的模型。人们对其机理知之甚少，甚至完全不清楚，故称为黑箱模型。</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41937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模型可以分为实物（形象）模型和抽象模型，抽象模型又可以分为模拟模型和数学模型。对我们来说，最感兴趣的是数学模型。</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2398221"/>
            <a:ext cx="10967554" cy="3150478"/>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与上述的各种各样的模型相对应的是它们在现实世界中的原型（原始参照物）。所谓原型，是指人们研究或从事生产、管理的实际对象，也就是系统科学中所说的实际系统，如电力系统、生态系统、社会经济系统等。而模型则是指为了某个特定目的，将原型进行适当的简化、提炼而构造的一种原型替代物。它不是原型原封不动的复制品。</a:t>
            </a: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015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在工程技术和现代化管理中，有时会遇到这样一类问题：由于因素众多、关系复杂以及观测困难等原因，人们也常常将它作为灰箱或黑箱模型问题来处理。</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3009253"/>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应该指出的是，这三者之间并没有严格的界限，而且随着科学技术的发展，情况也是不断变化的。</a:t>
            </a: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7358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4.</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按照模型的表现特性可分为：</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462594" y="1830614"/>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）确定性模型与随机性模型。前者不考虑随机因素的影响，后者考虑了随机因素的影响。</a:t>
            </a: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5AF3EF1A-3E35-4B9A-B81E-2A2DD5E0E678}"/>
              </a:ext>
            </a:extLst>
          </p:cNvPr>
          <p:cNvSpPr txBox="1"/>
          <p:nvPr/>
        </p:nvSpPr>
        <p:spPr>
          <a:xfrm>
            <a:off x="537409" y="3096919"/>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）静态模型与动态模型。两者的区分在于：是否考虑时间因素引起的变化。</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7" name="文本框 6">
            <a:extLst>
              <a:ext uri="{FF2B5EF4-FFF2-40B4-BE49-F238E27FC236}">
                <a16:creationId xmlns:a16="http://schemas.microsoft.com/office/drawing/2014/main" id="{18FAE598-62D6-497D-9394-A33CBF7A036E}"/>
              </a:ext>
            </a:extLst>
          </p:cNvPr>
          <p:cNvSpPr txBox="1"/>
          <p:nvPr/>
        </p:nvSpPr>
        <p:spPr>
          <a:xfrm>
            <a:off x="562348" y="4261047"/>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）离散模型与连续模型。两者的区分在于：描述系统状态的变量是离散的还是连续的。</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4336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1.1.4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数学建模的重要意义</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数学建模越来越受到人们的重视，从以下两个方面可以看出数学建模的重要意义。</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57D0A5FD-DE33-455F-AD61-7DE9A7C9BFB7}"/>
              </a:ext>
            </a:extLst>
          </p:cNvPr>
          <p:cNvSpPr txBox="1"/>
          <p:nvPr/>
        </p:nvSpPr>
        <p:spPr>
          <a:xfrm>
            <a:off x="703515" y="2780637"/>
            <a:ext cx="10967554" cy="1081322"/>
          </a:xfrm>
          <a:prstGeom prst="rect">
            <a:avLst/>
          </a:prstGeom>
          <a:noFill/>
        </p:spPr>
        <p:txBody>
          <a:bodyPr wrap="square" rtlCol="0">
            <a:spAutoFit/>
          </a:bodyPr>
          <a:lstStyle/>
          <a:p>
            <a:pPr>
              <a:lnSpc>
                <a:spcPct val="120000"/>
              </a:lnSpc>
            </a:pP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        1.</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数学建模是众多领域发展的重要工具</a:t>
            </a: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8" name="文本框 7">
            <a:extLst>
              <a:ext uri="{FF2B5EF4-FFF2-40B4-BE49-F238E27FC236}">
                <a16:creationId xmlns:a16="http://schemas.microsoft.com/office/drawing/2014/main" id="{37129BE2-6C22-407E-9C5D-CEDE53C428F6}"/>
              </a:ext>
            </a:extLst>
          </p:cNvPr>
          <p:cNvSpPr txBox="1"/>
          <p:nvPr/>
        </p:nvSpPr>
        <p:spPr>
          <a:xfrm>
            <a:off x="703515" y="3399905"/>
            <a:ext cx="10967554"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当前，在国民经济和社会活动的诸多领域，数学建模都有非常深入、具体的应用。例如，分析药物的疗效；用数值模拟设计新的飞机翼型；生产过程中产品质量预报；经济增长预报；最大经济效益价格策略；费用最小的设备维修方案；生产过程中的最优控制；零件设计中的参数优化；资源配置；运输网络规划；排队策略等。数学建模在众多领域的发展中扮演着重要工具的角色。</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9297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479219" y="1123097"/>
            <a:ext cx="10967554" cy="5734903"/>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即便在一般的工程技术领域，数学建模仍然大有可为。在以声、光、电机、土木、水利等工程技术领域中，虽然基本模型是已有的，但由于新技术、新工艺的不断涌现，产生了许多需要数学方法解决的新问题，而由于计算机的快速发展，使得过去某些即使有了数学模型也无法求解的问题（如海量数据的处理）也有了求解的可能，随着数学向诸如经济、人口、生态、地质等众多领域的渗透，用数学方法研究这些领域中的内在特征成为关键的步骤和这些学科发展与应用的基础。在这些领域里建立不同类型、不同方法、不同深浅程度的模型的余地相当大，数学建模的重要工具和桥梁作用得到进一步体现。</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14552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199439" y="1818956"/>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1.1</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数学模型与数学建模</a:t>
            </a:r>
          </a:p>
        </p:txBody>
      </p:sp>
      <p:sp>
        <p:nvSpPr>
          <p:cNvPr id="9" name="文本框 8">
            <a:extLst>
              <a:ext uri="{FF2B5EF4-FFF2-40B4-BE49-F238E27FC236}">
                <a16:creationId xmlns:a16="http://schemas.microsoft.com/office/drawing/2014/main" id="{F20C4E19-C146-4C32-B896-FF709C207942}"/>
              </a:ext>
            </a:extLst>
          </p:cNvPr>
          <p:cNvSpPr txBox="1"/>
          <p:nvPr/>
        </p:nvSpPr>
        <p:spPr>
          <a:xfrm>
            <a:off x="6199440" y="2575510"/>
            <a:ext cx="5472608" cy="1435778"/>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1.2</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数学建模的基本方法与步骤</a:t>
            </a:r>
          </a:p>
        </p:txBody>
      </p:sp>
      <p:sp>
        <p:nvSpPr>
          <p:cNvPr id="10" name="文本框 9">
            <a:extLst>
              <a:ext uri="{FF2B5EF4-FFF2-40B4-BE49-F238E27FC236}">
                <a16:creationId xmlns:a16="http://schemas.microsoft.com/office/drawing/2014/main" id="{AC5E2B4B-C4DD-48EA-AECF-D9DDDBBBCE4C}"/>
              </a:ext>
            </a:extLst>
          </p:cNvPr>
          <p:cNvSpPr txBox="1"/>
          <p:nvPr/>
        </p:nvSpPr>
        <p:spPr>
          <a:xfrm>
            <a:off x="6286987" y="4011288"/>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1.3</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建模竞赛论文写作</a:t>
            </a:r>
          </a:p>
        </p:txBody>
      </p:sp>
      <p:sp>
        <p:nvSpPr>
          <p:cNvPr id="11" name="文本框 10">
            <a:extLst>
              <a:ext uri="{FF2B5EF4-FFF2-40B4-BE49-F238E27FC236}">
                <a16:creationId xmlns:a16="http://schemas.microsoft.com/office/drawing/2014/main" id="{BA91C8B1-4F1F-4BA0-A7B5-78CAE18B59E4}"/>
              </a:ext>
            </a:extLst>
          </p:cNvPr>
          <p:cNvSpPr txBox="1"/>
          <p:nvPr/>
        </p:nvSpPr>
        <p:spPr>
          <a:xfrm>
            <a:off x="6286987" y="4784335"/>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1.4</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数学建模与能力培养</a:t>
            </a:r>
          </a:p>
        </p:txBody>
      </p:sp>
    </p:spTree>
    <p:extLst>
      <p:ext uri="{BB962C8B-B14F-4D97-AF65-F5344CB8AC3E}">
        <p14:creationId xmlns:p14="http://schemas.microsoft.com/office/powerpoint/2010/main" val="37007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par>
                          <p:cTn id="28" fill="hold">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Right)">
                                      <p:cBhvr>
                                        <p:cTn id="31" dur="500"/>
                                        <p:tgtEl>
                                          <p:spTgt spid="9"/>
                                        </p:tgtEl>
                                      </p:cBhvr>
                                    </p:animEffect>
                                  </p:childTnLst>
                                </p:cTn>
                              </p:par>
                            </p:childTnLst>
                          </p:cTn>
                        </p:par>
                        <p:par>
                          <p:cTn id="32" fill="hold">
                            <p:stCondLst>
                              <p:cond delay="1000"/>
                            </p:stCondLst>
                            <p:childTnLst>
                              <p:par>
                                <p:cTn id="33" presetID="18" presetClass="entr" presetSubtype="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Right)">
                                      <p:cBhvr>
                                        <p:cTn id="35" dur="500"/>
                                        <p:tgtEl>
                                          <p:spTgt spid="10"/>
                                        </p:tgtEl>
                                      </p:cBhvr>
                                    </p:animEffect>
                                  </p:childTnLst>
                                </p:cTn>
                              </p:par>
                            </p:childTnLst>
                          </p:cTn>
                        </p:par>
                        <p:par>
                          <p:cTn id="36" fill="hold">
                            <p:stCondLst>
                              <p:cond delay="1500"/>
                            </p:stCondLst>
                            <p:childTnLst>
                              <p:par>
                                <p:cTn id="37" presetID="18" presetClass="entr" presetSubtype="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downRigh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1598386"/>
          </a:xfrm>
          <a:prstGeom prst="rect">
            <a:avLst/>
          </a:prstGeom>
          <a:noFill/>
        </p:spPr>
        <p:txBody>
          <a:bodyPr wrap="square" rtlCol="0">
            <a:spAutoFit/>
          </a:bodyPr>
          <a:lstStyle/>
          <a:p>
            <a:pPr>
              <a:lnSpc>
                <a:spcPct val="120000"/>
              </a:lnSpc>
            </a:pP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        2.</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数学建模促进对数学科学重要性的再认识</a:t>
            </a:r>
          </a:p>
          <a:p>
            <a:pPr>
              <a:lnSpc>
                <a:spcPct val="120000"/>
              </a:lnSpc>
            </a:pPr>
            <a:endPar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1853761"/>
            <a:ext cx="10967554" cy="3150478"/>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从某种意义上讲，说明数学科学的重要性是件容易的事情，从日常生活到尖端技术可以举出许多例子说明数学为什么是必不可少的，但常常会发现许多人虽然不反对所列举的例子，可还是认为数学没有多大用处或者说数学与其生活和工作没有多大关系。这不仅仅是由于数学的语言比较抽象不容易掌握，还有传统数学教育重知识传授轻实际应用以及其他原因。</a:t>
            </a: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51590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479219" y="1123097"/>
            <a:ext cx="10967554" cy="521783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传统的数学教学比较形式、抽象，只见定义、定理、推导、证明、计算，很少讲与我们周围的世界以至日常生活的密切联系，使得数学的重要性变得很空泛。随着计算机革命引起的深刻变化，数学与实际问题的结合变得更为密切和广泛，数学建模进入研究生、大学生乃至中学生的学习内容，其思想逐渐融入数学主干课程的教学内容中，数学学科的重要性也显得更实在、更具体。数学建模在众多学科领域乃至日常生活中的广泛应用促使更多人认识到数学科学的重要性。</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708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2AC94B0-E411-4E60-AB25-9BF8EA4DEF3A}"/>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84C476D9-08E9-4B71-A009-02F334D29C5E}"/>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2D8DCF0-C40C-4FA2-B425-269A6C5D4596}"/>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3449A47F-A779-4547-866A-C449B56A8D55}"/>
              </a:ext>
            </a:extLst>
          </p:cNvPr>
          <p:cNvSpPr txBox="1"/>
          <p:nvPr/>
        </p:nvSpPr>
        <p:spPr>
          <a:xfrm>
            <a:off x="3659450" y="4543796"/>
            <a:ext cx="5351546" cy="584775"/>
          </a:xfrm>
          <a:prstGeom prst="rect">
            <a:avLst/>
          </a:prstGeom>
          <a:noFill/>
        </p:spPr>
        <p:txBody>
          <a:bodyPr wrap="square" rtlCol="0">
            <a:spAutoFit/>
          </a:bodyPr>
          <a:lstStyle/>
          <a:p>
            <a:pPr algn="dist"/>
            <a:r>
              <a:rPr lang="zh-CN" altLang="en-US" sz="3200" b="1" dirty="0">
                <a:latin typeface="微软雅黑" panose="020B0503020204020204" pitchFamily="34" charset="-122"/>
                <a:ea typeface="微软雅黑" panose="020B0503020204020204" pitchFamily="34" charset="-122"/>
                <a:sym typeface=""/>
              </a:rPr>
              <a:t>数学建模的基本方法和步骤</a:t>
            </a:r>
          </a:p>
        </p:txBody>
      </p:sp>
    </p:spTree>
    <p:extLst>
      <p:ext uri="{BB962C8B-B14F-4D97-AF65-F5344CB8AC3E}">
        <p14:creationId xmlns:p14="http://schemas.microsoft.com/office/powerpoint/2010/main" val="388762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建立实际问题的数学模型，尤其是建立抽象程度较高的模型是一种创造性的劳动。因此有人把数学建模看成是一种艺术，而不是一种技术。我们不能期望找到一种一成不变的方法来建立各种实际问题的数学模型。现实世界中的实际问题是多种多样的，而且大多比较复杂，所以数学建模的方法也是多种多样的。但是，数学建模方法和过程也有一些共性的东西，掌握这些共性的规律，将有助于数学建模任务的完成。</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847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6FD16BEE-CC4B-4E5A-B1C1-F5AB825ADA65}"/>
              </a:ext>
            </a:extLst>
          </p:cNvPr>
          <p:cNvSpPr txBox="1"/>
          <p:nvPr/>
        </p:nvSpPr>
        <p:spPr>
          <a:xfrm>
            <a:off x="637161" y="974820"/>
            <a:ext cx="10917678"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数对数学模型一般有如下要求：</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57D0A5FD-DE33-455F-AD61-7DE9A7C9BFB7}"/>
              </a:ext>
            </a:extLst>
          </p:cNvPr>
          <p:cNvSpPr txBox="1"/>
          <p:nvPr/>
        </p:nvSpPr>
        <p:spPr>
          <a:xfrm>
            <a:off x="520931" y="1652279"/>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）要有足够的精确度，就是要把本质的性质和关系反映进去，把非本质的东西去掉，而又不影响反映现实的本质的真实程度。</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8" name="文本框 7">
            <a:extLst>
              <a:ext uri="{FF2B5EF4-FFF2-40B4-BE49-F238E27FC236}">
                <a16:creationId xmlns:a16="http://schemas.microsoft.com/office/drawing/2014/main" id="{37129BE2-6C22-407E-9C5D-CEDE53C428F6}"/>
              </a:ext>
            </a:extLst>
          </p:cNvPr>
          <p:cNvSpPr txBox="1"/>
          <p:nvPr/>
        </p:nvSpPr>
        <p:spPr>
          <a:xfrm>
            <a:off x="520858" y="2685014"/>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模型既要精确，又要尽可能的简单。因为太复杂的模型难以求解，而且如果一个简单的模型已经可以使某些实际问题得到满意的解决，那我们就没有必要再来建立一个复杂的模型。因为构造一个复杂的模型并求解它，往往要付出较高的代价。</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9" name="文本框 8">
            <a:extLst>
              <a:ext uri="{FF2B5EF4-FFF2-40B4-BE49-F238E27FC236}">
                <a16:creationId xmlns:a16="http://schemas.microsoft.com/office/drawing/2014/main" id="{639E301D-FFDF-4D9F-BC6B-669081AF0F28}"/>
              </a:ext>
            </a:extLst>
          </p:cNvPr>
          <p:cNvSpPr txBox="1"/>
          <p:nvPr/>
        </p:nvSpPr>
        <p:spPr>
          <a:xfrm>
            <a:off x="520931" y="4783839"/>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）要尽量借鉴已有的标准形式的模型。</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0" name="文本框 9">
            <a:extLst>
              <a:ext uri="{FF2B5EF4-FFF2-40B4-BE49-F238E27FC236}">
                <a16:creationId xmlns:a16="http://schemas.microsoft.com/office/drawing/2014/main" id="{69F4230B-4DAE-4B3B-A012-0454376CF523}"/>
              </a:ext>
            </a:extLst>
          </p:cNvPr>
          <p:cNvSpPr txBox="1"/>
          <p:nvPr/>
        </p:nvSpPr>
        <p:spPr>
          <a:xfrm>
            <a:off x="512473" y="5324298"/>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4</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）构造模型的依据要充分，就是说要依据科学规律、经济规律来建立有关的公式和图表，并要注意使用这些规律的条件。</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33760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数学建模的方法按大类来分，大体上可分为三类：</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1776548"/>
            <a:ext cx="10967554" cy="1081322"/>
          </a:xfrm>
          <a:prstGeom prst="rect">
            <a:avLst/>
          </a:prstGeom>
          <a:noFill/>
        </p:spPr>
        <p:txBody>
          <a:bodyPr wrap="square" rtlCol="0">
            <a:spAutoFit/>
          </a:bodyPr>
          <a:lstStyle/>
          <a:p>
            <a:pPr>
              <a:lnSpc>
                <a:spcPct val="120000"/>
              </a:lnSpc>
            </a:pP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）机理分析法</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5" name="文本框 4">
            <a:extLst>
              <a:ext uri="{FF2B5EF4-FFF2-40B4-BE49-F238E27FC236}">
                <a16:creationId xmlns:a16="http://schemas.microsoft.com/office/drawing/2014/main" id="{8E52FCD9-C05B-4594-8FA8-E9AFFC62C196}"/>
              </a:ext>
            </a:extLst>
          </p:cNvPr>
          <p:cNvSpPr txBox="1"/>
          <p:nvPr/>
        </p:nvSpPr>
        <p:spPr>
          <a:xfrm>
            <a:off x="612223" y="2394986"/>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机理分析法就是根据人们对现实对象的了解和已有的知识、经验等，分析研究对象中各变量（因素）之间的因果关系，找出反映其内部机理的规律的一类方法。使用这种方法的前提是我们对研究对象的机理应用一定的了解。</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62378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445973" y="1133598"/>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）测试分析法</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5" name="文本框 4">
            <a:extLst>
              <a:ext uri="{FF2B5EF4-FFF2-40B4-BE49-F238E27FC236}">
                <a16:creationId xmlns:a16="http://schemas.microsoft.com/office/drawing/2014/main" id="{8E52FCD9-C05B-4594-8FA8-E9AFFC62C196}"/>
              </a:ext>
            </a:extLst>
          </p:cNvPr>
          <p:cNvSpPr txBox="1"/>
          <p:nvPr/>
        </p:nvSpPr>
        <p:spPr>
          <a:xfrm>
            <a:off x="612223" y="1932791"/>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当我们对研究对象的机理不清楚的时候，可以把研究对象视为一个</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黑箱</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系统，对系统的输入输出进行预测，并以这些实测数据为基础进行统计分析来建立模型，这样的一类方法称为测试分析法。</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99404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445973" y="1133598"/>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综合分析</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法</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5" name="文本框 4">
            <a:extLst>
              <a:ext uri="{FF2B5EF4-FFF2-40B4-BE49-F238E27FC236}">
                <a16:creationId xmlns:a16="http://schemas.microsoft.com/office/drawing/2014/main" id="{8E52FCD9-C05B-4594-8FA8-E9AFFC62C196}"/>
              </a:ext>
            </a:extLst>
          </p:cNvPr>
          <p:cNvSpPr txBox="1"/>
          <p:nvPr/>
        </p:nvSpPr>
        <p:spPr>
          <a:xfrm>
            <a:off x="612223" y="1932791"/>
            <a:ext cx="10967554" cy="3149580"/>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对于某些实际问题，人们常将上述两种建模方法结合起来使用，例如用机理分析法确定模型结构，再用测试分析法确定其中的参数，这类方法称为综合分析法。</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97414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1.2.1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建模示例</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4700774"/>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不少人认为需要用数学方法解决的基本上是高新技术、科学研究或者生产建设、经济管理中的重大问题，带着一些神秘色彩的数学离人们的日常生活很远。其实，通过数学建模可以分析我们身边的许多现象和问题。为了让数学走进生活，使大家更容易地了解什么是数学建模，本小节给出日常生活中两个实例的建模过程，并简单介绍数学建模的方法和步骤。</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4982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1.</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包饺子中的数学</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9022875"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在最平凡不过的包饺子当中还有什么数学问题吗？</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57D0A5FD-DE33-455F-AD61-7DE9A7C9BFB7}"/>
              </a:ext>
            </a:extLst>
          </p:cNvPr>
          <p:cNvSpPr txBox="1"/>
          <p:nvPr/>
        </p:nvSpPr>
        <p:spPr>
          <a:xfrm>
            <a:off x="634407" y="2142560"/>
            <a:ext cx="10967554" cy="3149580"/>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通常，你家用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1kg</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面和</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1kg</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馅包</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100</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个饺子。某次，馅做多了而面没有变，为了把馅全包完，问应该让每个饺子小一些，多包几个，还是每个饺子大一些，少包几个？如果回答是包大饺子，那么如果</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100</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个饺子能包</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1kg</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馅，问</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50</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个饺子可以包多少馅呢？</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4802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DEF1661-4128-4C6E-AACF-E322B455201E}"/>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312E2277-2A10-4DA1-A7C0-610AD42D78DA}"/>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2586FAD5-D7A4-4F15-B265-21B93EA8B2A4}"/>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270D4182-AAE3-4C79-B174-4E05ECDD43F4}"/>
              </a:ext>
            </a:extLst>
          </p:cNvPr>
          <p:cNvSpPr txBox="1"/>
          <p:nvPr/>
        </p:nvSpPr>
        <p:spPr>
          <a:xfrm>
            <a:off x="4208090" y="4645628"/>
            <a:ext cx="3899639" cy="584775"/>
          </a:xfrm>
          <a:prstGeom prst="rect">
            <a:avLst/>
          </a:prstGeom>
          <a:noFill/>
        </p:spPr>
        <p:txBody>
          <a:bodyPr wrap="square" rtlCol="0">
            <a:spAutoFit/>
          </a:bodyPr>
          <a:lstStyle/>
          <a:p>
            <a:pPr algn="dist"/>
            <a:r>
              <a:rPr lang="zh-CN" altLang="en-US" sz="3200" b="1" dirty="0">
                <a:latin typeface="微软雅黑" panose="020B0503020204020204" pitchFamily="34" charset="-122"/>
                <a:ea typeface="微软雅黑" panose="020B0503020204020204" pitchFamily="34" charset="-122"/>
                <a:sym typeface=""/>
              </a:rPr>
              <a:t>数学模型与数学建模</a:t>
            </a:r>
          </a:p>
        </p:txBody>
      </p:sp>
    </p:spTree>
    <p:extLst>
      <p:ext uri="{BB962C8B-B14F-4D97-AF65-F5344CB8AC3E}">
        <p14:creationId xmlns:p14="http://schemas.microsoft.com/office/powerpoint/2010/main" val="76743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1</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）问题分析</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很多人都会根据</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大饺子包的馅多</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的直观认识，觉得应该包大饺子。但是这个理由不足以令人信服，因为大饺子虽然包的馅多，但用的面皮也多，这就需要比较馅多和面多二者之间的数量关系。利用数学方法不仅可以确有道理地回答应该包大饺子，而且能够给出数量结果，回答比如</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“50</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个饺子可以包多少馅</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的问题。</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1862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A792A327-63A9-40B1-B808-18AF71189317}"/>
              </a:ext>
            </a:extLst>
          </p:cNvPr>
          <p:cNvGraphicFramePr>
            <a:graphicFrameLocks noChangeAspect="1"/>
          </p:cNvGraphicFramePr>
          <p:nvPr>
            <p:extLst>
              <p:ext uri="{D42A27DB-BD31-4B8C-83A1-F6EECF244321}">
                <p14:modId xmlns:p14="http://schemas.microsoft.com/office/powerpoint/2010/main" val="3598893681"/>
              </p:ext>
            </p:extLst>
          </p:nvPr>
        </p:nvGraphicFramePr>
        <p:xfrm>
          <a:off x="1158875" y="1219200"/>
          <a:ext cx="10058400" cy="3992563"/>
        </p:xfrm>
        <a:graphic>
          <a:graphicData uri="http://schemas.openxmlformats.org/presentationml/2006/ole">
            <mc:AlternateContent xmlns:mc="http://schemas.openxmlformats.org/markup-compatibility/2006">
              <mc:Choice xmlns:v="urn:schemas-microsoft-com:vml" Requires="v">
                <p:oleObj spid="_x0000_s2064" name="Document" r:id="rId3" imgW="10055183" imgH="3998124" progId="Word.Document.12">
                  <p:embed/>
                </p:oleObj>
              </mc:Choice>
              <mc:Fallback>
                <p:oleObj name="Document" r:id="rId3" imgW="10055183" imgH="3998124" progId="Word.Document.12">
                  <p:embed/>
                  <p:pic>
                    <p:nvPicPr>
                      <p:cNvPr id="0" name=""/>
                      <p:cNvPicPr/>
                      <p:nvPr/>
                    </p:nvPicPr>
                    <p:blipFill>
                      <a:blip r:embed="rId4"/>
                      <a:stretch>
                        <a:fillRect/>
                      </a:stretch>
                    </p:blipFill>
                    <p:spPr>
                      <a:xfrm>
                        <a:off x="1158875" y="1219200"/>
                        <a:ext cx="10058400" cy="3992563"/>
                      </a:xfrm>
                      <a:prstGeom prst="rect">
                        <a:avLst/>
                      </a:prstGeom>
                    </p:spPr>
                  </p:pic>
                </p:oleObj>
              </mc:Fallback>
            </mc:AlternateContent>
          </a:graphicData>
        </a:graphic>
      </p:graphicFrame>
    </p:spTree>
    <p:extLst>
      <p:ext uri="{BB962C8B-B14F-4D97-AF65-F5344CB8AC3E}">
        <p14:creationId xmlns:p14="http://schemas.microsoft.com/office/powerpoint/2010/main" val="338311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2</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）模型假设</a:t>
            </a:r>
          </a:p>
        </p:txBody>
      </p:sp>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3548708144"/>
              </p:ext>
            </p:extLst>
          </p:nvPr>
        </p:nvGraphicFramePr>
        <p:xfrm>
          <a:off x="1066800" y="1668087"/>
          <a:ext cx="10058400" cy="3992563"/>
        </p:xfrm>
        <a:graphic>
          <a:graphicData uri="http://schemas.openxmlformats.org/presentationml/2006/ole">
            <mc:AlternateContent xmlns:mc="http://schemas.openxmlformats.org/markup-compatibility/2006">
              <mc:Choice xmlns:v="urn:schemas-microsoft-com:vml" Requires="v">
                <p:oleObj spid="_x0000_s3088" name="Document" r:id="rId3" imgW="10055183" imgH="4004613" progId="Word.Document.12">
                  <p:embed/>
                </p:oleObj>
              </mc:Choice>
              <mc:Fallback>
                <p:oleObj name="Document" r:id="rId3" imgW="10055183" imgH="4004613" progId="Word.Document.12">
                  <p:embed/>
                  <p:pic>
                    <p:nvPicPr>
                      <p:cNvPr id="2" name="对象 1">
                        <a:extLst>
                          <a:ext uri="{FF2B5EF4-FFF2-40B4-BE49-F238E27FC236}">
                            <a16:creationId xmlns:a16="http://schemas.microsoft.com/office/drawing/2014/main" id="{A792A327-63A9-40B1-B808-18AF71189317}"/>
                          </a:ext>
                        </a:extLst>
                      </p:cNvPr>
                      <p:cNvPicPr/>
                      <p:nvPr/>
                    </p:nvPicPr>
                    <p:blipFill>
                      <a:blip r:embed="rId4"/>
                      <a:stretch>
                        <a:fillRect/>
                      </a:stretch>
                    </p:blipFill>
                    <p:spPr>
                      <a:xfrm>
                        <a:off x="1066800" y="1668087"/>
                        <a:ext cx="10058400" cy="3992563"/>
                      </a:xfrm>
                      <a:prstGeom prst="rect">
                        <a:avLst/>
                      </a:prstGeom>
                    </p:spPr>
                  </p:pic>
                </p:oleObj>
              </mc:Fallback>
            </mc:AlternateContent>
          </a:graphicData>
        </a:graphic>
      </p:graphicFrame>
    </p:spTree>
    <p:extLst>
      <p:ext uri="{BB962C8B-B14F-4D97-AF65-F5344CB8AC3E}">
        <p14:creationId xmlns:p14="http://schemas.microsoft.com/office/powerpoint/2010/main" val="297224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3</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）模型建立</a:t>
            </a:r>
          </a:p>
        </p:txBody>
      </p:sp>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2507556548"/>
              </p:ext>
            </p:extLst>
          </p:nvPr>
        </p:nvGraphicFramePr>
        <p:xfrm>
          <a:off x="1066800" y="1676400"/>
          <a:ext cx="10058400" cy="4003675"/>
        </p:xfrm>
        <a:graphic>
          <a:graphicData uri="http://schemas.openxmlformats.org/presentationml/2006/ole">
            <mc:AlternateContent xmlns:mc="http://schemas.openxmlformats.org/markup-compatibility/2006">
              <mc:Choice xmlns:v="urn:schemas-microsoft-com:vml" Requires="v">
                <p:oleObj spid="_x0000_s4112" name="Document" r:id="rId3" imgW="10055183" imgH="4011102" progId="Word.Document.12">
                  <p:embed/>
                </p:oleObj>
              </mc:Choice>
              <mc:Fallback>
                <p:oleObj name="Document" r:id="rId3" imgW="10055183" imgH="4011102"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1066800" y="1676400"/>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11544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1813631029"/>
              </p:ext>
            </p:extLst>
          </p:nvPr>
        </p:nvGraphicFramePr>
        <p:xfrm>
          <a:off x="950422" y="1576647"/>
          <a:ext cx="10058400" cy="4003675"/>
        </p:xfrm>
        <a:graphic>
          <a:graphicData uri="http://schemas.openxmlformats.org/presentationml/2006/ole">
            <mc:AlternateContent xmlns:mc="http://schemas.openxmlformats.org/markup-compatibility/2006">
              <mc:Choice xmlns:v="urn:schemas-microsoft-com:vml" Requires="v">
                <p:oleObj spid="_x0000_s5136" name="Document" r:id="rId3" imgW="10055183" imgH="4017231" progId="Word.Document.12">
                  <p:embed/>
                </p:oleObj>
              </mc:Choice>
              <mc:Fallback>
                <p:oleObj name="Document" r:id="rId3" imgW="10055183" imgH="4017231"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950422" y="1576647"/>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34375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4</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）结果解释</a:t>
            </a:r>
          </a:p>
        </p:txBody>
      </p:sp>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927524144"/>
              </p:ext>
            </p:extLst>
          </p:nvPr>
        </p:nvGraphicFramePr>
        <p:xfrm>
          <a:off x="1066800" y="1676400"/>
          <a:ext cx="10058400" cy="3995738"/>
        </p:xfrm>
        <a:graphic>
          <a:graphicData uri="http://schemas.openxmlformats.org/presentationml/2006/ole">
            <mc:AlternateContent xmlns:mc="http://schemas.openxmlformats.org/markup-compatibility/2006">
              <mc:Choice xmlns:v="urn:schemas-microsoft-com:vml" Requires="v">
                <p:oleObj spid="_x0000_s6160" name="Document" r:id="rId3" imgW="10055183" imgH="4011102" progId="Word.Document.12">
                  <p:embed/>
                </p:oleObj>
              </mc:Choice>
              <mc:Fallback>
                <p:oleObj name="Document" r:id="rId3" imgW="10055183" imgH="4011102"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1066800" y="1676400"/>
                        <a:ext cx="10058400" cy="3995738"/>
                      </a:xfrm>
                      <a:prstGeom prst="rect">
                        <a:avLst/>
                      </a:prstGeom>
                    </p:spPr>
                  </p:pic>
                </p:oleObj>
              </mc:Fallback>
            </mc:AlternateContent>
          </a:graphicData>
        </a:graphic>
      </p:graphicFrame>
    </p:spTree>
    <p:extLst>
      <p:ext uri="{BB962C8B-B14F-4D97-AF65-F5344CB8AC3E}">
        <p14:creationId xmlns:p14="http://schemas.microsoft.com/office/powerpoint/2010/main" val="12135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2.</a:t>
            </a:r>
            <a:r>
              <a:rPr lang="zh-CN"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方桌能在不平的地面上放稳吗</a:t>
            </a:r>
            <a:endPar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68036" cy="3149580"/>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这个问题来源于日常生活中一个普通的事实：把四只腿的方桌往不平的地面上一放，通常只有</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只脚着地，放不稳，然而只需稍挪动几次，就可以使</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4</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只脚同时着地，放稳了。这个看来似乎与数学无关的现象能用数学语言给以描述，并用数学工具来证实吗？</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72333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1</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）问题分析</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4700774"/>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如果上述问题不附加任何条件，答案应当是否定的，例如方桌放在某台阶上，而台阶的宽度又比方桌的边长小，自然无妨将其放平；又如地面是平的，而方桌的</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4</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条腿却不一样长，自然也无法放平。可见，要想给出肯定的答案，必须附加一定的条件。基于对这些无法放平情况的分析，我们提出以下条件（假设），并在这些条件成立的前提下，证明通过旋转适当的角度必可使方桌的四只脚同时着地。</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03607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2</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）模型假设</a:t>
            </a:r>
          </a:p>
        </p:txBody>
      </p:sp>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3977887393"/>
              </p:ext>
            </p:extLst>
          </p:nvPr>
        </p:nvGraphicFramePr>
        <p:xfrm>
          <a:off x="1066800" y="1676400"/>
          <a:ext cx="10058400" cy="3995738"/>
        </p:xfrm>
        <a:graphic>
          <a:graphicData uri="http://schemas.openxmlformats.org/presentationml/2006/ole">
            <mc:AlternateContent xmlns:mc="http://schemas.openxmlformats.org/markup-compatibility/2006">
              <mc:Choice xmlns:v="urn:schemas-microsoft-com:vml" Requires="v">
                <p:oleObj spid="_x0000_s19468" name="Document" r:id="rId3" imgW="10055183" imgH="4011102" progId="Word.Document.12">
                  <p:embed/>
                </p:oleObj>
              </mc:Choice>
              <mc:Fallback>
                <p:oleObj name="Document" r:id="rId3" imgW="10055183" imgH="4011102"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1066800" y="1676400"/>
                        <a:ext cx="10058400" cy="3995738"/>
                      </a:xfrm>
                      <a:prstGeom prst="rect">
                        <a:avLst/>
                      </a:prstGeom>
                    </p:spPr>
                  </p:pic>
                </p:oleObj>
              </mc:Fallback>
            </mc:AlternateContent>
          </a:graphicData>
        </a:graphic>
      </p:graphicFrame>
    </p:spTree>
    <p:extLst>
      <p:ext uri="{BB962C8B-B14F-4D97-AF65-F5344CB8AC3E}">
        <p14:creationId xmlns:p14="http://schemas.microsoft.com/office/powerpoint/2010/main" val="45014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1076041614"/>
              </p:ext>
            </p:extLst>
          </p:nvPr>
        </p:nvGraphicFramePr>
        <p:xfrm>
          <a:off x="950422" y="1576647"/>
          <a:ext cx="10058400" cy="4003675"/>
        </p:xfrm>
        <a:graphic>
          <a:graphicData uri="http://schemas.openxmlformats.org/presentationml/2006/ole">
            <mc:AlternateContent xmlns:mc="http://schemas.openxmlformats.org/markup-compatibility/2006">
              <mc:Choice xmlns:v="urn:schemas-microsoft-com:vml" Requires="v">
                <p:oleObj spid="_x0000_s16396" name="Document" r:id="rId3" imgW="10055183" imgH="4023721" progId="Word.Document.12">
                  <p:embed/>
                </p:oleObj>
              </mc:Choice>
              <mc:Fallback>
                <p:oleObj name="Document" r:id="rId3" imgW="10055183" imgH="4023721"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950422" y="1576647"/>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7610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sym typeface="+mn-ea"/>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随着电子计算机的出现和科学技术的迅猛发展，数学的应用已不再局限于传统的物理领域，而正以空前的广度和深度逐步渗透到人类活动的各个领域。生物、医学、军事、社会、经济、管理等各学科、各行业都涌现出大量的实际课题，亟待人们去研究、去解决。</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3429000"/>
            <a:ext cx="10967554" cy="3666645"/>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利用数学知识研究和解决实际问题，遇到的第一项工作就是要建立恰当的数学模型，简称数学建模，数学建模正在越来越广泛地受到人们的重视。从这一意义上讲，数学建模被看成是科学研究和技术开发的基础。没有一个较好的数学模型就不可能得到较好的研究结果，所以，从这一意义上讲，建立一个较好的数学模型乃是解决实际问题的关键步骤之一。</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89394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3</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）模型建立</a:t>
            </a:r>
          </a:p>
        </p:txBody>
      </p:sp>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4113638651"/>
              </p:ext>
            </p:extLst>
          </p:nvPr>
        </p:nvGraphicFramePr>
        <p:xfrm>
          <a:off x="1066800" y="1676400"/>
          <a:ext cx="10058400" cy="4013200"/>
        </p:xfrm>
        <a:graphic>
          <a:graphicData uri="http://schemas.openxmlformats.org/presentationml/2006/ole">
            <mc:AlternateContent xmlns:mc="http://schemas.openxmlformats.org/markup-compatibility/2006">
              <mc:Choice xmlns:v="urn:schemas-microsoft-com:vml" Requires="v">
                <p:oleObj spid="_x0000_s18444" name="Document" r:id="rId3" imgW="10055183" imgH="4029489" progId="Word.Document.12">
                  <p:embed/>
                </p:oleObj>
              </mc:Choice>
              <mc:Fallback>
                <p:oleObj name="Document" r:id="rId3" imgW="10055183" imgH="4029489"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1066800" y="1676400"/>
                        <a:ext cx="10058400" cy="4013200"/>
                      </a:xfrm>
                      <a:prstGeom prst="rect">
                        <a:avLst/>
                      </a:prstGeom>
                    </p:spPr>
                  </p:pic>
                </p:oleObj>
              </mc:Fallback>
            </mc:AlternateContent>
          </a:graphicData>
        </a:graphic>
      </p:graphicFrame>
    </p:spTree>
    <p:extLst>
      <p:ext uri="{BB962C8B-B14F-4D97-AF65-F5344CB8AC3E}">
        <p14:creationId xmlns:p14="http://schemas.microsoft.com/office/powerpoint/2010/main" val="96082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D53DE36-EA67-46BD-A80E-C82F67731F2C}"/>
              </a:ext>
            </a:extLst>
          </p:cNvPr>
          <p:cNvGraphicFramePr>
            <a:graphicFrameLocks noChangeAspect="1"/>
          </p:cNvGraphicFramePr>
          <p:nvPr>
            <p:extLst>
              <p:ext uri="{D42A27DB-BD31-4B8C-83A1-F6EECF244321}">
                <p14:modId xmlns:p14="http://schemas.microsoft.com/office/powerpoint/2010/main" val="1235238443"/>
              </p:ext>
            </p:extLst>
          </p:nvPr>
        </p:nvGraphicFramePr>
        <p:xfrm>
          <a:off x="950422" y="762000"/>
          <a:ext cx="10058400" cy="5722938"/>
        </p:xfrm>
        <a:graphic>
          <a:graphicData uri="http://schemas.openxmlformats.org/presentationml/2006/ole">
            <mc:AlternateContent xmlns:mc="http://schemas.openxmlformats.org/markup-compatibility/2006">
              <mc:Choice xmlns:v="urn:schemas-microsoft-com:vml" Requires="v">
                <p:oleObj spid="_x0000_s15372" name="Document" r:id="rId3" imgW="10055183" imgH="5747348" progId="Word.Document.12">
                  <p:embed/>
                </p:oleObj>
              </mc:Choice>
              <mc:Fallback>
                <p:oleObj name="Document" r:id="rId3" imgW="10055183" imgH="5747348"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950422" y="762000"/>
                        <a:ext cx="10058400" cy="5722938"/>
                      </a:xfrm>
                      <a:prstGeom prst="rect">
                        <a:avLst/>
                      </a:prstGeom>
                    </p:spPr>
                  </p:pic>
                </p:oleObj>
              </mc:Fallback>
            </mc:AlternateContent>
          </a:graphicData>
        </a:graphic>
      </p:graphicFrame>
    </p:spTree>
    <p:extLst>
      <p:ext uri="{BB962C8B-B14F-4D97-AF65-F5344CB8AC3E}">
        <p14:creationId xmlns:p14="http://schemas.microsoft.com/office/powerpoint/2010/main" val="239288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1809624863"/>
              </p:ext>
            </p:extLst>
          </p:nvPr>
        </p:nvGraphicFramePr>
        <p:xfrm>
          <a:off x="1066800" y="1106517"/>
          <a:ext cx="10058400" cy="5334000"/>
        </p:xfrm>
        <a:graphic>
          <a:graphicData uri="http://schemas.openxmlformats.org/presentationml/2006/ole">
            <mc:AlternateContent xmlns:mc="http://schemas.openxmlformats.org/markup-compatibility/2006">
              <mc:Choice xmlns:v="urn:schemas-microsoft-com:vml" Requires="v">
                <p:oleObj spid="_x0000_s14348" name="Document" r:id="rId3" imgW="10055183" imgH="5356909" progId="Word.Document.12">
                  <p:embed/>
                </p:oleObj>
              </mc:Choice>
              <mc:Fallback>
                <p:oleObj name="Document" r:id="rId3" imgW="10055183" imgH="5356909"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1066800" y="1106517"/>
                        <a:ext cx="10058400" cy="5334000"/>
                      </a:xfrm>
                      <a:prstGeom prst="rect">
                        <a:avLst/>
                      </a:prstGeom>
                    </p:spPr>
                  </p:pic>
                </p:oleObj>
              </mc:Fallback>
            </mc:AlternateContent>
          </a:graphicData>
        </a:graphic>
      </p:graphicFrame>
    </p:spTree>
    <p:extLst>
      <p:ext uri="{BB962C8B-B14F-4D97-AF65-F5344CB8AC3E}">
        <p14:creationId xmlns:p14="http://schemas.microsoft.com/office/powerpoint/2010/main" val="15498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2068864325"/>
              </p:ext>
            </p:extLst>
          </p:nvPr>
        </p:nvGraphicFramePr>
        <p:xfrm>
          <a:off x="950913" y="1427163"/>
          <a:ext cx="10058400" cy="4003675"/>
        </p:xfrm>
        <a:graphic>
          <a:graphicData uri="http://schemas.openxmlformats.org/presentationml/2006/ole">
            <mc:AlternateContent xmlns:mc="http://schemas.openxmlformats.org/markup-compatibility/2006">
              <mc:Choice xmlns:v="urn:schemas-microsoft-com:vml" Requires="v">
                <p:oleObj spid="_x0000_s13324" name="Document" r:id="rId3" imgW="10055183" imgH="4030210" progId="Word.Document.12">
                  <p:embed/>
                </p:oleObj>
              </mc:Choice>
              <mc:Fallback>
                <p:oleObj name="Document" r:id="rId3" imgW="10055183" imgH="4030210"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950913" y="1427163"/>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27722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7051EBA4-DF45-460E-AA6B-83BC9CD5D012}"/>
              </a:ext>
            </a:extLst>
          </p:cNvPr>
          <p:cNvGraphicFramePr>
            <a:graphicFrameLocks noChangeAspect="1"/>
          </p:cNvGraphicFramePr>
          <p:nvPr>
            <p:extLst>
              <p:ext uri="{D42A27DB-BD31-4B8C-83A1-F6EECF244321}">
                <p14:modId xmlns:p14="http://schemas.microsoft.com/office/powerpoint/2010/main" val="3865115894"/>
              </p:ext>
            </p:extLst>
          </p:nvPr>
        </p:nvGraphicFramePr>
        <p:xfrm>
          <a:off x="867294" y="1194405"/>
          <a:ext cx="10058400" cy="4003675"/>
        </p:xfrm>
        <a:graphic>
          <a:graphicData uri="http://schemas.openxmlformats.org/presentationml/2006/ole">
            <mc:AlternateContent xmlns:mc="http://schemas.openxmlformats.org/markup-compatibility/2006">
              <mc:Choice xmlns:v="urn:schemas-microsoft-com:vml" Requires="v">
                <p:oleObj spid="_x0000_s12300" name="Document" r:id="rId3" imgW="10055183" imgH="4030210" progId="Word.Document.12">
                  <p:embed/>
                </p:oleObj>
              </mc:Choice>
              <mc:Fallback>
                <p:oleObj name="Document" r:id="rId3" imgW="10055183" imgH="4030210"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867294" y="1194405"/>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424589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4</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）模型求解</a:t>
            </a:r>
          </a:p>
        </p:txBody>
      </p:sp>
      <p:graphicFrame>
        <p:nvGraphicFramePr>
          <p:cNvPr id="4" name="对象 3">
            <a:extLst>
              <a:ext uri="{FF2B5EF4-FFF2-40B4-BE49-F238E27FC236}">
                <a16:creationId xmlns:a16="http://schemas.microsoft.com/office/drawing/2014/main" id="{6CC02200-CF20-4B60-AF74-2AEB15FD8406}"/>
              </a:ext>
            </a:extLst>
          </p:cNvPr>
          <p:cNvGraphicFramePr>
            <a:graphicFrameLocks noChangeAspect="1"/>
          </p:cNvGraphicFramePr>
          <p:nvPr>
            <p:extLst>
              <p:ext uri="{D42A27DB-BD31-4B8C-83A1-F6EECF244321}">
                <p14:modId xmlns:p14="http://schemas.microsoft.com/office/powerpoint/2010/main" val="2520967448"/>
              </p:ext>
            </p:extLst>
          </p:nvPr>
        </p:nvGraphicFramePr>
        <p:xfrm>
          <a:off x="896014" y="1513902"/>
          <a:ext cx="10058400" cy="4081463"/>
        </p:xfrm>
        <a:graphic>
          <a:graphicData uri="http://schemas.openxmlformats.org/presentationml/2006/ole">
            <mc:AlternateContent xmlns:mc="http://schemas.openxmlformats.org/markup-compatibility/2006">
              <mc:Choice xmlns:v="urn:schemas-microsoft-com:vml" Requires="v">
                <p:oleObj spid="_x0000_s17431" name="Document" r:id="rId3" imgW="10055183" imgH="4098347" progId="Word.Document.12">
                  <p:embed/>
                </p:oleObj>
              </mc:Choice>
              <mc:Fallback>
                <p:oleObj name="Document" r:id="rId3" imgW="10055183" imgH="4098347"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4"/>
                      <a:stretch>
                        <a:fillRect/>
                      </a:stretch>
                    </p:blipFill>
                    <p:spPr>
                      <a:xfrm>
                        <a:off x="896014" y="1513902"/>
                        <a:ext cx="10058400" cy="408146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91423A7-B8D2-43B6-854F-48CE1CAF1F52}"/>
              </a:ext>
            </a:extLst>
          </p:cNvPr>
          <p:cNvGraphicFramePr>
            <a:graphicFrameLocks noChangeAspect="1"/>
          </p:cNvGraphicFramePr>
          <p:nvPr>
            <p:extLst>
              <p:ext uri="{D42A27DB-BD31-4B8C-83A1-F6EECF244321}">
                <p14:modId xmlns:p14="http://schemas.microsoft.com/office/powerpoint/2010/main" val="582310362"/>
              </p:ext>
            </p:extLst>
          </p:nvPr>
        </p:nvGraphicFramePr>
        <p:xfrm>
          <a:off x="1760538" y="5595365"/>
          <a:ext cx="10058400" cy="4003675"/>
        </p:xfrm>
        <a:graphic>
          <a:graphicData uri="http://schemas.openxmlformats.org/presentationml/2006/ole">
            <mc:AlternateContent xmlns:mc="http://schemas.openxmlformats.org/markup-compatibility/2006">
              <mc:Choice xmlns:v="urn:schemas-microsoft-com:vml" Requires="v">
                <p:oleObj spid="_x0000_s17432" name="Document" r:id="rId5" imgW="10055183" imgH="4030210" progId="Word.Document.12">
                  <p:embed/>
                </p:oleObj>
              </mc:Choice>
              <mc:Fallback>
                <p:oleObj name="Document" r:id="rId5" imgW="10055183" imgH="4030210" progId="Word.Document.12">
                  <p:embed/>
                  <p:pic>
                    <p:nvPicPr>
                      <p:cNvPr id="5" name="对象 4">
                        <a:extLst>
                          <a:ext uri="{FF2B5EF4-FFF2-40B4-BE49-F238E27FC236}">
                            <a16:creationId xmlns:a16="http://schemas.microsoft.com/office/drawing/2014/main" id="{7051EBA4-DF45-460E-AA6B-83BC9CD5D012}"/>
                          </a:ext>
                        </a:extLst>
                      </p:cNvPr>
                      <p:cNvPicPr/>
                      <p:nvPr/>
                    </p:nvPicPr>
                    <p:blipFill>
                      <a:blip r:embed="rId6"/>
                      <a:stretch>
                        <a:fillRect/>
                      </a:stretch>
                    </p:blipFill>
                    <p:spPr>
                      <a:xfrm>
                        <a:off x="1760538" y="5595365"/>
                        <a:ext cx="10058400" cy="4003675"/>
                      </a:xfrm>
                      <a:prstGeom prst="rect">
                        <a:avLst/>
                      </a:prstGeom>
                    </p:spPr>
                  </p:pic>
                </p:oleObj>
              </mc:Fallback>
            </mc:AlternateContent>
          </a:graphicData>
        </a:graphic>
      </p:graphicFrame>
    </p:spTree>
    <p:extLst>
      <p:ext uri="{BB962C8B-B14F-4D97-AF65-F5344CB8AC3E}">
        <p14:creationId xmlns:p14="http://schemas.microsoft.com/office/powerpoint/2010/main" val="35112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1.2.2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数学建模的一般步骤</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数学建模的步骤并没有固定的模式，常因问题性质、建模目的等而异。下面介绍的是用机理分析建模的一般步骤，如图</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所示。</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4" name="Rectangle 2">
            <a:extLst>
              <a:ext uri="{FF2B5EF4-FFF2-40B4-BE49-F238E27FC236}">
                <a16:creationId xmlns:a16="http://schemas.microsoft.com/office/drawing/2014/main" id="{C520DB21-4A18-4E09-999B-8BD418D06E0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a:extLst>
              <a:ext uri="{FF2B5EF4-FFF2-40B4-BE49-F238E27FC236}">
                <a16:creationId xmlns:a16="http://schemas.microsoft.com/office/drawing/2014/main" id="{10FB2852-7259-462F-9D84-9AF623067C1A}"/>
              </a:ext>
            </a:extLst>
          </p:cNvPr>
          <p:cNvGrpSpPr/>
          <p:nvPr/>
        </p:nvGrpSpPr>
        <p:grpSpPr>
          <a:xfrm>
            <a:off x="1532971" y="2920386"/>
            <a:ext cx="9207073" cy="3278522"/>
            <a:chOff x="1532971" y="2920386"/>
            <a:chExt cx="9207073" cy="3278522"/>
          </a:xfrm>
        </p:grpSpPr>
        <p:graphicFrame>
          <p:nvGraphicFramePr>
            <p:cNvPr id="5" name="对象 4">
              <a:extLst>
                <a:ext uri="{FF2B5EF4-FFF2-40B4-BE49-F238E27FC236}">
                  <a16:creationId xmlns:a16="http://schemas.microsoft.com/office/drawing/2014/main" id="{FACED5DD-2540-4FE3-ADD6-28824062B941}"/>
                </a:ext>
              </a:extLst>
            </p:cNvPr>
            <p:cNvGraphicFramePr>
              <a:graphicFrameLocks noChangeAspect="1"/>
            </p:cNvGraphicFramePr>
            <p:nvPr>
              <p:extLst>
                <p:ext uri="{D42A27DB-BD31-4B8C-83A1-F6EECF244321}">
                  <p14:modId xmlns:p14="http://schemas.microsoft.com/office/powerpoint/2010/main" val="2874975144"/>
                </p:ext>
              </p:extLst>
            </p:nvPr>
          </p:nvGraphicFramePr>
          <p:xfrm>
            <a:off x="1532971" y="2920386"/>
            <a:ext cx="9207073" cy="2657097"/>
          </p:xfrm>
          <a:graphic>
            <a:graphicData uri="http://schemas.openxmlformats.org/presentationml/2006/ole">
              <mc:AlternateContent xmlns:mc="http://schemas.openxmlformats.org/markup-compatibility/2006">
                <mc:Choice xmlns:v="urn:schemas-microsoft-com:vml" Requires="v">
                  <p:oleObj spid="_x0000_s10254" name="Visio" r:id="rId3" imgW="4546884" imgH="1306748" progId="Visio.Drawing.11">
                    <p:embed/>
                  </p:oleObj>
                </mc:Choice>
                <mc:Fallback>
                  <p:oleObj name="Visio" r:id="rId3" imgW="4546884" imgH="130674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971" y="2920386"/>
                          <a:ext cx="9207073" cy="2657097"/>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E59F75CA-E590-4EA2-A22C-AD5F73EAFCB3}"/>
                </a:ext>
              </a:extLst>
            </p:cNvPr>
            <p:cNvSpPr txBox="1"/>
            <p:nvPr/>
          </p:nvSpPr>
          <p:spPr>
            <a:xfrm>
              <a:off x="4310150" y="5829576"/>
              <a:ext cx="6093228" cy="369332"/>
            </a:xfrm>
            <a:prstGeom prst="rect">
              <a:avLst/>
            </a:prstGeom>
            <a:noFill/>
          </p:spPr>
          <p:txBody>
            <a:bodyPr wrap="square">
              <a:spAutoFit/>
            </a:bodyPr>
            <a:lstStyle/>
            <a:p>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图</a:t>
              </a:r>
              <a:r>
                <a:rPr lang="en-US" altLang="zh-CN" sz="1800" b="1" dirty="0">
                  <a:effectLst/>
                  <a:latin typeface="Times New Roman" panose="02020603050405020304" pitchFamily="18" charset="0"/>
                  <a:ea typeface="华文中宋" panose="02010600040101010101" pitchFamily="2" charset="-122"/>
                </a:rPr>
                <a:t>1.2  </a:t>
              </a:r>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数学建模步骤示意图</a:t>
              </a:r>
              <a:endParaRPr lang="zh-CN" altLang="en-US" dirty="0"/>
            </a:p>
          </p:txBody>
        </p:sp>
      </p:grpSp>
    </p:spTree>
    <p:extLst>
      <p:ext uri="{BB962C8B-B14F-4D97-AF65-F5344CB8AC3E}">
        <p14:creationId xmlns:p14="http://schemas.microsoft.com/office/powerpoint/2010/main" val="17991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1.</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模型准备</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5734903"/>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要建立现实问题的数学模型，首先要对需要解决的问题有一个清晰的提法，即要明确研究解决的问题是什么？建模所要达到的主要目的是什么？通常，当我们遇到某个实际问题时，在开始阶段，对问题的理解往往不是很清楚，所以，需要深入实际进行调查研究，收集与研究问题有关的信息、资料，与熟悉情况的有关人员进行讨论，查阅有关的文献资料，明确问题的背景和特征，由此初步确定它可能属于哪一类模型等等。总之是做好建模前的准备工作，明确所要研究解决的问题和建模要达到的主要目的。</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1521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2.</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模型假设</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4700774"/>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对所研究的问题和收集的信息资料进行分析，弄清哪一些因素是主要的、起主导作用的，哪一个因素是次要的，并根据建模的目的抓住主要的因素，忽略次要的因素，即对实际问题作一些必要的简化，用精确的语言作出必要的简化假设。应该说这是一个十分困难的问题，也是建模过程中十分关键的一步，往往不可能一次完成，需要经过多次反复才能完成。</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2394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3.</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模型构成</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前述工作的基础上，根据所作的假设，分析研究对象的因果关系，用数学语言加以刻划，就可得到所研究问题的数学描述，即构成所研究问题的数学模型，通常它是描述问题的主要因素的变量之间的一个关系式，在初步构成数学模型之后，一般还要进行必要的分析和化简，使它达到便于求解的形式，并根据研究的目的，对它进行检查，主要是看它能否代表所研究的实际问题。</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7828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8" y="843758"/>
            <a:ext cx="3289200"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1.1.1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模型的概念</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sym typeface="+mn-ea"/>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日常生活和工作中，人们经常会遇到或用到各种模型，如飞机模型、水坝模型、火箭模型、人造卫星模型、大型水电站模型等实物模型；也有文字、符号、图表、公式、框图等描述客观事物的某些特征和内在联系的模型，如模拟模型、数学模型等抽象模型。</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5" name="文本框 4">
            <a:extLst>
              <a:ext uri="{FF2B5EF4-FFF2-40B4-BE49-F238E27FC236}">
                <a16:creationId xmlns:a16="http://schemas.microsoft.com/office/drawing/2014/main" id="{675FDA40-A40A-4FCD-B08A-5B586CE77859}"/>
              </a:ext>
            </a:extLst>
          </p:cNvPr>
          <p:cNvSpPr txBox="1"/>
          <p:nvPr/>
        </p:nvSpPr>
        <p:spPr>
          <a:xfrm>
            <a:off x="703515" y="3764521"/>
            <a:ext cx="10967554" cy="523220"/>
          </a:xfrm>
          <a:prstGeom prst="rect">
            <a:avLst/>
          </a:prstGeom>
          <a:noFill/>
        </p:spPr>
        <p:txBody>
          <a:bodyPr wrap="square" rtlCol="0">
            <a:spAutoFit/>
          </a:bodyPr>
          <a:lstStyle/>
          <a:p>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模型是客观事物的一种简化的表示和体现，它应具有如下的特点：</a:t>
            </a: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4.</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模型求解</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4700774"/>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选择合适的数学方法求解经上述步骤得到的模型。在多数情况下，我们很难获得数学模型的解析解，而只能得到它的数值解，这就需要应用各种数值方法、软件和计算机。包括各种数值优化方法，线性和非线性方程组的数值方法，微分方程（或方程组）的数值解法，各种预测、决策和概率统计方法等，以及各种应用软件系统。当现有的数学方法还不能很好解决所归纳的数学问题时，就需要针对数学模型的特点，对现有的方法进行改进或提出新的方法以适应需要。</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337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5.</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模型分析</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对求解结果进行数学上的分析，如结果的误差分析、统计分析、模型对数据的灵敏度分析、对假设的强健性分析等。</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1333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6.</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模型检验</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404" y="1565860"/>
            <a:ext cx="10884661"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把求解的分析结果翻译回到实际问题，与实际的现象、数据比较，检验模型的合理性和适用性，如果结果与实际不符，应该修改、补充假设，重新建模，如图</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中的虚线所示。</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9993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7.</a:t>
            </a:r>
            <a:r>
              <a:rPr lang="zh-CN" altLang="en-US" sz="32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sym typeface="+mn-ea"/>
              </a:rPr>
              <a:t>模型应用</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653669" y="1476495"/>
            <a:ext cx="10884661" cy="2977225"/>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模型应用就是把经过多次反复改进的模型及其解应用于实际系统，看能否达到预期的目的。若不够满意，则建模任务扔未完成，尚需继续努力。</a:t>
            </a:r>
          </a:p>
          <a:p>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应当指出，并不是所有问题的建模都要经过这些步骤，有时各步骤之间的界限也不那么分明，建模时不要拘泥于形式上的按部就班。</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3732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1.2.3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数学建模需要注意的几个问题</a:t>
            </a:r>
          </a:p>
        </p:txBody>
      </p:sp>
      <p:sp>
        <p:nvSpPr>
          <p:cNvPr id="4" name="Rectangle 2">
            <a:extLst>
              <a:ext uri="{FF2B5EF4-FFF2-40B4-BE49-F238E27FC236}">
                <a16:creationId xmlns:a16="http://schemas.microsoft.com/office/drawing/2014/main" id="{C520DB21-4A18-4E09-999B-8BD418D06E0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3D1502FA-09D0-4F1B-8A1D-8CC588F98CE9}"/>
              </a:ext>
            </a:extLst>
          </p:cNvPr>
          <p:cNvSpPr txBox="1"/>
          <p:nvPr/>
        </p:nvSpPr>
        <p:spPr>
          <a:xfrm>
            <a:off x="590039" y="1698863"/>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对于给定的实际问题（原型），为了建立合理的模型，需要注意一下几个问题：</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1" name="文本框 10">
            <a:extLst>
              <a:ext uri="{FF2B5EF4-FFF2-40B4-BE49-F238E27FC236}">
                <a16:creationId xmlns:a16="http://schemas.microsoft.com/office/drawing/2014/main" id="{4B246593-409A-46E6-BBFB-D4C5F175DC31}"/>
              </a:ext>
            </a:extLst>
          </p:cNvPr>
          <p:cNvSpPr txBox="1"/>
          <p:nvPr/>
        </p:nvSpPr>
        <p:spPr>
          <a:xfrm>
            <a:off x="634407" y="2896985"/>
            <a:ext cx="10967554" cy="3666645"/>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根据需要对原型作一些合理的假设。一个原型，常有众多的特性，这些特性所具有的数量特征，常与众多的因素有关。在一定的条件下，有的因素是主要的和本质的；有的因素是次要的和非本质的；有的因素与我们所考虑的特征的数量特征之间遵循某种理论规律（如物理学中的定律）；有些因素却没有理论规律可以遵循（如地面上运动物体的速度与空气阻力之间的关系）。</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4288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9"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700774"/>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为了获得可靠的并且通过计算机可以得到必要解答的数学模型，必须对原型作出适当的假设。例如，为了突出主体，可以略去那些次要的非本质的因素，达到简化的目的；又如，对那些没有理论规律可以遵循的关系，作出明确的假设，达到确定化目的。但所有假设都必须是合理的，即符合或近似地符合自然规律。</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2308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恰当地使用数学方法。很多数学方法可以用来建立实际问题的数学模型。然而，对于一个给定的原型，并非一切数学方法都是适用的。一般说来，对于不确定性问题常适宜于用概率统计等数学方法；对于确定性问题常适宜用微分方程或代数方程等数学方法。例如，我国</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1992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年大学生数学建模竞赛中的</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题</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施肥效果分析，因为所给实验数据具有随机型，只宜建立不确定性模型，如使用回归分析方法等。</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9944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因此，在建立数学模型之前，对原型作确定性与非确定性判断，再确定数学方法是非常重要的。此外，变量取连续值的模型，称为连续性模型；变量取离散值的模型称为离散性模型。因为计算机的发展，直接以原型建立起离散模型（如差分方程模型）或对已建立的连续性模型寻找合理的离散方法，达到能使用计算机进行计算的目的，已称为当今科学计算方面的一个热门课题。</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3910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50478"/>
          </a:xfrm>
          <a:prstGeom prst="rect">
            <a:avLst/>
          </a:prstGeom>
          <a:noFill/>
        </p:spPr>
        <p:txBody>
          <a:bodyPr wrap="square" rtlCol="0">
            <a:spAutoFit/>
          </a:bodyPr>
          <a:lstStyle/>
          <a:p>
            <a:pPr fontAlgn="auto">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对建立起来的模型进行必要的分析和检验。怎么判断在建模过程中所作的假设是合理的，使用的数学方法也是恰当的呢？一种有效的方法就是对建立起来的模型进行分析检验。当使用不确定性数学方法建模时，方法本身的适用性要进行检验。例如，在进行回归分析时，要作回归效果的显著性检验；在作判别分析时要作判别效果的检验等。</a:t>
            </a: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8520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使用确定性方法建模时，通常并没有完整的适用性检验方法，但仍需对所得结果进行分析，看是否与实际情况相符。例如，在使用微分方程或差分方程建立数学模型时，常希望某些平衡解能具有稳定性，这需要对平衡解作稳定性分析。总之，任何一个数学模型，都应进行分析和检验，以确定它是否能反映现实原型的有关特征。</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6693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它是客观事物的一种模仿或抽象；它的一个重要作用就是加深人们对客观事物如何运行的理解，为了使模型成为帮助人们合理进行思考的一种工具，因此要用一种简化的方式来表现一个复杂的系统或现象。</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3429000"/>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为了能协助人们解决问题，模型必须具备所研究系统的基本特征和要素。此外，还应包括决定其原因和效果的各个要素之间的相互关系。有了这样的一个模型，人们就可以在模型内实际处理一个系统的所有要素，并观察它们的效果。</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03684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2AC94B0-E411-4E60-AB25-9BF8EA4DEF3A}"/>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84C476D9-08E9-4B71-A009-02F334D29C5E}"/>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2D8DCF0-C40C-4FA2-B425-269A6C5D4596}"/>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3449A47F-A779-4547-866A-C449B56A8D55}"/>
              </a:ext>
            </a:extLst>
          </p:cNvPr>
          <p:cNvSpPr txBox="1"/>
          <p:nvPr/>
        </p:nvSpPr>
        <p:spPr>
          <a:xfrm>
            <a:off x="4208090" y="4645628"/>
            <a:ext cx="3899639" cy="584775"/>
          </a:xfrm>
          <a:prstGeom prst="rect">
            <a:avLst/>
          </a:prstGeom>
          <a:noFill/>
        </p:spPr>
        <p:txBody>
          <a:bodyPr wrap="square" rtlCol="0">
            <a:spAutoFit/>
          </a:bodyPr>
          <a:lstStyle/>
          <a:p>
            <a:pPr algn="dist"/>
            <a:r>
              <a:rPr lang="zh-CN" altLang="en-US" sz="3200" b="1" dirty="0">
                <a:latin typeface="微软雅黑" panose="020B0503020204020204" pitchFamily="34" charset="-122"/>
                <a:ea typeface="微软雅黑" panose="020B0503020204020204" pitchFamily="34" charset="-122"/>
                <a:sym typeface=""/>
              </a:rPr>
              <a:t>建模竞赛论文写作</a:t>
            </a:r>
          </a:p>
        </p:txBody>
      </p:sp>
    </p:spTree>
    <p:extLst>
      <p:ext uri="{BB962C8B-B14F-4D97-AF65-F5344CB8AC3E}">
        <p14:creationId xmlns:p14="http://schemas.microsoft.com/office/powerpoint/2010/main" val="2279943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撰写科研论文是科学研究的重要组成部分，是科研成果总结的重要表现形式。学习撰写科研论文也是大学生科研创新训练的重要内容之一。</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2708388"/>
            <a:ext cx="10967554" cy="3666645"/>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数学建模本质上是一个完整的科研过程，而建模论文则是研究结果最重要的表现形式。全国大学生数学建模竞赛（</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CUMCM</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）和美国大学生数学建模竞赛（</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MCM/ICM</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其评价参赛成果水平的唯一依据就是参赛学生提交的竞赛论文。因此撰写好一篇合格的、规范的、高水平的竞赛论文对各参赛队而言十分重要。</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9860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1.3.1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建模竞赛论文的一般结构</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3149580"/>
          </a:xfrm>
          <a:prstGeom prst="rect">
            <a:avLst/>
          </a:prstGeom>
          <a:noFill/>
        </p:spPr>
        <p:txBody>
          <a:bodyPr wrap="square" rtlCol="0">
            <a:spAutoFit/>
          </a:bodyPr>
          <a:lstStyle/>
          <a:p>
            <a:pPr algn="just">
              <a:lnSpc>
                <a:spcPct val="120000"/>
              </a:lnSpc>
            </a:pP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题目</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论文的题目和摘要、关键词单独占一页，切记不要超过一页。论文的题目可以用参赛题目命名，也可以自行命名。一般而言，论文题目的命名应涵盖论文主要的研究内容和所使用的研究方法，文字不宜过长，尽量简短、精炼，一目了然。</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0775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917467"/>
            <a:ext cx="10967554" cy="7286097"/>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摘要</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摘要写作是整篇参赛论文的关键部分，它应该保证阅读者仅仅通过阅读摘要就能大致判断或了解论文的成果水平，即从摘要中能够大致判断出问题分析是否透彻，做了哪些关键假设，其合理程度如何，建模方法与模型结构是否可信，模型求解算法设计或软件使用是否可信，结果是否可靠，等等。摘要中应简要叙述论文研究的内容或背景，研究的目的，从题目或其他渠道获得了哪些信息或数据，针对所研究的问题做了哪些机理分析与数据观察，得到了什么样的启示或模型结构猜想，据此作出了哪些假设，建立了什么样的模型，求解模型的方法、算法或数学软件，求解结果，对结果做了哪些分析与验证，验证结果评价，结果应用于所研究问题的解答，研究的特色等。文字叙述应清晰、简明。</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1983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gn="just">
              <a:lnSpc>
                <a:spcPct val="120000"/>
              </a:lnSpc>
            </a:pP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关键词</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摘要下一行为关键词，一般为</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到</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5</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个关键词。关键词应选择与主要研究内容和研究方法有关的词汇，如人口、增长率、微分方程等。</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3013363"/>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问题提出或重述</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这是论文正文的第一个组成部分，主要介绍论文所研究的问题、研究背景、研究目的、已知信息或条件等，尽量用自己的语言择其要点叙述，避免直接拷贝或照抄原题。</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67367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gn="just">
              <a:lnSpc>
                <a:spcPct val="120000"/>
              </a:lnSpc>
            </a:pP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问题分析</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通过仔细阅读题目和查阅文献资料，了解问题的研究背景以及目前国内外关于该问题的研究现状、进展和主要研究结果，观察、分析问题给出的信息，找出与建模目的关联的所有可能因素，分析各因素之间可能存在的关系或应满足的规律。通过分析和合理性论证，确定哪些因素是关键的，哪些是次要的或者是可以忽略的。根据分析结果，初步确定模型的基本结构或建模方法。</a:t>
            </a: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728601" y="4591244"/>
            <a:ext cx="10967554" cy="2115451"/>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基本假设</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依据分析结果，做出假设。关键假设应给出合理性分析或论证。</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85146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模型建立</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根据假设和模型结构，依据某种规律或建模方法，用数学语言给出所研究问题的数学描述。撰写这一部分时应注意：数学模型不同于数学，模型中每个符号、记号都有具体的、明确的含义和计量单位（量纲），应详细说明。符号说明可以单独列出，也可以在公式后加以注释说明；同时特定的变量或符号应通篇保持一致，不要前后各异，以免造成前后混淆和阅读困难；最后，模型的表达形式也应尽量具有一般性或可推广性。</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461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参数识别与模型求解</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根据所建立的模型形式和结构，查阅相关数学分支理论，确定求解模型的数学方法、算法或数学软件中求解此类问题的函数调用方法，包括解析解的公式推导过程、数值计算解的算法步骤和计算机编程计算结果（数据表、图形）等。如模型中包含未知参数或条件，应根据问题已知的信息和模型结构，给出模型参数的识别方法和识别结果，在此基础上给出模型的最终求解结果。注意论文正文中不要出现用于模型求解的计算机程序。</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86385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734903"/>
          </a:xfrm>
          <a:prstGeom prst="rect">
            <a:avLst/>
          </a:prstGeom>
          <a:noFill/>
        </p:spPr>
        <p:txBody>
          <a:bodyPr wrap="square" rtlCol="0">
            <a:spAutoFit/>
          </a:bodyPr>
          <a:lstStyle/>
          <a:p>
            <a:pPr algn="just">
              <a:lnSpc>
                <a:spcPct val="120000"/>
              </a:lnSpc>
            </a:pP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结果分析和检验</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求解结果应用之前，应根据问题的需要，对计算结果进行一些数学上的分析验证，如误差分析、统计假设检验、模型中参数的稳定性或灵敏度分析等，以验证模型的正确性和结果的可靠性。如经过检验发现模型和结果不可靠，应返回到模型假设上，进一步修改、补充假设，重新建模求解。最后把求解结果应用到所研究的问题上，回答或解释所研究的问题及研究的结论。根据应用结果，分析模型的优缺点，以及可能的进一步改进的方向。值得注意的是，建模问题大多为工程或管理类实际问题，模型的解不仅仅要满足可靠性，同时还应具有可操作性，即能够在实际问题中组织实施。</a:t>
            </a: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8612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参考文献</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文献引用是考察参赛学生科研素养与学风端正程度的重要依据之一。所有在问题研究中参考过的文献资料，尤其是在论文中提及或直接引用的资料或原始数据（包括图书、期刊、网址等），都应在文中相应位置注明出处，并在参考文献中按引用次序逐一列出。参考文献一般应列举参考序号、作者姓名、论文题目或出版物名称、出版日期、出版单位、参考页码。参赛时，一般会给出具体的参考文献引用规范，应仔细阅读并严格按规范执行。</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22494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159838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模型可以分为实物（形象）模型和抽象模型，抽象模型又可以分为模拟模型和数学模型。对我们来说，最感兴趣的是数学模型。</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2398221"/>
            <a:ext cx="10967554" cy="3150478"/>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与上述的各种各样的模型相对应的是它们在现实世界中的原型（原始参照物）。所谓原型，是指人们研究或从事生产、管理的实际对象，也就是系统科学中所说的实际系统，如电力系统、生态系统、社会经济系统等。而模型则是指为了某个特定目的，将原型进行适当的简化、提炼而构造的一种原型替代物。它不是原型原封不动的复制品。</a:t>
            </a: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57237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884217"/>
            <a:ext cx="10967554" cy="7286097"/>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附录</a:t>
            </a:r>
            <a:r>
              <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附录是正文的补充，一些比较重要，但又不便放在正文中的内容都可以在附录中一一列出，如主要源程序、更多的计算结果（图形、表格）等。值得注意的是，近年竞赛加强了论文的学风审核和程序验证，其中程序的验证是一个重要组成部分。一般而言，过长的源程序不宜放在论文中，可以作为论文的一个附件，随论文电子版用压缩包的形式一起提交。</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2020</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年修订的全国大学生数学建模竞赛论文格式规范规定：论文附录内容应包括支撑材料的文件列表，建模所用到的全部完整、可运行的源程序代码（含</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EXCEL</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SPSS</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等软件的交互命令）等。如果缺少必要的源程序、程序不能运行或运行结果与论文不符，都可能会被取消评奖资格。如果确实没有用到程序，应在论文附录中明确说明</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本论文没有用到程序</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28827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183709"/>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备注</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每个竞赛题目一般有多个建模问题，撰写论文时应根据实际问题作适度结构调整，可以依建模问题次序按上述结构形式逐个解答，即每个问题的模型与求解放在一起；也可以先建立所有问题的数学模型，再依次求解各个模型，也就是说每个问题的模型和求解是分离的。建议论文中把每个问题的模型与求解放在一起，便于评委评阅。</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33896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1.3.2 </a:t>
            </a:r>
            <a:r>
              <a:rPr lang="zh-CN"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撰写建模竞赛论文应注意的事项</a:t>
            </a:r>
            <a:endPar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4700774"/>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论文写作应与建模进度同步，即应视为竞赛的一个同步过程，尽早开始，以免因时间限制，最后无法完成，或草草而就，影响论文质量。撰写论文不应等所有内容确定后再开始，而是随时记录每一个研究过程，如假设、符号、模型、分析和计算图表等，这样一旦所有研究过程完成，论文写作也基本完成了，只需最后再加以适度修改、完善即可。</a:t>
            </a:r>
          </a:p>
          <a:p>
            <a:pPr algn="just">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683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）编辑软件的选用：撰写论文可以选用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Microsoft Office Word</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WPS</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等编辑软件，也可以使用数学论文专业编辑软件</a:t>
            </a:r>
            <a:r>
              <a:rPr lang="en-US" altLang="zh-CN" sz="2800" b="1" dirty="0" err="1">
                <a:latin typeface="Times New Roman" panose="02020603050405020304" pitchFamily="18" charset="0"/>
                <a:ea typeface="华文中宋" panose="02010600040101010101" pitchFamily="2" charset="-122"/>
                <a:cs typeface="Times New Roman" panose="02020603050405020304" pitchFamily="18" charset="0"/>
              </a:rPr>
              <a:t>CTeX</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或</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LaTeX</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。提交的论文文件扩展名可以是</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*.docx</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或</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*.pdf</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格式。</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028BA884-5914-4A04-A064-E701C3F7D22E}"/>
              </a:ext>
            </a:extLst>
          </p:cNvPr>
          <p:cNvSpPr txBox="1"/>
          <p:nvPr/>
        </p:nvSpPr>
        <p:spPr>
          <a:xfrm>
            <a:off x="612223" y="2980111"/>
            <a:ext cx="10967554" cy="2632516"/>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）数学符号、公式的输入：利用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Microsoft Office Word</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编辑论文时，所有数学符号和公式应通过</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Microsoft Office Word</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自带的公式编辑器或</a:t>
            </a:r>
            <a:r>
              <a:rPr lang="en-US" altLang="zh-CN" sz="2800" b="1" dirty="0" err="1">
                <a:latin typeface="Times New Roman" panose="02020603050405020304" pitchFamily="18" charset="0"/>
                <a:ea typeface="华文中宋" panose="02010600040101010101" pitchFamily="2" charset="-122"/>
                <a:cs typeface="Times New Roman" panose="02020603050405020304" pitchFamily="18" charset="0"/>
              </a:rPr>
              <a:t>MathType</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输入。</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gn="just">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55712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6251968"/>
          </a:xfrm>
          <a:prstGeom prst="rect">
            <a:avLst/>
          </a:prstGeom>
          <a:noFill/>
        </p:spPr>
        <p:txBody>
          <a:bodyPr wrap="square" rtlCol="0">
            <a:spAutoFit/>
          </a:bodyPr>
          <a:lstStyle/>
          <a:p>
            <a:pPr algn="just">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4</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论文写作规范是论文评审中的一个环节，包括文字、论文格式、公式符号、图形表格、参考文献引用规范等。文字规范是指论文用语应尽量使用科技语言，避免口语化；论文格式规范包括字形、字号、行间距、字间距、图形、表格排版规范等；公式符号规范是指变量、常量、符号等规定及输入应尽量符合数学习惯，避免随意；图形、表格应该有编号、标题等，避免出现</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上图</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下图</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或</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上表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下表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等表达方式。此外运算结果应避免屏幕截图或软件截图形式，直接叙述有关的结果即可；参考文献规范包括文献引用及文献格式规范等。</a:t>
            </a:r>
          </a:p>
          <a:p>
            <a:pPr algn="just">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231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2AC94B0-E411-4E60-AB25-9BF8EA4DEF3A}"/>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84C476D9-08E9-4B71-A009-02F334D29C5E}"/>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2D8DCF0-C40C-4FA2-B425-269A6C5D4596}"/>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1.4</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3449A47F-A779-4547-866A-C449B56A8D55}"/>
              </a:ext>
            </a:extLst>
          </p:cNvPr>
          <p:cNvSpPr txBox="1"/>
          <p:nvPr/>
        </p:nvSpPr>
        <p:spPr>
          <a:xfrm>
            <a:off x="4208090" y="4645628"/>
            <a:ext cx="3899639" cy="584775"/>
          </a:xfrm>
          <a:prstGeom prst="rect">
            <a:avLst/>
          </a:prstGeom>
          <a:noFill/>
        </p:spPr>
        <p:txBody>
          <a:bodyPr wrap="square" rtlCol="0">
            <a:spAutoFit/>
          </a:bodyPr>
          <a:lstStyle/>
          <a:p>
            <a:pPr algn="dist"/>
            <a:r>
              <a:rPr lang="zh-CN" altLang="en-US" sz="3200" b="1" dirty="0">
                <a:latin typeface="微软雅黑" panose="020B0503020204020204" pitchFamily="34" charset="-122"/>
                <a:ea typeface="微软雅黑" panose="020B0503020204020204" pitchFamily="34" charset="-122"/>
                <a:sym typeface=""/>
              </a:rPr>
              <a:t>数学建模与能力培养</a:t>
            </a:r>
          </a:p>
        </p:txBody>
      </p:sp>
    </p:spTree>
    <p:extLst>
      <p:ext uri="{BB962C8B-B14F-4D97-AF65-F5344CB8AC3E}">
        <p14:creationId xmlns:p14="http://schemas.microsoft.com/office/powerpoint/2010/main" val="2525178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562347" y="900842"/>
            <a:ext cx="11358104" cy="7286097"/>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活动要求大学师生对范围并不固定的各种实际问题予以阐明，分析并提出解法，鼓励师生积极参与并强调实现完整的模型构造的过程。这种贴近实际的教学活动形式对传统的教学模式形成了巨大的冲击，对现时期的数学教学改革产生了深远的影响。教学中应更加重视学生在教学活动中的学习主体地位，充分发挥学生的主观能动性，通过学生的积极参与来完成学生的能力培养和更高的教学目标的实现。在启发式教学的基础上，进一步强调教学过程中的交互活动，通过提升学生在教学活动中的主动性实现教学活动的有效性。自学加串讲、</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研讨式</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教学、学生专题报告等多种教学形式都可以引入教学过程中，各种教学方法的综合使用能提升教学的针对性，多媒体等现代化手段的使用以及教学软件的结合确保数学建模教学活动的有效性和完整性。</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85648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21783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）翻译能力</a:t>
            </a: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即把经过一定抽象、简化的实际问题用数学的语言表达出来形成数学模型（即数学建模的过程），对应用数学的方法进行推演或计算得到结果，能用</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常人</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能懂的语言</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翻译</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（表达）出来。在美国大学生数学建模竞赛的问题中曾经有这样的要求，</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MCM93</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问题</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中就明确提出，</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除了按竞赛规则说明中规定的格式写的技术报告外，请为餐厅经理提供一页长的用非技术术语表示的实施建议</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8109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700774"/>
          </a:xfrm>
          <a:prstGeom prst="rect">
            <a:avLst/>
          </a:prstGeom>
          <a:noFill/>
        </p:spPr>
        <p:txBody>
          <a:bodyPr wrap="square" rtlCol="0">
            <a:spAutoFit/>
          </a:bodyPr>
          <a:lstStyle/>
          <a:p>
            <a:pPr>
              <a:lnSpc>
                <a:spcPct val="120000"/>
              </a:lnSpc>
            </a:pP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）综合应用与分析能力</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应用已学到的数学方法进行综合应用和分析，并能理解合理的抽象和简化，特别是进行数学分析的重要性。因为在数学建模中数学是我们的工具，要在数学建模中灵活应用，发展使用这个工具的能力。有了数学知识，并不意味着你就自动会使用它，更谈不上能灵活地、创造性地使用它，只有多加练习，多方思考才能逐步提高运算能力。</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7145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4183709"/>
          </a:xfrm>
          <a:prstGeom prst="rect">
            <a:avLst/>
          </a:prstGeom>
          <a:noFill/>
        </p:spPr>
        <p:txBody>
          <a:bodyPr wrap="square" rtlCol="0">
            <a:spAutoFit/>
          </a:bodyPr>
          <a:lstStyle/>
          <a:p>
            <a:pPr>
              <a:lnSpc>
                <a:spcPct val="120000"/>
              </a:lnSpc>
            </a:pP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）联想能力</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因为对于许多完全不同的实际问题，在一定的简化层次下，它们的数学模型是相同的或相似的，这正是数学的应用广泛性的表现。这就是要培养学生有广泛的兴趣，多思考，勤奋踏实工作，通过熟能生巧而逐步达到触类旁通的境界。</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85409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666645"/>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原型有各个方面和各种层次的特征，模型只反映了与某种目的有关的那些方面和层次的特征。因此，对同一个原型，为了不同的目的，可以建立多种不同的模型。例如，作为玩具的飞机模型，在外形上与飞机相似，但不会飞；而参加航模竞赛的模型飞机就必须能够飞行，对外观则不必苛求；对于供飞机设计、研制用的飞机数学模型，则主要是在数量规律上要反映飞机的飞行动态特征，而不涉及飞机的实体。</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66377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5734903"/>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4</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）洞察能力（或叫洞察力）</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通俗地讲就是一眼就能抓住（或部分抓住）要点的能力。为什么要发展这种能力？因为真正实际问题的数学建模过程的参与者（特别是在一开始）往往不是很懂数学的人，他们提出的问题（及其表达方式）更不是数学化的，往往是在和你交谈过程中由你</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提问</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换一种方式表达</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或</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启示</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等方式（这里往往表现出你的洞察力）使问题逐渐明确的。搞实际工作的人一般很愿意与洞察力较强的数学工作者打交道。</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62118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）熟练使用技术手段的能力</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目前主要是使用计算机及相应的数学软件，这有助于节省时间，并有利于进一步开展深入的研究。</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0486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666645"/>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6</a:t>
            </a:r>
            <a:r>
              <a:rPr lang="zh-CN"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rPr>
              <a:t>）科技论文的写作能力</a:t>
            </a:r>
            <a:endParaRPr lang="en-US" altLang="zh-CN" sz="2800" b="1" dirty="0">
              <a:solidFill>
                <a:srgbClr val="060D91"/>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科技论文的写作能力是数学建模的基本技能之一，也是科技人才的基本能力之一，是反映科研活动所做工作的重要方式。通过论文可以让人了解用什么方法解决了什么问题，结果如何，效果怎么样等。</a:t>
            </a:r>
          </a:p>
          <a:p>
            <a:pPr>
              <a:lnSpc>
                <a:spcPct val="120000"/>
              </a:lnSpc>
            </a:pPr>
            <a:endParaRPr lang="en-US"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71374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A4EB05-B29D-448B-A885-72E768EE97C4}"/>
              </a:ext>
            </a:extLst>
          </p:cNvPr>
          <p:cNvSpPr txBox="1"/>
          <p:nvPr/>
        </p:nvSpPr>
        <p:spPr>
          <a:xfrm>
            <a:off x="612223" y="1133598"/>
            <a:ext cx="10967554" cy="3149580"/>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数学建模还可以促进其他一些能力的培养，如获取情报信息的能力，自我更新知识的能力，团结协作的公关能力等。开展好数学建模教学，有一些问题是必须解决好的，如教师要提高计算机及软件应用能力，注意与实际工作者的合作等。</a:t>
            </a:r>
          </a:p>
          <a:p>
            <a:pPr>
              <a:lnSpc>
                <a:spcPct val="120000"/>
              </a:lnSpc>
            </a:pPr>
            <a:endParaRPr lang="zh-CN" altLang="zh-CN" sz="2800" b="1" dirty="0">
              <a:latin typeface="Times New Roman" panose="02020603050405020304" pitchFamily="18" charset="0"/>
              <a:ea typeface="华文中宋" panose="02010600040101010101" pitchFamily="2" charset="-122"/>
              <a:cs typeface="Times New Roman" panose="02020603050405020304" pitchFamily="18" charset="0"/>
            </a:endParaRP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97333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FB3706AD-9909-4E70-AD55-7C945F617341}"/>
              </a:ext>
            </a:extLst>
          </p:cNvPr>
          <p:cNvSpPr txBox="1"/>
          <p:nvPr/>
        </p:nvSpPr>
        <p:spPr>
          <a:xfrm>
            <a:off x="634407" y="843758"/>
            <a:ext cx="6926899" cy="632737"/>
          </a:xfrm>
          <a:prstGeom prst="rect">
            <a:avLst/>
          </a:prstGeom>
          <a:noFill/>
        </p:spPr>
        <p:txBody>
          <a:bodyPr wrap="square" rtlCol="0">
            <a:spAutoFit/>
          </a:bodyPr>
          <a:lstStyle/>
          <a:p>
            <a:pPr fontAlgn="auto">
              <a:lnSpc>
                <a:spcPct val="120000"/>
              </a:lnSpc>
            </a:pPr>
            <a:r>
              <a:rPr lang="en-US" altLang="zh-CN"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1.1.2 </a:t>
            </a:r>
            <a:r>
              <a:rPr lang="zh-CN" altLang="en-US" sz="32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mn-ea"/>
              </a:rPr>
              <a:t>数学模型的概念</a:t>
            </a:r>
          </a:p>
        </p:txBody>
      </p:sp>
      <p:sp>
        <p:nvSpPr>
          <p:cNvPr id="35" name="文本框 34">
            <a:extLst>
              <a:ext uri="{FF2B5EF4-FFF2-40B4-BE49-F238E27FC236}">
                <a16:creationId xmlns:a16="http://schemas.microsoft.com/office/drawing/2014/main" id="{6FD16BEE-CC4B-4E5A-B1C1-F5AB825ADA65}"/>
              </a:ext>
            </a:extLst>
          </p:cNvPr>
          <p:cNvSpPr txBox="1"/>
          <p:nvPr/>
        </p:nvSpPr>
        <p:spPr>
          <a:xfrm>
            <a:off x="703515" y="1565860"/>
            <a:ext cx="10917678" cy="4183709"/>
          </a:xfrm>
          <a:prstGeom prst="rect">
            <a:avLst/>
          </a:prstGeom>
          <a:noFill/>
        </p:spPr>
        <p:txBody>
          <a:bodyPr wrap="square" rtlCol="0">
            <a:spAutoFit/>
          </a:bodyPr>
          <a:lstStyle/>
          <a:p>
            <a:pPr>
              <a:lnSpc>
                <a:spcPct val="120000"/>
              </a:lnSpc>
            </a:pP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sym typeface="+mn-ea"/>
              </a:rPr>
              <a:t>        </a:t>
            </a:r>
            <a:r>
              <a:rPr lang="en-US" altLang="zh-CN" sz="28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2800" b="1" dirty="0">
                <a:latin typeface="Times New Roman" panose="02020603050405020304" pitchFamily="18" charset="0"/>
                <a:ea typeface="华文中宋" panose="02010600040101010101" pitchFamily="2" charset="-122"/>
                <a:cs typeface="Times New Roman" panose="02020603050405020304" pitchFamily="18" charset="0"/>
              </a:rPr>
              <a:t>在现实世界中，会遇到大量的数学问题，但是，它们往往并不是自然地以现成数学问题的形式出现的。首先，我们需要对要解决的实际问题进行分析研究，经过简化提炼，归结为一个能够求解的数学问题，即建立该问题的数学模型。这是运用数学的理论与方法解决实际问题关键的一步，然后，才能应用数学理论、方法进行分析和求解，进而为解决现实问题提供数量支持与指导。由此可见数学建模的重要性。</a:t>
            </a:r>
          </a:p>
          <a:p>
            <a:pPr fontAlgn="auto">
              <a:lnSpc>
                <a:spcPct val="120000"/>
              </a:lnSpc>
            </a:pPr>
            <a:endParaRPr lang="zh-CN" altLang="en-US" sz="2800" b="1" dirty="0">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75838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6835</Words>
  <Application>Microsoft Office PowerPoint</Application>
  <PresentationFormat>宽屏</PresentationFormat>
  <Paragraphs>180</Paragraphs>
  <Slides>83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0" baseType="lpstr">
      <vt:lpstr>微软雅黑</vt:lpstr>
      <vt:lpstr>Arial</vt:lpstr>
      <vt:lpstr>Calibri</vt:lpstr>
      <vt:lpstr>Times New Roman</vt:lpstr>
      <vt:lpstr>Office 主题</vt:lpstr>
      <vt:lpstr>Microsoft Word 文档</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gav</cp:lastModifiedBy>
  <cp:revision>45</cp:revision>
  <dcterms:created xsi:type="dcterms:W3CDTF">2020-12-25T07:26:00Z</dcterms:created>
  <dcterms:modified xsi:type="dcterms:W3CDTF">2022-01-05T09:11:15Z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