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sldIdLst>
    <p:sldId id="258" r:id="rId2"/>
    <p:sldId id="262" r:id="rId3"/>
    <p:sldId id="274" r:id="rId4"/>
    <p:sldId id="264" r:id="rId5"/>
    <p:sldId id="257" r:id="rId6"/>
    <p:sldId id="330" r:id="rId7"/>
    <p:sldId id="263" r:id="rId8"/>
    <p:sldId id="336" r:id="rId9"/>
    <p:sldId id="337" r:id="rId10"/>
    <p:sldId id="340" r:id="rId11"/>
    <p:sldId id="338" r:id="rId12"/>
    <p:sldId id="339" r:id="rId13"/>
    <p:sldId id="342" r:id="rId14"/>
    <p:sldId id="343" r:id="rId15"/>
    <p:sldId id="349" r:id="rId16"/>
    <p:sldId id="344" r:id="rId17"/>
    <p:sldId id="345" r:id="rId18"/>
    <p:sldId id="346" r:id="rId19"/>
    <p:sldId id="275" r:id="rId20"/>
    <p:sldId id="350" r:id="rId21"/>
    <p:sldId id="351" r:id="rId22"/>
    <p:sldId id="352" r:id="rId23"/>
    <p:sldId id="353" r:id="rId24"/>
    <p:sldId id="354" r:id="rId25"/>
    <p:sldId id="355" r:id="rId26"/>
    <p:sldId id="277" r:id="rId27"/>
    <p:sldId id="356" r:id="rId28"/>
    <p:sldId id="358" r:id="rId29"/>
    <p:sldId id="363" r:id="rId30"/>
    <p:sldId id="359" r:id="rId31"/>
    <p:sldId id="266" r:id="rId32"/>
    <p:sldId id="279" r:id="rId33"/>
    <p:sldId id="280" r:id="rId34"/>
    <p:sldId id="366" r:id="rId35"/>
    <p:sldId id="368" r:id="rId36"/>
    <p:sldId id="282" r:id="rId37"/>
    <p:sldId id="369" r:id="rId38"/>
    <p:sldId id="370" r:id="rId39"/>
    <p:sldId id="373" r:id="rId40"/>
    <p:sldId id="374" r:id="rId41"/>
    <p:sldId id="375" r:id="rId42"/>
    <p:sldId id="376" r:id="rId43"/>
    <p:sldId id="377" r:id="rId44"/>
    <p:sldId id="378" r:id="rId45"/>
    <p:sldId id="382" r:id="rId46"/>
    <p:sldId id="284" r:id="rId47"/>
    <p:sldId id="379" r:id="rId48"/>
    <p:sldId id="380" r:id="rId49"/>
    <p:sldId id="381" r:id="rId50"/>
    <p:sldId id="388" r:id="rId51"/>
    <p:sldId id="389" r:id="rId52"/>
    <p:sldId id="391" r:id="rId53"/>
    <p:sldId id="390" r:id="rId54"/>
    <p:sldId id="286" r:id="rId55"/>
    <p:sldId id="383" r:id="rId56"/>
    <p:sldId id="392" r:id="rId57"/>
    <p:sldId id="393" r:id="rId58"/>
    <p:sldId id="288" r:id="rId59"/>
    <p:sldId id="394" r:id="rId60"/>
    <p:sldId id="397" r:id="rId61"/>
    <p:sldId id="290" r:id="rId62"/>
    <p:sldId id="395" r:id="rId63"/>
    <p:sldId id="398" r:id="rId64"/>
    <p:sldId id="399" r:id="rId65"/>
    <p:sldId id="400" r:id="rId66"/>
    <p:sldId id="396" r:id="rId67"/>
    <p:sldId id="401" r:id="rId68"/>
    <p:sldId id="402" r:id="rId69"/>
    <p:sldId id="267" r:id="rId70"/>
    <p:sldId id="292" r:id="rId71"/>
    <p:sldId id="293" r:id="rId72"/>
    <p:sldId id="384" r:id="rId73"/>
    <p:sldId id="426" r:id="rId74"/>
    <p:sldId id="427" r:id="rId75"/>
    <p:sldId id="428" r:id="rId76"/>
    <p:sldId id="429" r:id="rId77"/>
    <p:sldId id="430" r:id="rId78"/>
    <p:sldId id="431" r:id="rId79"/>
    <p:sldId id="432" r:id="rId80"/>
    <p:sldId id="295" r:id="rId81"/>
    <p:sldId id="425" r:id="rId82"/>
    <p:sldId id="438" r:id="rId83"/>
    <p:sldId id="433" r:id="rId84"/>
    <p:sldId id="439" r:id="rId85"/>
    <p:sldId id="434" r:id="rId86"/>
    <p:sldId id="440" r:id="rId87"/>
    <p:sldId id="435" r:id="rId88"/>
    <p:sldId id="441" r:id="rId89"/>
    <p:sldId id="442" r:id="rId90"/>
    <p:sldId id="443" r:id="rId91"/>
    <p:sldId id="297" r:id="rId92"/>
    <p:sldId id="436" r:id="rId93"/>
    <p:sldId id="444" r:id="rId94"/>
    <p:sldId id="445" r:id="rId95"/>
    <p:sldId id="446" r:id="rId96"/>
    <p:sldId id="447" r:id="rId97"/>
    <p:sldId id="448" r:id="rId98"/>
    <p:sldId id="449" r:id="rId99"/>
    <p:sldId id="450" r:id="rId100"/>
    <p:sldId id="451" r:id="rId101"/>
    <p:sldId id="452" r:id="rId102"/>
    <p:sldId id="461" r:id="rId103"/>
    <p:sldId id="453" r:id="rId104"/>
    <p:sldId id="454" r:id="rId105"/>
    <p:sldId id="268" r:id="rId106"/>
    <p:sldId id="299" r:id="rId107"/>
    <p:sldId id="403" r:id="rId108"/>
    <p:sldId id="468" r:id="rId109"/>
    <p:sldId id="469" r:id="rId110"/>
    <p:sldId id="463" r:id="rId111"/>
    <p:sldId id="470" r:id="rId112"/>
    <p:sldId id="464" r:id="rId113"/>
    <p:sldId id="471" r:id="rId114"/>
    <p:sldId id="472" r:id="rId115"/>
    <p:sldId id="465" r:id="rId116"/>
    <p:sldId id="473" r:id="rId117"/>
    <p:sldId id="301" r:id="rId118"/>
    <p:sldId id="474" r:id="rId119"/>
    <p:sldId id="475" r:id="rId120"/>
    <p:sldId id="476" r:id="rId121"/>
    <p:sldId id="477" r:id="rId122"/>
    <p:sldId id="478" r:id="rId123"/>
    <p:sldId id="479" r:id="rId124"/>
    <p:sldId id="480" r:id="rId125"/>
    <p:sldId id="303" r:id="rId126"/>
    <p:sldId id="481" r:id="rId127"/>
    <p:sldId id="482" r:id="rId128"/>
    <p:sldId id="483" r:id="rId129"/>
    <p:sldId id="484" r:id="rId130"/>
    <p:sldId id="485" r:id="rId131"/>
    <p:sldId id="486" r:id="rId132"/>
    <p:sldId id="306" r:id="rId133"/>
    <p:sldId id="466" r:id="rId134"/>
    <p:sldId id="492" r:id="rId135"/>
    <p:sldId id="493" r:id="rId136"/>
    <p:sldId id="467" r:id="rId137"/>
    <p:sldId id="496" r:id="rId138"/>
    <p:sldId id="497" r:id="rId139"/>
    <p:sldId id="498" r:id="rId140"/>
    <p:sldId id="499" r:id="rId141"/>
    <p:sldId id="500" r:id="rId142"/>
    <p:sldId id="501" r:id="rId143"/>
    <p:sldId id="502" r:id="rId144"/>
    <p:sldId id="487" r:id="rId145"/>
    <p:sldId id="269" r:id="rId146"/>
    <p:sldId id="308" r:id="rId147"/>
    <p:sldId id="309" r:id="rId148"/>
    <p:sldId id="406" r:id="rId149"/>
    <p:sldId id="407" r:id="rId150"/>
    <p:sldId id="408" r:id="rId151"/>
    <p:sldId id="310" r:id="rId152"/>
    <p:sldId id="311" r:id="rId153"/>
    <p:sldId id="312" r:id="rId1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B87"/>
    <a:srgbClr val="0087FA"/>
    <a:srgbClr val="0000D2"/>
    <a:srgbClr val="CE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29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文件操作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 SciPy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0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2.8 </a:t>
            </a:r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32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2.9 Matplotlib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1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7620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35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5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 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使用入门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Python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Python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基本数据类型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6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9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NumPy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0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 Pandas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7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g11">
            <a:extLst>
              <a:ext uri="{FF2B5EF4-FFF2-40B4-BE49-F238E27FC236}">
                <a16:creationId xmlns:a16="http://schemas.microsoft.com/office/drawing/2014/main" id="{5C2C3422-9BC7-4844-97B0-9F101D81E52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 descr="标题栏bg">
            <a:extLst>
              <a:ext uri="{FF2B5EF4-FFF2-40B4-BE49-F238E27FC236}">
                <a16:creationId xmlns:a16="http://schemas.microsoft.com/office/drawing/2014/main" id="{86D17F04-9E1E-4417-9DAC-037AF7B485B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916942A7-7E20-4E9E-96AC-EFFC7C714462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50D6422-12DF-40ED-ADA8-A2D34A129801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61" r:id="rId4"/>
    <p:sldLayoutId id="2147483650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75.emf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76.emf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2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77.e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3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78.e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4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79.emf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5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8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6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5.vml"/><Relationship Id="rId4" Type="http://schemas.openxmlformats.org/officeDocument/2006/relationships/image" Target="../media/image81.emf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7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83.emf"/><Relationship Id="rId5" Type="http://schemas.openxmlformats.org/officeDocument/2006/relationships/package" Target="../embeddings/Microsoft_Word_Document78.docx"/><Relationship Id="rId4" Type="http://schemas.openxmlformats.org/officeDocument/2006/relationships/image" Target="../media/image82.emf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9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7.vml"/><Relationship Id="rId4" Type="http://schemas.openxmlformats.org/officeDocument/2006/relationships/image" Target="../media/image84.em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0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8.vml"/><Relationship Id="rId4" Type="http://schemas.openxmlformats.org/officeDocument/2006/relationships/image" Target="../media/image85.emf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1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9.vml"/><Relationship Id="rId4" Type="http://schemas.openxmlformats.org/officeDocument/2006/relationships/image" Target="../media/image86.emf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2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0.vml"/><Relationship Id="rId4" Type="http://schemas.openxmlformats.org/officeDocument/2006/relationships/image" Target="../media/image8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3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1.vml"/><Relationship Id="rId4" Type="http://schemas.openxmlformats.org/officeDocument/2006/relationships/image" Target="../media/image84.emf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4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2.vml"/><Relationship Id="rId4" Type="http://schemas.openxmlformats.org/officeDocument/2006/relationships/image" Target="../media/image84.emf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5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3.vml"/><Relationship Id="rId4" Type="http://schemas.openxmlformats.org/officeDocument/2006/relationships/image" Target="../media/image88.emf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6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4.vml"/><Relationship Id="rId4" Type="http://schemas.openxmlformats.org/officeDocument/2006/relationships/image" Target="../media/image84.emf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7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5.vml"/><Relationship Id="rId4" Type="http://schemas.openxmlformats.org/officeDocument/2006/relationships/image" Target="../media/image89.emf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8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6.vml"/><Relationship Id="rId4" Type="http://schemas.openxmlformats.org/officeDocument/2006/relationships/image" Target="../media/image90.emf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9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7.vml"/><Relationship Id="rId4" Type="http://schemas.openxmlformats.org/officeDocument/2006/relationships/image" Target="../media/image91.emf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0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8.vml"/><Relationship Id="rId4" Type="http://schemas.openxmlformats.org/officeDocument/2006/relationships/image" Target="../media/image92.emf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1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9.vml"/><Relationship Id="rId4" Type="http://schemas.openxmlformats.org/officeDocument/2006/relationships/image" Target="../media/image93.emf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2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0.vml"/><Relationship Id="rId4" Type="http://schemas.openxmlformats.org/officeDocument/2006/relationships/image" Target="../media/image94.emf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3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1.vml"/><Relationship Id="rId4" Type="http://schemas.openxmlformats.org/officeDocument/2006/relationships/image" Target="../media/image95.emf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4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2.vml"/><Relationship Id="rId4" Type="http://schemas.openxmlformats.org/officeDocument/2006/relationships/image" Target="../media/image96.emf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5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83.vml"/><Relationship Id="rId4" Type="http://schemas.openxmlformats.org/officeDocument/2006/relationships/image" Target="../media/image97.emf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6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84.vml"/><Relationship Id="rId4" Type="http://schemas.openxmlformats.org/officeDocument/2006/relationships/image" Target="../media/image97.emf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7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85.vml"/><Relationship Id="rId5" Type="http://schemas.openxmlformats.org/officeDocument/2006/relationships/package" Target="../embeddings/Microsoft_Word_Document98.docx"/><Relationship Id="rId4" Type="http://schemas.openxmlformats.org/officeDocument/2006/relationships/image" Target="../media/image9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9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86.vml"/><Relationship Id="rId4" Type="http://schemas.openxmlformats.org/officeDocument/2006/relationships/image" Target="../media/image97.emf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2.emf"/><Relationship Id="rId5" Type="http://schemas.openxmlformats.org/officeDocument/2006/relationships/package" Target="../embeddings/Microsoft_Word_Document17.docx"/><Relationship Id="rId4" Type="http://schemas.openxmlformats.org/officeDocument/2006/relationships/image" Target="../media/image2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4.emf"/><Relationship Id="rId5" Type="http://schemas.openxmlformats.org/officeDocument/2006/relationships/package" Target="../embeddings/Microsoft_Word_Document19.docx"/><Relationship Id="rId4" Type="http://schemas.openxmlformats.org/officeDocument/2006/relationships/image" Target="../media/image23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package" Target="../embeddings/Microsoft_Word_Document20.docx"/><Relationship Id="rId7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6.emf"/><Relationship Id="rId5" Type="http://schemas.openxmlformats.org/officeDocument/2006/relationships/package" Target="../embeddings/Microsoft_Word_Document21.docx"/><Relationship Id="rId4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package" Target="../embeddings/Microsoft_Word_Document24.docx"/><Relationship Id="rId7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0.emf"/><Relationship Id="rId5" Type="http://schemas.openxmlformats.org/officeDocument/2006/relationships/package" Target="../embeddings/Microsoft_Word_Document25.docx"/><Relationship Id="rId4" Type="http://schemas.openxmlformats.org/officeDocument/2006/relationships/image" Target="../media/image2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3.emf"/><Relationship Id="rId5" Type="http://schemas.openxmlformats.org/officeDocument/2006/relationships/package" Target="../embeddings/Microsoft_Word_Document28.docx"/><Relationship Id="rId4" Type="http://schemas.openxmlformats.org/officeDocument/2006/relationships/image" Target="../media/image3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5.emf"/><Relationship Id="rId5" Type="http://schemas.openxmlformats.org/officeDocument/2006/relationships/package" Target="../embeddings/Microsoft_Word_Document30.docx"/><Relationship Id="rId4" Type="http://schemas.openxmlformats.org/officeDocument/2006/relationships/image" Target="../media/image3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4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4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2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4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44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45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6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8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0.emf"/><Relationship Id="rId5" Type="http://schemas.openxmlformats.org/officeDocument/2006/relationships/package" Target="../embeddings/Microsoft_Word_Document45.docx"/><Relationship Id="rId4" Type="http://schemas.openxmlformats.org/officeDocument/2006/relationships/image" Target="../media/image49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52.emf"/><Relationship Id="rId5" Type="http://schemas.openxmlformats.org/officeDocument/2006/relationships/package" Target="../embeddings/Microsoft_Word_Document47.docx"/><Relationship Id="rId4" Type="http://schemas.openxmlformats.org/officeDocument/2006/relationships/image" Target="../media/image5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inpython.github.io/" TargetMode="Externa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53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54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56.emf"/><Relationship Id="rId5" Type="http://schemas.openxmlformats.org/officeDocument/2006/relationships/package" Target="../embeddings/Microsoft_Word_Document51.docx"/><Relationship Id="rId4" Type="http://schemas.openxmlformats.org/officeDocument/2006/relationships/image" Target="../media/image55.e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57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58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60.emf"/><Relationship Id="rId5" Type="http://schemas.openxmlformats.org/officeDocument/2006/relationships/package" Target="../embeddings/Microsoft_Word_Document55.docx"/><Relationship Id="rId4" Type="http://schemas.openxmlformats.org/officeDocument/2006/relationships/image" Target="../media/image59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61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62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63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64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65.e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66.e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67.e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6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69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70.e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71.e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72.emf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73.emf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74.emf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938654"/>
            <a:ext cx="8141677" cy="2950845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3213091" y="2320782"/>
            <a:ext cx="4889793" cy="256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</a:t>
            </a:r>
            <a:endParaRPr lang="en-US" altLang="zh-CN" sz="4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ct val="120000"/>
              </a:lnSpc>
            </a:pPr>
            <a:r>
              <a:rPr lang="en-US" altLang="zh-CN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使用入门（</a:t>
            </a:r>
            <a:r>
              <a:rPr lang="en-US" altLang="zh-CN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</a:p>
        </p:txBody>
      </p:sp>
      <p:cxnSp>
        <p:nvCxnSpPr>
          <p:cNvPr id="10" name="直接连接符 9"/>
          <p:cNvCxnSpPr>
            <a:cxnSpLocks/>
          </p:cNvCxnSpPr>
          <p:nvPr userDrawn="1"/>
        </p:nvCxnSpPr>
        <p:spPr>
          <a:xfrm>
            <a:off x="423545" y="2172970"/>
            <a:ext cx="0" cy="25069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5091B64A-8987-4FC9-BF53-2D4BE359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0" y="2249695"/>
            <a:ext cx="1654953" cy="2358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1081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pip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安装其他的第三方库</a:t>
            </a: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D16BEE-CC4B-4E5A-B1C1-F5AB825ADA65}"/>
              </a:ext>
            </a:extLst>
          </p:cNvPr>
          <p:cNvSpPr txBox="1"/>
          <p:nvPr/>
        </p:nvSpPr>
        <p:spPr>
          <a:xfrm>
            <a:off x="695350" y="1765365"/>
            <a:ext cx="10801300" cy="159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自带的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pip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工具是管理扩展库的主要方式，支持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扩展库的安装、升级和卸载等操作。常用的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pip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命令的使用方法如表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141502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336344"/>
              </p:ext>
            </p:extLst>
          </p:nvPr>
        </p:nvGraphicFramePr>
        <p:xfrm>
          <a:off x="677863" y="1693863"/>
          <a:ext cx="10328275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3" name="Document" r:id="rId3" imgW="10567945" imgH="5516618" progId="Word.Document.12">
                  <p:embed/>
                </p:oleObj>
              </mc:Choice>
              <mc:Fallback>
                <p:oleObj name="Document" r:id="rId3" imgW="10567945" imgH="5516618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38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21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4.filter()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函数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719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2.22 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filter()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函数使用示例。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ex2_22.py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filter(lambda x: x&gt;10, [1,11,2,45,7,6,13])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filter(lambda x: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x.isalnum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(), ['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abc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'xy12', '***'])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#isalnum()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是测试是否为字母或数字的方法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print(list(a)); print(list(b))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61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2.23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过滤重复值。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ex2_23.py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filter_non_unique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(L):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return [item for item in L if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L.count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(item) == 1]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filter_non_unique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([1, 2, 2, 3, 4, 4, 5])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print(a)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6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61187"/>
              </p:ext>
            </p:extLst>
          </p:nvPr>
        </p:nvGraphicFramePr>
        <p:xfrm>
          <a:off x="677863" y="1693863"/>
          <a:ext cx="10328275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7" name="Document" r:id="rId3" imgW="10567945" imgH="5516618" progId="Word.Document.12">
                  <p:embed/>
                </p:oleObj>
              </mc:Choice>
              <mc:Fallback>
                <p:oleObj name="Document" r:id="rId3" imgW="10567945" imgH="5516618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38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21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5.zip()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函数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403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263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2.24 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zip()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函数使用示例。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ex2_24.py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s1=[str(x)+str(y) for x, y in zip(['v']*4, range(1,5))]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s2=list(zip('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abcd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range(4)))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print(s1); print(s2)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2.4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4208090" y="4645628"/>
            <a:ext cx="389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NumPy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265110851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2.4.1 NumPy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的基本使用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05B79A6-A20F-4D3F-99CE-50DC3D93C8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468248"/>
              </p:ext>
            </p:extLst>
          </p:nvPr>
        </p:nvGraphicFramePr>
        <p:xfrm>
          <a:off x="634407" y="147649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9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4407" y="147649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96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992228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0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169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258181"/>
              </p:ext>
            </p:extLst>
          </p:nvPr>
        </p:nvGraphicFramePr>
        <p:xfrm>
          <a:off x="677863" y="1693863"/>
          <a:ext cx="10328275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2" name="Document" r:id="rId3" imgW="10567945" imgH="5524549" progId="Word.Document.12">
                  <p:embed/>
                </p:oleObj>
              </mc:Choice>
              <mc:Fallback>
                <p:oleObj name="Document" r:id="rId3" imgW="10567945" imgH="5524549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38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263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函数的导入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799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352166"/>
              </p:ext>
            </p:extLst>
          </p:nvPr>
        </p:nvGraphicFramePr>
        <p:xfrm>
          <a:off x="677863" y="1693863"/>
          <a:ext cx="10328275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6" name="Document" r:id="rId3" imgW="10567945" imgH="5532481" progId="Word.Document.12">
                  <p:embed/>
                </p:oleObj>
              </mc:Choice>
              <mc:Fallback>
                <p:oleObj name="Document" r:id="rId3" imgW="10567945" imgH="553248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38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263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数组的创建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60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526426"/>
              </p:ext>
            </p:extLst>
          </p:nvPr>
        </p:nvGraphicFramePr>
        <p:xfrm>
          <a:off x="693738" y="1084263"/>
          <a:ext cx="10718800" cy="585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Document" r:id="rId3" imgW="10724113" imgH="5870645" progId="Word.Document.12">
                  <p:embed/>
                </p:oleObj>
              </mc:Choice>
              <mc:Fallback>
                <p:oleObj name="Document" r:id="rId3" imgW="10724113" imgH="5870645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8" y="1084263"/>
                        <a:ext cx="10718800" cy="585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716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470511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0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602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0967554" cy="573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2.25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数组生成示例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ex2_25.py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a1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([1, 2, 3, 4])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生成整型数组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a2 = a1.astype(float)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a3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([1, 2, 3, 4],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dtype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=float)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浮点数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print(a1.dtype); print(a2.dtype); print(a3.dtype)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([[1, 2, 3], [4, 5, 6]])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(1,5)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生成数组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[1, 2, 3, 4]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np.linspace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(1, 4, 4)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生成数组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[1, 2, 3, 4]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np.logspace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(1, 3, 3, base=2)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生成数组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[2, 4, 8]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01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426156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8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8CCF294-D8D9-4AE0-AC85-24BFFDB9D9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639949"/>
              </p:ext>
            </p:extLst>
          </p:nvPr>
        </p:nvGraphicFramePr>
        <p:xfrm>
          <a:off x="693738" y="3436938"/>
          <a:ext cx="10566400" cy="545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9" name="Document" r:id="rId5" imgW="10567945" imgH="5476601" progId="Word.Document.12">
                  <p:embed/>
                </p:oleObj>
              </mc:Choice>
              <mc:Fallback>
                <p:oleObj name="Document" r:id="rId5" imgW="10567945" imgH="547660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FBB3614-C816-4236-BDB8-6ECB75FC0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3738" y="3436938"/>
                        <a:ext cx="10566400" cy="545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192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573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2.26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数组生成示例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ex2_26.py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(4,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dtype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=int)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[1, 1, 1, 1]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((4,),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dtype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=int)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((4,1))     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列的数组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(4)       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[0, 0, 0, 0]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np.empty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(3)       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个元素的空数组行向量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np.eye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(3)         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阶单位阵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np.eye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(3, k=1)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生成第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对角线的元素为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，其他元素为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阶方阵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h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np.zeros_like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(a)  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生成与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同维数的全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23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013992"/>
              </p:ext>
            </p:extLst>
          </p:nvPr>
        </p:nvGraphicFramePr>
        <p:xfrm>
          <a:off x="677863" y="1693863"/>
          <a:ext cx="103282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8" name="Document" r:id="rId3" imgW="10567945" imgH="5540412" progId="Word.Document.12">
                  <p:embed/>
                </p:oleObj>
              </mc:Choice>
              <mc:Fallback>
                <p:oleObj name="Document" r:id="rId3" imgW="10567945" imgH="554041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数组元素的索引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446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213174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2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310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470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2.27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数组元素的索引示例。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ex2_27.py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(16).reshape(4,4)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列的数组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a[1][2]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a[1, 2]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a[1:2, 2:3]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[[6]]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([0, 1, 2, 1])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print(a[x==1])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行元素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7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2.4.2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矩阵合并与分割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19ECDB8-F94C-4631-B8B8-C96E2177B7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35672"/>
              </p:ext>
            </p:extLst>
          </p:nvPr>
        </p:nvGraphicFramePr>
        <p:xfrm>
          <a:off x="627988" y="2192623"/>
          <a:ext cx="103282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3" name="Document" r:id="rId3" imgW="10567945" imgH="5548343" progId="Word.Document.12">
                  <p:embed/>
                </p:oleObj>
              </mc:Choice>
              <mc:Fallback>
                <p:oleObj name="Document" r:id="rId3" imgW="10567945" imgH="554834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988" y="2192623"/>
                        <a:ext cx="10328275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6D8E61F-B744-4DF7-BEA6-070D89AAEE27}"/>
              </a:ext>
            </a:extLst>
          </p:cNvPr>
          <p:cNvSpPr txBox="1"/>
          <p:nvPr/>
        </p:nvSpPr>
        <p:spPr>
          <a:xfrm>
            <a:off x="634408" y="1480397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矩阵的合并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872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7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4184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2.28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矩阵合并示例。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ex2_28.py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(16).reshape(4,4)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列的数组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np.floor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(5*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np.random.random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((2, 4)))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np.ceil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(6*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np.random.random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((4, 2)))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np.vstack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([a, b])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上下合并矩阵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([a, c])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左右合并矩阵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43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960387"/>
              </p:ext>
            </p:extLst>
          </p:nvPr>
        </p:nvGraphicFramePr>
        <p:xfrm>
          <a:off x="684283" y="1677237"/>
          <a:ext cx="103282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5" name="Document" r:id="rId3" imgW="10567945" imgH="5548343" progId="Word.Document.12">
                  <p:embed/>
                </p:oleObj>
              </mc:Choice>
              <mc:Fallback>
                <p:oleObj name="Document" r:id="rId3" imgW="10567945" imgH="554834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83" y="1677237"/>
                        <a:ext cx="10328275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矩阵的分割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631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793911"/>
              </p:ext>
            </p:extLst>
          </p:nvPr>
        </p:nvGraphicFramePr>
        <p:xfrm>
          <a:off x="515937" y="918008"/>
          <a:ext cx="11160125" cy="631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Document" r:id="rId3" imgW="11157352" imgH="6324895" progId="Word.Document.12">
                  <p:embed/>
                </p:oleObj>
              </mc:Choice>
              <mc:Fallback>
                <p:oleObj name="Document" r:id="rId3" imgW="11157352" imgH="6324895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937" y="918008"/>
                        <a:ext cx="11160125" cy="631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12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4184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2.29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矩阵分割示例。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ex2_29.py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(16).reshape(4,4)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列的数组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np.vsplit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(a, 2)     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行分割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行分割：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b[0], '\n', b[1])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np.hsplit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(a, 4)     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列分割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列分割：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c[0], '\n', c[1], '\n', c[2], '\n', c[3])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84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863" y="1693863"/>
          <a:ext cx="103282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1" name="Document" r:id="rId3" imgW="10567945" imgH="5540412" progId="Word.Document.12">
                  <p:embed/>
                </p:oleObj>
              </mc:Choice>
              <mc:Fallback>
                <p:oleObj name="Document" r:id="rId3" imgW="10567945" imgH="554041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数组元素的索引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477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470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2.27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数组元素的索引示例。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ex2_27.py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(16).reshape(4,4)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列的数组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a[1][2]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a[1, 2]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a[1:2, 2:3]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[[6]]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([0, 1, 2, 1])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print(a[x==1])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行元素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0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863" y="1693863"/>
          <a:ext cx="103282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87" name="Document" r:id="rId3" imgW="10567945" imgH="5540412" progId="Word.Document.12">
                  <p:embed/>
                </p:oleObj>
              </mc:Choice>
              <mc:Fallback>
                <p:oleObj name="Document" r:id="rId3" imgW="10567945" imgH="554041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数组元素的索引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751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470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2.27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数组元素的索引示例。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ex2_27.py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(16).reshape(4,4)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列的数组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a[1][2]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a[1, 2]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a[1:2, 2:3]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[[6]]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([0, 1, 2, 1])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print(a[x==1])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行元素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11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2.4.3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矩阵的简单运算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1E153D-A5E5-4D49-AE14-ED24AD1CD49D}"/>
              </a:ext>
            </a:extLst>
          </p:cNvPr>
          <p:cNvSpPr txBox="1"/>
          <p:nvPr/>
        </p:nvSpPr>
        <p:spPr>
          <a:xfrm>
            <a:off x="767411" y="1476495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求和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56AD71-258C-4025-8CB1-68CF7E95B128}"/>
              </a:ext>
            </a:extLst>
          </p:cNvPr>
          <p:cNvSpPr txBox="1"/>
          <p:nvPr/>
        </p:nvSpPr>
        <p:spPr>
          <a:xfrm>
            <a:off x="767411" y="1976228"/>
            <a:ext cx="11424606" cy="470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2.30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矩阵元素求和示例。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ex2_30.py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([[0, 3, 4], [1, 6, 4]])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a.sum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使用方法，求矩阵所有元素的和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c1 = sum(a)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使用内置函数，求矩阵逐列元素的和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c2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np.sum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(a, axis=0)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使用函数，求矩阵逐列元素的和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c3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np.sum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(a, axis=0,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keepdims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=True)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逐列求和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print(c2.shape, c3.shape)  #c2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(3,)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c3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(1,3)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93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7" grpId="0"/>
      <p:bldP spid="9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380954"/>
              </p:ext>
            </p:extLst>
          </p:nvPr>
        </p:nvGraphicFramePr>
        <p:xfrm>
          <a:off x="677863" y="1693863"/>
          <a:ext cx="10904537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3" name="Document" r:id="rId3" imgW="11109134" imgH="5532120" progId="Word.Document.12">
                  <p:embed/>
                </p:oleObj>
              </mc:Choice>
              <mc:Fallback>
                <p:oleObj name="Document" r:id="rId3" imgW="11109134" imgH="5532120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904537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矩阵的逐个元素运算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800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545721" y="784464"/>
            <a:ext cx="11424606" cy="573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2.31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逐个元素运算示例。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ex2_31.py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([[0, 3, 4], [1, 6, 4]])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([[1, 2, 3], [2, 1, 4]])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a / b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两个矩阵对应元素相除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([2, 3, 2])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 = a * d   #d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先广播成与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同维数的矩阵，再逐个元素相乘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([[3],[2]])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 = a * f   #f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先广播成与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同维数的矩阵，再逐个元素相乘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h = a ** (1/2)  #a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矩阵逐个元素的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1/2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次幂。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76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矩阵乘法</a:t>
            </a: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1F822E-9530-4745-B3EE-7EFF299AF9AA}"/>
              </a:ext>
            </a:extLst>
          </p:cNvPr>
          <p:cNvSpPr txBox="1"/>
          <p:nvPr/>
        </p:nvSpPr>
        <p:spPr>
          <a:xfrm>
            <a:off x="767394" y="1615737"/>
            <a:ext cx="11424606" cy="470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2.32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矩阵乘法示例。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ex2_32.py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(4)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(2, 10, 2)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a @ b  #a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作为行向量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b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作为列向量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(16).reshape(4,4)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 = a @ d  #a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作为行向量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 = d @ a  #a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作为列向量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76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470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2.27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数组元素的索引示例。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ex2_27.py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(16).reshape(4,4)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列的数组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a[1][2]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a[1, 2]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a[1:2, 2:3]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[[6]]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([0, 1, 2, 1])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print(a[x==1])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行元素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38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96013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754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863" y="1693863"/>
          <a:ext cx="103282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15" name="Document" r:id="rId3" imgW="10567945" imgH="5540412" progId="Word.Document.12">
                  <p:embed/>
                </p:oleObj>
              </mc:Choice>
              <mc:Fallback>
                <p:oleObj name="Document" r:id="rId3" imgW="10567945" imgH="554041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数组元素的索引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250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470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2.27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数组元素的索引示例。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ex2_27.py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(16).reshape(4,4)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列的数组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a[1][2]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a[1, 2]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a[1:2, 2:3]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[[6]]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([0, 1, 2, 1])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print(a[x==1])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行元素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1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2.4.4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矩阵运算与线性代数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16E1E5F-66A5-4F9E-B751-3A1033AB38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38911"/>
              </p:ext>
            </p:extLst>
          </p:nvPr>
        </p:nvGraphicFramePr>
        <p:xfrm>
          <a:off x="744538" y="1658938"/>
          <a:ext cx="10566400" cy="545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1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4538" y="1658938"/>
                        <a:ext cx="10566400" cy="545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959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25661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6" name="Document" r:id="rId3" imgW="10724113" imgH="5476601" progId="Word.Document.12">
                  <p:embed/>
                </p:oleObj>
              </mc:Choice>
              <mc:Fallback>
                <p:oleObj name="Document" r:id="rId3" imgW="10724113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054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150756"/>
              </p:ext>
            </p:extLst>
          </p:nvPr>
        </p:nvGraphicFramePr>
        <p:xfrm>
          <a:off x="677863" y="1693863"/>
          <a:ext cx="108870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1" name="Document" r:id="rId3" imgW="11092222" imgH="5532120" progId="Word.Document.12">
                  <p:embed/>
                </p:oleObj>
              </mc:Choice>
              <mc:Fallback>
                <p:oleObj name="Document" r:id="rId3" imgW="11092222" imgH="5532120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887075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范数计算</a:t>
            </a: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004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470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2.27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数组元素的索引示例。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ex2_27.py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(16).reshape(4,4)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列的数组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a[1][2]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a[1, 2]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a[1:2, 2:3]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[[6]]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([0, 1, 2, 1])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print(a[x==1])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行元素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9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390645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0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101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470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ex2_33.py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([[0, 3, 4], [1, 6, 4]])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np.linalg.norm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(a, axis=1)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求行向量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范数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np.linalg.norm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(a, axis=0)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求列向量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范数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np.linalg.norm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(a)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求矩阵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范数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行向量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范数为：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(b, 4))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列向量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范数为：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(c, 4))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范数为：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round(d, 4))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94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977266"/>
              </p:ext>
            </p:extLst>
          </p:nvPr>
        </p:nvGraphicFramePr>
        <p:xfrm>
          <a:off x="684283" y="1693863"/>
          <a:ext cx="103282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99" name="Document" r:id="rId3" imgW="10567945" imgH="5548343" progId="Word.Document.12">
                  <p:embed/>
                </p:oleObj>
              </mc:Choice>
              <mc:Fallback>
                <p:oleObj name="Document" r:id="rId3" imgW="10567945" imgH="554834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83" y="1693863"/>
                        <a:ext cx="10328275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求解线性方程组的唯一解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764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470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ex2_34.py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([[3, 1], [1, 2]])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([9, 8])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x1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np.linalg.inv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(a) @ b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第一种解法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上面语句中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@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表示矩阵乘法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x2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np.linalg.solve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(a, b)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第二种解法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print(x1); print(x2)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求得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=3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61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953040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07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183319"/>
              </p:ext>
            </p:extLst>
          </p:nvPr>
        </p:nvGraphicFramePr>
        <p:xfrm>
          <a:off x="677863" y="1693863"/>
          <a:ext cx="10328275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7" name="Document" r:id="rId3" imgW="10567945" imgH="5556275" progId="Word.Document.12">
                  <p:embed/>
                </p:oleObj>
              </mc:Choice>
              <mc:Fallback>
                <p:oleObj name="Document" r:id="rId3" imgW="10567945" imgH="5556275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求超定线性方程组的最小二乘解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02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3667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ex2_35.py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([[3, 1], [1, 2], [1, 1]])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([9, 8, 6])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np.linalg.pinv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(a) @ b  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(x, 4))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求得的最小二乘解为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=3.1667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3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058173"/>
              </p:ext>
            </p:extLst>
          </p:nvPr>
        </p:nvGraphicFramePr>
        <p:xfrm>
          <a:off x="179099" y="1311477"/>
          <a:ext cx="10328275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2" name="Document" r:id="rId3" imgW="10567945" imgH="5564206" progId="Word.Document.12">
                  <p:embed/>
                </p:oleObj>
              </mc:Choice>
              <mc:Fallback>
                <p:oleObj name="Document" r:id="rId3" imgW="10567945" imgH="5564206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099" y="1311477"/>
                        <a:ext cx="10328275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457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3667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ex2_36.py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np.eye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(4)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np.rot90(a)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c, d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np.linalg.eig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特征值为：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c)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特征向量为：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d)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99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157308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1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780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2.5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4208090" y="4645628"/>
            <a:ext cx="389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Pandas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230496741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159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随着</a:t>
            </a: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283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2.5.1 Pandas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基本操作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FC1B691-E2F4-47FB-8CC0-D28969B853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00068"/>
              </p:ext>
            </p:extLst>
          </p:nvPr>
        </p:nvGraphicFramePr>
        <p:xfrm>
          <a:off x="634407" y="1619250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5" name="Document" r:id="rId3" imgW="10567945" imgH="5468669" progId="Word.Document.12">
                  <p:embed/>
                </p:oleObj>
              </mc:Choice>
              <mc:Fallback>
                <p:oleObj name="Document" r:id="rId3" imgW="10567945" imgH="5468669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4407" y="1619250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451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8" name="Document" r:id="rId3" imgW="10567945" imgH="5468669" progId="Word.Document.12">
                  <p:embed/>
                </p:oleObj>
              </mc:Choice>
              <mc:Fallback>
                <p:oleObj name="Document" r:id="rId3" imgW="10567945" imgH="5468669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112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0" name="Document" r:id="rId3" imgW="10567945" imgH="5468669" progId="Word.Document.12">
                  <p:embed/>
                </p:oleObj>
              </mc:Choice>
              <mc:Fallback>
                <p:oleObj name="Document" r:id="rId3" imgW="10567945" imgH="5468669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FBB3614-C816-4236-BDB8-6ECB75FC03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784" y="3429000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1" name="Document" r:id="rId5" imgW="10567945" imgH="5468669" progId="Word.Document.12">
                  <p:embed/>
                </p:oleObj>
              </mc:Choice>
              <mc:Fallback>
                <p:oleObj name="Document" r:id="rId5" imgW="10567945" imgH="5468669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FBB3614-C816-4236-BDB8-6ECB75FC0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3429000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643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1081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3.Anaconda</a:t>
            </a: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D16BEE-CC4B-4E5A-B1C1-F5AB825ADA65}"/>
              </a:ext>
            </a:extLst>
          </p:cNvPr>
          <p:cNvSpPr txBox="1"/>
          <p:nvPr/>
        </p:nvSpPr>
        <p:spPr>
          <a:xfrm>
            <a:off x="695350" y="1549234"/>
            <a:ext cx="10801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Anaconda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集成了大量常用的扩展库，并提供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Jupyter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Notebook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Spyder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两个开发环境，得到了广大初学者和教学、科研人员的喜爱，是目前比较流行的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开发环境之一。从官方网站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https://www.anaconda.com/download/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下载合适版本并安装，然后启动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Jupyter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Notebook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Spyder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即可。</a:t>
            </a:r>
          </a:p>
          <a:p>
            <a:pPr algn="just"/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99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1081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随着</a:t>
            </a: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807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263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随着电子计算机的出现和科学技术的迅猛发展，数学的应用已不再局限于传统的物理领域，而正以空前的广度和深度逐步渗透到人类活动的各个领域。生物、医学、军事、社会、经济、管理等各学科、各行业都涌现出大量的实际课题，亟待人们去研究、去解决。</a:t>
            </a: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17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2.5.2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数据的一些预处理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240C43E-01F2-4709-8E1A-932C71C053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46247"/>
              </p:ext>
            </p:extLst>
          </p:nvPr>
        </p:nvGraphicFramePr>
        <p:xfrm>
          <a:off x="694784" y="1502861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9" name="Document" r:id="rId3" imgW="10567945" imgH="5468669" progId="Word.Document.12">
                  <p:embed/>
                </p:oleObj>
              </mc:Choice>
              <mc:Fallback>
                <p:oleObj name="Document" r:id="rId3" imgW="10567945" imgH="5468669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502861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350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263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随着电子计算机的出现和科学技术的迅猛发展，数学的应用已不再局限于传统的物理领域，而正以空前的广度和深度逐步渗透到人类活动的各个领域。生物、医学、军事、社会、经济、管理等各学科、各行业都涌现出大量的实际课题，亟待人们去研究、去解决。</a:t>
            </a: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392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861939"/>
              </p:ext>
            </p:extLst>
          </p:nvPr>
        </p:nvGraphicFramePr>
        <p:xfrm>
          <a:off x="694784" y="920980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920980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751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66252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261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446059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168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2.1.2 Python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核心工具库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D16BEE-CC4B-4E5A-B1C1-F5AB825ADA65}"/>
              </a:ext>
            </a:extLst>
          </p:cNvPr>
          <p:cNvSpPr txBox="1"/>
          <p:nvPr/>
        </p:nvSpPr>
        <p:spPr>
          <a:xfrm>
            <a:off x="703514" y="1565860"/>
            <a:ext cx="10950929" cy="2374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有十几万个第三方库，下载这些库文件推荐下面两个网址：</a:t>
            </a:r>
          </a:p>
          <a:p>
            <a:pPr lvl="0"/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https://pypi.org/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；</a:t>
            </a:r>
          </a:p>
          <a:p>
            <a:pPr lvl="0"/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https://www.lfd.uci.edu/~gohlke/pythonlibs/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下面介绍网站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https://www.scipy.org/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上的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个核心工具库，该网站上也有这些核心工具库的使用说明。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76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E08A58-E3C8-4B09-A914-AED3F6FBD522}"/>
              </a:ext>
            </a:extLst>
          </p:cNvPr>
          <p:cNvSpPr/>
          <p:nvPr/>
        </p:nvSpPr>
        <p:spPr>
          <a:xfrm>
            <a:off x="5697415" y="482322"/>
            <a:ext cx="6272684" cy="6039058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86E508A-B811-4E51-997F-FAB687B3108E}"/>
              </a:ext>
            </a:extLst>
          </p:cNvPr>
          <p:cNvCxnSpPr>
            <a:cxnSpLocks/>
          </p:cNvCxnSpPr>
          <p:nvPr/>
        </p:nvCxnSpPr>
        <p:spPr>
          <a:xfrm>
            <a:off x="6923315" y="1507252"/>
            <a:ext cx="41414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36C35E4-E8F5-4EDA-8DA3-FE58B3B34613}"/>
              </a:ext>
            </a:extLst>
          </p:cNvPr>
          <p:cNvSpPr txBox="1"/>
          <p:nvPr/>
        </p:nvSpPr>
        <p:spPr>
          <a:xfrm>
            <a:off x="6388860" y="559892"/>
            <a:ext cx="488979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DAB999-60B9-4DD1-A96C-21CEA8EE61DE}"/>
              </a:ext>
            </a:extLst>
          </p:cNvPr>
          <p:cNvSpPr txBox="1"/>
          <p:nvPr/>
        </p:nvSpPr>
        <p:spPr>
          <a:xfrm>
            <a:off x="6199439" y="1818956"/>
            <a:ext cx="6926899" cy="73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2.1 Python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概述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0C4E19-C146-4C32-B896-FF709C207942}"/>
              </a:ext>
            </a:extLst>
          </p:cNvPr>
          <p:cNvSpPr txBox="1"/>
          <p:nvPr/>
        </p:nvSpPr>
        <p:spPr>
          <a:xfrm>
            <a:off x="6199440" y="2575510"/>
            <a:ext cx="5472608" cy="732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2.2 Python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基本数据类型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5E2B4B-C4DD-48EA-AECF-D9DDDBBBCE4C}"/>
              </a:ext>
            </a:extLst>
          </p:cNvPr>
          <p:cNvSpPr txBox="1"/>
          <p:nvPr/>
        </p:nvSpPr>
        <p:spPr>
          <a:xfrm>
            <a:off x="6199439" y="3414570"/>
            <a:ext cx="6926899" cy="73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2.3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函数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91C8B1-4F1F-4BA0-A7B5-78CAE18B59E4}"/>
              </a:ext>
            </a:extLst>
          </p:cNvPr>
          <p:cNvSpPr txBox="1"/>
          <p:nvPr/>
        </p:nvSpPr>
        <p:spPr>
          <a:xfrm>
            <a:off x="6199439" y="4233415"/>
            <a:ext cx="6926899" cy="73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2.4 NumPy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37007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010473"/>
              </p:ext>
            </p:extLst>
          </p:nvPr>
        </p:nvGraphicFramePr>
        <p:xfrm>
          <a:off x="465137" y="697260"/>
          <a:ext cx="11261725" cy="695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Document" r:id="rId3" imgW="11259185" imgH="6985721" progId="Word.Document.12">
                  <p:embed/>
                </p:oleObj>
              </mc:Choice>
              <mc:Fallback>
                <p:oleObj name="Document" r:id="rId3" imgW="11259185" imgH="698572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137" y="697260"/>
                        <a:ext cx="11261725" cy="695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787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482918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811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303628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360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168106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072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957859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47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260449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00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2.1.3 Python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编程规范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D16BEE-CC4B-4E5A-B1C1-F5AB825ADA65}"/>
              </a:ext>
            </a:extLst>
          </p:cNvPr>
          <p:cNvSpPr txBox="1"/>
          <p:nvPr/>
        </p:nvSpPr>
        <p:spPr>
          <a:xfrm>
            <a:off x="703514" y="1565860"/>
            <a:ext cx="10867801" cy="263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非常重视代码的可读性，对代码布局和排版有更加严格的要求。这里重点介绍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对代码编写的一些共同的要求、规范和一些常用的代码优化建议，最好在开始编写第一段代码的时候就要遵循这些规范和建议，养成一个好的习惯。</a:t>
            </a: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024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7235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9BF9D64-09F3-4802-B57C-EF4E6C2F21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084662"/>
              </p:ext>
            </p:extLst>
          </p:nvPr>
        </p:nvGraphicFramePr>
        <p:xfrm>
          <a:off x="694784" y="3429000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Document" r:id="rId5" imgW="10567945" imgH="5476601" progId="Word.Document.12">
                  <p:embed/>
                </p:oleObj>
              </mc:Choice>
              <mc:Fallback>
                <p:oleObj name="Document" r:id="rId5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784" y="3429000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923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893676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0CC1DF2-5292-4BE0-83D3-CA3A4399B0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305074"/>
              </p:ext>
            </p:extLst>
          </p:nvPr>
        </p:nvGraphicFramePr>
        <p:xfrm>
          <a:off x="544109" y="2553769"/>
          <a:ext cx="10566400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Document" r:id="rId5" imgW="10567945" imgH="5484892" progId="Word.Document.12">
                  <p:embed/>
                </p:oleObj>
              </mc:Choice>
              <mc:Fallback>
                <p:oleObj name="Document" r:id="rId5" imgW="10567945" imgH="54848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4109" y="2553769"/>
                        <a:ext cx="10566400" cy="546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82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104526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FBB3614-C816-4236-BDB8-6ECB75FC0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336560"/>
              </p:ext>
            </p:extLst>
          </p:nvPr>
        </p:nvGraphicFramePr>
        <p:xfrm>
          <a:off x="694784" y="2522541"/>
          <a:ext cx="10566400" cy="545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Document" r:id="rId5" imgW="10567945" imgH="5476601" progId="Word.Document.12">
                  <p:embed/>
                </p:oleObj>
              </mc:Choice>
              <mc:Fallback>
                <p:oleObj name="Document" r:id="rId5" imgW="10567945" imgH="547660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FBB3614-C816-4236-BDB8-6ECB75FC0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784" y="2522541"/>
                        <a:ext cx="10566400" cy="545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7F33C4A-871D-4C6B-8F43-56B60531F2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234098"/>
              </p:ext>
            </p:extLst>
          </p:nvPr>
        </p:nvGraphicFramePr>
        <p:xfrm>
          <a:off x="693738" y="4386263"/>
          <a:ext cx="10566400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Document" r:id="rId7" imgW="10567945" imgH="5484892" progId="Word.Document.12">
                  <p:embed/>
                </p:oleObj>
              </mc:Choice>
              <mc:Fallback>
                <p:oleObj name="Document" r:id="rId7" imgW="10567945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FBB3614-C816-4236-BDB8-6ECB75FC0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3738" y="4386263"/>
                        <a:ext cx="10566400" cy="546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87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是一种面向对象的解释型计算机编程语言。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语言具有通用性、高效性、跨平台移植性和安全性，广泛应用于科学计算、自然语言处理、图形图像处理、游戏开发、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应用等方面，在全球范围内拥有众多开发者专业社群。</a:t>
            </a: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814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174105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369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2.2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4208090" y="4645628"/>
            <a:ext cx="4187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Python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基本数据类型</a:t>
            </a:r>
          </a:p>
        </p:txBody>
      </p:sp>
    </p:spTree>
    <p:extLst>
      <p:ext uri="{BB962C8B-B14F-4D97-AF65-F5344CB8AC3E}">
        <p14:creationId xmlns:p14="http://schemas.microsoft.com/office/powerpoint/2010/main" val="650865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中有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种标准的数据类型：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number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（数字）、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（字符串）、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（列表）、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tuple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（元组）、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（集合）和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dictionary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（字典）。本节将简要介绍这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种数据类型。</a:t>
            </a: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774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2.2.1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数字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3A850FA-CC0F-41EF-92CB-F3D4F64FB3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966582"/>
              </p:ext>
            </p:extLst>
          </p:nvPr>
        </p:nvGraphicFramePr>
        <p:xfrm>
          <a:off x="642938" y="1494538"/>
          <a:ext cx="105664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Document" r:id="rId3" imgW="10567945" imgH="4432185" progId="Word.Document.12">
                  <p:embed/>
                </p:oleObj>
              </mc:Choice>
              <mc:Fallback>
                <p:oleObj name="Document" r:id="rId3" imgW="10567945" imgH="4432185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494538"/>
                        <a:ext cx="10566400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F7C8547-6735-4C34-894A-C78A57C11E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628805"/>
              </p:ext>
            </p:extLst>
          </p:nvPr>
        </p:nvGraphicFramePr>
        <p:xfrm>
          <a:off x="634407" y="2847110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name="Document" r:id="rId5" imgW="10567945" imgH="5476601" progId="Word.Document.12">
                  <p:embed/>
                </p:oleObj>
              </mc:Choice>
              <mc:Fallback>
                <p:oleObj name="Document" r:id="rId5" imgW="10567945" imgH="547660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FBB3614-C816-4236-BDB8-6ECB75FC0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4407" y="2847110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6FC3BCB-2F2B-4999-A9B2-3CB58DB22D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694984"/>
              </p:ext>
            </p:extLst>
          </p:nvPr>
        </p:nvGraphicFramePr>
        <p:xfrm>
          <a:off x="642938" y="4198938"/>
          <a:ext cx="10566400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Document" r:id="rId7" imgW="10567945" imgH="5484892" progId="Word.Document.12">
                  <p:embed/>
                </p:oleObj>
              </mc:Choice>
              <mc:Fallback>
                <p:oleObj name="Document" r:id="rId7" imgW="10567945" imgH="5484892" progId="Word.Document.12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F7C8547-6735-4C34-894A-C78A57C11E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2938" y="4198938"/>
                        <a:ext cx="10566400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525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343008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FBB3614-C816-4236-BDB8-6ECB75FC0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875104"/>
              </p:ext>
            </p:extLst>
          </p:nvPr>
        </p:nvGraphicFramePr>
        <p:xfrm>
          <a:off x="694784" y="2888298"/>
          <a:ext cx="10566400" cy="545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Document" r:id="rId5" imgW="10567945" imgH="5476601" progId="Word.Document.12">
                  <p:embed/>
                </p:oleObj>
              </mc:Choice>
              <mc:Fallback>
                <p:oleObj name="Document" r:id="rId5" imgW="10567945" imgH="547660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FBB3614-C816-4236-BDB8-6ECB75FC0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784" y="2888298"/>
                        <a:ext cx="10566400" cy="545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442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933378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FBB3614-C816-4236-BDB8-6ECB75FC0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201633"/>
              </p:ext>
            </p:extLst>
          </p:nvPr>
        </p:nvGraphicFramePr>
        <p:xfrm>
          <a:off x="812800" y="2372910"/>
          <a:ext cx="10566400" cy="545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Document" r:id="rId5" imgW="10567945" imgH="5476601" progId="Word.Document.12">
                  <p:embed/>
                </p:oleObj>
              </mc:Choice>
              <mc:Fallback>
                <p:oleObj name="Document" r:id="rId5" imgW="10567945" imgH="547660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FBB3614-C816-4236-BDB8-6ECB75FC0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00" y="2372910"/>
                        <a:ext cx="10566400" cy="545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888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2.2.2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字符串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1036B5D-C817-41F9-8CDB-7E0CEFD8ED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672551"/>
              </p:ext>
            </p:extLst>
          </p:nvPr>
        </p:nvGraphicFramePr>
        <p:xfrm>
          <a:off x="634407" y="147649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4407" y="147649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861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023548"/>
              </p:ext>
            </p:extLst>
          </p:nvPr>
        </p:nvGraphicFramePr>
        <p:xfrm>
          <a:off x="179395" y="1137112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395" y="1137112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921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173220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35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035990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866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2.1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4208090" y="4645628"/>
            <a:ext cx="389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Python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58943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004666"/>
              </p:ext>
            </p:extLst>
          </p:nvPr>
        </p:nvGraphicFramePr>
        <p:xfrm>
          <a:off x="693738" y="1084263"/>
          <a:ext cx="10820400" cy="545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Document" r:id="rId3" imgW="10819109" imgH="5459656" progId="Word.Document.12">
                  <p:embed/>
                </p:oleObj>
              </mc:Choice>
              <mc:Fallback>
                <p:oleObj name="Document" r:id="rId3" imgW="10819109" imgH="5459656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8" y="1084263"/>
                        <a:ext cx="10820400" cy="545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786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939051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592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030821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151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219997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017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055445"/>
              </p:ext>
            </p:extLst>
          </p:nvPr>
        </p:nvGraphicFramePr>
        <p:xfrm>
          <a:off x="628282" y="1103860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282" y="1103860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05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306111" y="1166849"/>
            <a:ext cx="11579777" cy="495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把上述五行复制到一个纯文本数据文件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data2_2.txt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中，编写如下程序：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ex2_2.py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a=[]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with open('data2_2.txt') as f: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for 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s) in enumerate(f):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a.append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s.count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('a'),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s.count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('c'),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s.count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('g'),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s.count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('t')])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(a); print(b)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266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2.2.3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列表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D16BEE-CC4B-4E5A-B1C1-F5AB825ADA65}"/>
              </a:ext>
            </a:extLst>
          </p:cNvPr>
          <p:cNvSpPr txBox="1"/>
          <p:nvPr/>
        </p:nvSpPr>
        <p:spPr>
          <a:xfrm>
            <a:off x="634407" y="1476495"/>
            <a:ext cx="11000805" cy="21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（列表）是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中使用最频繁的数据类型。列表可以完成大多数集合类的数据结构的实现。列表中元素的类型可以不相同，它支持数字、字符串，甚至可以包含其他列表（嵌套）。</a:t>
            </a: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A0F4B6-FFEE-41AC-B53D-4FEE1754C191}"/>
              </a:ext>
            </a:extLst>
          </p:cNvPr>
          <p:cNvSpPr txBox="1"/>
          <p:nvPr/>
        </p:nvSpPr>
        <p:spPr>
          <a:xfrm>
            <a:off x="595597" y="3166957"/>
            <a:ext cx="11000805" cy="21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列表是写在方括号（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）里、用逗号分隔开的元素列表。和字符串一样，列表同样可以被索引和截取，列表被截取后返回一个包含所需元素的新列表。</a:t>
            </a: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212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309113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874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248840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165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767872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84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2.1.1 Python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开发环境安装与配置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D16BEE-CC4B-4E5A-B1C1-F5AB825ADA65}"/>
              </a:ext>
            </a:extLst>
          </p:cNvPr>
          <p:cNvSpPr txBox="1"/>
          <p:nvPr/>
        </p:nvSpPr>
        <p:spPr>
          <a:xfrm>
            <a:off x="703515" y="1565860"/>
            <a:ext cx="10801300" cy="1082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除了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官方安装包自带的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IDLE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，还有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Anaconda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PyCharm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Eclipse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等大量开发环境。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521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2.4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使用列表推导式实现嵌套列表的平铺。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思路：先遍历列表中嵌套的子列表，然后再遍历子列表中的元素并提取出来作为最终列表中的元素。</a:t>
            </a: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ex2_4.py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a=[[1,2,3],[4,5,6],[7,8,9]]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d=[c for b in a for c in b]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print(d)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176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306111" y="850965"/>
            <a:ext cx="11579777" cy="4700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2.5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在列表推导式中使用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过滤不符合条件的元素。</a:t>
            </a:r>
          </a:p>
          <a:p>
            <a:pPr algn="just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基本思路：在列表推导式中可以使用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子句对列表中的元素进行筛选，只在结果列表中保留符合条件的元素。</a:t>
            </a:r>
          </a:p>
          <a:p>
            <a:pPr algn="just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）下面的代码可以列出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D:\Programs\Python\Python37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文件夹下所有的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exe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文件和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文件，其中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os.listdir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（）用来列出指定文件夹中所有文件和子文件夹清单，字符串方法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endswith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用来测试字符串是否以指定的字符串结束。</a:t>
            </a:r>
          </a:p>
          <a:p>
            <a:pPr algn="just"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43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306111" y="850965"/>
            <a:ext cx="11579777" cy="4183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ex2_5_1.py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os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=[filename for filename in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os.listdir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('D:\Programs\Python\Python37')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if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filename.endswith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(('.exe','.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'))]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81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573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）使用列表推导式查找数组中最大元素的所有位置。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ex2_5_2.py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numpy.random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randint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randint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(10,20,16)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[10,20)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上的随机整数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ma=max(a)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ind1=[index for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index,value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enumerate(a) if value==ma]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ind2=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np.where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(a==ma)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第二种方法求最大值的地址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print(ind1); print(ind2[0])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711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2.2.4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元组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D16BEE-CC4B-4E5A-B1C1-F5AB825ADA65}"/>
              </a:ext>
            </a:extLst>
          </p:cNvPr>
          <p:cNvSpPr txBox="1"/>
          <p:nvPr/>
        </p:nvSpPr>
        <p:spPr>
          <a:xfrm>
            <a:off x="703515" y="1565860"/>
            <a:ext cx="11083932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元组是一个不可改变的列表。不可改变意味着它不能被修改。元组只是逗号分隔的对象序列（不带括号的列表）。为了增加代码的可读性，通常将元组放在一对圆括号中：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my_tuple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=1,2,3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第一个元组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my_tuple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=(1,2,3)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与上面相同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singleton=1,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逗号表明该对象是一个元组</a:t>
            </a: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923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90825"/>
              </p:ext>
            </p:extLst>
          </p:nvPr>
        </p:nvGraphicFramePr>
        <p:xfrm>
          <a:off x="812800" y="1037358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00" y="1037358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701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682643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8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FBB3614-C816-4236-BDB8-6ECB75FC0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088803"/>
              </p:ext>
            </p:extLst>
          </p:nvPr>
        </p:nvGraphicFramePr>
        <p:xfrm>
          <a:off x="694784" y="2622290"/>
          <a:ext cx="10566400" cy="545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9" name="Document" r:id="rId5" imgW="10567945" imgH="5476601" progId="Word.Document.12">
                  <p:embed/>
                </p:oleObj>
              </mc:Choice>
              <mc:Fallback>
                <p:oleObj name="Document" r:id="rId5" imgW="10567945" imgH="547660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FBB3614-C816-4236-BDB8-6ECB75FC0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784" y="2622290"/>
                        <a:ext cx="10566400" cy="545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181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844980" y="1104389"/>
            <a:ext cx="10967554" cy="4183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2.6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元组操作示例。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ex2_6.py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 = ('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abc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12, 3.45, 'Python', 2.789)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print(T)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输出完整元组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print(T[-1])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输出元组的最后一个元素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print(T[1:3])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输出元组的第二、三元素</a:t>
            </a: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439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2.2.5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集合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D16BEE-CC4B-4E5A-B1C1-F5AB825ADA65}"/>
              </a:ext>
            </a:extLst>
          </p:cNvPr>
          <p:cNvSpPr txBox="1"/>
          <p:nvPr/>
        </p:nvSpPr>
        <p:spPr>
          <a:xfrm>
            <a:off x="703514" y="1565860"/>
            <a:ext cx="10884427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集合（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）是一个无序不重复元素的序列。基本功能是进行成员关系测试和删除重复元素。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中，创建集合有两种方式：一种是用一对大括号将多个用逗号分隔的数据括起来；另一类是使用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set()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函数，该函数可以将字符串、列表、元组等类型的数据转换成集合类型的数据。</a:t>
            </a: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177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730596"/>
              </p:ext>
            </p:extLst>
          </p:nvPr>
        </p:nvGraphicFramePr>
        <p:xfrm>
          <a:off x="693738" y="1084263"/>
          <a:ext cx="10956925" cy="545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4" name="Document" r:id="rId3" imgW="10954406" imgH="5459656" progId="Word.Document.12">
                  <p:embed/>
                </p:oleObj>
              </mc:Choice>
              <mc:Fallback>
                <p:oleObj name="Document" r:id="rId3" imgW="10954406" imgH="5459656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8" y="1084263"/>
                        <a:ext cx="10956925" cy="545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FBB3614-C816-4236-BDB8-6ECB75FC0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861918"/>
              </p:ext>
            </p:extLst>
          </p:nvPr>
        </p:nvGraphicFramePr>
        <p:xfrm>
          <a:off x="727869" y="2372908"/>
          <a:ext cx="10888662" cy="545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Document" r:id="rId5" imgW="10887117" imgH="5459656" progId="Word.Document.12">
                  <p:embed/>
                </p:oleObj>
              </mc:Choice>
              <mc:Fallback>
                <p:oleObj name="Document" r:id="rId5" imgW="10887117" imgH="5459656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FBB3614-C816-4236-BDB8-6ECB75FC0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7869" y="2372908"/>
                        <a:ext cx="10888662" cy="545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034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1081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1.Python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安装</a:t>
            </a: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D16BEE-CC4B-4E5A-B1C1-F5AB825ADA65}"/>
              </a:ext>
            </a:extLst>
          </p:cNvPr>
          <p:cNvSpPr txBox="1"/>
          <p:nvPr/>
        </p:nvSpPr>
        <p:spPr>
          <a:xfrm>
            <a:off x="695350" y="1549234"/>
            <a:ext cx="108013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可用于微软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、苹果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MacOS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和开源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所有三大操作系统。建议到网站</a:t>
            </a: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hlinkClick r:id="rId2"/>
              </a:rPr>
              <a:t>http://winpython.github.io/</a:t>
            </a: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下载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WinPython3.8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版本，例如下载文件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Winpython64-3.8.9.0.exe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，双击该文件，把文件解压到某个目录后，就可以直接运行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了。并且包括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cvxpy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（优化库）等常用的数学建模库基本上都安装好了，不需要在命令行下运行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pip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单独进行每个库的安装。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467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745227" y="1549234"/>
            <a:ext cx="10967554" cy="4183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2.7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集合操作示例。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ex2_7.py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student = {'Tom', 'Jim', 'Mary', 'Tom', 'Jack', 'Rose'}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print(student)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set('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abcdabc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print(a)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每次输出是不一样的，如输出：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{'d', 'b', 'a', 'c'}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747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2.2.6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字典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D16BEE-CC4B-4E5A-B1C1-F5AB825ADA65}"/>
              </a:ext>
            </a:extLst>
          </p:cNvPr>
          <p:cNvSpPr txBox="1"/>
          <p:nvPr/>
        </p:nvSpPr>
        <p:spPr>
          <a:xfrm>
            <a:off x="703514" y="1565860"/>
            <a:ext cx="11117183" cy="263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字典（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dictionary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）是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中另一个非常有用的内置数据类型。前面介绍的列表是有序的对象集合，字典是无序的对象集合。两者的区别在于：字典中的元素是通过键来存取的，而不是通过索引值存取的。</a:t>
            </a: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607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995006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740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838325"/>
            <a:ext cx="10967554" cy="625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2.8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字典操作示例。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ex2_8.py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dict1 ={'Alice': '123', 'Beth': '456', 'Cecil': 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abc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'}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print(dict1['Alice'])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123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dict1['new'] = 'Hello'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增加新的键值对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dict1['Alice'] = '1234'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修改已有键值对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dict2 = {'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abc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': 123, 456: 78.9}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print(dict2[456])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78.9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字典对象提供了一个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get()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方法用来返回指定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键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对应的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值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，并且允许指定该键不存在时返回特定的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值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102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838325"/>
            <a:ext cx="10967554" cy="4183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2.9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字典的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get()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方法使用示例。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ex2_9.py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Dict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={'age':18,'score':[98,97],'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name':'Zhang','sex':'male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'}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Dict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['age'])  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18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Dict.get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('age'))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18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Dict.get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address','Not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Exists.'))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No Exists 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Dict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['address'])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出错</a:t>
            </a: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25576E7-87D6-4FD4-A28E-D635652277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746321"/>
              </p:ext>
            </p:extLst>
          </p:nvPr>
        </p:nvGraphicFramePr>
        <p:xfrm>
          <a:off x="457200" y="4524058"/>
          <a:ext cx="11277600" cy="545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name="Document" r:id="rId3" imgW="11276097" imgH="5459656" progId="Word.Document.12">
                  <p:embed/>
                </p:oleObj>
              </mc:Choice>
              <mc:Fallback>
                <p:oleObj name="Document" r:id="rId3" imgW="11276097" imgH="5459656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FBB3614-C816-4236-BDB8-6ECB75FC0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4524058"/>
                        <a:ext cx="11277600" cy="545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558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838325"/>
            <a:ext cx="10967554" cy="625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2.10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字典元素的访问示例。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ex2_10.py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Dict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={'age':18, 'score':[98,97], 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name':'Zhang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sex':'male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'}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item in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Dict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  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遍历输出字典的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键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print(item)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print("----------" )          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item in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Dict.items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():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遍历输出字典的元素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print(item)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print("----------")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value in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Dict.values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():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遍历输出字典的值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print(value)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586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017618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6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FBB3614-C816-4236-BDB8-6ECB75FC0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274767"/>
              </p:ext>
            </p:extLst>
          </p:nvPr>
        </p:nvGraphicFramePr>
        <p:xfrm>
          <a:off x="694784" y="2522538"/>
          <a:ext cx="10566400" cy="545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7" name="Document" r:id="rId5" imgW="10567945" imgH="5476601" progId="Word.Document.12">
                  <p:embed/>
                </p:oleObj>
              </mc:Choice>
              <mc:Fallback>
                <p:oleObj name="Document" r:id="rId5" imgW="10567945" imgH="547660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FBB3614-C816-4236-BDB8-6ECB75FC0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784" y="2522538"/>
                        <a:ext cx="10566400" cy="545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365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838325"/>
            <a:ext cx="10967554" cy="573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ex2_11_1.py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string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random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string.ascii_letters+string.digits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y=''.join([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random.choice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 for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range(1000)])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#choice()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用于从多个元素中随机选择一个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dict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构造空字典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y: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d[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d.get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(ch,0)+1;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k,v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sorted(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d.items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()):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print(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k,':',v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43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838325"/>
            <a:ext cx="10967554" cy="4700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我们也可以利用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collections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模块的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Counter()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方法直接作出统计，程序如下：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ex2_11_2.py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string, random, collections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依次加载三个模块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string.ascii_letters+string.digits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y=''.join([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random.choice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 for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range(1000)])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count=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collections.Counter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(y)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k,v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sorted(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count.items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()):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print(k, ':', v)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5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2.3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4208090" y="4645628"/>
            <a:ext cx="389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412129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794210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3" imgW="10567945" imgH="5453167" progId="Word.Document.12">
                  <p:embed/>
                </p:oleObj>
              </mc:Choice>
              <mc:Fallback>
                <p:oleObj name="Document" r:id="rId3" imgW="10567945" imgH="54531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394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语言中，函数是一组相关联的、能够完成特定任务的语句模块，分内置函数、第三方模块函数和自定义函数。内置函数是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系统自带的函数，模块函数是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等库中的函数。下面先介绍自定义函数。</a:t>
            </a: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949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2.3.1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自定义函数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450329"/>
              </p:ext>
            </p:extLst>
          </p:nvPr>
        </p:nvGraphicFramePr>
        <p:xfrm>
          <a:off x="457200" y="2336800"/>
          <a:ext cx="10329863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7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336800"/>
                        <a:ext cx="10329863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34407" y="1447150"/>
            <a:ext cx="6926899" cy="56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1.</a:t>
            </a:r>
            <a:r>
              <a:rPr lang="zh-CN" altLang="en-US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函数定义及调用</a:t>
            </a:r>
          </a:p>
        </p:txBody>
      </p:sp>
    </p:spTree>
    <p:extLst>
      <p:ext uri="{BB962C8B-B14F-4D97-AF65-F5344CB8AC3E}">
        <p14:creationId xmlns:p14="http://schemas.microsoft.com/office/powerpoint/2010/main" val="185743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283477"/>
              </p:ext>
            </p:extLst>
          </p:nvPr>
        </p:nvGraphicFramePr>
        <p:xfrm>
          <a:off x="693738" y="1084263"/>
          <a:ext cx="10956925" cy="531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2" name="Document" r:id="rId3" imgW="11212766" imgH="5462540" progId="Word.Document.12">
                  <p:embed/>
                </p:oleObj>
              </mc:Choice>
              <mc:Fallback>
                <p:oleObj name="Document" r:id="rId3" imgW="11212766" imgH="5462540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8" y="1084263"/>
                        <a:ext cx="10956925" cy="531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745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355371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5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FBB3614-C816-4236-BDB8-6ECB75FC0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857640"/>
              </p:ext>
            </p:extLst>
          </p:nvPr>
        </p:nvGraphicFramePr>
        <p:xfrm>
          <a:off x="693738" y="3436938"/>
          <a:ext cx="10566400" cy="545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6" name="Document" r:id="rId5" imgW="10567945" imgH="5476601" progId="Word.Document.12">
                  <p:embed/>
                </p:oleObj>
              </mc:Choice>
              <mc:Fallback>
                <p:oleObj name="Document" r:id="rId5" imgW="10567945" imgH="547660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FBB3614-C816-4236-BDB8-6ECB75FC0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3738" y="3436938"/>
                        <a:ext cx="10566400" cy="545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205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017219"/>
            <a:ext cx="10967554" cy="5661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2.12  </a:t>
            </a:r>
            <a:r>
              <a:rPr lang="zh-CN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分别编写求</a:t>
            </a:r>
            <a:r>
              <a:rPr lang="en-US" altLang="zh-CN" sz="20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！和输出斐波那契数列的函数，并调用两个函数进行测试。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编写的两个函数及调用程序如下：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ex2_12_1.py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def factorial(n):  #</a:t>
            </a:r>
            <a:r>
              <a:rPr lang="zh-CN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定义阶乘函数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r = 1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while n &gt; 1: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r *= n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n -= 1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return r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def fib(n):   #</a:t>
            </a:r>
            <a:r>
              <a:rPr lang="zh-CN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定义输出斐波那契数列函数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a, b = 1, 1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while a &lt; n: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print(a, end='  ')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a, b = b, </a:t>
            </a:r>
            <a:r>
              <a:rPr lang="en-US" altLang="zh-CN" sz="20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a+b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print('%d!=%d'%(5,factorial(5)))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fib(200)</a:t>
            </a:r>
          </a:p>
          <a:p>
            <a:pPr fontAlgn="auto">
              <a:lnSpc>
                <a:spcPct val="120000"/>
              </a:lnSpc>
            </a:pPr>
            <a:endParaRPr lang="zh-CN" altLang="en-US" sz="20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807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000593"/>
            <a:ext cx="10967554" cy="5230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我们也可以先编写求阶乘和输出斐波那契数列的两个函数，并保存在文件</a:t>
            </a: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ex2_1_2.py</a:t>
            </a:r>
            <a:r>
              <a:rPr lang="zh-CN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中，供其他程序调用。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ex2_12_2.py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def factorial(n):  #</a:t>
            </a:r>
            <a:r>
              <a:rPr lang="zh-CN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定义阶乘函数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r = 1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while n &gt; 1: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r *= n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n -= 1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return r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def fib(n):   #</a:t>
            </a:r>
            <a:r>
              <a:rPr lang="zh-CN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定义输出斐波那契数列函数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a, b = 1, 1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while a &lt; n: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print(a, end='  ')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a, b = b, </a:t>
            </a:r>
            <a:r>
              <a:rPr lang="en-US" altLang="zh-CN" sz="20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a+b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33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000593"/>
            <a:ext cx="10967554" cy="263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编写调用上面两个函数的程序如下：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ex2_12_3.py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ex2_12_2 import factorial, fib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print('%d!=%d'%(5,factorial(5)))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fib(200)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1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000593"/>
            <a:ext cx="10967554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2.13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数据分组。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ex2_13.py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bifurcate_by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return [[x for x in L if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(x)],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[x for x in L if not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(x)]]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bifurcate_by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(['beep', 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boop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'foo', 'bar'], lambda x: x[0] == 'b')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print(s)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55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114204"/>
              </p:ext>
            </p:extLst>
          </p:nvPr>
        </p:nvGraphicFramePr>
        <p:xfrm>
          <a:off x="684283" y="1694036"/>
          <a:ext cx="10328275" cy="535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6" name="Document" r:id="rId3" imgW="10567945" imgH="5484892" progId="Word.Document.12">
                  <p:embed/>
                </p:oleObj>
              </mc:Choice>
              <mc:Fallback>
                <p:oleObj name="Document" r:id="rId3" imgW="10567945" imgH="54848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83" y="1694036"/>
                        <a:ext cx="10328275" cy="535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56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</a:t>
            </a:r>
            <a:r>
              <a:rPr lang="zh-CN" altLang="en-US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匿名函数</a:t>
            </a:r>
          </a:p>
        </p:txBody>
      </p:sp>
    </p:spTree>
    <p:extLst>
      <p:ext uri="{BB962C8B-B14F-4D97-AF65-F5344CB8AC3E}">
        <p14:creationId xmlns:p14="http://schemas.microsoft.com/office/powerpoint/2010/main" val="250044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6"/>
            <a:ext cx="10967554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2.14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用匿名函数，求三个数的乘积及列表元素的值。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ex2_14.py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f=lambda x, y, z: x*y*z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L=lambda x: [x**2, x**3, x**4]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print(f(3,4,5)); print(L(2))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75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934622"/>
              </p:ext>
            </p:extLst>
          </p:nvPr>
        </p:nvGraphicFramePr>
        <p:xfrm>
          <a:off x="812800" y="1077808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Document" r:id="rId3" imgW="10567945" imgH="5507605" progId="Word.Document.12">
                  <p:embed/>
                </p:oleObj>
              </mc:Choice>
              <mc:Fallback>
                <p:oleObj name="Document" r:id="rId3" imgW="10567945" imgH="5507605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00" y="1077808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12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2.3.2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模块的导入与使用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6E989C1-F2A8-40AC-9C1D-F6C823B836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919100"/>
              </p:ext>
            </p:extLst>
          </p:nvPr>
        </p:nvGraphicFramePr>
        <p:xfrm>
          <a:off x="642938" y="1676400"/>
          <a:ext cx="11142662" cy="545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1" name="Document" r:id="rId3" imgW="11141160" imgH="5459656" progId="Word.Document.12">
                  <p:embed/>
                </p:oleObj>
              </mc:Choice>
              <mc:Fallback>
                <p:oleObj name="Document" r:id="rId3" imgW="11141160" imgH="5459656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676400"/>
                        <a:ext cx="11142662" cy="545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739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81354"/>
              </p:ext>
            </p:extLst>
          </p:nvPr>
        </p:nvGraphicFramePr>
        <p:xfrm>
          <a:off x="693738" y="1084263"/>
          <a:ext cx="10956925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3" name="Document" r:id="rId3" imgW="11212766" imgH="5478403" progId="Word.Document.12">
                  <p:embed/>
                </p:oleObj>
              </mc:Choice>
              <mc:Fallback>
                <p:oleObj name="Document" r:id="rId3" imgW="11212766" imgH="547840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8" y="1084263"/>
                        <a:ext cx="10956925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247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417781"/>
              </p:ext>
            </p:extLst>
          </p:nvPr>
        </p:nvGraphicFramePr>
        <p:xfrm>
          <a:off x="684283" y="1694036"/>
          <a:ext cx="10328275" cy="535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0" name="Document" r:id="rId3" imgW="10567945" imgH="5492824" progId="Word.Document.12">
                  <p:embed/>
                </p:oleObj>
              </mc:Choice>
              <mc:Fallback>
                <p:oleObj name="Document" r:id="rId3" imgW="10567945" imgH="5492824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83" y="1694036"/>
                        <a:ext cx="10328275" cy="535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1081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标准库与扩展库中对象的导入与使用</a:t>
            </a: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241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839350"/>
              </p:ext>
            </p:extLst>
          </p:nvPr>
        </p:nvGraphicFramePr>
        <p:xfrm>
          <a:off x="693738" y="1084263"/>
          <a:ext cx="10956925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4" name="Document" r:id="rId3" imgW="11212766" imgH="5478403" progId="Word.Document.12">
                  <p:embed/>
                </p:oleObj>
              </mc:Choice>
              <mc:Fallback>
                <p:oleObj name="Document" r:id="rId3" imgW="11212766" imgH="547840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8" y="1084263"/>
                        <a:ext cx="10956925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365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470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2.15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加载模块示例。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ex2_15.py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math       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导入标准库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math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random     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导入标准库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random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numpy.random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nr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导入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库中的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random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模块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math.gcd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(12,21)  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计算最大公约数，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a=3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random.randint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(0,2)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获得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[0,2]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区间上的随机整数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nr.randint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(0, 2, (4, 3))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获得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[0,2)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区间上的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4×3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随机整数矩阵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print(a); print(b); print(c)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a,b,c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的值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276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785032"/>
              </p:ext>
            </p:extLst>
          </p:nvPr>
        </p:nvGraphicFramePr>
        <p:xfrm>
          <a:off x="693738" y="1084263"/>
          <a:ext cx="10956925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8" name="Document" r:id="rId3" imgW="11212766" imgH="5478403" progId="Word.Document.12">
                  <p:embed/>
                </p:oleObj>
              </mc:Choice>
              <mc:Fallback>
                <p:oleObj name="Document" r:id="rId3" imgW="11212766" imgH="547840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8" y="1084263"/>
                        <a:ext cx="10956925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905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2.16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导入模块示例。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ex2_16.py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random import sample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numpy.random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randint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a=sample(range(10), 5)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[0,9]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区间上选择不重复的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个整数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randint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(0, 10, 5)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[0,9]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区间上生成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个随机整数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print(a); print(b) 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550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938844"/>
              </p:ext>
            </p:extLst>
          </p:nvPr>
        </p:nvGraphicFramePr>
        <p:xfrm>
          <a:off x="693738" y="1084263"/>
          <a:ext cx="10956925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2" name="Document" r:id="rId3" imgW="11212766" imgH="5478403" progId="Word.Document.12">
                  <p:embed/>
                </p:oleObj>
              </mc:Choice>
              <mc:Fallback>
                <p:oleObj name="Document" r:id="rId3" imgW="11212766" imgH="547840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8" y="1084263"/>
                        <a:ext cx="10956925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06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4183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2.17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导入模块示例。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ex2_17.py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math import *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a=sin(3) 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求正弦值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b=pi     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常数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π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c=e      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常数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d=radians(180)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把角度转换为弧度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print(a); print(b); print(c); print(d)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32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272750"/>
              </p:ext>
            </p:extLst>
          </p:nvPr>
        </p:nvGraphicFramePr>
        <p:xfrm>
          <a:off x="677863" y="1693863"/>
          <a:ext cx="10328275" cy="536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6" name="Document" r:id="rId3" imgW="10567945" imgH="5500755" progId="Word.Document.12">
                  <p:embed/>
                </p:oleObj>
              </mc:Choice>
              <mc:Fallback>
                <p:oleObj name="Document" r:id="rId3" imgW="10567945" imgH="5500755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367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159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自定义函数的导入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286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698656"/>
              </p:ext>
            </p:extLst>
          </p:nvPr>
        </p:nvGraphicFramePr>
        <p:xfrm>
          <a:off x="533400" y="967885"/>
          <a:ext cx="11125200" cy="66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Document" r:id="rId3" imgW="11119929" imgH="6613308" progId="Word.Document.12">
                  <p:embed/>
                </p:oleObj>
              </mc:Choice>
              <mc:Fallback>
                <p:oleObj name="Document" r:id="rId3" imgW="11119929" imgH="6613308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967885"/>
                        <a:ext cx="11125200" cy="660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336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2.18</a:t>
            </a: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（续例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2.12</a:t>
            </a: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调入自定义函数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factorial()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fib()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，计算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！，输出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300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以内的斐波那契数列。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ex2_18.py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ex2_12_2 import *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print(factorial(6))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fib(300)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76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2.3.3 Python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常用内置函数用法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577A606-ECA5-4A54-BB21-FFE8BBF534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239764"/>
              </p:ext>
            </p:extLst>
          </p:nvPr>
        </p:nvGraphicFramePr>
        <p:xfrm>
          <a:off x="634407" y="147649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5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4407" y="147649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82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847765"/>
              </p:ext>
            </p:extLst>
          </p:nvPr>
        </p:nvGraphicFramePr>
        <p:xfrm>
          <a:off x="465137" y="979979"/>
          <a:ext cx="11261725" cy="817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6" name="Document" r:id="rId3" imgW="12143655" imgH="8571992" progId="Word.Document.12">
                  <p:embed/>
                </p:oleObj>
              </mc:Choice>
              <mc:Fallback>
                <p:oleObj name="Document" r:id="rId3" imgW="12143655" imgH="85719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137" y="979979"/>
                        <a:ext cx="11261725" cy="817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120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339481"/>
              </p:ext>
            </p:extLst>
          </p:nvPr>
        </p:nvGraphicFramePr>
        <p:xfrm>
          <a:off x="465137" y="547717"/>
          <a:ext cx="11261725" cy="817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7" name="Document" r:id="rId3" imgW="12143655" imgH="8571992" progId="Word.Document.12">
                  <p:embed/>
                </p:oleObj>
              </mc:Choice>
              <mc:Fallback>
                <p:oleObj name="Document" r:id="rId3" imgW="12143655" imgH="85719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137" y="547717"/>
                        <a:ext cx="11261725" cy="817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356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676303"/>
              </p:ext>
            </p:extLst>
          </p:nvPr>
        </p:nvGraphicFramePr>
        <p:xfrm>
          <a:off x="677863" y="1693863"/>
          <a:ext cx="10328275" cy="536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1" name="Document" r:id="rId3" imgW="10567945" imgH="5508686" progId="Word.Document.12">
                  <p:embed/>
                </p:oleObj>
              </mc:Choice>
              <mc:Fallback>
                <p:oleObj name="Document" r:id="rId3" imgW="10567945" imgH="5508686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367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159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排序</a:t>
            </a: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825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4700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2.19 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sorted()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使用示例。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ex2_19.py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numpy.random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nr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x1=list(range(9,21))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nr.shuffle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(x1)       #shuffle()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用来随机打乱顺序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x2=sorted(x1)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按照从小到大排序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x3=sorted(x1,reverse=True)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按照从大到小排序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x4=sorted(x1, key=lambda item: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(str(item)))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以指定的规则排序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print(x1); print(x2); print(x3); print(x4)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0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137134"/>
              </p:ext>
            </p:extLst>
          </p:nvPr>
        </p:nvGraphicFramePr>
        <p:xfrm>
          <a:off x="677863" y="1693863"/>
          <a:ext cx="10328275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5" name="Document" r:id="rId3" imgW="10567945" imgH="5516618" progId="Word.Document.12">
                  <p:embed/>
                </p:oleObj>
              </mc:Choice>
              <mc:Fallback>
                <p:oleObj name="Document" r:id="rId3" imgW="10567945" imgH="5516618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38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159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枚举</a:t>
            </a: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405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2643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</a:rPr>
              <a:t>2.20  </a:t>
            </a:r>
            <a:r>
              <a:rPr lang="en-US" altLang="zh-CN" sz="2800" b="1" dirty="0"/>
              <a:t>enumerate()</a:t>
            </a:r>
            <a:r>
              <a:rPr lang="zh-CN" altLang="zh-CN" sz="2800" b="1" dirty="0"/>
              <a:t>函数使用示例。</a:t>
            </a:r>
            <a:endParaRPr lang="zh-CN" altLang="zh-CN" sz="2800" dirty="0"/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#</a:t>
            </a:r>
            <a:r>
              <a:rPr lang="zh-CN" altLang="zh-CN" sz="2800" b="1" dirty="0"/>
              <a:t>程序文件</a:t>
            </a:r>
            <a:r>
              <a:rPr lang="en-US" altLang="zh-CN" sz="2800" b="1" dirty="0"/>
              <a:t>ex2_20.py</a:t>
            </a:r>
            <a:endParaRPr lang="zh-CN" altLang="zh-CN" sz="2800" dirty="0"/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x1="</a:t>
            </a:r>
            <a:r>
              <a:rPr lang="en-US" altLang="zh-CN" sz="2800" b="1" dirty="0" err="1"/>
              <a:t>abcde</a:t>
            </a:r>
            <a:r>
              <a:rPr lang="en-US" altLang="zh-CN" sz="2800" b="1" dirty="0"/>
              <a:t>"</a:t>
            </a:r>
            <a:endParaRPr lang="zh-CN" altLang="zh-CN" sz="2800" dirty="0"/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x2=list(enumerate(x1))</a:t>
            </a:r>
            <a:endParaRPr lang="zh-CN" altLang="zh-CN" sz="2800" dirty="0"/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for </a:t>
            </a:r>
            <a:r>
              <a:rPr lang="en-US" altLang="zh-CN" sz="2800" b="1" dirty="0" err="1"/>
              <a:t>ind,ch</a:t>
            </a:r>
            <a:r>
              <a:rPr lang="en-US" altLang="zh-CN" sz="2800" b="1" dirty="0"/>
              <a:t> in enumerate(x1): print(</a:t>
            </a:r>
            <a:r>
              <a:rPr lang="en-US" altLang="zh-CN" sz="2800" b="1" dirty="0" err="1"/>
              <a:t>ch</a:t>
            </a:r>
            <a:r>
              <a:rPr lang="en-US" altLang="zh-CN" sz="2800" b="1" dirty="0"/>
              <a:t>)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6364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112384"/>
              </p:ext>
            </p:extLst>
          </p:nvPr>
        </p:nvGraphicFramePr>
        <p:xfrm>
          <a:off x="677863" y="1693863"/>
          <a:ext cx="10328275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9" name="Document" r:id="rId3" imgW="10567945" imgH="5516618" progId="Word.Document.12">
                  <p:embed/>
                </p:oleObj>
              </mc:Choice>
              <mc:Fallback>
                <p:oleObj name="Document" r:id="rId3" imgW="10567945" imgH="5516618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38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11069913" cy="21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3.map()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函数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055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2.21 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map()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函数使用示例。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ex2_21.py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random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random.randint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(1e5, 1e8)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生成一个随机整数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y=list(map(int, str(x)))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提出每位上的数字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z=list(map(lambda x, y: x%2==1 and y%2==0, [1,3,2,4,1], [3,2,1,2]))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print(x); print(y); print(z)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06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5329</Words>
  <Application>Microsoft Office PowerPoint</Application>
  <PresentationFormat>宽屏</PresentationFormat>
  <Paragraphs>494</Paragraphs>
  <Slides>153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153</vt:i4>
      </vt:variant>
    </vt:vector>
  </HeadingPairs>
  <TitlesOfParts>
    <vt:vector size="159" baseType="lpstr">
      <vt:lpstr>微软雅黑</vt:lpstr>
      <vt:lpstr>Arial</vt:lpstr>
      <vt:lpstr>Calibri</vt:lpstr>
      <vt:lpstr>Times New Roman</vt:lpstr>
      <vt:lpstr>Office 主题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gav</cp:lastModifiedBy>
  <cp:revision>52</cp:revision>
  <dcterms:created xsi:type="dcterms:W3CDTF">2020-12-25T07:26:00Z</dcterms:created>
  <dcterms:modified xsi:type="dcterms:W3CDTF">2022-01-06T09:47:03Z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