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sldIdLst>
    <p:sldId id="258" r:id="rId2"/>
    <p:sldId id="265" r:id="rId3"/>
    <p:sldId id="269" r:id="rId4"/>
    <p:sldId id="308" r:id="rId5"/>
    <p:sldId id="309" r:id="rId6"/>
    <p:sldId id="503" r:id="rId7"/>
    <p:sldId id="515" r:id="rId8"/>
    <p:sldId id="504" r:id="rId9"/>
    <p:sldId id="516" r:id="rId10"/>
    <p:sldId id="517" r:id="rId11"/>
    <p:sldId id="311" r:id="rId12"/>
    <p:sldId id="518" r:id="rId13"/>
    <p:sldId id="519" r:id="rId14"/>
    <p:sldId id="520" r:id="rId15"/>
    <p:sldId id="270" r:id="rId16"/>
    <p:sldId id="314" r:id="rId17"/>
    <p:sldId id="505" r:id="rId18"/>
    <p:sldId id="523" r:id="rId19"/>
    <p:sldId id="524" r:id="rId20"/>
    <p:sldId id="409" r:id="rId21"/>
    <p:sldId id="526" r:id="rId22"/>
    <p:sldId id="316" r:id="rId23"/>
    <p:sldId id="506" r:id="rId24"/>
    <p:sldId id="271" r:id="rId25"/>
    <p:sldId id="318" r:id="rId26"/>
    <p:sldId id="531" r:id="rId27"/>
    <p:sldId id="320" r:id="rId28"/>
    <p:sldId id="527" r:id="rId29"/>
    <p:sldId id="532" r:id="rId30"/>
    <p:sldId id="529" r:id="rId31"/>
    <p:sldId id="533" r:id="rId32"/>
    <p:sldId id="534" r:id="rId33"/>
    <p:sldId id="536" r:id="rId34"/>
    <p:sldId id="535" r:id="rId35"/>
    <p:sldId id="537" r:id="rId36"/>
    <p:sldId id="538" r:id="rId37"/>
    <p:sldId id="539" r:id="rId38"/>
    <p:sldId id="530" r:id="rId39"/>
    <p:sldId id="540" r:id="rId40"/>
    <p:sldId id="544" r:id="rId41"/>
    <p:sldId id="545" r:id="rId42"/>
    <p:sldId id="546" r:id="rId43"/>
    <p:sldId id="541" r:id="rId44"/>
    <p:sldId id="272" r:id="rId45"/>
    <p:sldId id="415" r:id="rId46"/>
    <p:sldId id="548" r:id="rId47"/>
    <p:sldId id="549" r:id="rId48"/>
    <p:sldId id="550" r:id="rId49"/>
    <p:sldId id="551" r:id="rId50"/>
    <p:sldId id="556" r:id="rId51"/>
    <p:sldId id="555" r:id="rId52"/>
    <p:sldId id="552" r:id="rId53"/>
    <p:sldId id="557" r:id="rId54"/>
    <p:sldId id="273" r:id="rId55"/>
    <p:sldId id="325" r:id="rId56"/>
    <p:sldId id="558" r:id="rId57"/>
    <p:sldId id="326" r:id="rId58"/>
    <p:sldId id="565" r:id="rId59"/>
    <p:sldId id="559" r:id="rId60"/>
    <p:sldId id="560" r:id="rId61"/>
    <p:sldId id="566" r:id="rId62"/>
    <p:sldId id="561" r:id="rId63"/>
    <p:sldId id="567" r:id="rId64"/>
    <p:sldId id="562" r:id="rId65"/>
    <p:sldId id="563" r:id="rId66"/>
    <p:sldId id="568" r:id="rId67"/>
    <p:sldId id="572" r:id="rId68"/>
    <p:sldId id="564" r:id="rId69"/>
    <p:sldId id="573" r:id="rId70"/>
    <p:sldId id="575" r:id="rId71"/>
    <p:sldId id="576" r:id="rId72"/>
    <p:sldId id="579" r:id="rId73"/>
    <p:sldId id="577" r:id="rId74"/>
    <p:sldId id="328" r:id="rId75"/>
    <p:sldId id="574" r:id="rId76"/>
    <p:sldId id="580" r:id="rId77"/>
    <p:sldId id="581" r:id="rId78"/>
    <p:sldId id="578" r:id="rId79"/>
    <p:sldId id="512" r:id="rId8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87"/>
    <a:srgbClr val="0087FA"/>
    <a:srgbClr val="0000D2"/>
    <a:srgbClr val="CEE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文件操作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 SciPy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0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 </a:t>
            </a:r>
            <a:r>
              <a:rPr lang="en-US" altLang="zh-C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2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2.9 Matplotlib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1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7620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j2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35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章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使用入门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7" y="143251"/>
            <a:ext cx="4481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基本数据类型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9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NumPy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0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bg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50" y="0"/>
            <a:ext cx="12192000" cy="6858000"/>
          </a:xfrm>
          <a:prstGeom prst="rect">
            <a:avLst/>
          </a:prstGeom>
        </p:spPr>
      </p:pic>
      <p:pic>
        <p:nvPicPr>
          <p:cNvPr id="7" name="图片 6" descr="标题栏b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D85AF02-7CF4-4FE5-A8DE-AB31EE85D58B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601098" y="143251"/>
            <a:ext cx="3570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 Pandas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02F68-ED0B-4077-848F-4ED83EFAAA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7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g11">
            <a:extLst>
              <a:ext uri="{FF2B5EF4-FFF2-40B4-BE49-F238E27FC236}">
                <a16:creationId xmlns:a16="http://schemas.microsoft.com/office/drawing/2014/main" id="{5C2C3422-9BC7-4844-97B0-9F101D81E52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标题栏bg">
            <a:extLst>
              <a:ext uri="{FF2B5EF4-FFF2-40B4-BE49-F238E27FC236}">
                <a16:creationId xmlns:a16="http://schemas.microsoft.com/office/drawing/2014/main" id="{86D17F04-9E1E-4417-9DAC-037AF7B485B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-19368"/>
            <a:ext cx="12191365" cy="768985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916942A7-7E20-4E9E-96AC-EFFC7C714462}"/>
              </a:ext>
            </a:extLst>
          </p:cNvPr>
          <p:cNvSpPr/>
          <p:nvPr userDrawn="1"/>
        </p:nvSpPr>
        <p:spPr>
          <a:xfrm>
            <a:off x="118369" y="0"/>
            <a:ext cx="728721" cy="709353"/>
          </a:xfrm>
          <a:prstGeom prst="ellipse">
            <a:avLst/>
          </a:prstGeom>
          <a:solidFill>
            <a:srgbClr val="060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6422-12DF-40ED-ADA8-A2D34A129801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3150" y="71814"/>
            <a:ext cx="438988" cy="6256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61" r:id="rId4"/>
    <p:sldLayoutId id="2147483650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Word_Document19.docx"/><Relationship Id="rId4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6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0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1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5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7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8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9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40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2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4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5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6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7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8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9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0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3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4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5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6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57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938654"/>
            <a:ext cx="8141677" cy="2950845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130060" y="2249695"/>
            <a:ext cx="4889793" cy="256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</a:t>
            </a:r>
            <a:endParaRPr lang="en-US" altLang="zh-CN" sz="4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fontAlgn="auto">
              <a:lnSpc>
                <a:spcPct val="120000"/>
              </a:lnSpc>
            </a:pP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使用入门（</a:t>
            </a:r>
            <a:r>
              <a:rPr lang="en-US" altLang="zh-CN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</a:p>
        </p:txBody>
      </p:sp>
      <p:cxnSp>
        <p:nvCxnSpPr>
          <p:cNvPr id="10" name="直接连接符 9"/>
          <p:cNvCxnSpPr>
            <a:cxnSpLocks/>
          </p:cNvCxnSpPr>
          <p:nvPr userDrawn="1"/>
        </p:nvCxnSpPr>
        <p:spPr>
          <a:xfrm>
            <a:off x="423545" y="2172970"/>
            <a:ext cx="0" cy="25069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091B64A-8987-4FC9-BF53-2D4BE359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0" y="2249695"/>
            <a:ext cx="1654953" cy="2358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383697" y="1032504"/>
            <a:ext cx="11424606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2.39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从文件中读入数据示例。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ex_39.py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pd.read_csv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("data2_38_2.csv",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usecols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=range(1,5))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("data2_38_3.xlsx", "Sheet2",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usecols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=range(1,5))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4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2.5.2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数据的一些预处理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ADC9D41-7EEA-4345-AFB4-8A751A4E5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952122"/>
              </p:ext>
            </p:extLst>
          </p:nvPr>
        </p:nvGraphicFramePr>
        <p:xfrm>
          <a:off x="592138" y="2184400"/>
          <a:ext cx="10329862" cy="540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8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138" y="2184400"/>
                        <a:ext cx="10329862" cy="540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6DF2D19-F294-4346-B42D-CAD2395ECF55}"/>
              </a:ext>
            </a:extLst>
          </p:cNvPr>
          <p:cNvSpPr txBox="1"/>
          <p:nvPr/>
        </p:nvSpPr>
        <p:spPr>
          <a:xfrm>
            <a:off x="601158" y="1463772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拆分、合并和分组计算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35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2.40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数据的拆分、合并和分组计算示例。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ex2_40.py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np.random.randint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(1,6,(10,4)), columns=list("ABCD"))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d1=d[:4]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获取前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行数据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d2=d[4:]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获取第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行以后的数据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dd=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pd.concat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([d1,d2])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数据行合并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s1=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d.groupby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('A').mean()   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数据分组求均值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s2=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d.groupby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('A').apply(sum)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数据分组求和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95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892578"/>
              </p:ext>
            </p:extLst>
          </p:nvPr>
        </p:nvGraphicFramePr>
        <p:xfrm>
          <a:off x="67786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0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数据的选取与清洗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368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529096" y="734587"/>
            <a:ext cx="11424606" cy="625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2.41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数据操作示例。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ex2_41.py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np.random.randint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(1,6,(5,3)),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index=['a', 'b', 'c', 'd', 'e'],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columns=['one', 'two', 'three'])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a.loc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['a', 'one']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np.nan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修改第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列的数据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a.iloc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[1:3, 0:2].values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行，第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列数据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a['four'] = 'bar'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增加第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列数据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a.reindex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(['a', 'b', 'c', 'd', 'e', 'f'])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a3 = a2.dropna()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删除有不确定值的行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2.6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文件操作</a:t>
            </a:r>
          </a:p>
        </p:txBody>
      </p:sp>
    </p:spTree>
    <p:extLst>
      <p:ext uri="{BB962C8B-B14F-4D97-AF65-F5344CB8AC3E}">
        <p14:creationId xmlns:p14="http://schemas.microsoft.com/office/powerpoint/2010/main" val="199527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2.6.1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文件操作基本知识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EF089B8-6879-4E36-BD9D-557AE0A040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723504"/>
              </p:ext>
            </p:extLst>
          </p:nvPr>
        </p:nvGraphicFramePr>
        <p:xfrm>
          <a:off x="634407" y="147649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407" y="147649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49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586782"/>
              </p:ext>
            </p:extLst>
          </p:nvPr>
        </p:nvGraphicFramePr>
        <p:xfrm>
          <a:off x="684283" y="1643987"/>
          <a:ext cx="11209337" cy="562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55" name="Document" r:id="rId3" imgW="11419671" imgH="5757443" progId="Word.Document.12">
                  <p:embed/>
                </p:oleObj>
              </mc:Choice>
              <mc:Fallback>
                <p:oleObj name="Document" r:id="rId3" imgW="11419671" imgH="57574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83" y="1643987"/>
                        <a:ext cx="11209337" cy="562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内置函数</a:t>
            </a: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open()</a:t>
            </a: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642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885549"/>
              </p:ext>
            </p:extLst>
          </p:nvPr>
        </p:nvGraphicFramePr>
        <p:xfrm>
          <a:off x="736600" y="949325"/>
          <a:ext cx="10718800" cy="590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1" name="Document" r:id="rId3" imgW="10724113" imgH="5542935" progId="Word.Document.12">
                  <p:embed/>
                </p:oleObj>
              </mc:Choice>
              <mc:Fallback>
                <p:oleObj name="Document" r:id="rId3" imgW="10724113" imgH="554293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600" y="949325"/>
                        <a:ext cx="10718800" cy="590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36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735734"/>
              </p:ext>
            </p:extLst>
          </p:nvPr>
        </p:nvGraphicFramePr>
        <p:xfrm>
          <a:off x="677863" y="1760538"/>
          <a:ext cx="11158537" cy="562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5" name="Document" r:id="rId3" imgW="11419671" imgH="5766095" progId="Word.Document.12">
                  <p:embed/>
                </p:oleObj>
              </mc:Choice>
              <mc:Fallback>
                <p:oleObj name="Document" r:id="rId3" imgW="11419671" imgH="576609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760538"/>
                        <a:ext cx="11158537" cy="562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文件对象常用方法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538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08A58-E3C8-4B09-A914-AED3F6FBD522}"/>
              </a:ext>
            </a:extLst>
          </p:cNvPr>
          <p:cNvSpPr/>
          <p:nvPr/>
        </p:nvSpPr>
        <p:spPr>
          <a:xfrm>
            <a:off x="5697415" y="482322"/>
            <a:ext cx="6272684" cy="6039058"/>
          </a:xfrm>
          <a:prstGeom prst="rect">
            <a:avLst/>
          </a:prstGeom>
          <a:solidFill>
            <a:srgbClr val="1D8DFF">
              <a:alpha val="60000"/>
            </a:srgbClr>
          </a:solidFill>
          <a:ln>
            <a:noFill/>
          </a:ln>
          <a:effectLst>
            <a:outerShdw blurRad="381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86E508A-B811-4E51-997F-FAB687B3108E}"/>
              </a:ext>
            </a:extLst>
          </p:cNvPr>
          <p:cNvCxnSpPr>
            <a:cxnSpLocks/>
          </p:cNvCxnSpPr>
          <p:nvPr/>
        </p:nvCxnSpPr>
        <p:spPr>
          <a:xfrm>
            <a:off x="6923315" y="1507252"/>
            <a:ext cx="41414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6C35E4-E8F5-4EDA-8DA3-FE58B3B34613}"/>
              </a:ext>
            </a:extLst>
          </p:cNvPr>
          <p:cNvSpPr txBox="1"/>
          <p:nvPr/>
        </p:nvSpPr>
        <p:spPr>
          <a:xfrm>
            <a:off x="6388860" y="559892"/>
            <a:ext cx="488979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4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DAB999-60B9-4DD1-A96C-21CEA8EE61DE}"/>
              </a:ext>
            </a:extLst>
          </p:cNvPr>
          <p:cNvSpPr txBox="1"/>
          <p:nvPr/>
        </p:nvSpPr>
        <p:spPr>
          <a:xfrm>
            <a:off x="6199439" y="2639090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2.6 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文件操作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0C4E19-C146-4C32-B896-FF709C207942}"/>
              </a:ext>
            </a:extLst>
          </p:cNvPr>
          <p:cNvSpPr txBox="1"/>
          <p:nvPr/>
        </p:nvSpPr>
        <p:spPr>
          <a:xfrm>
            <a:off x="6199440" y="3395644"/>
            <a:ext cx="5472608" cy="73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2.7 SciPy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5E2B4B-C4DD-48EA-AECF-D9DDDBBBCE4C}"/>
              </a:ext>
            </a:extLst>
          </p:cNvPr>
          <p:cNvSpPr txBox="1"/>
          <p:nvPr/>
        </p:nvSpPr>
        <p:spPr>
          <a:xfrm>
            <a:off x="6199439" y="4234704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2.8 </a:t>
            </a:r>
            <a:r>
              <a:rPr lang="en-US" altLang="zh-CN" sz="3800" b="1" dirty="0" err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SymPy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91C8B1-4F1F-4BA0-A7B5-78CAE18B59E4}"/>
              </a:ext>
            </a:extLst>
          </p:cNvPr>
          <p:cNvSpPr txBox="1"/>
          <p:nvPr/>
        </p:nvSpPr>
        <p:spPr>
          <a:xfrm>
            <a:off x="6199439" y="5053549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2.9 Matplotlib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2206C7-6925-4150-9A27-00DA1484E75D}"/>
              </a:ext>
            </a:extLst>
          </p:cNvPr>
          <p:cNvSpPr txBox="1"/>
          <p:nvPr/>
        </p:nvSpPr>
        <p:spPr>
          <a:xfrm>
            <a:off x="6199439" y="1862388"/>
            <a:ext cx="6926899" cy="734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2.5 Pandas</a:t>
            </a:r>
            <a:r>
              <a:rPr lang="zh-CN" altLang="en-US" sz="38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28346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535697"/>
              </p:ext>
            </p:extLst>
          </p:nvPr>
        </p:nvGraphicFramePr>
        <p:xfrm>
          <a:off x="693738" y="1084263"/>
          <a:ext cx="11566525" cy="572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5" name="Document" r:id="rId3" imgW="11575838" imgH="5747709" progId="Word.Document.12">
                  <p:embed/>
                </p:oleObj>
              </mc:Choice>
              <mc:Fallback>
                <p:oleObj name="Document" r:id="rId3" imgW="11575838" imgH="5747709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1566525" cy="572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916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842137"/>
              </p:ext>
            </p:extLst>
          </p:nvPr>
        </p:nvGraphicFramePr>
        <p:xfrm>
          <a:off x="684283" y="1660785"/>
          <a:ext cx="11158537" cy="562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9" name="Document" r:id="rId3" imgW="11419671" imgH="5774026" progId="Word.Document.12">
                  <p:embed/>
                </p:oleObj>
              </mc:Choice>
              <mc:Fallback>
                <p:oleObj name="Document" r:id="rId3" imgW="11419671" imgH="5774026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83" y="1660785"/>
                        <a:ext cx="11158537" cy="562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上下文管理语句</a:t>
            </a: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with</a:t>
            </a: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7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595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2.6.2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文本文件操作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0F9891-397E-469B-A566-00167331888E}"/>
              </a:ext>
            </a:extLst>
          </p:cNvPr>
          <p:cNvSpPr txBox="1"/>
          <p:nvPr/>
        </p:nvSpPr>
        <p:spPr>
          <a:xfrm>
            <a:off x="634407" y="1439562"/>
            <a:ext cx="11424606" cy="527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2.42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遍历文件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data2_2.txt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中的所有行，统计每一行中字符的个数。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ex2_42.py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with open('data2_2.txt')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fp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L1=[]; L2=[];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for line in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fp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L1.append(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(line))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L2.append(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line.strip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去掉换行符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data = [str(num)+'\t' for num in L2]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转换为字符串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print(L1); print(L2)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with open('data2_42.txt', 'w') as fp2: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fp2.writelines(data)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9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2.44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随机产生一个数据矩阵，把它存入具有不同分隔符格式的文本文件中，再把数据从文本文件中提取出来。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ex2_43.py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(6,8)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6×8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[0,1)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上均匀分布的随机数矩阵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np.savetxt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("data2_43_1.txt", a)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存成以制表符分隔的文本文件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np.savetxt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("data2_43_2.csv", a, delimiter=',')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存成以逗号分隔的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("data2_43_1.txt") 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加载空格分隔的文本文件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("data2_43_2.csv", delimiter=',')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加载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8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2.7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SciPy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3995313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2.7.1 SciPy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5E880AF-D8E6-408F-9CD1-E448A10E8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133381"/>
              </p:ext>
            </p:extLst>
          </p:nvPr>
        </p:nvGraphicFramePr>
        <p:xfrm>
          <a:off x="634407" y="147649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0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407" y="147649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85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257488"/>
              </p:ext>
            </p:extLst>
          </p:nvPr>
        </p:nvGraphicFramePr>
        <p:xfrm>
          <a:off x="690563" y="1087438"/>
          <a:ext cx="10577512" cy="539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79" name="Document" r:id="rId3" imgW="10724113" imgH="5476601" progId="Word.Document.12">
                  <p:embed/>
                </p:oleObj>
              </mc:Choice>
              <mc:Fallback>
                <p:oleObj name="Document" r:id="rId3" imgW="10724113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0563" y="1087438"/>
                        <a:ext cx="10577512" cy="539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4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2.7.2 SciPy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基本操作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A6F5256-D0B5-44B1-9488-702AB6FF0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719921"/>
              </p:ext>
            </p:extLst>
          </p:nvPr>
        </p:nvGraphicFramePr>
        <p:xfrm>
          <a:off x="627988" y="219262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4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988" y="219262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1D78555-8F19-4612-B32B-C67395938C4C}"/>
              </a:ext>
            </a:extLst>
          </p:cNvPr>
          <p:cNvSpPr txBox="1"/>
          <p:nvPr/>
        </p:nvSpPr>
        <p:spPr>
          <a:xfrm>
            <a:off x="634408" y="148039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求解非线性方程（组）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593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042175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1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16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ex2_44.py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scipy.optimize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root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lambda x:     x**980-5.01*x**979+7.398*x**978\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-3.388*x**977-x**3+5.01*x**2-7.398*x+3.388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x1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1.5,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maxfev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=4000)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函数调用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4000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次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x2 = root(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1.5)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print(x1,'\n','-------------'); print(x2)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CC230C1-EB78-47E4-A57E-BCB1B9A8E5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106068"/>
              </p:ext>
            </p:extLst>
          </p:nvPr>
        </p:nvGraphicFramePr>
        <p:xfrm>
          <a:off x="612223" y="4944341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5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223" y="4944341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60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2.5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Pandas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2304967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306435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7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2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ex2_45.py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scipy.optimize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root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lambda x: [x[0]**2+x[1]**2-1, x[0]-x[1]]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s1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fsolve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[1, 1])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s2 = root(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[1, 1])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print(s1,'\n','--------------'); print(s2)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0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60296"/>
              </p:ext>
            </p:extLst>
          </p:nvPr>
        </p:nvGraphicFramePr>
        <p:xfrm>
          <a:off x="677863" y="1693863"/>
          <a:ext cx="104806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1" name="Document" r:id="rId3" imgW="10724113" imgH="5548343" progId="Word.Document.12">
                  <p:embed/>
                </p:oleObj>
              </mc:Choice>
              <mc:Fallback>
                <p:oleObj name="Document" r:id="rId3" imgW="10724113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4806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积分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50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283809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3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BEE2714-99E2-44E8-885A-AFCF9223D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706114"/>
              </p:ext>
            </p:extLst>
          </p:nvPr>
        </p:nvGraphicFramePr>
        <p:xfrm>
          <a:off x="693738" y="2709863"/>
          <a:ext cx="10566400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4" name="Document" r:id="rId5" imgW="10567945" imgH="5484892" progId="Word.Document.12">
                  <p:embed/>
                </p:oleObj>
              </mc:Choice>
              <mc:Fallback>
                <p:oleObj name="Document" r:id="rId5" imgW="10567945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3738" y="2709863"/>
                        <a:ext cx="10566400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81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767394" y="967344"/>
            <a:ext cx="11424606" cy="41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程序如下：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ex2_46.py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scipy.integrate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quad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def fun46(x, a, b):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return a*x**2+b*x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I1 = quad(fun46, 0, 1,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=(2, 1))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I2 = quad(fun46, 0, 1,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args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=(2, 10))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print(I1); print(I2)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619970"/>
              </p:ext>
            </p:extLst>
          </p:nvPr>
        </p:nvGraphicFramePr>
        <p:xfrm>
          <a:off x="542131" y="1439863"/>
          <a:ext cx="111077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3" name="Document" r:id="rId3" imgW="11316039" imgH="5549425" progId="Word.Document.12">
                  <p:embed/>
                </p:oleObj>
              </mc:Choice>
              <mc:Fallback>
                <p:oleObj name="Document" r:id="rId3" imgW="11316039" imgH="554942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131" y="1439863"/>
                        <a:ext cx="1110773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77863" y="798757"/>
            <a:ext cx="6926899" cy="41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最小二乘解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672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06785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9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95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900439"/>
              </p:ext>
            </p:extLst>
          </p:nvPr>
        </p:nvGraphicFramePr>
        <p:xfrm>
          <a:off x="693738" y="1084263"/>
          <a:ext cx="10718800" cy="545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5" name="Document" r:id="rId3" imgW="10724113" imgH="5476601" progId="Word.Document.12">
                  <p:embed/>
                </p:oleObj>
              </mc:Choice>
              <mc:Fallback>
                <p:oleObj name="Document" r:id="rId3" imgW="10724113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718800" cy="545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84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671266"/>
              </p:ext>
            </p:extLst>
          </p:nvPr>
        </p:nvGraphicFramePr>
        <p:xfrm>
          <a:off x="694784" y="1037359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03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37359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63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882686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1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90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878231" y="1017220"/>
            <a:ext cx="10967554" cy="21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Pandas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库是在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库基础上开发的一种数据分析工具。</a:t>
            </a: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283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计算的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程序如下：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ex2_47.py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scipy.optimize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least_squares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np.loadtxt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('data2_47.txt')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x0=a[0]; y0=a[1]; d=a[2]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=lambda x: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((x0-x[0])**2+(y0-x[1])**2)-d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least_squares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print(s, '\n', '------------', '\n',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s.x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1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466197"/>
              </p:ext>
            </p:extLst>
          </p:nvPr>
        </p:nvGraphicFramePr>
        <p:xfrm>
          <a:off x="68428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5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8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最大模特征值及对应的特征向量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392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ex2_48.py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scipy.sparse.linalg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eigs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np.array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([[1, 2, 3], [2, 1, 3], [3, 3, 6]],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=float)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必须加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float,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否则出错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b, c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np.linalg.eig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d, e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eigs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(a, 1)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最大模特征值为：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d)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对应的特征向量为：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e)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301267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7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366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2.8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SymPy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108016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023149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1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57775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9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12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573206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23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71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493192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7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6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670774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1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1CBB31F-06C4-443E-B602-D11A2E7C6441}"/>
              </a:ext>
            </a:extLst>
          </p:cNvPr>
          <p:cNvSpPr txBox="1"/>
          <p:nvPr/>
        </p:nvSpPr>
        <p:spPr>
          <a:xfrm>
            <a:off x="1224446" y="2563387"/>
            <a:ext cx="10967554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ex2_49.py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a, b, c, x=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sp.symbols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a,b,c,x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x0=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sp.solve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(a*x**2+b*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x+c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x)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print(x0)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841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2.5.1 Pandas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基本操作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FC1B691-E2F4-47FB-8CC0-D28969B85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029897"/>
              </p:ext>
            </p:extLst>
          </p:nvPr>
        </p:nvGraphicFramePr>
        <p:xfrm>
          <a:off x="642938" y="1625600"/>
          <a:ext cx="10566400" cy="545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4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938" y="1625600"/>
                        <a:ext cx="10566400" cy="545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51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796996"/>
              </p:ext>
            </p:extLst>
          </p:nvPr>
        </p:nvGraphicFramePr>
        <p:xfrm>
          <a:off x="693738" y="1084263"/>
          <a:ext cx="10566400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1" name="Document" r:id="rId3" imgW="10567945" imgH="5484892" progId="Word.Document.12">
                  <p:embed/>
                </p:oleObj>
              </mc:Choice>
              <mc:Fallback>
                <p:oleObj name="Document" r:id="rId3" imgW="10567945" imgH="5484892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566400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1CBB31F-06C4-443E-B602-D11A2E7C6441}"/>
              </a:ext>
            </a:extLst>
          </p:cNvPr>
          <p:cNvSpPr txBox="1"/>
          <p:nvPr/>
        </p:nvSpPr>
        <p:spPr>
          <a:xfrm>
            <a:off x="693738" y="3429000"/>
            <a:ext cx="10967554" cy="3752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ex2_50_1.py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('x1,x2')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sp.solve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([x1**2+x2**2-1,x1-x2],[x1,x2])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print(s)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166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41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或者使用符号数组，编写如下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程序：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ex2_50_2.py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sp.var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('x:2')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定义符号数组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sp.solve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([x[0]**2+x[1]**2-1,x[0]-x[1]], x)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print(s)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41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902583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5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8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470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ex2_51.py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sympy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sp.Matrix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([[0,0,0,1],[0,0,1,0],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[0,1,0,0],[1,0,0,0]])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特征值为：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a.eigenvals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print('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特征向量为：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\n',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a.eigenvects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0F6C904-1CEB-4C98-A0EE-CEB43A551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628220"/>
              </p:ext>
            </p:extLst>
          </p:nvPr>
        </p:nvGraphicFramePr>
        <p:xfrm>
          <a:off x="612223" y="4595206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5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223" y="4595206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33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9EAA9C-9B3D-432B-98C9-EBC9A382CCAB}"/>
              </a:ext>
            </a:extLst>
          </p:cNvPr>
          <p:cNvGrpSpPr/>
          <p:nvPr/>
        </p:nvGrpSpPr>
        <p:grpSpPr>
          <a:xfrm>
            <a:off x="5447752" y="2767268"/>
            <a:ext cx="1420314" cy="1420314"/>
            <a:chOff x="5447752" y="2767268"/>
            <a:chExt cx="1420314" cy="1420314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FAC3BD7-040D-470C-BAD9-C6C78BD6FCD6}"/>
                </a:ext>
              </a:extLst>
            </p:cNvPr>
            <p:cNvSpPr/>
            <p:nvPr/>
          </p:nvSpPr>
          <p:spPr>
            <a:xfrm>
              <a:off x="5447752" y="2767268"/>
              <a:ext cx="1420314" cy="1420314"/>
            </a:xfrm>
            <a:prstGeom prst="ellipse">
              <a:avLst/>
            </a:prstGeom>
            <a:solidFill>
              <a:srgbClr val="004C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51C7B3C-7A29-43AA-8B6E-D92C8CA3168F}"/>
                </a:ext>
              </a:extLst>
            </p:cNvPr>
            <p:cNvSpPr txBox="1"/>
            <p:nvPr/>
          </p:nvSpPr>
          <p:spPr>
            <a:xfrm>
              <a:off x="5565149" y="3123482"/>
              <a:ext cx="11855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"/>
                  <a:ea typeface="思源黑体旧字形 Normal" panose="020B0400000000000000" pitchFamily="34" charset="-128"/>
                  <a:sym typeface=""/>
                </a:rPr>
                <a:t>2.9</a:t>
              </a:r>
              <a:endParaRPr lang="zh-CN" altLang="en-US" sz="4000" b="1" dirty="0">
                <a:solidFill>
                  <a:schemeClr val="bg1"/>
                </a:solidFill>
                <a:latin typeface=""/>
                <a:ea typeface="思源黑体旧字形 Normal" panose="020B0400000000000000" pitchFamily="34" charset="-128"/>
                <a:sym typeface="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5E63E8EF-96FE-40A9-8631-546E6619292C}"/>
              </a:ext>
            </a:extLst>
          </p:cNvPr>
          <p:cNvSpPr txBox="1"/>
          <p:nvPr/>
        </p:nvSpPr>
        <p:spPr>
          <a:xfrm>
            <a:off x="4208090" y="4645628"/>
            <a:ext cx="3899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Matplotlib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1542113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1133598"/>
            <a:ext cx="10967554" cy="4184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扩展库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依赖于扩展库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和标准库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Tkinter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，可以绘制多种形式的图形，包括折线图、散点图、饼状图、柱状图、雷达图等。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Python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扩展库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包括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等绘图模块以及大量用于字体、颜色、图例等图形元素的管理与控制的模块。其中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pyplot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模块提供了类似于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的绘图接口，支持线条样式、字体属性、轴属性以及其他属性的管理和控制，可以使用非常简洁的代码绘制出优美的各种图案。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591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660590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09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624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2.9.1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二维绘图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55B9947-2246-4035-A32E-99D618939A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655750"/>
              </p:ext>
            </p:extLst>
          </p:nvPr>
        </p:nvGraphicFramePr>
        <p:xfrm>
          <a:off x="609600" y="2166938"/>
          <a:ext cx="10329863" cy="540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8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166938"/>
                        <a:ext cx="10329863" cy="540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AF55F40-65C3-4E9C-94CE-36DE4D559101}"/>
              </a:ext>
            </a:extLst>
          </p:cNvPr>
          <p:cNvSpPr txBox="1"/>
          <p:nvPr/>
        </p:nvSpPr>
        <p:spPr>
          <a:xfrm>
            <a:off x="617783" y="1447142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折线图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567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727120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3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61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821068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57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049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282735"/>
              </p:ext>
            </p:extLst>
          </p:nvPr>
        </p:nvGraphicFramePr>
        <p:xfrm>
          <a:off x="67786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3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生成二维数组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F7CCD8-9578-4693-8035-42C1840EE614}"/>
              </a:ext>
            </a:extLst>
          </p:cNvPr>
          <p:cNvSpPr txBox="1"/>
          <p:nvPr/>
        </p:nvSpPr>
        <p:spPr>
          <a:xfrm>
            <a:off x="677863" y="2976421"/>
            <a:ext cx="11424606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ex2_37.py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dates=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pd.date_range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(start='20191101',end='20191124',freq='D')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(24,4), index=dates, columns=list('ABCD'))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(24,4))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4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559890"/>
              </p:ext>
            </p:extLst>
          </p:nvPr>
        </p:nvGraphicFramePr>
        <p:xfrm>
          <a:off x="736601" y="901384"/>
          <a:ext cx="9138920" cy="714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1" name="Document" r:id="rId3" imgW="10724113" imgH="8543511" progId="Word.Document.12">
                  <p:embed/>
                </p:oleObj>
              </mc:Choice>
              <mc:Fallback>
                <p:oleObj name="Document" r:id="rId3" imgW="10724113" imgH="854351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601" y="901384"/>
                        <a:ext cx="9138920" cy="7141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310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971953"/>
              </p:ext>
            </p:extLst>
          </p:nvPr>
        </p:nvGraphicFramePr>
        <p:xfrm>
          <a:off x="560735" y="884757"/>
          <a:ext cx="10718800" cy="851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5" name="Document" r:id="rId3" imgW="10724113" imgH="8543511" progId="Word.Document.12">
                  <p:embed/>
                </p:oleObj>
              </mc:Choice>
              <mc:Fallback>
                <p:oleObj name="Document" r:id="rId3" imgW="10724113" imgH="854351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735" y="884757"/>
                        <a:ext cx="10718800" cy="851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46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670713"/>
              </p:ext>
            </p:extLst>
          </p:nvPr>
        </p:nvGraphicFramePr>
        <p:xfrm>
          <a:off x="693738" y="1084263"/>
          <a:ext cx="10718800" cy="545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9" name="Document" r:id="rId3" imgW="10724113" imgH="5476601" progId="Word.Document.12">
                  <p:embed/>
                </p:oleObj>
              </mc:Choice>
              <mc:Fallback>
                <p:oleObj name="Document" r:id="rId3" imgW="10724113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1084263"/>
                        <a:ext cx="10718800" cy="545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18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ex2_52.py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font',family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SimHei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用来正常显示中文标签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font',size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=16)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设置显示字体大小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("data2_52.xlsx", header=None)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a.values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提取其中的数据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x=b[0]; y=b[1:]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[0],'-*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b',label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钻石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[1],'--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',label='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铂金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plt.xlabel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月份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plt.ylabel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每月销量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plt.legend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(loc='upper left');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plt.grid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847699"/>
              </p:ext>
            </p:extLst>
          </p:nvPr>
        </p:nvGraphicFramePr>
        <p:xfrm>
          <a:off x="693738" y="931863"/>
          <a:ext cx="10566400" cy="592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3" name="Document" r:id="rId3" imgW="10567945" imgH="5949958" progId="Word.Document.12">
                  <p:embed/>
                </p:oleObj>
              </mc:Choice>
              <mc:Fallback>
                <p:oleObj name="Document" r:id="rId3" imgW="10567945" imgH="5949958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8" y="931863"/>
                        <a:ext cx="10566400" cy="592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7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74134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77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55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025338"/>
              </p:ext>
            </p:extLst>
          </p:nvPr>
        </p:nvGraphicFramePr>
        <p:xfrm>
          <a:off x="67786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01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2.Pandas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结合</a:t>
            </a: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进行数据可视化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638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2.53</a:t>
            </a: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（续例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2.52</a:t>
            </a:r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画出表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2.11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销售数据的柱状图。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ex2_53.py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font',family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SimHei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用来正常显示中文标签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font',size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=16)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设置显示字体大小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pd.read_excel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("data2_52.xlsx",header=None)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a.T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b.plot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(kind='bar');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plt.legend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(['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钻石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', 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铂金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'])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plt.xticks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(range(6), b[0], rotation=0)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plt.ylabel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数量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099234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25" name="Document" r:id="rId3" imgW="10567945" imgH="5679211" progId="Word.Document.12">
                  <p:embed/>
                </p:oleObj>
              </mc:Choice>
              <mc:Fallback>
                <p:oleObj name="Document" r:id="rId3" imgW="10567945" imgH="567921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0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880050"/>
              </p:ext>
            </p:extLst>
          </p:nvPr>
        </p:nvGraphicFramePr>
        <p:xfrm>
          <a:off x="677863" y="1693863"/>
          <a:ext cx="10328275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49" name="Document" r:id="rId3" imgW="10567945" imgH="5556275" progId="Word.Document.12">
                  <p:embed/>
                </p:oleObj>
              </mc:Choice>
              <mc:Fallback>
                <p:oleObj name="Document" r:id="rId3" imgW="10567945" imgH="555627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77863" y="981637"/>
            <a:ext cx="6926899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子图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4F4A5F-1CAF-4D6B-95A2-D0B0C772050B}"/>
              </a:ext>
            </a:extLst>
          </p:cNvPr>
          <p:cNvSpPr txBox="1"/>
          <p:nvPr/>
        </p:nvSpPr>
        <p:spPr>
          <a:xfrm>
            <a:off x="3060700" y="3362867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在进行数据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85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928505"/>
              </p:ext>
            </p:extLst>
          </p:nvPr>
        </p:nvGraphicFramePr>
        <p:xfrm>
          <a:off x="67786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7" name="Document" r:id="rId3" imgW="10567945" imgH="5548343" progId="Word.Document.12">
                  <p:embed/>
                </p:oleObj>
              </mc:Choice>
              <mc:Fallback>
                <p:oleObj name="Document" r:id="rId3" imgW="10567945" imgH="554834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读写文件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013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812953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3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4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75180"/>
              </p:ext>
            </p:extLst>
          </p:nvPr>
        </p:nvGraphicFramePr>
        <p:xfrm>
          <a:off x="812800" y="1070610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7" name="Document" r:id="rId3" imgW="10567945" imgH="5753837" progId="Word.Document.12">
                  <p:embed/>
                </p:oleObj>
              </mc:Choice>
              <mc:Fallback>
                <p:oleObj name="Document" r:id="rId3" imgW="10567945" imgH="5753837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2800" y="1070610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92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ex2_54.py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plt.rc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('text',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usetex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=True)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tex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字库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y1=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np.random.randint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(2, 5, 6);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y1=y1/sum(y1);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plt.subplot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(2, 2, 1);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str=['Apple', 'grape', 'peach', 'pear', 'banana', 'pineapple']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plt.barh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(str,y1)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水平条形图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plt.subplot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(222);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plt.pie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(y1, labels=str)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饼图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plt.subplot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(212)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x2=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(0.01, 10, 100); y2=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np.sin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(10*x2)/x2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plt.plot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(x2,y2);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plt.xlabel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('$x$')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plt.ylabel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('$\\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mathrm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{sin}(10x)/x$');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51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584937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1" name="Document" r:id="rId3" imgW="10567945" imgH="5476601" progId="Word.Document.12">
                  <p:embed/>
                </p:oleObj>
              </mc:Choice>
              <mc:Fallback>
                <p:oleObj name="Document" r:id="rId3" imgW="10567945" imgH="5476601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436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FB3706AD-9909-4E70-AD55-7C945F617341}"/>
              </a:ext>
            </a:extLst>
          </p:cNvPr>
          <p:cNvSpPr txBox="1"/>
          <p:nvPr/>
        </p:nvSpPr>
        <p:spPr>
          <a:xfrm>
            <a:off x="634407" y="843758"/>
            <a:ext cx="6926899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2.9.2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三维绘图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6F9F620-51A2-4998-B437-AB62144D2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012289"/>
              </p:ext>
            </p:extLst>
          </p:nvPr>
        </p:nvGraphicFramePr>
        <p:xfrm>
          <a:off x="627063" y="2100263"/>
          <a:ext cx="11176000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2" name="Document" r:id="rId3" imgW="11437302" imgH="5532120" progId="Word.Document.12">
                  <p:embed/>
                </p:oleObj>
              </mc:Choice>
              <mc:Fallback>
                <p:oleObj name="Document" r:id="rId3" imgW="11437302" imgH="5532120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063" y="2100263"/>
                        <a:ext cx="11176000" cy="538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B443F63-A6D5-447C-A376-B96D3ADC3711}"/>
              </a:ext>
            </a:extLst>
          </p:cNvPr>
          <p:cNvSpPr txBox="1"/>
          <p:nvPr/>
        </p:nvSpPr>
        <p:spPr>
          <a:xfrm>
            <a:off x="634408" y="1380643"/>
            <a:ext cx="6926899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三维曲线</a:t>
            </a: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312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ex2_55.py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ax=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plt.axes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(projection='3d')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设置三维图形模式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(-50, 50, 1000)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x=z**2*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np.sin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(z); y=z**2*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np.cos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(z)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ax.plot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y, z, 'k');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01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D1DF249-EF85-4E62-B900-14678DA88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952699"/>
              </p:ext>
            </p:extLst>
          </p:nvPr>
        </p:nvGraphicFramePr>
        <p:xfrm>
          <a:off x="677863" y="1693863"/>
          <a:ext cx="103282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45" name="Document" r:id="rId3" imgW="10567945" imgH="5814765" progId="Word.Document.12">
                  <p:embed/>
                </p:oleObj>
              </mc:Choice>
              <mc:Fallback>
                <p:oleObj name="Document" r:id="rId3" imgW="10567945" imgH="5814765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D1DF249-EF85-4E62-B900-14678DA883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1693863"/>
                        <a:ext cx="10328275" cy="540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2E426BA-0E93-4D9D-89C3-9868D6DA3549}"/>
              </a:ext>
            </a:extLst>
          </p:cNvPr>
          <p:cNvSpPr txBox="1"/>
          <p:nvPr/>
        </p:nvSpPr>
        <p:spPr>
          <a:xfrm>
            <a:off x="684283" y="981637"/>
            <a:ext cx="6926899" cy="366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060B87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三维曲面图</a:t>
            </a: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1" dirty="0">
              <a:solidFill>
                <a:srgbClr val="060B87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4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70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ex2_56.py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np.linspace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(-4,4,100);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np.meshgrid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z=50*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np.sin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ax=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plt.axes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(projection='3d')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ax.plot_surface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y, z, color='y')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9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7BAAA19-D1E0-4251-8B8B-FF11387D8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914500"/>
              </p:ext>
            </p:extLst>
          </p:nvPr>
        </p:nvGraphicFramePr>
        <p:xfrm>
          <a:off x="694784" y="1087235"/>
          <a:ext cx="10566400" cy="544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69" name="Document" r:id="rId3" imgW="10567945" imgH="5876413" progId="Word.Document.12">
                  <p:embed/>
                </p:oleObj>
              </mc:Choice>
              <mc:Fallback>
                <p:oleObj name="Document" r:id="rId3" imgW="10567945" imgH="5876413" progId="Word.Document.12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7BAAA19-D1E0-4251-8B8B-FF11387D8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4784" y="1087235"/>
                        <a:ext cx="10566400" cy="544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231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612223" y="950718"/>
            <a:ext cx="11424606" cy="4873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ex2_57.py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pylab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ax=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plt.axes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(projection='3d')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(-6, 6, 0.25)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np.arange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(-6, 6, 0.25)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X, Y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np.meshgrid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Y)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np.sin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np.sqrt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(X**2 + Y**2))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surf =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ax.plot_surface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(X, Y, Z,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cmap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coolwarm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')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plt.colorbar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(surf);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plt.show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9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383697" y="733246"/>
            <a:ext cx="1142460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highlight>
                  <a:srgbClr val="C0C0C0"/>
                </a:highligh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2.38  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数据写入文件示例。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ex2_38_1.py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dates=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pd.date_range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(start='20191101', end='20191124',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freq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='D')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(24,4), index=dates, columns=list('ABCD'))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(24,4))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a1.to_excel('data2_38_1.xlsx')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a2.to_csv('data2_38_2.csv')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f=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pd.ExcelWriter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('data2_38_3.xlsx')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创建文件对象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a1.to_excel(f,"Sheet1")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把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写入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a2.to_excel(f,"Sheet2")  #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把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写入另一个表单中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f.save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3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A4EB05-B29D-448B-A885-72E768EE97C4}"/>
              </a:ext>
            </a:extLst>
          </p:cNvPr>
          <p:cNvSpPr txBox="1"/>
          <p:nvPr/>
        </p:nvSpPr>
        <p:spPr>
          <a:xfrm>
            <a:off x="383697" y="733246"/>
            <a:ext cx="1142460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如果写入数据时，不包含行索引，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程序如下：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程序文件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ex2_38_2.py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26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dates=</a:t>
            </a:r>
            <a:r>
              <a:rPr lang="en-US" altLang="zh-CN" sz="26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pd.date_range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(start='20191101',  end='20191124',  </a:t>
            </a:r>
            <a:r>
              <a:rPr lang="en-US" altLang="zh-CN" sz="26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freq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='D')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a1=</a:t>
            </a:r>
            <a:r>
              <a:rPr lang="en-US" altLang="zh-CN" sz="26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6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(24,4), index=dates, columns=list('ABCD'))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a2=</a:t>
            </a:r>
            <a:r>
              <a:rPr lang="en-US" altLang="zh-CN" sz="26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pd.DataFrame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6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np.random.randn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(24,4))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a1.to_excel('data2_38_4.xlsx', index=False)  #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不包括行索引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a2.to_csv('data2_38_5.csv', index=False)   #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不包括行索引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f=</a:t>
            </a:r>
            <a:r>
              <a:rPr lang="en-US" altLang="zh-CN" sz="26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pd.ExcelWriter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('data2_38_6.xlsx')  #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创建文件对象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a1.to_excel(f,"Sheet1", index=False)  #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把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写入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a2.to_excel(f,"Sheet2", index=False)  #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把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</a:t>
            </a:r>
            <a:r>
              <a:rPr lang="zh-CN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写入另一个表单中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600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f.save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2625</Words>
  <Application>Microsoft Office PowerPoint</Application>
  <PresentationFormat>宽屏</PresentationFormat>
  <Paragraphs>307</Paragraphs>
  <Slides>79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79</vt:i4>
      </vt:variant>
    </vt:vector>
  </HeadingPairs>
  <TitlesOfParts>
    <vt:vector size="86" baseType="lpstr">
      <vt:lpstr>微软雅黑</vt:lpstr>
      <vt:lpstr>Arial</vt:lpstr>
      <vt:lpstr>Calibri</vt:lpstr>
      <vt:lpstr>Times New Roman</vt:lpstr>
      <vt:lpstr>Office 主题</vt:lpstr>
      <vt:lpstr>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gav</cp:lastModifiedBy>
  <cp:revision>58</cp:revision>
  <dcterms:created xsi:type="dcterms:W3CDTF">2020-12-25T07:26:00Z</dcterms:created>
  <dcterms:modified xsi:type="dcterms:W3CDTF">2022-01-07T03:12:25Z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