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bookmarkIdSeed="3">
  <p:sldMasterIdLst>
    <p:sldMasterId id="2147483648" r:id="rId1"/>
  </p:sldMasterIdLst>
  <p:sldIdLst>
    <p:sldId id="258" r:id="rId2"/>
    <p:sldId id="265" r:id="rId3"/>
    <p:sldId id="521" r:id="rId4"/>
    <p:sldId id="269" r:id="rId5"/>
    <p:sldId id="522" r:id="rId6"/>
    <p:sldId id="524" r:id="rId7"/>
    <p:sldId id="536" r:id="rId8"/>
    <p:sldId id="537" r:id="rId9"/>
    <p:sldId id="538" r:id="rId10"/>
    <p:sldId id="543" r:id="rId11"/>
    <p:sldId id="539" r:id="rId12"/>
    <p:sldId id="540" r:id="rId13"/>
    <p:sldId id="544" r:id="rId14"/>
    <p:sldId id="545" r:id="rId15"/>
    <p:sldId id="542" r:id="rId16"/>
    <p:sldId id="526" r:id="rId17"/>
    <p:sldId id="527" r:id="rId18"/>
    <p:sldId id="546" r:id="rId19"/>
    <p:sldId id="547" r:id="rId20"/>
    <p:sldId id="548" r:id="rId21"/>
    <p:sldId id="549" r:id="rId22"/>
    <p:sldId id="550" r:id="rId23"/>
    <p:sldId id="551" r:id="rId24"/>
    <p:sldId id="552" r:id="rId25"/>
    <p:sldId id="553" r:id="rId26"/>
    <p:sldId id="554" r:id="rId27"/>
    <p:sldId id="555" r:id="rId28"/>
    <p:sldId id="556" r:id="rId29"/>
    <p:sldId id="557" r:id="rId30"/>
    <p:sldId id="558" r:id="rId31"/>
    <p:sldId id="564" r:id="rId32"/>
    <p:sldId id="528" r:id="rId33"/>
    <p:sldId id="529" r:id="rId34"/>
    <p:sldId id="565" r:id="rId35"/>
    <p:sldId id="566" r:id="rId36"/>
    <p:sldId id="530" r:id="rId37"/>
    <p:sldId id="567" r:id="rId38"/>
    <p:sldId id="568" r:id="rId39"/>
    <p:sldId id="569" r:id="rId40"/>
    <p:sldId id="570" r:id="rId41"/>
    <p:sldId id="571" r:id="rId42"/>
    <p:sldId id="572" r:id="rId43"/>
    <p:sldId id="559" r:id="rId44"/>
    <p:sldId id="560" r:id="rId45"/>
    <p:sldId id="561" r:id="rId46"/>
    <p:sldId id="581" r:id="rId47"/>
    <p:sldId id="531" r:id="rId48"/>
    <p:sldId id="576" r:id="rId49"/>
    <p:sldId id="577" r:id="rId50"/>
    <p:sldId id="578" r:id="rId51"/>
    <p:sldId id="579" r:id="rId52"/>
    <p:sldId id="580" r:id="rId53"/>
    <p:sldId id="562" r:id="rId54"/>
    <p:sldId id="573" r:id="rId55"/>
    <p:sldId id="574" r:id="rId56"/>
    <p:sldId id="575" r:id="rId57"/>
    <p:sldId id="582" r:id="rId58"/>
    <p:sldId id="523" r:id="rId59"/>
    <p:sldId id="532" r:id="rId60"/>
    <p:sldId id="583" r:id="rId61"/>
    <p:sldId id="584" r:id="rId62"/>
    <p:sldId id="585" r:id="rId63"/>
    <p:sldId id="586" r:id="rId64"/>
    <p:sldId id="587" r:id="rId65"/>
    <p:sldId id="588" r:id="rId66"/>
    <p:sldId id="589" r:id="rId67"/>
    <p:sldId id="590" r:id="rId68"/>
    <p:sldId id="594" r:id="rId69"/>
    <p:sldId id="533" r:id="rId70"/>
    <p:sldId id="591" r:id="rId71"/>
    <p:sldId id="534" r:id="rId72"/>
    <p:sldId id="592" r:id="rId73"/>
    <p:sldId id="595" r:id="rId74"/>
    <p:sldId id="535" r:id="rId75"/>
    <p:sldId id="596" r:id="rId76"/>
    <p:sldId id="597" r:id="rId77"/>
    <p:sldId id="598" r:id="rId78"/>
    <p:sldId id="599" r:id="rId79"/>
    <p:sldId id="600" r:id="rId80"/>
    <p:sldId id="601" r:id="rId81"/>
    <p:sldId id="602" r:id="rId82"/>
    <p:sldId id="603" r:id="rId83"/>
    <p:sldId id="605" r:id="rId84"/>
    <p:sldId id="606" r:id="rId85"/>
    <p:sldId id="604" r:id="rId86"/>
    <p:sldId id="607" r:id="rId87"/>
    <p:sldId id="608" r:id="rId88"/>
    <p:sldId id="609" r:id="rId89"/>
    <p:sldId id="610" r:id="rId90"/>
    <p:sldId id="611" r:id="rId91"/>
    <p:sldId id="612" r:id="rId92"/>
    <p:sldId id="613" r:id="rId93"/>
    <p:sldId id="617" r:id="rId94"/>
    <p:sldId id="618" r:id="rId95"/>
    <p:sldId id="614" r:id="rId96"/>
    <p:sldId id="615" r:id="rId97"/>
    <p:sldId id="616" r:id="rId98"/>
    <p:sldId id="619" r:id="rId99"/>
    <p:sldId id="620" r:id="rId100"/>
    <p:sldId id="621" r:id="rId101"/>
    <p:sldId id="622" r:id="rId102"/>
    <p:sldId id="623" r:id="rId103"/>
    <p:sldId id="625" r:id="rId104"/>
    <p:sldId id="626" r:id="rId105"/>
    <p:sldId id="627" r:id="rId10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60B87"/>
    <a:srgbClr val="0087FA"/>
    <a:srgbClr val="0000D2"/>
    <a:srgbClr val="CEED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46" d="100"/>
          <a:sy n="46" d="100"/>
        </p:scale>
        <p:origin x="62" y="8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78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07" Type="http://schemas.openxmlformats.org/officeDocument/2006/relationships/presProps" Target="presProps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viewProps" Target="viewProps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theme" Target="theme/theme1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image" Target="../media/image5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image" Target="../media/image19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e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e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e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e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e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e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e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emf"/></Relationships>
</file>

<file path=ppt/drawings/_rels/vmlDrawing3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4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emf"/></Relationships>
</file>

<file path=ppt/drawings/_rels/vmlDrawing4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emf"/></Relationships>
</file>

<file path=ppt/drawings/_rels/vmlDrawing4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emf"/></Relationships>
</file>

<file path=ppt/drawings/_rels/vmlDrawing4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emf"/></Relationships>
</file>

<file path=ppt/drawings/_rels/vmlDrawing44.vml.rels><?xml version="1.0" encoding="UTF-8" standalone="yes"?>
<Relationships xmlns="http://schemas.openxmlformats.org/package/2006/relationships"><Relationship Id="rId2" Type="http://schemas.openxmlformats.org/officeDocument/2006/relationships/image" Target="../media/image52.emf"/><Relationship Id="rId1" Type="http://schemas.openxmlformats.org/officeDocument/2006/relationships/image" Target="../media/image51.emf"/></Relationships>
</file>

<file path=ppt/drawings/_rels/vmlDrawing4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emf"/></Relationships>
</file>

<file path=ppt/drawings/_rels/vmlDrawing4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4.emf"/></Relationships>
</file>

<file path=ppt/drawings/_rels/vmlDrawing4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5.emf"/></Relationships>
</file>

<file path=ppt/drawings/_rels/vmlDrawing4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6.emf"/></Relationships>
</file>

<file path=ppt/drawings/_rels/vmlDrawing4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7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image" Target="../media/image10.emf"/></Relationships>
</file>

<file path=ppt/drawings/_rels/vmlDrawing5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8.emf"/></Relationships>
</file>

<file path=ppt/drawings/_rels/vmlDrawing5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9.emf"/></Relationships>
</file>

<file path=ppt/drawings/_rels/vmlDrawing5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0.emf"/></Relationships>
</file>

<file path=ppt/drawings/_rels/vmlDrawing5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1.emf"/></Relationships>
</file>

<file path=ppt/drawings/_rels/vmlDrawing5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2.emf"/></Relationships>
</file>

<file path=ppt/drawings/_rels/vmlDrawing5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3.emf"/></Relationships>
</file>

<file path=ppt/drawings/_rels/vmlDrawing5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4.emf"/></Relationships>
</file>

<file path=ppt/drawings/_rels/vmlDrawing5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5.emf"/></Relationships>
</file>

<file path=ppt/drawings/_rels/vmlDrawing58.vml.rels><?xml version="1.0" encoding="UTF-8" standalone="yes"?>
<Relationships xmlns="http://schemas.openxmlformats.org/package/2006/relationships"><Relationship Id="rId1" Type="http://schemas.openxmlformats.org/officeDocument/2006/relationships/image" Target="../media/image66.emf"/></Relationships>
</file>

<file path=ppt/drawings/_rels/vmlDrawing59.vml.rels><?xml version="1.0" encoding="UTF-8" standalone="yes"?>
<Relationships xmlns="http://schemas.openxmlformats.org/package/2006/relationships"><Relationship Id="rId1" Type="http://schemas.openxmlformats.org/officeDocument/2006/relationships/image" Target="../media/image67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60.vml.rels><?xml version="1.0" encoding="UTF-8" standalone="yes"?>
<Relationships xmlns="http://schemas.openxmlformats.org/package/2006/relationships"><Relationship Id="rId1" Type="http://schemas.openxmlformats.org/officeDocument/2006/relationships/image" Target="../media/image68.emf"/></Relationships>
</file>

<file path=ppt/drawings/_rels/vmlDrawing6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9.emf"/></Relationships>
</file>

<file path=ppt/drawings/_rels/vmlDrawing6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0.emf"/></Relationships>
</file>

<file path=ppt/drawings/_rels/vmlDrawing6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1.emf"/></Relationships>
</file>

<file path=ppt/drawings/_rels/vmlDrawing6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2.emf"/></Relationships>
</file>

<file path=ppt/drawings/_rels/vmlDrawing6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3.emf"/></Relationships>
</file>

<file path=ppt/drawings/_rels/vmlDrawing6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4.emf"/></Relationships>
</file>

<file path=ppt/drawings/_rels/vmlDrawing6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5.emf"/></Relationships>
</file>

<file path=ppt/drawings/_rels/vmlDrawing68.vml.rels><?xml version="1.0" encoding="UTF-8" standalone="yes"?>
<Relationships xmlns="http://schemas.openxmlformats.org/package/2006/relationships"><Relationship Id="rId1" Type="http://schemas.openxmlformats.org/officeDocument/2006/relationships/image" Target="../media/image76.emf"/></Relationships>
</file>

<file path=ppt/drawings/_rels/vmlDrawing69.vml.rels><?xml version="1.0" encoding="UTF-8" standalone="yes"?>
<Relationships xmlns="http://schemas.openxmlformats.org/package/2006/relationships"><Relationship Id="rId1" Type="http://schemas.openxmlformats.org/officeDocument/2006/relationships/image" Target="../media/image77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70.vml.rels><?xml version="1.0" encoding="UTF-8" standalone="yes"?>
<Relationships xmlns="http://schemas.openxmlformats.org/package/2006/relationships"><Relationship Id="rId1" Type="http://schemas.openxmlformats.org/officeDocument/2006/relationships/image" Target="../media/image78.emf"/></Relationships>
</file>

<file path=ppt/drawings/_rels/vmlDrawing7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9.emf"/></Relationships>
</file>

<file path=ppt/drawings/_rels/vmlDrawing7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0.emf"/></Relationships>
</file>

<file path=ppt/drawings/_rels/vmlDrawing7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1.emf"/></Relationships>
</file>

<file path=ppt/drawings/_rels/vmlDrawing7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2.emf"/></Relationships>
</file>

<file path=ppt/drawings/_rels/vmlDrawing7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3.emf"/></Relationships>
</file>

<file path=ppt/drawings/_rels/vmlDrawing7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4.emf"/></Relationships>
</file>

<file path=ppt/drawings/_rels/vmlDrawing7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5.emf"/></Relationships>
</file>

<file path=ppt/drawings/_rels/vmlDrawing78.vml.rels><?xml version="1.0" encoding="UTF-8" standalone="yes"?>
<Relationships xmlns="http://schemas.openxmlformats.org/package/2006/relationships"><Relationship Id="rId1" Type="http://schemas.openxmlformats.org/officeDocument/2006/relationships/image" Target="../media/image86.emf"/></Relationships>
</file>

<file path=ppt/drawings/_rels/vmlDrawing79.vml.rels><?xml version="1.0" encoding="UTF-8" standalone="yes"?>
<Relationships xmlns="http://schemas.openxmlformats.org/package/2006/relationships"><Relationship Id="rId1" Type="http://schemas.openxmlformats.org/officeDocument/2006/relationships/image" Target="../media/image87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80.vml.rels><?xml version="1.0" encoding="UTF-8" standalone="yes"?>
<Relationships xmlns="http://schemas.openxmlformats.org/package/2006/relationships"><Relationship Id="rId1" Type="http://schemas.openxmlformats.org/officeDocument/2006/relationships/image" Target="../media/image88.emf"/></Relationships>
</file>

<file path=ppt/drawings/_rels/vmlDrawing8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9.emf"/></Relationships>
</file>

<file path=ppt/drawings/_rels/vmlDrawing8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0.emf"/></Relationships>
</file>

<file path=ppt/drawings/_rels/vmlDrawing8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1.emf"/></Relationships>
</file>

<file path=ppt/drawings/_rels/vmlDrawing8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2.emf"/></Relationships>
</file>

<file path=ppt/drawings/_rels/vmlDrawing8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3.emf"/></Relationships>
</file>

<file path=ppt/drawings/_rels/vmlDrawing8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4.emf"/></Relationships>
</file>

<file path=ppt/drawings/_rels/vmlDrawing87.vml.rels><?xml version="1.0" encoding="UTF-8" standalone="yes"?>
<Relationships xmlns="http://schemas.openxmlformats.org/package/2006/relationships"><Relationship Id="rId1" Type="http://schemas.openxmlformats.org/officeDocument/2006/relationships/image" Target="../media/image95.emf"/></Relationships>
</file>

<file path=ppt/drawings/_rels/vmlDrawing88.vml.rels><?xml version="1.0" encoding="UTF-8" standalone="yes"?>
<Relationships xmlns="http://schemas.openxmlformats.org/package/2006/relationships"><Relationship Id="rId1" Type="http://schemas.openxmlformats.org/officeDocument/2006/relationships/image" Target="../media/image96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bj22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bg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图片 6" descr="标题栏b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-19368"/>
            <a:ext cx="12191365" cy="768985"/>
          </a:xfrm>
          <a:prstGeom prst="rect">
            <a:avLst/>
          </a:prstGeom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id="{1D85AF02-7CF4-4FE5-A8DE-AB31EE85D58B}"/>
              </a:ext>
            </a:extLst>
          </p:cNvPr>
          <p:cNvSpPr/>
          <p:nvPr userDrawn="1"/>
        </p:nvSpPr>
        <p:spPr>
          <a:xfrm>
            <a:off x="118369" y="0"/>
            <a:ext cx="728721" cy="709353"/>
          </a:xfrm>
          <a:prstGeom prst="ellipse">
            <a:avLst/>
          </a:prstGeom>
          <a:solidFill>
            <a:srgbClr val="060B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 userDrawn="1"/>
        </p:nvSpPr>
        <p:spPr>
          <a:xfrm>
            <a:off x="601097" y="143251"/>
            <a:ext cx="4481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3.2 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矩阵的奇异值分解及应用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3602F68-ED0B-4077-848F-4ED83EFAAA7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3150" y="71814"/>
            <a:ext cx="438988" cy="625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764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bg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图片 6" descr="标题栏b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-19368"/>
            <a:ext cx="12191365" cy="768985"/>
          </a:xfrm>
          <a:prstGeom prst="rect">
            <a:avLst/>
          </a:prstGeom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id="{1D85AF02-7CF4-4FE5-A8DE-AB31EE85D58B}"/>
              </a:ext>
            </a:extLst>
          </p:cNvPr>
          <p:cNvSpPr/>
          <p:nvPr userDrawn="1"/>
        </p:nvSpPr>
        <p:spPr>
          <a:xfrm>
            <a:off x="118369" y="0"/>
            <a:ext cx="728721" cy="709353"/>
          </a:xfrm>
          <a:prstGeom prst="ellipse">
            <a:avLst/>
          </a:prstGeom>
          <a:solidFill>
            <a:srgbClr val="060B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 userDrawn="1"/>
        </p:nvSpPr>
        <p:spPr>
          <a:xfrm>
            <a:off x="601097" y="143251"/>
            <a:ext cx="4481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3.2 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矩阵的奇异值分解及应用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3602F68-ED0B-4077-848F-4ED83EFAAA7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3150" y="71814"/>
            <a:ext cx="438988" cy="625637"/>
          </a:xfrm>
          <a:prstGeom prst="rect">
            <a:avLst/>
          </a:prstGeom>
        </p:spPr>
      </p:pic>
      <p:sp>
        <p:nvSpPr>
          <p:cNvPr id="10" name="文本占位符 4">
            <a:extLst>
              <a:ext uri="{FF2B5EF4-FFF2-40B4-BE49-F238E27FC236}">
                <a16:creationId xmlns:a16="http://schemas.microsoft.com/office/drawing/2014/main" id="{0FCF5B5E-E339-4564-904D-751521C2454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2644" y="997890"/>
            <a:ext cx="11266487" cy="6254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zh-CN" altLang="en-US" sz="3200" b="1" kern="1200" dirty="0" smtClean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102497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bg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图片 6" descr="标题栏b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-19368"/>
            <a:ext cx="12191365" cy="768985"/>
          </a:xfrm>
          <a:prstGeom prst="rect">
            <a:avLst/>
          </a:prstGeom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id="{1D85AF02-7CF4-4FE5-A8DE-AB31EE85D58B}"/>
              </a:ext>
            </a:extLst>
          </p:cNvPr>
          <p:cNvSpPr/>
          <p:nvPr userDrawn="1"/>
        </p:nvSpPr>
        <p:spPr>
          <a:xfrm>
            <a:off x="118369" y="0"/>
            <a:ext cx="728721" cy="709353"/>
          </a:xfrm>
          <a:prstGeom prst="ellipse">
            <a:avLst/>
          </a:prstGeom>
          <a:solidFill>
            <a:srgbClr val="060B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 userDrawn="1"/>
        </p:nvSpPr>
        <p:spPr>
          <a:xfrm>
            <a:off x="601097" y="143251"/>
            <a:ext cx="4481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3.2 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矩阵的奇异值分解及应用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3602F68-ED0B-4077-848F-4ED83EFAAA7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3150" y="71814"/>
            <a:ext cx="438988" cy="625637"/>
          </a:xfrm>
          <a:prstGeom prst="rect">
            <a:avLst/>
          </a:prstGeom>
        </p:spPr>
      </p:pic>
      <p:sp>
        <p:nvSpPr>
          <p:cNvPr id="10" name="文本占位符 4">
            <a:extLst>
              <a:ext uri="{FF2B5EF4-FFF2-40B4-BE49-F238E27FC236}">
                <a16:creationId xmlns:a16="http://schemas.microsoft.com/office/drawing/2014/main" id="{FB4058EB-4953-4A6B-BE8B-10DAADE4E8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2644" y="997890"/>
            <a:ext cx="11266487" cy="6254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zh-CN" altLang="en-US" sz="3200" b="1" kern="1200" dirty="0" smtClean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1" name="文本占位符 5">
            <a:extLst>
              <a:ext uri="{FF2B5EF4-FFF2-40B4-BE49-F238E27FC236}">
                <a16:creationId xmlns:a16="http://schemas.microsoft.com/office/drawing/2014/main" id="{D740451A-2097-4E8A-AEB5-4572F200E3B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62644" y="1871638"/>
            <a:ext cx="5945188" cy="6254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zh-CN" altLang="en-US" sz="2800" b="1" kern="1200" dirty="0" smtClean="0">
                <a:solidFill>
                  <a:srgbClr val="060B87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686847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bg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图片 6" descr="标题栏b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-19368"/>
            <a:ext cx="12191365" cy="768985"/>
          </a:xfrm>
          <a:prstGeom prst="rect">
            <a:avLst/>
          </a:prstGeom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id="{1D85AF02-7CF4-4FE5-A8DE-AB31EE85D58B}"/>
              </a:ext>
            </a:extLst>
          </p:cNvPr>
          <p:cNvSpPr/>
          <p:nvPr userDrawn="1"/>
        </p:nvSpPr>
        <p:spPr>
          <a:xfrm>
            <a:off x="118369" y="0"/>
            <a:ext cx="728721" cy="709353"/>
          </a:xfrm>
          <a:prstGeom prst="ellipse">
            <a:avLst/>
          </a:prstGeom>
          <a:solidFill>
            <a:srgbClr val="060B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 userDrawn="1"/>
        </p:nvSpPr>
        <p:spPr>
          <a:xfrm>
            <a:off x="601097" y="143251"/>
            <a:ext cx="4481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3.2 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矩阵的奇异值分解及应用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3602F68-ED0B-4077-848F-4ED83EFAAA7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3150" y="71814"/>
            <a:ext cx="438988" cy="625637"/>
          </a:xfrm>
          <a:prstGeom prst="rect">
            <a:avLst/>
          </a:prstGeom>
        </p:spPr>
      </p:pic>
      <p:sp>
        <p:nvSpPr>
          <p:cNvPr id="11" name="文本占位符 5">
            <a:extLst>
              <a:ext uri="{FF2B5EF4-FFF2-40B4-BE49-F238E27FC236}">
                <a16:creationId xmlns:a16="http://schemas.microsoft.com/office/drawing/2014/main" id="{D740451A-2097-4E8A-AEB5-4572F200E3B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62644" y="1022552"/>
            <a:ext cx="5945188" cy="6254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zh-CN" altLang="en-US" sz="2800" b="1" kern="1200" dirty="0" smtClean="0">
                <a:solidFill>
                  <a:srgbClr val="060B87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25222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bg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图片 6" descr="标题栏b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-19368"/>
            <a:ext cx="12191365" cy="768985"/>
          </a:xfrm>
          <a:prstGeom prst="rect">
            <a:avLst/>
          </a:prstGeom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id="{1D85AF02-7CF4-4FE5-A8DE-AB31EE85D58B}"/>
              </a:ext>
            </a:extLst>
          </p:cNvPr>
          <p:cNvSpPr/>
          <p:nvPr userDrawn="1"/>
        </p:nvSpPr>
        <p:spPr>
          <a:xfrm>
            <a:off x="118369" y="0"/>
            <a:ext cx="728721" cy="709353"/>
          </a:xfrm>
          <a:prstGeom prst="ellipse">
            <a:avLst/>
          </a:prstGeom>
          <a:solidFill>
            <a:srgbClr val="060B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 userDrawn="1"/>
        </p:nvSpPr>
        <p:spPr>
          <a:xfrm>
            <a:off x="601097" y="143251"/>
            <a:ext cx="4481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3.2 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矩阵的奇异值分解及应用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3602F68-ED0B-4077-848F-4ED83EFAAA7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3150" y="71814"/>
            <a:ext cx="438988" cy="625637"/>
          </a:xfrm>
          <a:prstGeom prst="rect">
            <a:avLst/>
          </a:prstGeom>
        </p:spPr>
      </p:pic>
      <p:sp>
        <p:nvSpPr>
          <p:cNvPr id="10" name="文本占位符 15">
            <a:extLst>
              <a:ext uri="{FF2B5EF4-FFF2-40B4-BE49-F238E27FC236}">
                <a16:creationId xmlns:a16="http://schemas.microsoft.com/office/drawing/2014/main" id="{21620495-73D5-4B1F-AA50-4AD3C8430DF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1663" y="1060450"/>
            <a:ext cx="11236325" cy="544671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>
                <a:latin typeface="+mn-lt"/>
                <a:ea typeface="楷体" panose="02010609060101010101" pitchFamily="49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708847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bj22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H="1">
            <a:off x="1552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672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bj22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3557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858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bg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图片 6" descr="标题栏b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-19368"/>
            <a:ext cx="12191365" cy="768985"/>
          </a:xfrm>
          <a:prstGeom prst="rect">
            <a:avLst/>
          </a:prstGeom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id="{1D85AF02-7CF4-4FE5-A8DE-AB31EE85D58B}"/>
              </a:ext>
            </a:extLst>
          </p:cNvPr>
          <p:cNvSpPr/>
          <p:nvPr userDrawn="1"/>
        </p:nvSpPr>
        <p:spPr>
          <a:xfrm>
            <a:off x="118369" y="0"/>
            <a:ext cx="728721" cy="709353"/>
          </a:xfrm>
          <a:prstGeom prst="ellipse">
            <a:avLst/>
          </a:prstGeom>
          <a:solidFill>
            <a:srgbClr val="060B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 userDrawn="1"/>
        </p:nvSpPr>
        <p:spPr>
          <a:xfrm>
            <a:off x="601098" y="143251"/>
            <a:ext cx="35708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第</a:t>
            </a:r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章  线性代数模型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3602F68-ED0B-4077-848F-4ED83EFAAA7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3150" y="71814"/>
            <a:ext cx="438988" cy="625637"/>
          </a:xfrm>
          <a:prstGeom prst="rect">
            <a:avLst/>
          </a:prstGeom>
        </p:spPr>
      </p:pic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2485980-B781-45A3-9DAF-6B3DCD71DB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17907" y="1129068"/>
            <a:ext cx="10992011" cy="529039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06687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bg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50" y="0"/>
            <a:ext cx="12192000" cy="6858000"/>
          </a:xfrm>
          <a:prstGeom prst="rect">
            <a:avLst/>
          </a:prstGeom>
        </p:spPr>
      </p:pic>
      <p:pic>
        <p:nvPicPr>
          <p:cNvPr id="7" name="图片 6" descr="标题栏b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-19368"/>
            <a:ext cx="12191365" cy="768985"/>
          </a:xfrm>
          <a:prstGeom prst="rect">
            <a:avLst/>
          </a:prstGeom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id="{1D85AF02-7CF4-4FE5-A8DE-AB31EE85D58B}"/>
              </a:ext>
            </a:extLst>
          </p:cNvPr>
          <p:cNvSpPr/>
          <p:nvPr userDrawn="1"/>
        </p:nvSpPr>
        <p:spPr>
          <a:xfrm>
            <a:off x="118369" y="0"/>
            <a:ext cx="728721" cy="709353"/>
          </a:xfrm>
          <a:prstGeom prst="ellipse">
            <a:avLst/>
          </a:prstGeom>
          <a:solidFill>
            <a:srgbClr val="060B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3602F68-ED0B-4077-848F-4ED83EFAAA7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3150" y="71814"/>
            <a:ext cx="438988" cy="625637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1738D94C-350E-4DE4-958D-C489BE252BE2}"/>
              </a:ext>
            </a:extLst>
          </p:cNvPr>
          <p:cNvSpPr txBox="1"/>
          <p:nvPr userDrawn="1"/>
        </p:nvSpPr>
        <p:spPr>
          <a:xfrm>
            <a:off x="601098" y="143251"/>
            <a:ext cx="35708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3.1 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特征值与特征向量</a:t>
            </a:r>
          </a:p>
        </p:txBody>
      </p:sp>
    </p:spTree>
    <p:extLst>
      <p:ext uri="{BB962C8B-B14F-4D97-AF65-F5344CB8AC3E}">
        <p14:creationId xmlns:p14="http://schemas.microsoft.com/office/powerpoint/2010/main" val="1700665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bg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50" y="0"/>
            <a:ext cx="12192000" cy="6858000"/>
          </a:xfrm>
          <a:prstGeom prst="rect">
            <a:avLst/>
          </a:prstGeom>
        </p:spPr>
      </p:pic>
      <p:pic>
        <p:nvPicPr>
          <p:cNvPr id="7" name="图片 6" descr="标题栏b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-19368"/>
            <a:ext cx="12191365" cy="768985"/>
          </a:xfrm>
          <a:prstGeom prst="rect">
            <a:avLst/>
          </a:prstGeom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id="{1D85AF02-7CF4-4FE5-A8DE-AB31EE85D58B}"/>
              </a:ext>
            </a:extLst>
          </p:cNvPr>
          <p:cNvSpPr/>
          <p:nvPr userDrawn="1"/>
        </p:nvSpPr>
        <p:spPr>
          <a:xfrm>
            <a:off x="118369" y="0"/>
            <a:ext cx="728721" cy="709353"/>
          </a:xfrm>
          <a:prstGeom prst="ellipse">
            <a:avLst/>
          </a:prstGeom>
          <a:solidFill>
            <a:srgbClr val="060B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3602F68-ED0B-4077-848F-4ED83EFAAA7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3150" y="71814"/>
            <a:ext cx="438988" cy="625637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1738D94C-350E-4DE4-958D-C489BE252BE2}"/>
              </a:ext>
            </a:extLst>
          </p:cNvPr>
          <p:cNvSpPr txBox="1"/>
          <p:nvPr userDrawn="1"/>
        </p:nvSpPr>
        <p:spPr>
          <a:xfrm>
            <a:off x="601098" y="143251"/>
            <a:ext cx="35708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3.1 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特征值与特征向量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D96AD91-08EE-4AD6-A8FA-6604FF3FAE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2644" y="997890"/>
            <a:ext cx="11266487" cy="6254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zh-CN" altLang="en-US" sz="3200" b="1" kern="1200" dirty="0" smtClean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901746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bg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8369" y="-19368"/>
            <a:ext cx="12192000" cy="6858000"/>
          </a:xfrm>
          <a:prstGeom prst="rect">
            <a:avLst/>
          </a:prstGeom>
        </p:spPr>
      </p:pic>
      <p:pic>
        <p:nvPicPr>
          <p:cNvPr id="7" name="图片 6" descr="标题栏b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-19368"/>
            <a:ext cx="12191365" cy="768985"/>
          </a:xfrm>
          <a:prstGeom prst="rect">
            <a:avLst/>
          </a:prstGeom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id="{1D85AF02-7CF4-4FE5-A8DE-AB31EE85D58B}"/>
              </a:ext>
            </a:extLst>
          </p:cNvPr>
          <p:cNvSpPr/>
          <p:nvPr userDrawn="1"/>
        </p:nvSpPr>
        <p:spPr>
          <a:xfrm>
            <a:off x="118369" y="0"/>
            <a:ext cx="728721" cy="709353"/>
          </a:xfrm>
          <a:prstGeom prst="ellipse">
            <a:avLst/>
          </a:prstGeom>
          <a:solidFill>
            <a:srgbClr val="060B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3602F68-ED0B-4077-848F-4ED83EFAAA7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3150" y="71814"/>
            <a:ext cx="438988" cy="625637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1738D94C-350E-4DE4-958D-C489BE252BE2}"/>
              </a:ext>
            </a:extLst>
          </p:cNvPr>
          <p:cNvSpPr txBox="1"/>
          <p:nvPr userDrawn="1"/>
        </p:nvSpPr>
        <p:spPr>
          <a:xfrm>
            <a:off x="601098" y="143251"/>
            <a:ext cx="35708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3.1 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特征值与特征向量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D96AD91-08EE-4AD6-A8FA-6604FF3FAE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2644" y="997890"/>
            <a:ext cx="11266487" cy="6254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zh-CN" altLang="en-US" sz="3200" b="1" kern="1200" dirty="0" smtClean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A437E47E-1BEE-44F7-894E-5DE05737C9A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62644" y="1871638"/>
            <a:ext cx="5945188" cy="6254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zh-CN" altLang="en-US" sz="2800" b="1" kern="1200" dirty="0" smtClean="0">
                <a:solidFill>
                  <a:srgbClr val="060B87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214930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bg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8369" y="-19368"/>
            <a:ext cx="12192000" cy="6858000"/>
          </a:xfrm>
          <a:prstGeom prst="rect">
            <a:avLst/>
          </a:prstGeom>
        </p:spPr>
      </p:pic>
      <p:pic>
        <p:nvPicPr>
          <p:cNvPr id="7" name="图片 6" descr="标题栏b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-19368"/>
            <a:ext cx="12191365" cy="768985"/>
          </a:xfrm>
          <a:prstGeom prst="rect">
            <a:avLst/>
          </a:prstGeom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id="{1D85AF02-7CF4-4FE5-A8DE-AB31EE85D58B}"/>
              </a:ext>
            </a:extLst>
          </p:cNvPr>
          <p:cNvSpPr/>
          <p:nvPr userDrawn="1"/>
        </p:nvSpPr>
        <p:spPr>
          <a:xfrm>
            <a:off x="118369" y="0"/>
            <a:ext cx="728721" cy="709353"/>
          </a:xfrm>
          <a:prstGeom prst="ellipse">
            <a:avLst/>
          </a:prstGeom>
          <a:solidFill>
            <a:srgbClr val="060B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3602F68-ED0B-4077-848F-4ED83EFAAA7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3150" y="71814"/>
            <a:ext cx="438988" cy="625637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1738D94C-350E-4DE4-958D-C489BE252BE2}"/>
              </a:ext>
            </a:extLst>
          </p:cNvPr>
          <p:cNvSpPr txBox="1"/>
          <p:nvPr userDrawn="1"/>
        </p:nvSpPr>
        <p:spPr>
          <a:xfrm>
            <a:off x="601098" y="143251"/>
            <a:ext cx="35708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3.1 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特征值与特征向量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A437E47E-1BEE-44F7-894E-5DE05737C9A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62644" y="966567"/>
            <a:ext cx="5945188" cy="6254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zh-CN" altLang="en-US" sz="2800" b="1" kern="1200" dirty="0" smtClean="0">
                <a:solidFill>
                  <a:srgbClr val="060B87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356069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bg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50" y="-19368"/>
            <a:ext cx="12192000" cy="6858000"/>
          </a:xfrm>
          <a:prstGeom prst="rect">
            <a:avLst/>
          </a:prstGeom>
        </p:spPr>
      </p:pic>
      <p:pic>
        <p:nvPicPr>
          <p:cNvPr id="7" name="图片 6" descr="标题栏b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-19368"/>
            <a:ext cx="12191365" cy="768985"/>
          </a:xfrm>
          <a:prstGeom prst="rect">
            <a:avLst/>
          </a:prstGeom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id="{1D85AF02-7CF4-4FE5-A8DE-AB31EE85D58B}"/>
              </a:ext>
            </a:extLst>
          </p:cNvPr>
          <p:cNvSpPr/>
          <p:nvPr userDrawn="1"/>
        </p:nvSpPr>
        <p:spPr>
          <a:xfrm>
            <a:off x="118369" y="0"/>
            <a:ext cx="728721" cy="709353"/>
          </a:xfrm>
          <a:prstGeom prst="ellipse">
            <a:avLst/>
          </a:prstGeom>
          <a:solidFill>
            <a:srgbClr val="060B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3602F68-ED0B-4077-848F-4ED83EFAAA7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3150" y="71814"/>
            <a:ext cx="438988" cy="625637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1738D94C-350E-4DE4-958D-C489BE252BE2}"/>
              </a:ext>
            </a:extLst>
          </p:cNvPr>
          <p:cNvSpPr txBox="1"/>
          <p:nvPr userDrawn="1"/>
        </p:nvSpPr>
        <p:spPr>
          <a:xfrm>
            <a:off x="601098" y="143251"/>
            <a:ext cx="35708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3.1 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特征值与特征向量</a:t>
            </a:r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37996D8A-0A14-420B-8E3A-AFDBCA355D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1663" y="1060450"/>
            <a:ext cx="11236325" cy="544671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>
                <a:latin typeface="+mn-lt"/>
                <a:ea typeface="楷体" panose="02010609060101010101" pitchFamily="49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030375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bg11">
            <a:extLst>
              <a:ext uri="{FF2B5EF4-FFF2-40B4-BE49-F238E27FC236}">
                <a16:creationId xmlns:a16="http://schemas.microsoft.com/office/drawing/2014/main" id="{5C2C3422-9BC7-4844-97B0-9F101D81E520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图片 9" descr="标题栏bg">
            <a:extLst>
              <a:ext uri="{FF2B5EF4-FFF2-40B4-BE49-F238E27FC236}">
                <a16:creationId xmlns:a16="http://schemas.microsoft.com/office/drawing/2014/main" id="{86D17F04-9E1E-4417-9DAC-037AF7B485BD}"/>
              </a:ext>
            </a:extLst>
          </p:cNvPr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0" y="-19368"/>
            <a:ext cx="12191365" cy="768985"/>
          </a:xfrm>
          <a:prstGeom prst="rect">
            <a:avLst/>
          </a:prstGeom>
        </p:spPr>
      </p:pic>
      <p:sp>
        <p:nvSpPr>
          <p:cNvPr id="11" name="椭圆 10">
            <a:extLst>
              <a:ext uri="{FF2B5EF4-FFF2-40B4-BE49-F238E27FC236}">
                <a16:creationId xmlns:a16="http://schemas.microsoft.com/office/drawing/2014/main" id="{916942A7-7E20-4E9E-96AC-EFFC7C714462}"/>
              </a:ext>
            </a:extLst>
          </p:cNvPr>
          <p:cNvSpPr/>
          <p:nvPr userDrawn="1"/>
        </p:nvSpPr>
        <p:spPr>
          <a:xfrm>
            <a:off x="118369" y="0"/>
            <a:ext cx="728721" cy="709353"/>
          </a:xfrm>
          <a:prstGeom prst="ellipse">
            <a:avLst/>
          </a:prstGeom>
          <a:solidFill>
            <a:srgbClr val="060B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F50D6422-12DF-40ED-ADA8-A2D34A129801}"/>
              </a:ext>
            </a:extLst>
          </p:cNvPr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43150" y="71814"/>
            <a:ext cx="438988" cy="62563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5" r:id="rId3"/>
    <p:sldLayoutId id="2147483661" r:id="rId4"/>
    <p:sldLayoutId id="2147483664" r:id="rId5"/>
    <p:sldLayoutId id="2147483662" r:id="rId6"/>
    <p:sldLayoutId id="2147483663" r:id="rId7"/>
    <p:sldLayoutId id="2147483668" r:id="rId8"/>
    <p:sldLayoutId id="2147483656" r:id="rId9"/>
    <p:sldLayoutId id="2147483652" r:id="rId10"/>
    <p:sldLayoutId id="2147483665" r:id="rId11"/>
    <p:sldLayoutId id="2147483666" r:id="rId12"/>
    <p:sldLayoutId id="2147483669" r:id="rId13"/>
    <p:sldLayoutId id="2147483667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88.docx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85.vml"/><Relationship Id="rId4" Type="http://schemas.openxmlformats.org/officeDocument/2006/relationships/image" Target="../media/image93.emf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89.docx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86.vml"/><Relationship Id="rId4" Type="http://schemas.openxmlformats.org/officeDocument/2006/relationships/image" Target="../media/image94.emf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90.docx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87.vml"/><Relationship Id="rId4" Type="http://schemas.openxmlformats.org/officeDocument/2006/relationships/image" Target="../media/image95.emf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91.docx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88.vml"/><Relationship Id="rId4" Type="http://schemas.openxmlformats.org/officeDocument/2006/relationships/image" Target="../media/image96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7.docx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2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8.docx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3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9.docx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4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0.docx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5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1.docx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6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2.docx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17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3.docx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18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4.docx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20.emf"/><Relationship Id="rId5" Type="http://schemas.openxmlformats.org/officeDocument/2006/relationships/package" Target="../embeddings/Microsoft_Word_Document15.docx"/><Relationship Id="rId4" Type="http://schemas.openxmlformats.org/officeDocument/2006/relationships/image" Target="../media/image19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6.docx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21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7.docx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22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8.docx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23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9.docx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24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0.docx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25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1.docx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9.vml"/><Relationship Id="rId4" Type="http://schemas.openxmlformats.org/officeDocument/2006/relationships/image" Target="../media/image26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2.docx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20.vml"/><Relationship Id="rId4" Type="http://schemas.openxmlformats.org/officeDocument/2006/relationships/image" Target="../media/image27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3.docx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21.vml"/><Relationship Id="rId4" Type="http://schemas.openxmlformats.org/officeDocument/2006/relationships/image" Target="../media/image28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4.docx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22.vml"/><Relationship Id="rId4" Type="http://schemas.openxmlformats.org/officeDocument/2006/relationships/image" Target="../media/image29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5.docx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23.vml"/><Relationship Id="rId4" Type="http://schemas.openxmlformats.org/officeDocument/2006/relationships/image" Target="../media/image30.e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6.docx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4.vml"/><Relationship Id="rId4" Type="http://schemas.openxmlformats.org/officeDocument/2006/relationships/image" Target="../media/image31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7.docx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25.vml"/><Relationship Id="rId4" Type="http://schemas.openxmlformats.org/officeDocument/2006/relationships/image" Target="../media/image32.e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8.docx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26.vml"/><Relationship Id="rId4" Type="http://schemas.openxmlformats.org/officeDocument/2006/relationships/image" Target="../media/image33.e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9.docx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27.vml"/><Relationship Id="rId4" Type="http://schemas.openxmlformats.org/officeDocument/2006/relationships/image" Target="../media/image34.e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0.docx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28.vml"/><Relationship Id="rId4" Type="http://schemas.openxmlformats.org/officeDocument/2006/relationships/image" Target="../media/image35.e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1.docx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29.vml"/><Relationship Id="rId4" Type="http://schemas.openxmlformats.org/officeDocument/2006/relationships/image" Target="../media/image36.e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2.docx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30.vml"/><Relationship Id="rId4" Type="http://schemas.openxmlformats.org/officeDocument/2006/relationships/image" Target="../media/image37.e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3.docx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31.vml"/><Relationship Id="rId4" Type="http://schemas.openxmlformats.org/officeDocument/2006/relationships/image" Target="../media/image38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4.docx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32.vml"/><Relationship Id="rId4" Type="http://schemas.openxmlformats.org/officeDocument/2006/relationships/image" Target="../media/image39.e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5.docx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33.vml"/><Relationship Id="rId4" Type="http://schemas.openxmlformats.org/officeDocument/2006/relationships/image" Target="../media/image40.e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6.docx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34.vml"/><Relationship Id="rId4" Type="http://schemas.openxmlformats.org/officeDocument/2006/relationships/image" Target="../media/image41.e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7.docx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35.vml"/><Relationship Id="rId4" Type="http://schemas.openxmlformats.org/officeDocument/2006/relationships/image" Target="../media/image42.e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8.docx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36.vml"/><Relationship Id="rId4" Type="http://schemas.openxmlformats.org/officeDocument/2006/relationships/image" Target="../media/image43.em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9.docx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37.vml"/><Relationship Id="rId4" Type="http://schemas.openxmlformats.org/officeDocument/2006/relationships/image" Target="../media/image44.emf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0.docx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38.vml"/><Relationship Id="rId4" Type="http://schemas.openxmlformats.org/officeDocument/2006/relationships/image" Target="../media/image45.emf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1.docx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39.vml"/><Relationship Id="rId4" Type="http://schemas.openxmlformats.org/officeDocument/2006/relationships/image" Target="../media/image46.emf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2.docx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40.vml"/><Relationship Id="rId4" Type="http://schemas.openxmlformats.org/officeDocument/2006/relationships/image" Target="../media/image47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.docx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emf"/><Relationship Id="rId5" Type="http://schemas.openxmlformats.org/officeDocument/2006/relationships/package" Target="../embeddings/Microsoft_Word_Document1.docx"/><Relationship Id="rId4" Type="http://schemas.openxmlformats.org/officeDocument/2006/relationships/image" Target="../media/image5.emf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3.docx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41.vml"/><Relationship Id="rId4" Type="http://schemas.openxmlformats.org/officeDocument/2006/relationships/image" Target="../media/image48.emf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4.docx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42.vml"/><Relationship Id="rId4" Type="http://schemas.openxmlformats.org/officeDocument/2006/relationships/image" Target="../media/image49.emf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5.docx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43.vml"/><Relationship Id="rId4" Type="http://schemas.openxmlformats.org/officeDocument/2006/relationships/image" Target="../media/image50.emf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6.docx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44.vml"/><Relationship Id="rId6" Type="http://schemas.openxmlformats.org/officeDocument/2006/relationships/image" Target="../media/image52.emf"/><Relationship Id="rId5" Type="http://schemas.openxmlformats.org/officeDocument/2006/relationships/package" Target="../embeddings/Microsoft_Word_Document47.docx"/><Relationship Id="rId4" Type="http://schemas.openxmlformats.org/officeDocument/2006/relationships/image" Target="../media/image51.emf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8.docx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45.vml"/><Relationship Id="rId4" Type="http://schemas.openxmlformats.org/officeDocument/2006/relationships/image" Target="../media/image53.emf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9.docx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46.vml"/><Relationship Id="rId4" Type="http://schemas.openxmlformats.org/officeDocument/2006/relationships/image" Target="../media/image54.emf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50.docx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47.vml"/><Relationship Id="rId4" Type="http://schemas.openxmlformats.org/officeDocument/2006/relationships/image" Target="../media/image55.emf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51.docx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48.vml"/><Relationship Id="rId4" Type="http://schemas.openxmlformats.org/officeDocument/2006/relationships/image" Target="../media/image56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.docx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7.emf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52.docx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49.vml"/><Relationship Id="rId4" Type="http://schemas.openxmlformats.org/officeDocument/2006/relationships/image" Target="../media/image57.emf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53.docx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50.vml"/><Relationship Id="rId4" Type="http://schemas.openxmlformats.org/officeDocument/2006/relationships/image" Target="../media/image58.emf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54.docx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51.vml"/><Relationship Id="rId4" Type="http://schemas.openxmlformats.org/officeDocument/2006/relationships/image" Target="../media/image59.emf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55.docx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52.vml"/><Relationship Id="rId4" Type="http://schemas.openxmlformats.org/officeDocument/2006/relationships/image" Target="../media/image60.emf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56.docx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53.vml"/><Relationship Id="rId4" Type="http://schemas.openxmlformats.org/officeDocument/2006/relationships/image" Target="../media/image61.emf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57.docx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54.vml"/><Relationship Id="rId4" Type="http://schemas.openxmlformats.org/officeDocument/2006/relationships/image" Target="../media/image62.emf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58.docx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55.vml"/><Relationship Id="rId4" Type="http://schemas.openxmlformats.org/officeDocument/2006/relationships/image" Target="../media/image63.emf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59.docx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56.vml"/><Relationship Id="rId4" Type="http://schemas.openxmlformats.org/officeDocument/2006/relationships/image" Target="../media/image64.emf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60.docx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57.vml"/><Relationship Id="rId4" Type="http://schemas.openxmlformats.org/officeDocument/2006/relationships/image" Target="../media/image65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.docx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8.emf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61.docx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58.vml"/><Relationship Id="rId4" Type="http://schemas.openxmlformats.org/officeDocument/2006/relationships/image" Target="../media/image66.emf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62.docx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59.vml"/><Relationship Id="rId4" Type="http://schemas.openxmlformats.org/officeDocument/2006/relationships/image" Target="../media/image67.emf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63.docx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60.vml"/><Relationship Id="rId4" Type="http://schemas.openxmlformats.org/officeDocument/2006/relationships/image" Target="../media/image68.emf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64.docx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61.vml"/><Relationship Id="rId4" Type="http://schemas.openxmlformats.org/officeDocument/2006/relationships/image" Target="../media/image69.emf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65.docx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62.vml"/><Relationship Id="rId4" Type="http://schemas.openxmlformats.org/officeDocument/2006/relationships/image" Target="../media/image70.emf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66.docx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63.vml"/><Relationship Id="rId4" Type="http://schemas.openxmlformats.org/officeDocument/2006/relationships/image" Target="../media/image71.emf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67.docx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64.vml"/><Relationship Id="rId4" Type="http://schemas.openxmlformats.org/officeDocument/2006/relationships/image" Target="../media/image72.emf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68.docx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65.vml"/><Relationship Id="rId4" Type="http://schemas.openxmlformats.org/officeDocument/2006/relationships/image" Target="../media/image73.emf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69.docx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66.vml"/><Relationship Id="rId4" Type="http://schemas.openxmlformats.org/officeDocument/2006/relationships/image" Target="../media/image74.emf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70.docx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67.vml"/><Relationship Id="rId4" Type="http://schemas.openxmlformats.org/officeDocument/2006/relationships/image" Target="../media/image75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.docx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9.emf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71.docx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68.vml"/><Relationship Id="rId4" Type="http://schemas.openxmlformats.org/officeDocument/2006/relationships/image" Target="../media/image76.emf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72.docx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69.vml"/><Relationship Id="rId4" Type="http://schemas.openxmlformats.org/officeDocument/2006/relationships/image" Target="../media/image77.emf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73.docx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70.vml"/><Relationship Id="rId4" Type="http://schemas.openxmlformats.org/officeDocument/2006/relationships/image" Target="../media/image78.emf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74.docx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71.vml"/><Relationship Id="rId4" Type="http://schemas.openxmlformats.org/officeDocument/2006/relationships/image" Target="../media/image79.emf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75.docx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72.vml"/><Relationship Id="rId4" Type="http://schemas.openxmlformats.org/officeDocument/2006/relationships/image" Target="../media/image80.emf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76.docx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73.vml"/><Relationship Id="rId4" Type="http://schemas.openxmlformats.org/officeDocument/2006/relationships/image" Target="../media/image81.emf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77.docx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74.vml"/><Relationship Id="rId4" Type="http://schemas.openxmlformats.org/officeDocument/2006/relationships/image" Target="../media/image82.emf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78.docx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75.vml"/><Relationship Id="rId4" Type="http://schemas.openxmlformats.org/officeDocument/2006/relationships/image" Target="../media/image83.emf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79.docx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76.vml"/><Relationship Id="rId4" Type="http://schemas.openxmlformats.org/officeDocument/2006/relationships/image" Target="../media/image84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5.docx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1.emf"/><Relationship Id="rId5" Type="http://schemas.openxmlformats.org/officeDocument/2006/relationships/package" Target="../embeddings/Microsoft_Word_Document6.docx"/><Relationship Id="rId4" Type="http://schemas.openxmlformats.org/officeDocument/2006/relationships/image" Target="../media/image10.emf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80.docx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77.vml"/><Relationship Id="rId4" Type="http://schemas.openxmlformats.org/officeDocument/2006/relationships/image" Target="../media/image85.emf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81.docx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78.vml"/><Relationship Id="rId4" Type="http://schemas.openxmlformats.org/officeDocument/2006/relationships/image" Target="../media/image86.emf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82.docx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79.vml"/><Relationship Id="rId4" Type="http://schemas.openxmlformats.org/officeDocument/2006/relationships/image" Target="../media/image87.emf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83.docx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80.vml"/><Relationship Id="rId4" Type="http://schemas.openxmlformats.org/officeDocument/2006/relationships/image" Target="../media/image88.emf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84.docx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81.vml"/><Relationship Id="rId4" Type="http://schemas.openxmlformats.org/officeDocument/2006/relationships/image" Target="../media/image89.emf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85.docx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82.vml"/><Relationship Id="rId4" Type="http://schemas.openxmlformats.org/officeDocument/2006/relationships/image" Target="../media/image90.emf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86.docx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83.vml"/><Relationship Id="rId4" Type="http://schemas.openxmlformats.org/officeDocument/2006/relationships/image" Target="../media/image91.emf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87.docx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84.vml"/><Relationship Id="rId4" Type="http://schemas.openxmlformats.org/officeDocument/2006/relationships/image" Target="../media/image9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0" y="1938654"/>
            <a:ext cx="8141677" cy="2950845"/>
          </a:xfrm>
          <a:prstGeom prst="rect">
            <a:avLst/>
          </a:prstGeom>
          <a:solidFill>
            <a:srgbClr val="1D8DFF">
              <a:alpha val="60000"/>
            </a:srgbClr>
          </a:solidFill>
          <a:ln>
            <a:noFill/>
          </a:ln>
          <a:effectLst>
            <a:outerShdw blurRad="381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 userDrawn="1"/>
        </p:nvSpPr>
        <p:spPr>
          <a:xfrm>
            <a:off x="3130060" y="2249695"/>
            <a:ext cx="4889793" cy="17192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lnSpc>
                <a:spcPct val="120000"/>
              </a:lnSpc>
            </a:pPr>
            <a:r>
              <a:rPr lang="zh-CN" altLang="en-US" sz="46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第</a:t>
            </a:r>
            <a:r>
              <a:rPr lang="en-US" altLang="zh-CN" sz="46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3</a:t>
            </a:r>
            <a:r>
              <a:rPr lang="zh-CN" altLang="en-US" sz="46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章</a:t>
            </a:r>
            <a:endParaRPr lang="en-US" altLang="zh-CN" sz="46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ctr" fontAlgn="auto">
              <a:lnSpc>
                <a:spcPct val="120000"/>
              </a:lnSpc>
            </a:pPr>
            <a:r>
              <a:rPr lang="zh-CN" altLang="en-US" sz="46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线性代数模型</a:t>
            </a:r>
          </a:p>
        </p:txBody>
      </p:sp>
      <p:cxnSp>
        <p:nvCxnSpPr>
          <p:cNvPr id="10" name="直接连接符 9"/>
          <p:cNvCxnSpPr>
            <a:cxnSpLocks/>
          </p:cNvCxnSpPr>
          <p:nvPr userDrawn="1"/>
        </p:nvCxnSpPr>
        <p:spPr>
          <a:xfrm>
            <a:off x="423545" y="2172970"/>
            <a:ext cx="0" cy="250698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>
            <a:extLst>
              <a:ext uri="{FF2B5EF4-FFF2-40B4-BE49-F238E27FC236}">
                <a16:creationId xmlns:a16="http://schemas.microsoft.com/office/drawing/2014/main" id="{5091B64A-8987-4FC9-BF53-2D4BE3595F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770" y="2249695"/>
            <a:ext cx="1654953" cy="23586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500"/>
                            </p:stCondLst>
                            <p:childTnLst>
                              <p:par>
                                <p:cTn id="2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 tmFilter="0,0; .5, 1; 1, 1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DE03C1C0-348E-4813-AEDF-95F9748F60D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266700" algn="just"/>
            <a:r>
              <a:rPr lang="en-US" altLang="zh-CN" sz="2000" b="1" kern="100" dirty="0">
                <a:effectLst/>
                <a:cs typeface="Times New Roman" panose="02020603050405020304" pitchFamily="18" charset="0"/>
              </a:rPr>
              <a:t>#</a:t>
            </a:r>
            <a:r>
              <a:rPr lang="zh-CN" altLang="zh-CN" sz="2000" b="1" kern="100" dirty="0">
                <a:effectLst/>
                <a:cs typeface="Times New Roman" panose="02020603050405020304" pitchFamily="18" charset="0"/>
              </a:rPr>
              <a:t>程序文件</a:t>
            </a:r>
            <a:r>
              <a:rPr lang="en-US" altLang="zh-CN" sz="2000" b="1" kern="100" dirty="0">
                <a:effectLst/>
                <a:cs typeface="Times New Roman" panose="02020603050405020304" pitchFamily="18" charset="0"/>
              </a:rPr>
              <a:t>ex3_1_1.py</a:t>
            </a:r>
            <a:endParaRPr lang="zh-CN" altLang="zh-CN" sz="2000" kern="100" dirty="0">
              <a:effectLst/>
              <a:cs typeface="Times New Roman" panose="02020603050405020304" pitchFamily="18" charset="0"/>
            </a:endParaRPr>
          </a:p>
          <a:p>
            <a:pPr marL="266700" algn="just"/>
            <a:r>
              <a:rPr lang="en-US" altLang="zh-CN" sz="2000" b="1" kern="100" dirty="0">
                <a:effectLst/>
                <a:cs typeface="Times New Roman" panose="02020603050405020304" pitchFamily="18" charset="0"/>
              </a:rPr>
              <a:t>import </a:t>
            </a:r>
            <a:r>
              <a:rPr lang="en-US" altLang="zh-CN" sz="2000" b="1" kern="100" dirty="0" err="1">
                <a:effectLst/>
                <a:cs typeface="Times New Roman" panose="02020603050405020304" pitchFamily="18" charset="0"/>
              </a:rPr>
              <a:t>sympy</a:t>
            </a:r>
            <a:r>
              <a:rPr lang="en-US" altLang="zh-CN" sz="2000" b="1" kern="100" dirty="0">
                <a:effectLst/>
                <a:cs typeface="Times New Roman" panose="02020603050405020304" pitchFamily="18" charset="0"/>
              </a:rPr>
              <a:t> as </a:t>
            </a:r>
            <a:r>
              <a:rPr lang="en-US" altLang="zh-CN" sz="2000" b="1" kern="100" dirty="0" err="1">
                <a:effectLst/>
                <a:cs typeface="Times New Roman" panose="02020603050405020304" pitchFamily="18" charset="0"/>
              </a:rPr>
              <a:t>sp</a:t>
            </a:r>
            <a:endParaRPr lang="zh-CN" altLang="zh-CN" sz="2000" kern="100" dirty="0">
              <a:effectLst/>
              <a:cs typeface="Times New Roman" panose="02020603050405020304" pitchFamily="18" charset="0"/>
            </a:endParaRPr>
          </a:p>
          <a:p>
            <a:pPr marL="266700" algn="just"/>
            <a:r>
              <a:rPr lang="en-US" altLang="zh-CN" sz="2000" b="1" kern="100" dirty="0" err="1">
                <a:effectLst/>
                <a:cs typeface="Times New Roman" panose="02020603050405020304" pitchFamily="18" charset="0"/>
              </a:rPr>
              <a:t>sp.var</a:t>
            </a:r>
            <a:r>
              <a:rPr lang="en-US" altLang="zh-CN" sz="2000" b="1" kern="100" dirty="0">
                <a:effectLst/>
                <a:cs typeface="Times New Roman" panose="02020603050405020304" pitchFamily="18" charset="0"/>
              </a:rPr>
              <a:t>('</a:t>
            </a:r>
            <a:r>
              <a:rPr lang="en-US" altLang="zh-CN" sz="2000" b="1" kern="100" dirty="0" err="1">
                <a:effectLst/>
                <a:cs typeface="Times New Roman" panose="02020603050405020304" pitchFamily="18" charset="0"/>
              </a:rPr>
              <a:t>k',positive</a:t>
            </a:r>
            <a:r>
              <a:rPr lang="en-US" altLang="zh-CN" sz="2000" b="1" kern="100" dirty="0">
                <a:effectLst/>
                <a:cs typeface="Times New Roman" panose="02020603050405020304" pitchFamily="18" charset="0"/>
              </a:rPr>
              <a:t>=True, integer=True)</a:t>
            </a:r>
            <a:endParaRPr lang="zh-CN" altLang="zh-CN" sz="2000" kern="100" dirty="0">
              <a:effectLst/>
              <a:cs typeface="Times New Roman" panose="02020603050405020304" pitchFamily="18" charset="0"/>
            </a:endParaRPr>
          </a:p>
          <a:p>
            <a:pPr marL="266700" algn="just"/>
            <a:r>
              <a:rPr lang="en-US" altLang="zh-CN" sz="2000" b="1" kern="100" dirty="0">
                <a:effectLst/>
                <a:cs typeface="Times New Roman" panose="02020603050405020304" pitchFamily="18" charset="0"/>
              </a:rPr>
              <a:t>a = </a:t>
            </a:r>
            <a:r>
              <a:rPr lang="en-US" altLang="zh-CN" sz="2000" b="1" kern="100" dirty="0" err="1">
                <a:effectLst/>
                <a:cs typeface="Times New Roman" panose="02020603050405020304" pitchFamily="18" charset="0"/>
              </a:rPr>
              <a:t>sp.Matrix</a:t>
            </a:r>
            <a:r>
              <a:rPr lang="en-US" altLang="zh-CN" sz="2000" b="1" kern="100" dirty="0">
                <a:effectLst/>
                <a:cs typeface="Times New Roman" panose="02020603050405020304" pitchFamily="18" charset="0"/>
              </a:rPr>
              <a:t>([[0, 1], [1, 1]])</a:t>
            </a:r>
            <a:endParaRPr lang="zh-CN" altLang="zh-CN" sz="2000" kern="100" dirty="0">
              <a:effectLst/>
              <a:cs typeface="Times New Roman" panose="02020603050405020304" pitchFamily="18" charset="0"/>
            </a:endParaRPr>
          </a:p>
          <a:p>
            <a:pPr marL="266700" algn="just"/>
            <a:r>
              <a:rPr lang="en-US" altLang="zh-CN" sz="2000" b="1" kern="100" dirty="0" err="1">
                <a:effectLst/>
                <a:cs typeface="Times New Roman" panose="02020603050405020304" pitchFamily="18" charset="0"/>
              </a:rPr>
              <a:t>val</a:t>
            </a:r>
            <a:r>
              <a:rPr lang="en-US" altLang="zh-CN" sz="2000" b="1" kern="100" dirty="0">
                <a:effectLst/>
                <a:cs typeface="Times New Roman" panose="02020603050405020304" pitchFamily="18" charset="0"/>
              </a:rPr>
              <a:t> = </a:t>
            </a:r>
            <a:r>
              <a:rPr lang="en-US" altLang="zh-CN" sz="2000" b="1" kern="100" dirty="0" err="1">
                <a:effectLst/>
                <a:cs typeface="Times New Roman" panose="02020603050405020304" pitchFamily="18" charset="0"/>
              </a:rPr>
              <a:t>a.eigenvals</a:t>
            </a:r>
            <a:r>
              <a:rPr lang="en-US" altLang="zh-CN" sz="2000" b="1" kern="100" dirty="0">
                <a:effectLst/>
                <a:cs typeface="Times New Roman" panose="02020603050405020304" pitchFamily="18" charset="0"/>
              </a:rPr>
              <a:t>()   #</a:t>
            </a:r>
            <a:r>
              <a:rPr lang="zh-CN" altLang="zh-CN" sz="2000" b="1" kern="100" dirty="0">
                <a:effectLst/>
                <a:cs typeface="Times New Roman" panose="02020603050405020304" pitchFamily="18" charset="0"/>
              </a:rPr>
              <a:t>求特征值</a:t>
            </a:r>
            <a:endParaRPr lang="zh-CN" altLang="zh-CN" sz="2000" kern="100" dirty="0">
              <a:effectLst/>
              <a:cs typeface="Times New Roman" panose="02020603050405020304" pitchFamily="18" charset="0"/>
            </a:endParaRPr>
          </a:p>
          <a:p>
            <a:pPr marL="266700" algn="just"/>
            <a:r>
              <a:rPr lang="en-US" altLang="zh-CN" sz="2000" b="1" kern="100" dirty="0" err="1">
                <a:effectLst/>
                <a:cs typeface="Times New Roman" panose="02020603050405020304" pitchFamily="18" charset="0"/>
              </a:rPr>
              <a:t>vec</a:t>
            </a:r>
            <a:r>
              <a:rPr lang="en-US" altLang="zh-CN" sz="2000" b="1" kern="100" dirty="0">
                <a:effectLst/>
                <a:cs typeface="Times New Roman" panose="02020603050405020304" pitchFamily="18" charset="0"/>
              </a:rPr>
              <a:t> = </a:t>
            </a:r>
            <a:r>
              <a:rPr lang="en-US" altLang="zh-CN" sz="2000" b="1" kern="100" dirty="0" err="1">
                <a:effectLst/>
                <a:cs typeface="Times New Roman" panose="02020603050405020304" pitchFamily="18" charset="0"/>
              </a:rPr>
              <a:t>a.eigenvects</a:t>
            </a:r>
            <a:r>
              <a:rPr lang="en-US" altLang="zh-CN" sz="2000" b="1" kern="100" dirty="0">
                <a:effectLst/>
                <a:cs typeface="Times New Roman" panose="02020603050405020304" pitchFamily="18" charset="0"/>
              </a:rPr>
              <a:t>()  #</a:t>
            </a:r>
            <a:r>
              <a:rPr lang="zh-CN" altLang="zh-CN" sz="2000" b="1" kern="100" dirty="0">
                <a:effectLst/>
                <a:cs typeface="Times New Roman" panose="02020603050405020304" pitchFamily="18" charset="0"/>
              </a:rPr>
              <a:t>求特征向量</a:t>
            </a:r>
            <a:endParaRPr lang="zh-CN" altLang="zh-CN" sz="2000" kern="100" dirty="0">
              <a:effectLst/>
              <a:cs typeface="Times New Roman" panose="02020603050405020304" pitchFamily="18" charset="0"/>
            </a:endParaRPr>
          </a:p>
          <a:p>
            <a:pPr marL="266700" algn="just"/>
            <a:r>
              <a:rPr lang="en-US" altLang="zh-CN" sz="2000" b="1" kern="100" dirty="0">
                <a:effectLst/>
                <a:cs typeface="Times New Roman" panose="02020603050405020304" pitchFamily="18" charset="0"/>
              </a:rPr>
              <a:t>P, D = </a:t>
            </a:r>
            <a:r>
              <a:rPr lang="en-US" altLang="zh-CN" sz="2000" b="1" kern="100" dirty="0" err="1">
                <a:effectLst/>
                <a:cs typeface="Times New Roman" panose="02020603050405020304" pitchFamily="18" charset="0"/>
              </a:rPr>
              <a:t>a.diagonalize</a:t>
            </a:r>
            <a:r>
              <a:rPr lang="en-US" altLang="zh-CN" sz="2000" b="1" kern="100" dirty="0">
                <a:effectLst/>
                <a:cs typeface="Times New Roman" panose="02020603050405020304" pitchFamily="18" charset="0"/>
              </a:rPr>
              <a:t>()  #</a:t>
            </a:r>
            <a:r>
              <a:rPr lang="zh-CN" altLang="zh-CN" sz="2000" b="1" kern="100" dirty="0">
                <a:effectLst/>
                <a:cs typeface="Times New Roman" panose="02020603050405020304" pitchFamily="18" charset="0"/>
              </a:rPr>
              <a:t>把</a:t>
            </a:r>
            <a:r>
              <a:rPr lang="en-US" altLang="zh-CN" sz="2000" b="1" kern="100" dirty="0">
                <a:effectLst/>
                <a:cs typeface="Times New Roman" panose="02020603050405020304" pitchFamily="18" charset="0"/>
              </a:rPr>
              <a:t>a</a:t>
            </a:r>
            <a:r>
              <a:rPr lang="zh-CN" altLang="zh-CN" sz="2000" b="1" kern="100" dirty="0">
                <a:effectLst/>
                <a:cs typeface="Times New Roman" panose="02020603050405020304" pitchFamily="18" charset="0"/>
              </a:rPr>
              <a:t>相似对角化</a:t>
            </a:r>
            <a:endParaRPr lang="zh-CN" altLang="zh-CN" sz="2000" kern="100" dirty="0">
              <a:effectLst/>
              <a:cs typeface="Times New Roman" panose="02020603050405020304" pitchFamily="18" charset="0"/>
            </a:endParaRPr>
          </a:p>
          <a:p>
            <a:pPr marL="266700" algn="just"/>
            <a:r>
              <a:rPr lang="en-US" altLang="zh-CN" sz="2000" b="1" kern="100" dirty="0" err="1">
                <a:effectLst/>
                <a:cs typeface="Times New Roman" panose="02020603050405020304" pitchFamily="18" charset="0"/>
              </a:rPr>
              <a:t>ak</a:t>
            </a:r>
            <a:r>
              <a:rPr lang="en-US" altLang="zh-CN" sz="2000" b="1" kern="100" dirty="0">
                <a:effectLst/>
                <a:cs typeface="Times New Roman" panose="02020603050405020304" pitchFamily="18" charset="0"/>
              </a:rPr>
              <a:t> = P @ (D ** k) @ (</a:t>
            </a:r>
            <a:r>
              <a:rPr lang="en-US" altLang="zh-CN" sz="2000" b="1" kern="100" dirty="0" err="1">
                <a:effectLst/>
                <a:cs typeface="Times New Roman" panose="02020603050405020304" pitchFamily="18" charset="0"/>
              </a:rPr>
              <a:t>P.inv</a:t>
            </a:r>
            <a:r>
              <a:rPr lang="en-US" altLang="zh-CN" sz="2000" b="1" kern="100" dirty="0">
                <a:effectLst/>
                <a:cs typeface="Times New Roman" panose="02020603050405020304" pitchFamily="18" charset="0"/>
              </a:rPr>
              <a:t>())</a:t>
            </a:r>
            <a:endParaRPr lang="zh-CN" altLang="zh-CN" sz="2000" kern="100" dirty="0">
              <a:effectLst/>
              <a:cs typeface="Times New Roman" panose="02020603050405020304" pitchFamily="18" charset="0"/>
            </a:endParaRPr>
          </a:p>
          <a:p>
            <a:pPr marL="266700" algn="just"/>
            <a:r>
              <a:rPr lang="en-US" altLang="zh-CN" sz="2000" b="1" kern="100" dirty="0">
                <a:effectLst/>
                <a:cs typeface="Times New Roman" panose="02020603050405020304" pitchFamily="18" charset="0"/>
              </a:rPr>
              <a:t>F = </a:t>
            </a:r>
            <a:r>
              <a:rPr lang="en-US" altLang="zh-CN" sz="2000" b="1" kern="100" dirty="0" err="1">
                <a:effectLst/>
                <a:cs typeface="Times New Roman" panose="02020603050405020304" pitchFamily="18" charset="0"/>
              </a:rPr>
              <a:t>ak</a:t>
            </a:r>
            <a:r>
              <a:rPr lang="en-US" altLang="zh-CN" sz="2000" b="1" kern="100" dirty="0">
                <a:effectLst/>
                <a:cs typeface="Times New Roman" panose="02020603050405020304" pitchFamily="18" charset="0"/>
              </a:rPr>
              <a:t> @ </a:t>
            </a:r>
            <a:r>
              <a:rPr lang="en-US" altLang="zh-CN" sz="2000" b="1" kern="100" dirty="0" err="1">
                <a:effectLst/>
                <a:cs typeface="Times New Roman" panose="02020603050405020304" pitchFamily="18" charset="0"/>
              </a:rPr>
              <a:t>sp.Matrix</a:t>
            </a:r>
            <a:r>
              <a:rPr lang="en-US" altLang="zh-CN" sz="2000" b="1" kern="100" dirty="0">
                <a:effectLst/>
                <a:cs typeface="Times New Roman" panose="02020603050405020304" pitchFamily="18" charset="0"/>
              </a:rPr>
              <a:t>([1, 1])</a:t>
            </a:r>
            <a:endParaRPr lang="zh-CN" altLang="zh-CN" sz="2000" kern="100" dirty="0">
              <a:effectLst/>
              <a:cs typeface="Times New Roman" panose="02020603050405020304" pitchFamily="18" charset="0"/>
            </a:endParaRPr>
          </a:p>
          <a:p>
            <a:pPr marL="266700" algn="just"/>
            <a:r>
              <a:rPr lang="en-US" altLang="zh-CN" sz="2000" b="1" kern="100" dirty="0">
                <a:effectLst/>
                <a:cs typeface="Times New Roman" panose="02020603050405020304" pitchFamily="18" charset="0"/>
              </a:rPr>
              <a:t>s = </a:t>
            </a:r>
            <a:r>
              <a:rPr lang="en-US" altLang="zh-CN" sz="2000" b="1" kern="100" dirty="0" err="1">
                <a:effectLst/>
                <a:cs typeface="Times New Roman" panose="02020603050405020304" pitchFamily="18" charset="0"/>
              </a:rPr>
              <a:t>sp.simplify</a:t>
            </a:r>
            <a:r>
              <a:rPr lang="en-US" altLang="zh-CN" sz="2000" b="1" kern="100" dirty="0">
                <a:effectLst/>
                <a:cs typeface="Times New Roman" panose="02020603050405020304" pitchFamily="18" charset="0"/>
              </a:rPr>
              <a:t>(F[0])</a:t>
            </a:r>
            <a:endParaRPr lang="zh-CN" altLang="zh-CN" sz="2000" kern="100" dirty="0">
              <a:effectLst/>
              <a:cs typeface="Times New Roman" panose="02020603050405020304" pitchFamily="18" charset="0"/>
            </a:endParaRPr>
          </a:p>
          <a:p>
            <a:pPr marL="266700" algn="just"/>
            <a:r>
              <a:rPr lang="en-US" altLang="zh-CN" sz="2000" b="1" kern="100" dirty="0">
                <a:effectLst/>
                <a:cs typeface="Times New Roman" panose="02020603050405020304" pitchFamily="18" charset="0"/>
              </a:rPr>
              <a:t>print(s); </a:t>
            </a:r>
            <a:r>
              <a:rPr lang="en-US" altLang="zh-CN" sz="2000" b="1" kern="100" dirty="0" err="1">
                <a:effectLst/>
                <a:cs typeface="Times New Roman" panose="02020603050405020304" pitchFamily="18" charset="0"/>
              </a:rPr>
              <a:t>sm</a:t>
            </a:r>
            <a:r>
              <a:rPr lang="en-US" altLang="zh-CN" sz="2000" b="1" kern="100" dirty="0">
                <a:effectLst/>
                <a:cs typeface="Times New Roman" panose="02020603050405020304" pitchFamily="18" charset="0"/>
              </a:rPr>
              <a:t> = []</a:t>
            </a:r>
            <a:endParaRPr lang="zh-CN" altLang="zh-CN" sz="2000" kern="100" dirty="0">
              <a:effectLst/>
              <a:cs typeface="Times New Roman" panose="02020603050405020304" pitchFamily="18" charset="0"/>
            </a:endParaRPr>
          </a:p>
          <a:p>
            <a:pPr marL="266700" algn="just"/>
            <a:r>
              <a:rPr lang="en-US" altLang="zh-CN" sz="2000" b="1" kern="100" dirty="0">
                <a:effectLst/>
                <a:cs typeface="Times New Roman" panose="02020603050405020304" pitchFamily="18" charset="0"/>
              </a:rPr>
              <a:t>for </a:t>
            </a:r>
            <a:r>
              <a:rPr lang="en-US" altLang="zh-CN" sz="2000" b="1" kern="100" dirty="0" err="1">
                <a:effectLst/>
                <a:cs typeface="Times New Roman" panose="02020603050405020304" pitchFamily="18" charset="0"/>
              </a:rPr>
              <a:t>i</a:t>
            </a:r>
            <a:r>
              <a:rPr lang="en-US" altLang="zh-CN" sz="2000" b="1" kern="100" dirty="0">
                <a:effectLst/>
                <a:cs typeface="Times New Roman" panose="02020603050405020304" pitchFamily="18" charset="0"/>
              </a:rPr>
              <a:t> in range(20):</a:t>
            </a:r>
            <a:endParaRPr lang="zh-CN" altLang="zh-CN" sz="2000" kern="100" dirty="0">
              <a:effectLst/>
              <a:cs typeface="Times New Roman" panose="02020603050405020304" pitchFamily="18" charset="0"/>
            </a:endParaRPr>
          </a:p>
          <a:p>
            <a:pPr marL="266700" algn="just"/>
            <a:r>
              <a:rPr lang="en-US" altLang="zh-CN" sz="2000" b="1" kern="100" dirty="0">
                <a:effectLst/>
                <a:cs typeface="Times New Roman" panose="02020603050405020304" pitchFamily="18" charset="0"/>
              </a:rPr>
              <a:t>    </a:t>
            </a:r>
            <a:r>
              <a:rPr lang="en-US" altLang="zh-CN" sz="2000" b="1" kern="100" dirty="0" err="1">
                <a:effectLst/>
                <a:cs typeface="Times New Roman" panose="02020603050405020304" pitchFamily="18" charset="0"/>
              </a:rPr>
              <a:t>sm.append</a:t>
            </a:r>
            <a:r>
              <a:rPr lang="en-US" altLang="zh-CN" sz="2000" b="1" kern="100" dirty="0">
                <a:effectLst/>
                <a:cs typeface="Times New Roman" panose="02020603050405020304" pitchFamily="18" charset="0"/>
              </a:rPr>
              <a:t>(</a:t>
            </a:r>
            <a:r>
              <a:rPr lang="en-US" altLang="zh-CN" sz="2000" b="1" kern="100" dirty="0" err="1">
                <a:effectLst/>
                <a:cs typeface="Times New Roman" panose="02020603050405020304" pitchFamily="18" charset="0"/>
              </a:rPr>
              <a:t>s.subs</a:t>
            </a:r>
            <a:r>
              <a:rPr lang="en-US" altLang="zh-CN" sz="2000" b="1" kern="100" dirty="0">
                <a:effectLst/>
                <a:cs typeface="Times New Roman" panose="02020603050405020304" pitchFamily="18" charset="0"/>
              </a:rPr>
              <a:t>(k, </a:t>
            </a:r>
            <a:r>
              <a:rPr lang="en-US" altLang="zh-CN" sz="2000" b="1" kern="100" dirty="0" err="1">
                <a:effectLst/>
                <a:cs typeface="Times New Roman" panose="02020603050405020304" pitchFamily="18" charset="0"/>
              </a:rPr>
              <a:t>i</a:t>
            </a:r>
            <a:r>
              <a:rPr lang="en-US" altLang="zh-CN" sz="2000" b="1" kern="100" dirty="0">
                <a:effectLst/>
                <a:cs typeface="Times New Roman" panose="02020603050405020304" pitchFamily="18" charset="0"/>
              </a:rPr>
              <a:t>).n())</a:t>
            </a:r>
            <a:endParaRPr lang="zh-CN" altLang="zh-CN" sz="2000" kern="100" dirty="0">
              <a:effectLst/>
              <a:cs typeface="Times New Roman" panose="02020603050405020304" pitchFamily="18" charset="0"/>
            </a:endParaRPr>
          </a:p>
          <a:p>
            <a:pPr marL="266700" algn="just"/>
            <a:r>
              <a:rPr lang="en-US" altLang="zh-CN" sz="2000" b="1" kern="100" dirty="0">
                <a:effectLst/>
                <a:cs typeface="Times New Roman" panose="02020603050405020304" pitchFamily="18" charset="0"/>
              </a:rPr>
              <a:t>print(</a:t>
            </a:r>
            <a:r>
              <a:rPr lang="en-US" altLang="zh-CN" sz="2000" b="1" kern="100" dirty="0" err="1">
                <a:effectLst/>
                <a:cs typeface="Times New Roman" panose="02020603050405020304" pitchFamily="18" charset="0"/>
              </a:rPr>
              <a:t>sm</a:t>
            </a:r>
            <a:r>
              <a:rPr lang="en-US" altLang="zh-CN" sz="2000" b="1" kern="100" dirty="0">
                <a:effectLst/>
                <a:cs typeface="Times New Roman" panose="02020603050405020304" pitchFamily="18" charset="0"/>
              </a:rPr>
              <a:t>)</a:t>
            </a:r>
            <a:endParaRPr lang="zh-CN" altLang="zh-CN" sz="2000" kern="100" dirty="0">
              <a:effectLst/>
              <a:cs typeface="Times New Roman" panose="02020603050405020304" pitchFamily="18" charset="0"/>
            </a:endParaRPr>
          </a:p>
          <a:p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078579249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0AEBA65E-59CE-4E51-9670-DF63995235C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7755748"/>
              </p:ext>
            </p:extLst>
          </p:nvPr>
        </p:nvGraphicFramePr>
        <p:xfrm>
          <a:off x="648941" y="1133216"/>
          <a:ext cx="11160125" cy="5265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80" name="Document" r:id="rId3" imgW="11157352" imgH="5281201" progId="Word.Document.12">
                  <p:embed/>
                </p:oleObj>
              </mc:Choice>
              <mc:Fallback>
                <p:oleObj name="Document" r:id="rId3" imgW="11157352" imgH="5281201" progId="Word.Document.12">
                  <p:embed/>
                  <p:pic>
                    <p:nvPicPr>
                      <p:cNvPr id="3" name="对象 2">
                        <a:extLst>
                          <a:ext uri="{FF2B5EF4-FFF2-40B4-BE49-F238E27FC236}">
                            <a16:creationId xmlns:a16="http://schemas.microsoft.com/office/drawing/2014/main" id="{0AEBA65E-59CE-4E51-9670-DF63995235C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48941" y="1133216"/>
                        <a:ext cx="11160125" cy="52657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8716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0AEBA65E-59CE-4E51-9670-DF63995235C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2499146"/>
              </p:ext>
            </p:extLst>
          </p:nvPr>
        </p:nvGraphicFramePr>
        <p:xfrm>
          <a:off x="648941" y="1133216"/>
          <a:ext cx="11160125" cy="5265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304" name="Document" r:id="rId3" imgW="11157352" imgH="5356909" progId="Word.Document.12">
                  <p:embed/>
                </p:oleObj>
              </mc:Choice>
              <mc:Fallback>
                <p:oleObj name="Document" r:id="rId3" imgW="11157352" imgH="5356909" progId="Word.Document.12">
                  <p:embed/>
                  <p:pic>
                    <p:nvPicPr>
                      <p:cNvPr id="3" name="对象 2">
                        <a:extLst>
                          <a:ext uri="{FF2B5EF4-FFF2-40B4-BE49-F238E27FC236}">
                            <a16:creationId xmlns:a16="http://schemas.microsoft.com/office/drawing/2014/main" id="{0AEBA65E-59CE-4E51-9670-DF63995235C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48941" y="1133216"/>
                        <a:ext cx="11160125" cy="52657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40536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0AEBA65E-59CE-4E51-9670-DF63995235C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994636"/>
              </p:ext>
            </p:extLst>
          </p:nvPr>
        </p:nvGraphicFramePr>
        <p:xfrm>
          <a:off x="648941" y="1133216"/>
          <a:ext cx="11160125" cy="5265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328" name="Document" r:id="rId3" imgW="11157352" imgH="5541493" progId="Word.Document.12">
                  <p:embed/>
                </p:oleObj>
              </mc:Choice>
              <mc:Fallback>
                <p:oleObj name="Document" r:id="rId3" imgW="11157352" imgH="5541493" progId="Word.Document.12">
                  <p:embed/>
                  <p:pic>
                    <p:nvPicPr>
                      <p:cNvPr id="3" name="对象 2">
                        <a:extLst>
                          <a:ext uri="{FF2B5EF4-FFF2-40B4-BE49-F238E27FC236}">
                            <a16:creationId xmlns:a16="http://schemas.microsoft.com/office/drawing/2014/main" id="{0AEBA65E-59CE-4E51-9670-DF63995235C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48941" y="1133216"/>
                        <a:ext cx="11160125" cy="52657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4237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FA9DC31C-2BE7-4144-82B3-C4A23127391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indent="266700" algn="just"/>
            <a:r>
              <a:rPr lang="zh-CN" altLang="zh-CN" sz="1800" b="1" kern="100" dirty="0">
                <a:effectLst/>
                <a:cs typeface="Times New Roman" panose="02020603050405020304" pitchFamily="18" charset="0"/>
              </a:rPr>
              <a:t>计算的</a:t>
            </a:r>
            <a:r>
              <a:rPr lang="en-US" altLang="zh-CN" sz="1800" b="1" kern="100" dirty="0">
                <a:effectLst/>
                <a:cs typeface="Times New Roman" panose="02020603050405020304" pitchFamily="18" charset="0"/>
              </a:rPr>
              <a:t>Python</a:t>
            </a:r>
            <a:r>
              <a:rPr lang="zh-CN" altLang="zh-CN" sz="1800" b="1" kern="100" dirty="0">
                <a:effectLst/>
                <a:cs typeface="Times New Roman" panose="02020603050405020304" pitchFamily="18" charset="0"/>
              </a:rPr>
              <a:t>程序如下：</a:t>
            </a:r>
            <a:endParaRPr lang="zh-CN" altLang="zh-CN" sz="1800" kern="100" dirty="0">
              <a:effectLst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1800" b="1" kern="100" dirty="0">
                <a:effectLst/>
                <a:cs typeface="Times New Roman" panose="02020603050405020304" pitchFamily="18" charset="0"/>
              </a:rPr>
              <a:t>#</a:t>
            </a:r>
            <a:r>
              <a:rPr lang="zh-CN" altLang="zh-CN" sz="1800" b="1" kern="100" dirty="0">
                <a:effectLst/>
                <a:cs typeface="Times New Roman" panose="02020603050405020304" pitchFamily="18" charset="0"/>
              </a:rPr>
              <a:t>程序文件</a:t>
            </a:r>
            <a:r>
              <a:rPr lang="en-US" altLang="zh-CN" sz="1800" b="1" kern="100" dirty="0">
                <a:effectLst/>
                <a:cs typeface="Times New Roman" panose="02020603050405020304" pitchFamily="18" charset="0"/>
              </a:rPr>
              <a:t>ex3_7.py</a:t>
            </a:r>
            <a:endParaRPr lang="zh-CN" altLang="zh-CN" sz="1800" kern="100" dirty="0">
              <a:effectLst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1800" b="1" kern="100" dirty="0">
                <a:effectLst/>
                <a:cs typeface="Times New Roman" panose="02020603050405020304" pitchFamily="18" charset="0"/>
              </a:rPr>
              <a:t>import </a:t>
            </a:r>
            <a:r>
              <a:rPr lang="en-US" altLang="zh-CN" sz="1800" b="1" kern="100" dirty="0" err="1">
                <a:effectLst/>
                <a:cs typeface="Times New Roman" panose="02020603050405020304" pitchFamily="18" charset="0"/>
              </a:rPr>
              <a:t>numpy</a:t>
            </a:r>
            <a:r>
              <a:rPr lang="en-US" altLang="zh-CN" sz="1800" b="1" kern="100" dirty="0">
                <a:effectLst/>
                <a:cs typeface="Times New Roman" panose="02020603050405020304" pitchFamily="18" charset="0"/>
              </a:rPr>
              <a:t> as np</a:t>
            </a:r>
            <a:endParaRPr lang="zh-CN" altLang="zh-CN" sz="1800" kern="100" dirty="0">
              <a:effectLst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1800" b="1" kern="100" dirty="0">
                <a:effectLst/>
                <a:cs typeface="Times New Roman" panose="02020603050405020304" pitchFamily="18" charset="0"/>
              </a:rPr>
              <a:t>from </a:t>
            </a:r>
            <a:r>
              <a:rPr lang="en-US" altLang="zh-CN" sz="1800" b="1" kern="100" dirty="0" err="1">
                <a:effectLst/>
                <a:cs typeface="Times New Roman" panose="02020603050405020304" pitchFamily="18" charset="0"/>
              </a:rPr>
              <a:t>numpy</a:t>
            </a:r>
            <a:r>
              <a:rPr lang="en-US" altLang="zh-CN" sz="1800" b="1" kern="100" dirty="0">
                <a:effectLst/>
                <a:cs typeface="Times New Roman" panose="02020603050405020304" pitchFamily="18" charset="0"/>
              </a:rPr>
              <a:t> import </a:t>
            </a:r>
            <a:r>
              <a:rPr lang="en-US" altLang="zh-CN" sz="1800" b="1" kern="100" dirty="0" err="1">
                <a:effectLst/>
                <a:cs typeface="Times New Roman" panose="02020603050405020304" pitchFamily="18" charset="0"/>
              </a:rPr>
              <a:t>linalg</a:t>
            </a:r>
            <a:r>
              <a:rPr lang="en-US" altLang="zh-CN" sz="1800" b="1" kern="100" dirty="0">
                <a:effectLst/>
                <a:cs typeface="Times New Roman" panose="02020603050405020304" pitchFamily="18" charset="0"/>
              </a:rPr>
              <a:t> as LA</a:t>
            </a:r>
            <a:endParaRPr lang="zh-CN" altLang="zh-CN" sz="1800" kern="100" dirty="0">
              <a:effectLst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1800" b="1" kern="100" dirty="0">
                <a:effectLst/>
                <a:cs typeface="Times New Roman" panose="02020603050405020304" pitchFamily="18" charset="0"/>
              </a:rPr>
              <a:t>from PIL import Image</a:t>
            </a:r>
            <a:endParaRPr lang="zh-CN" altLang="zh-CN" sz="1800" kern="100" dirty="0">
              <a:effectLst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1800" b="1" kern="100" dirty="0">
                <a:effectLst/>
                <a:cs typeface="Times New Roman" panose="02020603050405020304" pitchFamily="18" charset="0"/>
              </a:rPr>
              <a:t>import </a:t>
            </a:r>
            <a:r>
              <a:rPr lang="en-US" altLang="zh-CN" sz="1800" b="1" kern="100" dirty="0" err="1">
                <a:effectLst/>
                <a:cs typeface="Times New Roman" panose="02020603050405020304" pitchFamily="18" charset="0"/>
              </a:rPr>
              <a:t>pylab</a:t>
            </a:r>
            <a:r>
              <a:rPr lang="en-US" altLang="zh-CN" sz="1800" b="1" kern="100" dirty="0">
                <a:effectLst/>
                <a:cs typeface="Times New Roman" panose="02020603050405020304" pitchFamily="18" charset="0"/>
              </a:rPr>
              <a:t> as </a:t>
            </a:r>
            <a:r>
              <a:rPr lang="en-US" altLang="zh-CN" sz="1800" b="1" kern="100" dirty="0" err="1">
                <a:effectLst/>
                <a:cs typeface="Times New Roman" panose="02020603050405020304" pitchFamily="18" charset="0"/>
              </a:rPr>
              <a:t>plt</a:t>
            </a:r>
            <a:r>
              <a:rPr lang="en-US" altLang="zh-CN" sz="1800" b="1" kern="100" dirty="0">
                <a:effectLst/>
                <a:cs typeface="Times New Roman" panose="02020603050405020304" pitchFamily="18" charset="0"/>
              </a:rPr>
              <a:t>  #</a:t>
            </a:r>
            <a:r>
              <a:rPr lang="zh-CN" altLang="zh-CN" sz="1800" b="1" kern="100" dirty="0">
                <a:effectLst/>
                <a:cs typeface="Times New Roman" panose="02020603050405020304" pitchFamily="18" charset="0"/>
              </a:rPr>
              <a:t>加载</a:t>
            </a:r>
            <a:r>
              <a:rPr lang="en-US" altLang="zh-CN" sz="1800" b="1" kern="100" dirty="0">
                <a:effectLst/>
                <a:cs typeface="Times New Roman" panose="02020603050405020304" pitchFamily="18" charset="0"/>
              </a:rPr>
              <a:t>Matplotlib</a:t>
            </a:r>
            <a:r>
              <a:rPr lang="zh-CN" altLang="zh-CN" sz="1800" b="1" kern="100" dirty="0">
                <a:effectLst/>
                <a:cs typeface="Times New Roman" panose="02020603050405020304" pitchFamily="18" charset="0"/>
              </a:rPr>
              <a:t>的</a:t>
            </a:r>
            <a:r>
              <a:rPr lang="en-US" altLang="zh-CN" sz="1800" b="1" kern="100" dirty="0" err="1">
                <a:effectLst/>
                <a:cs typeface="Times New Roman" panose="02020603050405020304" pitchFamily="18" charset="0"/>
              </a:rPr>
              <a:t>Pylab</a:t>
            </a:r>
            <a:r>
              <a:rPr lang="zh-CN" altLang="zh-CN" sz="1800" b="1" kern="100" dirty="0">
                <a:effectLst/>
                <a:cs typeface="Times New Roman" panose="02020603050405020304" pitchFamily="18" charset="0"/>
              </a:rPr>
              <a:t>接口</a:t>
            </a:r>
            <a:endParaRPr lang="zh-CN" altLang="zh-CN" sz="1800" kern="100" dirty="0">
              <a:effectLst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1800" b="1" kern="100" dirty="0" err="1">
                <a:effectLst/>
                <a:cs typeface="Times New Roman" panose="02020603050405020304" pitchFamily="18" charset="0"/>
              </a:rPr>
              <a:t>plt.rc</a:t>
            </a:r>
            <a:r>
              <a:rPr lang="en-US" altLang="zh-CN" sz="1800" b="1" kern="100" dirty="0">
                <a:effectLst/>
                <a:cs typeface="Times New Roman" panose="02020603050405020304" pitchFamily="18" charset="0"/>
              </a:rPr>
              <a:t>('font', size=13)</a:t>
            </a:r>
            <a:endParaRPr lang="zh-CN" altLang="zh-CN" sz="1800" kern="100" dirty="0">
              <a:effectLst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1800" b="1" kern="100" dirty="0" err="1">
                <a:effectLst/>
                <a:cs typeface="Times New Roman" panose="02020603050405020304" pitchFamily="18" charset="0"/>
              </a:rPr>
              <a:t>plt.rc</a:t>
            </a:r>
            <a:r>
              <a:rPr lang="en-US" altLang="zh-CN" sz="1800" b="1" kern="100" dirty="0">
                <a:effectLst/>
                <a:cs typeface="Times New Roman" panose="02020603050405020304" pitchFamily="18" charset="0"/>
              </a:rPr>
              <a:t>('font', family='</a:t>
            </a:r>
            <a:r>
              <a:rPr lang="en-US" altLang="zh-CN" sz="1800" b="1" kern="100" dirty="0" err="1">
                <a:effectLst/>
                <a:cs typeface="Times New Roman" panose="02020603050405020304" pitchFamily="18" charset="0"/>
              </a:rPr>
              <a:t>SimHei</a:t>
            </a:r>
            <a:r>
              <a:rPr lang="en-US" altLang="zh-CN" sz="1800" b="1" kern="100" dirty="0">
                <a:effectLst/>
                <a:cs typeface="Times New Roman" panose="02020603050405020304" pitchFamily="18" charset="0"/>
              </a:rPr>
              <a:t>')</a:t>
            </a:r>
            <a:endParaRPr lang="zh-CN" altLang="zh-CN" sz="1800" kern="100" dirty="0">
              <a:effectLst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1800" b="1" kern="100" dirty="0">
                <a:effectLst/>
                <a:cs typeface="Times New Roman" panose="02020603050405020304" pitchFamily="18" charset="0"/>
              </a:rPr>
              <a:t>a = </a:t>
            </a:r>
            <a:r>
              <a:rPr lang="en-US" altLang="zh-CN" sz="1800" b="1" kern="100" dirty="0" err="1">
                <a:effectLst/>
                <a:cs typeface="Times New Roman" panose="02020603050405020304" pitchFamily="18" charset="0"/>
              </a:rPr>
              <a:t>Image.open</a:t>
            </a:r>
            <a:r>
              <a:rPr lang="en-US" altLang="zh-CN" sz="1800" b="1" kern="100" dirty="0">
                <a:effectLst/>
                <a:cs typeface="Times New Roman" panose="02020603050405020304" pitchFamily="18" charset="0"/>
              </a:rPr>
              <a:t>("Lena.bmp")  #</a:t>
            </a:r>
            <a:r>
              <a:rPr lang="zh-CN" altLang="zh-CN" sz="1800" b="1" kern="100" dirty="0">
                <a:effectLst/>
                <a:cs typeface="Times New Roman" panose="02020603050405020304" pitchFamily="18" charset="0"/>
              </a:rPr>
              <a:t>返回一个</a:t>
            </a:r>
            <a:r>
              <a:rPr lang="en-US" altLang="zh-CN" sz="1800" b="1" kern="100" dirty="0">
                <a:effectLst/>
                <a:cs typeface="Times New Roman" panose="02020603050405020304" pitchFamily="18" charset="0"/>
              </a:rPr>
              <a:t>PIL</a:t>
            </a:r>
            <a:r>
              <a:rPr lang="zh-CN" altLang="zh-CN" sz="1800" b="1" kern="100" dirty="0">
                <a:effectLst/>
                <a:cs typeface="Times New Roman" panose="02020603050405020304" pitchFamily="18" charset="0"/>
              </a:rPr>
              <a:t>图像对象</a:t>
            </a:r>
            <a:endParaRPr lang="zh-CN" altLang="zh-CN" sz="1800" kern="100" dirty="0">
              <a:effectLst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1800" b="1" kern="100" dirty="0">
                <a:effectLst/>
                <a:cs typeface="Times New Roman" panose="02020603050405020304" pitchFamily="18" charset="0"/>
              </a:rPr>
              <a:t>if </a:t>
            </a:r>
            <a:r>
              <a:rPr lang="en-US" altLang="zh-CN" sz="1800" b="1" kern="100" dirty="0" err="1">
                <a:effectLst/>
                <a:cs typeface="Times New Roman" panose="02020603050405020304" pitchFamily="18" charset="0"/>
              </a:rPr>
              <a:t>a.mode</a:t>
            </a:r>
            <a:r>
              <a:rPr lang="en-US" altLang="zh-CN" sz="1800" b="1" kern="100" dirty="0">
                <a:effectLst/>
                <a:cs typeface="Times New Roman" panose="02020603050405020304" pitchFamily="18" charset="0"/>
              </a:rPr>
              <a:t> != 'L':</a:t>
            </a:r>
            <a:endParaRPr lang="zh-CN" altLang="zh-CN" sz="1800" kern="100" dirty="0">
              <a:effectLst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1800" b="1" kern="100" dirty="0">
                <a:effectLst/>
                <a:cs typeface="Times New Roman" panose="02020603050405020304" pitchFamily="18" charset="0"/>
              </a:rPr>
              <a:t>    a = </a:t>
            </a:r>
            <a:r>
              <a:rPr lang="en-US" altLang="zh-CN" sz="1800" b="1" kern="100" dirty="0" err="1">
                <a:effectLst/>
                <a:cs typeface="Times New Roman" panose="02020603050405020304" pitchFamily="18" charset="0"/>
              </a:rPr>
              <a:t>a.convert</a:t>
            </a:r>
            <a:r>
              <a:rPr lang="en-US" altLang="zh-CN" sz="1800" b="1" kern="100" dirty="0">
                <a:effectLst/>
                <a:cs typeface="Times New Roman" panose="02020603050405020304" pitchFamily="18" charset="0"/>
              </a:rPr>
              <a:t>("L")  #</a:t>
            </a:r>
            <a:r>
              <a:rPr lang="zh-CN" altLang="zh-CN" sz="1800" b="1" kern="100" dirty="0">
                <a:effectLst/>
                <a:cs typeface="Times New Roman" panose="02020603050405020304" pitchFamily="18" charset="0"/>
              </a:rPr>
              <a:t>转换为灰度图像</a:t>
            </a:r>
            <a:endParaRPr lang="zh-CN" altLang="zh-CN" sz="1800" kern="100" dirty="0">
              <a:effectLst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1800" b="1" kern="100" dirty="0">
                <a:effectLst/>
                <a:cs typeface="Times New Roman" panose="02020603050405020304" pitchFamily="18" charset="0"/>
              </a:rPr>
              <a:t>b = </a:t>
            </a:r>
            <a:r>
              <a:rPr lang="en-US" altLang="zh-CN" sz="1800" b="1" kern="100" dirty="0" err="1">
                <a:effectLst/>
                <a:cs typeface="Times New Roman" panose="02020603050405020304" pitchFamily="18" charset="0"/>
              </a:rPr>
              <a:t>np.array</a:t>
            </a:r>
            <a:r>
              <a:rPr lang="en-US" altLang="zh-CN" sz="1800" b="1" kern="100" dirty="0">
                <a:effectLst/>
                <a:cs typeface="Times New Roman" panose="02020603050405020304" pitchFamily="18" charset="0"/>
              </a:rPr>
              <a:t>(a).</a:t>
            </a:r>
            <a:r>
              <a:rPr lang="en-US" altLang="zh-CN" sz="1800" b="1" kern="100" dirty="0" err="1">
                <a:effectLst/>
                <a:cs typeface="Times New Roman" panose="02020603050405020304" pitchFamily="18" charset="0"/>
              </a:rPr>
              <a:t>astype</a:t>
            </a:r>
            <a:r>
              <a:rPr lang="en-US" altLang="zh-CN" sz="1800" b="1" kern="100" dirty="0">
                <a:effectLst/>
                <a:cs typeface="Times New Roman" panose="02020603050405020304" pitchFamily="18" charset="0"/>
              </a:rPr>
              <a:t>(float)  #</a:t>
            </a:r>
            <a:r>
              <a:rPr lang="zh-CN" altLang="zh-CN" sz="1800" b="1" kern="100" dirty="0">
                <a:effectLst/>
                <a:cs typeface="Times New Roman" panose="02020603050405020304" pitchFamily="18" charset="0"/>
              </a:rPr>
              <a:t>把图像对象转换为数组</a:t>
            </a:r>
            <a:endParaRPr lang="zh-CN" altLang="zh-CN" sz="1800" kern="100" dirty="0">
              <a:effectLst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1800" b="1" kern="100" dirty="0">
                <a:effectLst/>
                <a:cs typeface="Times New Roman" panose="02020603050405020304" pitchFamily="18" charset="0"/>
              </a:rPr>
              <a:t>[p, d, q] = </a:t>
            </a:r>
            <a:r>
              <a:rPr lang="en-US" altLang="zh-CN" sz="1800" b="1" kern="100" dirty="0" err="1">
                <a:effectLst/>
                <a:cs typeface="Times New Roman" panose="02020603050405020304" pitchFamily="18" charset="0"/>
              </a:rPr>
              <a:t>LA.svd</a:t>
            </a:r>
            <a:r>
              <a:rPr lang="en-US" altLang="zh-CN" sz="1800" b="1" kern="100" dirty="0">
                <a:effectLst/>
                <a:cs typeface="Times New Roman" panose="02020603050405020304" pitchFamily="18" charset="0"/>
              </a:rPr>
              <a:t>(b)</a:t>
            </a:r>
            <a:endParaRPr lang="zh-CN" altLang="zh-CN" sz="1800" kern="100" dirty="0">
              <a:effectLst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1800" b="1" kern="100" dirty="0" err="1">
                <a:effectLst/>
                <a:cs typeface="Times New Roman" panose="02020603050405020304" pitchFamily="18" charset="0"/>
              </a:rPr>
              <a:t>m,n</a:t>
            </a:r>
            <a:r>
              <a:rPr lang="en-US" altLang="zh-CN" sz="1800" b="1" kern="100" dirty="0">
                <a:effectLst/>
                <a:cs typeface="Times New Roman" panose="02020603050405020304" pitchFamily="18" charset="0"/>
              </a:rPr>
              <a:t>=</a:t>
            </a:r>
            <a:r>
              <a:rPr lang="en-US" altLang="zh-CN" sz="1800" b="1" kern="100" dirty="0" err="1">
                <a:effectLst/>
                <a:cs typeface="Times New Roman" panose="02020603050405020304" pitchFamily="18" charset="0"/>
              </a:rPr>
              <a:t>b.shape</a:t>
            </a:r>
            <a:endParaRPr lang="zh-CN" altLang="zh-CN" sz="1800" kern="100" dirty="0">
              <a:effectLst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1800" b="1" kern="100" dirty="0">
                <a:effectLst/>
                <a:cs typeface="Times New Roman" panose="02020603050405020304" pitchFamily="18" charset="0"/>
              </a:rPr>
              <a:t>R = </a:t>
            </a:r>
            <a:r>
              <a:rPr lang="en-US" altLang="zh-CN" sz="1800" b="1" kern="100" dirty="0" err="1">
                <a:effectLst/>
                <a:cs typeface="Times New Roman" panose="02020603050405020304" pitchFamily="18" charset="0"/>
              </a:rPr>
              <a:t>LA.matrix_rank</a:t>
            </a:r>
            <a:r>
              <a:rPr lang="en-US" altLang="zh-CN" sz="1800" b="1" kern="100" dirty="0">
                <a:effectLst/>
                <a:cs typeface="Times New Roman" panose="02020603050405020304" pitchFamily="18" charset="0"/>
              </a:rPr>
              <a:t>(b)  #</a:t>
            </a:r>
            <a:r>
              <a:rPr lang="zh-CN" altLang="zh-CN" sz="1800" b="1" kern="100" dirty="0">
                <a:effectLst/>
                <a:cs typeface="Times New Roman" panose="02020603050405020304" pitchFamily="18" charset="0"/>
              </a:rPr>
              <a:t>图像矩阵的秩</a:t>
            </a:r>
            <a:endParaRPr lang="zh-CN" altLang="zh-CN" sz="1800" kern="100" dirty="0">
              <a:effectLst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1660406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FA9DC31C-2BE7-4144-82B3-C4A23127391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indent="266700" algn="just"/>
            <a:r>
              <a:rPr lang="en-US" altLang="zh-CN" sz="1800" b="1" kern="100" dirty="0" err="1">
                <a:effectLst/>
                <a:cs typeface="Times New Roman" panose="02020603050405020304" pitchFamily="18" charset="0"/>
              </a:rPr>
              <a:t>plt.figure</a:t>
            </a:r>
            <a:r>
              <a:rPr lang="en-US" altLang="zh-CN" sz="1800" b="1" kern="100" dirty="0">
                <a:effectLst/>
                <a:cs typeface="Times New Roman" panose="02020603050405020304" pitchFamily="18" charset="0"/>
              </a:rPr>
              <a:t>(0)</a:t>
            </a:r>
            <a:endParaRPr lang="zh-CN" altLang="zh-CN" sz="1800" kern="100" dirty="0">
              <a:effectLst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1800" b="1" kern="100" dirty="0" err="1">
                <a:effectLst/>
                <a:cs typeface="Times New Roman" panose="02020603050405020304" pitchFamily="18" charset="0"/>
              </a:rPr>
              <a:t>plt.plot</a:t>
            </a:r>
            <a:r>
              <a:rPr lang="en-US" altLang="zh-CN" sz="1800" b="1" kern="100" dirty="0">
                <a:effectLst/>
                <a:cs typeface="Times New Roman" panose="02020603050405020304" pitchFamily="18" charset="0"/>
              </a:rPr>
              <a:t>(</a:t>
            </a:r>
            <a:r>
              <a:rPr lang="en-US" altLang="zh-CN" sz="1800" b="1" kern="100" dirty="0" err="1">
                <a:effectLst/>
                <a:cs typeface="Times New Roman" panose="02020603050405020304" pitchFamily="18" charset="0"/>
              </a:rPr>
              <a:t>np.arange</a:t>
            </a:r>
            <a:r>
              <a:rPr lang="en-US" altLang="zh-CN" sz="1800" b="1" kern="100" dirty="0">
                <a:effectLst/>
                <a:cs typeface="Times New Roman" panose="02020603050405020304" pitchFamily="18" charset="0"/>
              </a:rPr>
              <a:t>(1,len(d)+1),</a:t>
            </a:r>
            <a:r>
              <a:rPr lang="en-US" altLang="zh-CN" sz="1800" b="1" kern="100" dirty="0" err="1">
                <a:effectLst/>
                <a:cs typeface="Times New Roman" panose="02020603050405020304" pitchFamily="18" charset="0"/>
              </a:rPr>
              <a:t>d,'k</a:t>
            </a:r>
            <a:r>
              <a:rPr lang="en-US" altLang="zh-CN" sz="1800" b="1" kern="100" dirty="0">
                <a:effectLst/>
                <a:cs typeface="Times New Roman" panose="02020603050405020304" pitchFamily="18" charset="0"/>
              </a:rPr>
              <a:t>.')</a:t>
            </a:r>
            <a:endParaRPr lang="zh-CN" altLang="zh-CN" sz="1800" kern="100" dirty="0">
              <a:effectLst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1800" b="1" kern="100" dirty="0" err="1">
                <a:effectLst/>
                <a:cs typeface="Times New Roman" panose="02020603050405020304" pitchFamily="18" charset="0"/>
              </a:rPr>
              <a:t>plt.ylabel</a:t>
            </a:r>
            <a:r>
              <a:rPr lang="en-US" altLang="zh-CN" sz="1800" b="1" kern="100" dirty="0">
                <a:effectLst/>
                <a:cs typeface="Times New Roman" panose="02020603050405020304" pitchFamily="18" charset="0"/>
              </a:rPr>
              <a:t>('</a:t>
            </a:r>
            <a:r>
              <a:rPr lang="zh-CN" altLang="zh-CN" sz="1800" b="1" kern="100" dirty="0">
                <a:effectLst/>
                <a:cs typeface="Times New Roman" panose="02020603050405020304" pitchFamily="18" charset="0"/>
              </a:rPr>
              <a:t>奇异值</a:t>
            </a:r>
            <a:r>
              <a:rPr lang="en-US" altLang="zh-CN" sz="1800" b="1" kern="100" dirty="0">
                <a:effectLst/>
                <a:cs typeface="Times New Roman" panose="02020603050405020304" pitchFamily="18" charset="0"/>
              </a:rPr>
              <a:t>'); </a:t>
            </a:r>
            <a:r>
              <a:rPr lang="en-US" altLang="zh-CN" sz="1800" b="1" kern="100" dirty="0" err="1">
                <a:effectLst/>
                <a:cs typeface="Times New Roman" panose="02020603050405020304" pitchFamily="18" charset="0"/>
              </a:rPr>
              <a:t>plt.xlabel</a:t>
            </a:r>
            <a:r>
              <a:rPr lang="en-US" altLang="zh-CN" sz="1800" b="1" kern="100" dirty="0">
                <a:effectLst/>
                <a:cs typeface="Times New Roman" panose="02020603050405020304" pitchFamily="18" charset="0"/>
              </a:rPr>
              <a:t>('</a:t>
            </a:r>
            <a:r>
              <a:rPr lang="zh-CN" altLang="zh-CN" sz="1800" b="1" kern="100" dirty="0">
                <a:effectLst/>
                <a:cs typeface="Times New Roman" panose="02020603050405020304" pitchFamily="18" charset="0"/>
              </a:rPr>
              <a:t>序号</a:t>
            </a:r>
            <a:r>
              <a:rPr lang="en-US" altLang="zh-CN" sz="1800" b="1" kern="100" dirty="0">
                <a:effectLst/>
                <a:cs typeface="Times New Roman" panose="02020603050405020304" pitchFamily="18" charset="0"/>
              </a:rPr>
              <a:t>')</a:t>
            </a:r>
            <a:endParaRPr lang="zh-CN" altLang="zh-CN" sz="1800" kern="100" dirty="0">
              <a:effectLst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1800" b="1" kern="100" dirty="0" err="1">
                <a:effectLst/>
                <a:cs typeface="Times New Roman" panose="02020603050405020304" pitchFamily="18" charset="0"/>
              </a:rPr>
              <a:t>plt.title</a:t>
            </a:r>
            <a:r>
              <a:rPr lang="en-US" altLang="zh-CN" sz="1800" b="1" kern="100" dirty="0">
                <a:effectLst/>
                <a:cs typeface="Times New Roman" panose="02020603050405020304" pitchFamily="18" charset="0"/>
              </a:rPr>
              <a:t>('</a:t>
            </a:r>
            <a:r>
              <a:rPr lang="zh-CN" altLang="zh-CN" sz="1800" b="1" kern="100" dirty="0">
                <a:effectLst/>
                <a:cs typeface="Times New Roman" panose="02020603050405020304" pitchFamily="18" charset="0"/>
              </a:rPr>
              <a:t>图像矩阵的奇异值</a:t>
            </a:r>
            <a:r>
              <a:rPr lang="en-US" altLang="zh-CN" sz="1800" b="1" kern="100" dirty="0">
                <a:effectLst/>
                <a:cs typeface="Times New Roman" panose="02020603050405020304" pitchFamily="18" charset="0"/>
              </a:rPr>
              <a:t>')</a:t>
            </a:r>
            <a:endParaRPr lang="zh-CN" altLang="zh-CN" sz="1800" kern="100" dirty="0">
              <a:effectLst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1800" b="1" kern="100" dirty="0">
                <a:effectLst/>
                <a:cs typeface="Times New Roman" panose="02020603050405020304" pitchFamily="18" charset="0"/>
              </a:rPr>
              <a:t>CR=[]</a:t>
            </a:r>
            <a:endParaRPr lang="zh-CN" altLang="zh-CN" sz="1800" kern="100" dirty="0">
              <a:effectLst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1800" b="1" kern="100" dirty="0">
                <a:effectLst/>
                <a:cs typeface="Times New Roman" panose="02020603050405020304" pitchFamily="18" charset="0"/>
              </a:rPr>
              <a:t>for K in range(1,int(R/4),10):</a:t>
            </a:r>
            <a:endParaRPr lang="zh-CN" altLang="zh-CN" sz="1800" kern="100" dirty="0">
              <a:effectLst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1800" b="1" kern="100" dirty="0">
                <a:effectLst/>
                <a:cs typeface="Times New Roman" panose="02020603050405020304" pitchFamily="18" charset="0"/>
              </a:rPr>
              <a:t>    </a:t>
            </a:r>
            <a:r>
              <a:rPr lang="en-US" altLang="zh-CN" sz="1800" b="1" kern="100" dirty="0" err="1">
                <a:effectLst/>
                <a:cs typeface="Times New Roman" panose="02020603050405020304" pitchFamily="18" charset="0"/>
              </a:rPr>
              <a:t>plt.figure</a:t>
            </a:r>
            <a:r>
              <a:rPr lang="en-US" altLang="zh-CN" sz="1800" b="1" kern="100" dirty="0">
                <a:effectLst/>
                <a:cs typeface="Times New Roman" panose="02020603050405020304" pitchFamily="18" charset="0"/>
              </a:rPr>
              <a:t>(K)</a:t>
            </a:r>
            <a:endParaRPr lang="zh-CN" altLang="zh-CN" sz="1800" kern="100" dirty="0">
              <a:effectLst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1800" b="1" kern="100" dirty="0">
                <a:effectLst/>
                <a:cs typeface="Times New Roman" panose="02020603050405020304" pitchFamily="18" charset="0"/>
              </a:rPr>
              <a:t>    </a:t>
            </a:r>
            <a:r>
              <a:rPr lang="en-US" altLang="zh-CN" sz="1800" b="1" kern="100" dirty="0" err="1">
                <a:effectLst/>
                <a:cs typeface="Times New Roman" panose="02020603050405020304" pitchFamily="18" charset="0"/>
              </a:rPr>
              <a:t>plt.subplot</a:t>
            </a:r>
            <a:r>
              <a:rPr lang="en-US" altLang="zh-CN" sz="1800" b="1" kern="100" dirty="0">
                <a:effectLst/>
                <a:cs typeface="Times New Roman" panose="02020603050405020304" pitchFamily="18" charset="0"/>
              </a:rPr>
              <a:t>(121)</a:t>
            </a:r>
            <a:endParaRPr lang="zh-CN" altLang="zh-CN" sz="1800" kern="100" dirty="0">
              <a:effectLst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1800" b="1" kern="100" dirty="0">
                <a:effectLst/>
                <a:cs typeface="Times New Roman" panose="02020603050405020304" pitchFamily="18" charset="0"/>
              </a:rPr>
              <a:t>    </a:t>
            </a:r>
            <a:r>
              <a:rPr lang="en-US" altLang="zh-CN" sz="1800" b="1" kern="100" dirty="0" err="1">
                <a:effectLst/>
                <a:cs typeface="Times New Roman" panose="02020603050405020304" pitchFamily="18" charset="0"/>
              </a:rPr>
              <a:t>plt.title</a:t>
            </a:r>
            <a:r>
              <a:rPr lang="en-US" altLang="zh-CN" sz="1800" b="1" kern="100" dirty="0">
                <a:effectLst/>
                <a:cs typeface="Times New Roman" panose="02020603050405020304" pitchFamily="18" charset="0"/>
              </a:rPr>
              <a:t>('</a:t>
            </a:r>
            <a:r>
              <a:rPr lang="zh-CN" altLang="zh-CN" sz="1800" b="1" kern="100" dirty="0">
                <a:effectLst/>
                <a:cs typeface="Times New Roman" panose="02020603050405020304" pitchFamily="18" charset="0"/>
              </a:rPr>
              <a:t>原图</a:t>
            </a:r>
            <a:r>
              <a:rPr lang="en-US" altLang="zh-CN" sz="1800" b="1" kern="100" dirty="0">
                <a:effectLst/>
                <a:cs typeface="Times New Roman" panose="02020603050405020304" pitchFamily="18" charset="0"/>
              </a:rPr>
              <a:t>')</a:t>
            </a:r>
            <a:endParaRPr lang="zh-CN" altLang="zh-CN" sz="1800" kern="100" dirty="0">
              <a:effectLst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1800" b="1" kern="100" dirty="0">
                <a:effectLst/>
                <a:cs typeface="Times New Roman" panose="02020603050405020304" pitchFamily="18" charset="0"/>
              </a:rPr>
              <a:t>    </a:t>
            </a:r>
            <a:r>
              <a:rPr lang="en-US" altLang="zh-CN" sz="1800" b="1" kern="100" dirty="0" err="1">
                <a:effectLst/>
                <a:cs typeface="Times New Roman" panose="02020603050405020304" pitchFamily="18" charset="0"/>
              </a:rPr>
              <a:t>plt.imshow</a:t>
            </a:r>
            <a:r>
              <a:rPr lang="en-US" altLang="zh-CN" sz="1800" b="1" kern="100" dirty="0">
                <a:effectLst/>
                <a:cs typeface="Times New Roman" panose="02020603050405020304" pitchFamily="18" charset="0"/>
              </a:rPr>
              <a:t>(b, </a:t>
            </a:r>
            <a:r>
              <a:rPr lang="en-US" altLang="zh-CN" sz="1800" b="1" kern="100" dirty="0" err="1">
                <a:effectLst/>
                <a:cs typeface="Times New Roman" panose="02020603050405020304" pitchFamily="18" charset="0"/>
              </a:rPr>
              <a:t>cmap</a:t>
            </a:r>
            <a:r>
              <a:rPr lang="en-US" altLang="zh-CN" sz="1800" b="1" kern="100" dirty="0">
                <a:effectLst/>
                <a:cs typeface="Times New Roman" panose="02020603050405020304" pitchFamily="18" charset="0"/>
              </a:rPr>
              <a:t>='gray')</a:t>
            </a:r>
            <a:endParaRPr lang="zh-CN" altLang="zh-CN" sz="1800" kern="100" dirty="0">
              <a:effectLst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1800" b="1" kern="100" dirty="0">
                <a:effectLst/>
                <a:cs typeface="Times New Roman" panose="02020603050405020304" pitchFamily="18" charset="0"/>
              </a:rPr>
              <a:t>    I = p[:,:K+1] @ (</a:t>
            </a:r>
            <a:r>
              <a:rPr lang="en-US" altLang="zh-CN" sz="1800" b="1" kern="100" dirty="0" err="1">
                <a:effectLst/>
                <a:cs typeface="Times New Roman" panose="02020603050405020304" pitchFamily="18" charset="0"/>
              </a:rPr>
              <a:t>np.diag</a:t>
            </a:r>
            <a:r>
              <a:rPr lang="en-US" altLang="zh-CN" sz="1800" b="1" kern="100" dirty="0">
                <a:effectLst/>
                <a:cs typeface="Times New Roman" panose="02020603050405020304" pitchFamily="18" charset="0"/>
              </a:rPr>
              <a:t>(d[:K+1])) @ (q[:K+1,:])</a:t>
            </a:r>
            <a:endParaRPr lang="zh-CN" altLang="zh-CN" sz="1800" kern="100" dirty="0">
              <a:effectLst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1800" b="1" kern="100" dirty="0">
                <a:effectLst/>
                <a:cs typeface="Times New Roman" panose="02020603050405020304" pitchFamily="18" charset="0"/>
              </a:rPr>
              <a:t>    </a:t>
            </a:r>
            <a:r>
              <a:rPr lang="en-US" altLang="zh-CN" sz="1800" b="1" kern="100" dirty="0" err="1">
                <a:effectLst/>
                <a:cs typeface="Times New Roman" panose="02020603050405020304" pitchFamily="18" charset="0"/>
              </a:rPr>
              <a:t>plt.subplot</a:t>
            </a:r>
            <a:r>
              <a:rPr lang="en-US" altLang="zh-CN" sz="1800" b="1" kern="100" dirty="0">
                <a:effectLst/>
                <a:cs typeface="Times New Roman" panose="02020603050405020304" pitchFamily="18" charset="0"/>
              </a:rPr>
              <a:t>(122)</a:t>
            </a:r>
            <a:endParaRPr lang="zh-CN" altLang="zh-CN" sz="1800" kern="100" dirty="0">
              <a:effectLst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1800" b="1" kern="100" dirty="0">
                <a:effectLst/>
                <a:cs typeface="Times New Roman" panose="02020603050405020304" pitchFamily="18" charset="0"/>
              </a:rPr>
              <a:t>    </a:t>
            </a:r>
            <a:r>
              <a:rPr lang="en-US" altLang="zh-CN" sz="1800" b="1" kern="100" dirty="0" err="1">
                <a:effectLst/>
                <a:cs typeface="Times New Roman" panose="02020603050405020304" pitchFamily="18" charset="0"/>
              </a:rPr>
              <a:t>plt.title</a:t>
            </a:r>
            <a:r>
              <a:rPr lang="en-US" altLang="zh-CN" sz="1800" b="1" kern="100" dirty="0">
                <a:effectLst/>
                <a:cs typeface="Times New Roman" panose="02020603050405020304" pitchFamily="18" charset="0"/>
              </a:rPr>
              <a:t>('</a:t>
            </a:r>
            <a:r>
              <a:rPr lang="zh-CN" altLang="zh-CN" sz="1800" b="1" kern="100" dirty="0">
                <a:effectLst/>
                <a:cs typeface="Times New Roman" panose="02020603050405020304" pitchFamily="18" charset="0"/>
              </a:rPr>
              <a:t>图像矩阵的秩</a:t>
            </a:r>
            <a:r>
              <a:rPr lang="en-US" altLang="zh-CN" sz="1800" b="1" kern="100" dirty="0">
                <a:effectLst/>
                <a:cs typeface="Times New Roman" panose="02020603050405020304" pitchFamily="18" charset="0"/>
              </a:rPr>
              <a:t>='+str(K))</a:t>
            </a:r>
            <a:endParaRPr lang="zh-CN" altLang="zh-CN" sz="1800" kern="100" dirty="0">
              <a:effectLst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1800" b="1" kern="100" dirty="0">
                <a:effectLst/>
                <a:cs typeface="Times New Roman" panose="02020603050405020304" pitchFamily="18" charset="0"/>
              </a:rPr>
              <a:t>    </a:t>
            </a:r>
            <a:r>
              <a:rPr lang="en-US" altLang="zh-CN" sz="1800" b="1" kern="100" dirty="0" err="1">
                <a:effectLst/>
                <a:cs typeface="Times New Roman" panose="02020603050405020304" pitchFamily="18" charset="0"/>
              </a:rPr>
              <a:t>plt.imshow</a:t>
            </a:r>
            <a:r>
              <a:rPr lang="en-US" altLang="zh-CN" sz="1800" b="1" kern="100" dirty="0">
                <a:effectLst/>
                <a:cs typeface="Times New Roman" panose="02020603050405020304" pitchFamily="18" charset="0"/>
              </a:rPr>
              <a:t>(I, </a:t>
            </a:r>
            <a:r>
              <a:rPr lang="en-US" altLang="zh-CN" sz="1800" b="1" kern="100" dirty="0" err="1">
                <a:effectLst/>
                <a:cs typeface="Times New Roman" panose="02020603050405020304" pitchFamily="18" charset="0"/>
              </a:rPr>
              <a:t>cmap</a:t>
            </a:r>
            <a:r>
              <a:rPr lang="en-US" altLang="zh-CN" sz="1800" b="1" kern="100" dirty="0">
                <a:effectLst/>
                <a:cs typeface="Times New Roman" panose="02020603050405020304" pitchFamily="18" charset="0"/>
              </a:rPr>
              <a:t>='gray')</a:t>
            </a:r>
            <a:endParaRPr lang="zh-CN" altLang="zh-CN" sz="1800" kern="100" dirty="0">
              <a:effectLst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1800" b="1" kern="100" dirty="0">
                <a:effectLst/>
                <a:cs typeface="Times New Roman" panose="02020603050405020304" pitchFamily="18" charset="0"/>
              </a:rPr>
              <a:t>    </a:t>
            </a:r>
            <a:r>
              <a:rPr lang="en-US" altLang="zh-CN" sz="1800" b="1" kern="100" dirty="0" err="1">
                <a:effectLst/>
                <a:cs typeface="Times New Roman" panose="02020603050405020304" pitchFamily="18" charset="0"/>
              </a:rPr>
              <a:t>src</a:t>
            </a:r>
            <a:r>
              <a:rPr lang="en-US" altLang="zh-CN" sz="1800" b="1" kern="100" dirty="0">
                <a:effectLst/>
                <a:cs typeface="Times New Roman" panose="02020603050405020304" pitchFamily="18" charset="0"/>
              </a:rPr>
              <a:t>=m*n; compress=K*(m+n+1)</a:t>
            </a:r>
            <a:endParaRPr lang="zh-CN" altLang="zh-CN" sz="1800" kern="100" dirty="0">
              <a:effectLst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1800" b="1" kern="100" dirty="0">
                <a:effectLst/>
                <a:cs typeface="Times New Roman" panose="02020603050405020304" pitchFamily="18" charset="0"/>
              </a:rPr>
              <a:t>    ratio=(1-compress/</a:t>
            </a:r>
            <a:r>
              <a:rPr lang="en-US" altLang="zh-CN" sz="1800" b="1" kern="100" dirty="0" err="1">
                <a:effectLst/>
                <a:cs typeface="Times New Roman" panose="02020603050405020304" pitchFamily="18" charset="0"/>
              </a:rPr>
              <a:t>src</a:t>
            </a:r>
            <a:r>
              <a:rPr lang="en-US" altLang="zh-CN" sz="1800" b="1" kern="100" dirty="0">
                <a:effectLst/>
                <a:cs typeface="Times New Roman" panose="02020603050405020304" pitchFamily="18" charset="0"/>
              </a:rPr>
              <a:t>)*100  #</a:t>
            </a:r>
            <a:r>
              <a:rPr lang="zh-CN" altLang="zh-CN" sz="1800" b="1" kern="100" dirty="0">
                <a:effectLst/>
                <a:cs typeface="Times New Roman" panose="02020603050405020304" pitchFamily="18" charset="0"/>
              </a:rPr>
              <a:t>计算压缩比率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39534579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FA9DC31C-2BE7-4144-82B3-C4A23127391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indent="266700" algn="just"/>
            <a:r>
              <a:rPr lang="en-US" altLang="zh-CN" sz="1800" b="1" kern="100" dirty="0">
                <a:effectLst/>
                <a:cs typeface="Times New Roman" panose="02020603050405020304" pitchFamily="18" charset="0"/>
              </a:rPr>
              <a:t>print("Rank=%</a:t>
            </a:r>
            <a:r>
              <a:rPr lang="en-US" altLang="zh-CN" sz="1800" b="1" kern="100" dirty="0" err="1">
                <a:effectLst/>
                <a:cs typeface="Times New Roman" panose="02020603050405020304" pitchFamily="18" charset="0"/>
              </a:rPr>
              <a:t>d:K</a:t>
            </a:r>
            <a:r>
              <a:rPr lang="en-US" altLang="zh-CN" sz="1800" b="1" kern="100" dirty="0">
                <a:effectLst/>
                <a:cs typeface="Times New Roman" panose="02020603050405020304" pitchFamily="18" charset="0"/>
              </a:rPr>
              <a:t>=%d</a:t>
            </a:r>
            <a:r>
              <a:rPr lang="zh-CN" altLang="zh-CN" sz="1800" b="1" kern="100" dirty="0">
                <a:effectLst/>
                <a:cs typeface="Times New Roman" panose="02020603050405020304" pitchFamily="18" charset="0"/>
              </a:rPr>
              <a:t>个：</a:t>
            </a:r>
            <a:r>
              <a:rPr lang="en-US" altLang="zh-CN" sz="1800" b="1" kern="100" dirty="0">
                <a:effectLst/>
                <a:cs typeface="Times New Roman" panose="02020603050405020304" pitchFamily="18" charset="0"/>
              </a:rPr>
              <a:t>ratio=%5.2f"%(</a:t>
            </a:r>
            <a:r>
              <a:rPr lang="en-US" altLang="zh-CN" sz="1800" b="1" kern="100" dirty="0" err="1">
                <a:effectLst/>
                <a:cs typeface="Times New Roman" panose="02020603050405020304" pitchFamily="18" charset="0"/>
              </a:rPr>
              <a:t>R,K,ratio</a:t>
            </a:r>
            <a:r>
              <a:rPr lang="en-US" altLang="zh-CN" sz="1800" b="1" kern="100" dirty="0">
                <a:effectLst/>
                <a:cs typeface="Times New Roman" panose="02020603050405020304" pitchFamily="18" charset="0"/>
              </a:rPr>
              <a:t>))</a:t>
            </a:r>
            <a:endParaRPr lang="zh-CN" altLang="zh-CN" sz="1800" kern="100" dirty="0">
              <a:effectLst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1800" b="1" kern="100" dirty="0" err="1">
                <a:effectLst/>
                <a:cs typeface="Times New Roman" panose="02020603050405020304" pitchFamily="18" charset="0"/>
              </a:rPr>
              <a:t>plt.figure</a:t>
            </a:r>
            <a:r>
              <a:rPr lang="en-US" altLang="zh-CN" sz="1800" b="1" kern="100" dirty="0">
                <a:effectLst/>
                <a:cs typeface="Times New Roman" panose="02020603050405020304" pitchFamily="18" charset="0"/>
              </a:rPr>
              <a:t>(); </a:t>
            </a:r>
            <a:r>
              <a:rPr lang="en-US" altLang="zh-CN" sz="1800" b="1" kern="100" dirty="0" err="1">
                <a:effectLst/>
                <a:cs typeface="Times New Roman" panose="02020603050405020304" pitchFamily="18" charset="0"/>
              </a:rPr>
              <a:t>plt.plot</a:t>
            </a:r>
            <a:r>
              <a:rPr lang="en-US" altLang="zh-CN" sz="1800" b="1" kern="100" dirty="0">
                <a:effectLst/>
                <a:cs typeface="Times New Roman" panose="02020603050405020304" pitchFamily="18" charset="0"/>
              </a:rPr>
              <a:t>(range(1,int(R/4),10),CR,'</a:t>
            </a:r>
            <a:r>
              <a:rPr lang="en-US" altLang="zh-CN" sz="1800" b="1" kern="100" dirty="0" err="1">
                <a:effectLst/>
                <a:cs typeface="Times New Roman" panose="02020603050405020304" pitchFamily="18" charset="0"/>
              </a:rPr>
              <a:t>ob</a:t>
            </a:r>
            <a:r>
              <a:rPr lang="en-US" altLang="zh-CN" sz="1800" b="1" kern="100" dirty="0">
                <a:effectLst/>
                <a:cs typeface="Times New Roman" panose="02020603050405020304" pitchFamily="18" charset="0"/>
              </a:rPr>
              <a:t>-');</a:t>
            </a:r>
            <a:endParaRPr lang="zh-CN" altLang="zh-CN" sz="1800" kern="100" dirty="0">
              <a:effectLst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1800" b="1" kern="100" dirty="0" err="1">
                <a:effectLst/>
                <a:cs typeface="Times New Roman" panose="02020603050405020304" pitchFamily="18" charset="0"/>
              </a:rPr>
              <a:t>plt.title</a:t>
            </a:r>
            <a:r>
              <a:rPr lang="en-US" altLang="zh-CN" sz="1800" b="1" kern="100" dirty="0">
                <a:effectLst/>
                <a:cs typeface="Times New Roman" panose="02020603050405020304" pitchFamily="18" charset="0"/>
              </a:rPr>
              <a:t>("</a:t>
            </a:r>
            <a:r>
              <a:rPr lang="zh-CN" altLang="zh-CN" sz="1800" b="1" kern="100" dirty="0">
                <a:effectLst/>
                <a:cs typeface="Times New Roman" panose="02020603050405020304" pitchFamily="18" charset="0"/>
              </a:rPr>
              <a:t>奇异值个数与压缩比率的关系</a:t>
            </a:r>
            <a:r>
              <a:rPr lang="en-US" altLang="zh-CN" sz="1800" b="1" kern="100" dirty="0">
                <a:effectLst/>
                <a:cs typeface="Times New Roman" panose="02020603050405020304" pitchFamily="18" charset="0"/>
              </a:rPr>
              <a:t>"); </a:t>
            </a:r>
            <a:r>
              <a:rPr lang="en-US" altLang="zh-CN" sz="1800" b="1" kern="100" dirty="0" err="1">
                <a:effectLst/>
                <a:cs typeface="Times New Roman" panose="02020603050405020304" pitchFamily="18" charset="0"/>
              </a:rPr>
              <a:t>plt.xlabel</a:t>
            </a:r>
            <a:r>
              <a:rPr lang="en-US" altLang="zh-CN" sz="1800" b="1" kern="100" dirty="0">
                <a:effectLst/>
                <a:cs typeface="Times New Roman" panose="02020603050405020304" pitchFamily="18" charset="0"/>
              </a:rPr>
              <a:t>("</a:t>
            </a:r>
            <a:r>
              <a:rPr lang="zh-CN" altLang="zh-CN" sz="1800" b="1" kern="100" dirty="0">
                <a:effectLst/>
                <a:cs typeface="Times New Roman" panose="02020603050405020304" pitchFamily="18" charset="0"/>
              </a:rPr>
              <a:t>奇异值个数</a:t>
            </a:r>
            <a:r>
              <a:rPr lang="en-US" altLang="zh-CN" sz="1800" b="1" kern="100" dirty="0">
                <a:effectLst/>
                <a:cs typeface="Times New Roman" panose="02020603050405020304" pitchFamily="18" charset="0"/>
              </a:rPr>
              <a:t>")</a:t>
            </a:r>
            <a:endParaRPr lang="zh-CN" altLang="zh-CN" sz="1800" kern="100" dirty="0">
              <a:effectLst/>
              <a:cs typeface="Times New Roman" panose="02020603050405020304" pitchFamily="18" charset="0"/>
            </a:endParaRPr>
          </a:p>
          <a:p>
            <a:r>
              <a:rPr lang="en-US" altLang="zh-CN" sz="1800" b="1" dirty="0">
                <a:effectLst/>
              </a:rPr>
              <a:t>     </a:t>
            </a:r>
            <a:r>
              <a:rPr lang="en-US" altLang="zh-CN" sz="1800" b="1" dirty="0" err="1">
                <a:effectLst/>
              </a:rPr>
              <a:t>plt.ylabel</a:t>
            </a:r>
            <a:r>
              <a:rPr lang="en-US" altLang="zh-CN" sz="1800" b="1" dirty="0">
                <a:effectLst/>
              </a:rPr>
              <a:t>("</a:t>
            </a:r>
            <a:r>
              <a:rPr lang="zh-CN" altLang="zh-CN" sz="1800" b="1" dirty="0">
                <a:effectLst/>
                <a:cs typeface="Times New Roman" panose="02020603050405020304" pitchFamily="18" charset="0"/>
              </a:rPr>
              <a:t>压缩比率</a:t>
            </a:r>
            <a:r>
              <a:rPr lang="en-US" altLang="zh-CN" sz="1800" b="1" dirty="0">
                <a:effectLst/>
              </a:rPr>
              <a:t>"); </a:t>
            </a:r>
            <a:r>
              <a:rPr lang="en-US" altLang="zh-CN" sz="1800" b="1" dirty="0" err="1">
                <a:effectLst/>
              </a:rPr>
              <a:t>plt.show</a:t>
            </a:r>
            <a:r>
              <a:rPr lang="en-US" altLang="zh-CN" sz="1800" b="1" dirty="0">
                <a:effectLst/>
              </a:rPr>
              <a:t>()</a:t>
            </a:r>
            <a:endParaRPr lang="zh-CN" altLang="en-US" dirty="0"/>
          </a:p>
        </p:txBody>
      </p:sp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4396A506-3B2A-455F-9703-55B10F172AD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3279656"/>
              </p:ext>
            </p:extLst>
          </p:nvPr>
        </p:nvGraphicFramePr>
        <p:xfrm>
          <a:off x="354012" y="2912139"/>
          <a:ext cx="11160125" cy="5265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375" name="Document" r:id="rId3" imgW="11157352" imgH="5281201" progId="Word.Document.12">
                  <p:embed/>
                </p:oleObj>
              </mc:Choice>
              <mc:Fallback>
                <p:oleObj name="Document" r:id="rId3" imgW="11157352" imgH="5281201" progId="Word.Document.12">
                  <p:embed/>
                  <p:pic>
                    <p:nvPicPr>
                      <p:cNvPr id="3" name="对象 2">
                        <a:extLst>
                          <a:ext uri="{FF2B5EF4-FFF2-40B4-BE49-F238E27FC236}">
                            <a16:creationId xmlns:a16="http://schemas.microsoft.com/office/drawing/2014/main" id="{0AEBA65E-59CE-4E51-9670-DF63995235C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54012" y="2912139"/>
                        <a:ext cx="11160125" cy="52657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07594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2647099"/>
              </p:ext>
            </p:extLst>
          </p:nvPr>
        </p:nvGraphicFramePr>
        <p:xfrm>
          <a:off x="542131" y="783332"/>
          <a:ext cx="11107738" cy="583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317" name="Document" r:id="rId3" imgW="11106616" imgH="6349050" progId="Word.Document.12">
                  <p:embed/>
                </p:oleObj>
              </mc:Choice>
              <mc:Fallback>
                <p:oleObj name="Document" r:id="rId3" imgW="11106616" imgH="6349050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42131" y="783332"/>
                        <a:ext cx="11107738" cy="5833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65820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6746961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341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21844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DE03C1C0-348E-4813-AEDF-95F9748F60D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indent="266700" algn="just"/>
            <a:r>
              <a:rPr lang="en-US" altLang="zh-CN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zh-CN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程序文件</a:t>
            </a:r>
            <a:r>
              <a:rPr lang="en-US" altLang="zh-CN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ex3_1_2.py</a:t>
            </a:r>
            <a:endParaRPr lang="zh-CN" altLang="zh-CN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import </a:t>
            </a:r>
            <a:r>
              <a:rPr lang="en-US" altLang="zh-CN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sympy</a:t>
            </a:r>
            <a:r>
              <a:rPr lang="en-US" altLang="zh-CN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as </a:t>
            </a:r>
            <a:r>
              <a:rPr lang="en-US" altLang="zh-CN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sp</a:t>
            </a:r>
            <a:endParaRPr lang="zh-CN" altLang="zh-CN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sp.var</a:t>
            </a:r>
            <a:r>
              <a:rPr lang="en-US" altLang="zh-CN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('t, c1, c2')</a:t>
            </a:r>
            <a:endParaRPr lang="zh-CN" altLang="zh-CN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t0 = </a:t>
            </a:r>
            <a:r>
              <a:rPr lang="en-US" altLang="zh-CN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sp.solve</a:t>
            </a:r>
            <a:r>
              <a:rPr lang="en-US" altLang="zh-CN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(t**2-t-1)  #</a:t>
            </a:r>
            <a:r>
              <a:rPr lang="zh-CN" altLang="zh-CN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求解特征方程</a:t>
            </a:r>
            <a:endParaRPr lang="zh-CN" altLang="zh-CN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eq1 = c1 + c2 - 1</a:t>
            </a:r>
            <a:endParaRPr lang="zh-CN" altLang="zh-CN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eq2 = c1 * t0[0] + c2 * t0[1] - 1</a:t>
            </a:r>
            <a:endParaRPr lang="zh-CN" altLang="zh-CN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s = </a:t>
            </a:r>
            <a:r>
              <a:rPr lang="en-US" altLang="zh-CN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sp.solve</a:t>
            </a:r>
            <a:r>
              <a:rPr lang="en-US" altLang="zh-CN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([eq1, eq2])</a:t>
            </a:r>
            <a:endParaRPr lang="zh-CN" altLang="zh-CN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b="1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</a:rPr>
              <a:t>   print('c1=', s[c1]); print('c2=', s[c2])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96596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DE03C1C0-348E-4813-AEDF-95F9748F60D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indent="266700" algn="just"/>
            <a:r>
              <a:rPr lang="zh-CN" altLang="zh-CN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解法三：直接利用</a:t>
            </a:r>
            <a:r>
              <a:rPr lang="en-US" altLang="zh-CN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Python</a:t>
            </a:r>
            <a:r>
              <a:rPr lang="zh-CN" altLang="zh-CN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软件求解。</a:t>
            </a:r>
            <a:endParaRPr lang="zh-CN" altLang="zh-CN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b="1" kern="100" dirty="0">
                <a:effectLst/>
                <a:latin typeface="+mj-lt"/>
                <a:cs typeface="Times New Roman" panose="02020603050405020304" pitchFamily="18" charset="0"/>
              </a:rPr>
              <a:t>#</a:t>
            </a:r>
            <a:r>
              <a:rPr lang="zh-CN" altLang="zh-CN" b="1" kern="100" dirty="0">
                <a:effectLst/>
                <a:latin typeface="+mj-lt"/>
                <a:cs typeface="Times New Roman" panose="02020603050405020304" pitchFamily="18" charset="0"/>
              </a:rPr>
              <a:t>程序文件</a:t>
            </a:r>
            <a:r>
              <a:rPr lang="en-US" altLang="zh-CN" b="1" kern="100" dirty="0">
                <a:effectLst/>
                <a:latin typeface="+mj-lt"/>
                <a:cs typeface="Times New Roman" panose="02020603050405020304" pitchFamily="18" charset="0"/>
              </a:rPr>
              <a:t>ex3_1_3.py</a:t>
            </a:r>
            <a:endParaRPr lang="zh-CN" altLang="zh-CN" kern="100" dirty="0">
              <a:effectLst/>
              <a:latin typeface="+mj-lt"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b="1" kern="100" dirty="0">
                <a:effectLst/>
                <a:latin typeface="+mj-lt"/>
                <a:cs typeface="Times New Roman" panose="02020603050405020304" pitchFamily="18" charset="0"/>
              </a:rPr>
              <a:t>import </a:t>
            </a:r>
            <a:r>
              <a:rPr lang="en-US" altLang="zh-CN" b="1" kern="100" dirty="0" err="1">
                <a:effectLst/>
                <a:latin typeface="+mj-lt"/>
                <a:cs typeface="Times New Roman" panose="02020603050405020304" pitchFamily="18" charset="0"/>
              </a:rPr>
              <a:t>sympy</a:t>
            </a:r>
            <a:r>
              <a:rPr lang="en-US" altLang="zh-CN" b="1" kern="100" dirty="0">
                <a:effectLst/>
                <a:latin typeface="+mj-lt"/>
                <a:cs typeface="Times New Roman" panose="02020603050405020304" pitchFamily="18" charset="0"/>
              </a:rPr>
              <a:t> as </a:t>
            </a:r>
            <a:r>
              <a:rPr lang="en-US" altLang="zh-CN" b="1" kern="100" dirty="0" err="1">
                <a:effectLst/>
                <a:latin typeface="+mj-lt"/>
                <a:cs typeface="Times New Roman" panose="02020603050405020304" pitchFamily="18" charset="0"/>
              </a:rPr>
              <a:t>sp</a:t>
            </a:r>
            <a:endParaRPr lang="zh-CN" altLang="zh-CN" kern="100" dirty="0">
              <a:effectLst/>
              <a:latin typeface="+mj-lt"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b="1" kern="100" dirty="0" err="1">
                <a:effectLst/>
                <a:latin typeface="+mj-lt"/>
                <a:cs typeface="Times New Roman" panose="02020603050405020304" pitchFamily="18" charset="0"/>
              </a:rPr>
              <a:t>sp.var</a:t>
            </a:r>
            <a:r>
              <a:rPr lang="en-US" altLang="zh-CN" b="1" kern="100" dirty="0">
                <a:effectLst/>
                <a:latin typeface="+mj-lt"/>
                <a:cs typeface="Times New Roman" panose="02020603050405020304" pitchFamily="18" charset="0"/>
              </a:rPr>
              <a:t>('k'); y = </a:t>
            </a:r>
            <a:r>
              <a:rPr lang="en-US" altLang="zh-CN" b="1" kern="100" dirty="0" err="1">
                <a:effectLst/>
                <a:latin typeface="+mj-lt"/>
                <a:cs typeface="Times New Roman" panose="02020603050405020304" pitchFamily="18" charset="0"/>
              </a:rPr>
              <a:t>sp.Function</a:t>
            </a:r>
            <a:r>
              <a:rPr lang="en-US" altLang="zh-CN" b="1" kern="100" dirty="0">
                <a:effectLst/>
                <a:latin typeface="+mj-lt"/>
                <a:cs typeface="Times New Roman" panose="02020603050405020304" pitchFamily="18" charset="0"/>
              </a:rPr>
              <a:t>('y')</a:t>
            </a:r>
            <a:endParaRPr lang="zh-CN" altLang="zh-CN" kern="100" dirty="0">
              <a:effectLst/>
              <a:latin typeface="+mj-lt"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b="1" kern="100" dirty="0">
                <a:effectLst/>
                <a:latin typeface="+mj-lt"/>
                <a:cs typeface="Times New Roman" panose="02020603050405020304" pitchFamily="18" charset="0"/>
              </a:rPr>
              <a:t>f = y(k+2)-y(k+1)-y(k)</a:t>
            </a:r>
            <a:endParaRPr lang="zh-CN" altLang="zh-CN" kern="100" dirty="0">
              <a:effectLst/>
              <a:latin typeface="+mj-lt"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b="1" kern="100" dirty="0">
                <a:effectLst/>
                <a:latin typeface="+mj-lt"/>
                <a:cs typeface="Times New Roman" panose="02020603050405020304" pitchFamily="18" charset="0"/>
              </a:rPr>
              <a:t>s = </a:t>
            </a:r>
            <a:r>
              <a:rPr lang="en-US" altLang="zh-CN" b="1" kern="100" dirty="0" err="1">
                <a:effectLst/>
                <a:latin typeface="+mj-lt"/>
                <a:cs typeface="Times New Roman" panose="02020603050405020304" pitchFamily="18" charset="0"/>
              </a:rPr>
              <a:t>sp.rsolve</a:t>
            </a:r>
            <a:r>
              <a:rPr lang="en-US" altLang="zh-CN" b="1" kern="100" dirty="0">
                <a:effectLst/>
                <a:latin typeface="+mj-lt"/>
                <a:cs typeface="Times New Roman" panose="02020603050405020304" pitchFamily="18" charset="0"/>
              </a:rPr>
              <a:t>(f, y(k),{y(0):1,y(1):1})</a:t>
            </a:r>
            <a:endParaRPr lang="zh-CN" altLang="zh-CN" kern="100" dirty="0">
              <a:effectLst/>
              <a:latin typeface="+mj-lt"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b="1" kern="100" dirty="0">
                <a:effectLst/>
                <a:latin typeface="+mj-lt"/>
                <a:cs typeface="Times New Roman" panose="02020603050405020304" pitchFamily="18" charset="0"/>
              </a:rPr>
              <a:t>print(s)</a:t>
            </a:r>
            <a:endParaRPr lang="zh-CN" altLang="zh-CN" kern="100" dirty="0">
              <a:effectLst/>
              <a:latin typeface="+mj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60333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2884504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365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17176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209D8DA-3BB6-4DEB-9717-F9D1454C404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3.1.2  </a:t>
            </a:r>
            <a:r>
              <a:rPr lang="zh-CN" altLang="zh-CN" dirty="0"/>
              <a:t>莱斯利（</a:t>
            </a:r>
            <a:r>
              <a:rPr lang="en-US" altLang="zh-CN" dirty="0"/>
              <a:t>Leslie</a:t>
            </a:r>
            <a:r>
              <a:rPr lang="zh-CN" altLang="zh-CN" dirty="0"/>
              <a:t>）种群模型</a:t>
            </a:r>
            <a:endParaRPr lang="zh-CN" altLang="en-US" dirty="0"/>
          </a:p>
        </p:txBody>
      </p:sp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074ED04D-869C-40C4-8BBB-47443E6FB13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1952622"/>
              </p:ext>
            </p:extLst>
          </p:nvPr>
        </p:nvGraphicFramePr>
        <p:xfrm>
          <a:off x="642938" y="1625600"/>
          <a:ext cx="11160125" cy="4691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180" name="Document" r:id="rId3" imgW="11157352" imgH="4704014" progId="Word.Document.12">
                  <p:embed/>
                </p:oleObj>
              </mc:Choice>
              <mc:Fallback>
                <p:oleObj name="Document" r:id="rId3" imgW="11157352" imgH="4704014" progId="Word.Document.12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33DDC69A-BBDC-4DB1-B73E-F2ADF511323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42938" y="1625600"/>
                        <a:ext cx="11160125" cy="46910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89661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5728097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389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8435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4966762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413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77511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5688710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437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56088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EE08A58-E3C8-4B09-A914-AED3F6FBD522}"/>
              </a:ext>
            </a:extLst>
          </p:cNvPr>
          <p:cNvSpPr/>
          <p:nvPr/>
        </p:nvSpPr>
        <p:spPr>
          <a:xfrm>
            <a:off x="5697415" y="482322"/>
            <a:ext cx="6272684" cy="6039058"/>
          </a:xfrm>
          <a:prstGeom prst="rect">
            <a:avLst/>
          </a:prstGeom>
          <a:solidFill>
            <a:srgbClr val="1D8DFF">
              <a:alpha val="60000"/>
            </a:srgbClr>
          </a:solidFill>
          <a:ln>
            <a:noFill/>
          </a:ln>
          <a:effectLst>
            <a:outerShdw blurRad="381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F86E508A-B811-4E51-997F-FAB687B3108E}"/>
              </a:ext>
            </a:extLst>
          </p:cNvPr>
          <p:cNvCxnSpPr>
            <a:cxnSpLocks/>
          </p:cNvCxnSpPr>
          <p:nvPr/>
        </p:nvCxnSpPr>
        <p:spPr>
          <a:xfrm>
            <a:off x="6923315" y="1507252"/>
            <a:ext cx="414143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236C35E4-E8F5-4EDA-8DA3-FE58B3B34613}"/>
              </a:ext>
            </a:extLst>
          </p:cNvPr>
          <p:cNvSpPr txBox="1"/>
          <p:nvPr/>
        </p:nvSpPr>
        <p:spPr>
          <a:xfrm>
            <a:off x="6388860" y="559892"/>
            <a:ext cx="4889793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lnSpc>
                <a:spcPct val="120000"/>
              </a:lnSpc>
            </a:pPr>
            <a:r>
              <a:rPr lang="zh-CN" altLang="en-US" sz="46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目录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CDAB999-60B9-4DD1-A96C-21CEA8EE61DE}"/>
              </a:ext>
            </a:extLst>
          </p:cNvPr>
          <p:cNvSpPr txBox="1"/>
          <p:nvPr/>
        </p:nvSpPr>
        <p:spPr>
          <a:xfrm>
            <a:off x="6199439" y="2639090"/>
            <a:ext cx="5565213" cy="1435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20000"/>
              </a:lnSpc>
            </a:pPr>
            <a:r>
              <a:rPr lang="en-US" altLang="zh-CN" sz="3800" b="1" dirty="0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3.2 </a:t>
            </a:r>
            <a:r>
              <a:rPr lang="zh-CN" altLang="en-US" sz="3800" b="1" dirty="0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矩阵的奇异值分解及应用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22206C7-6925-4150-9A27-00DA1484E75D}"/>
              </a:ext>
            </a:extLst>
          </p:cNvPr>
          <p:cNvSpPr txBox="1"/>
          <p:nvPr/>
        </p:nvSpPr>
        <p:spPr>
          <a:xfrm>
            <a:off x="6199439" y="1862388"/>
            <a:ext cx="6926899" cy="7345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20000"/>
              </a:lnSpc>
            </a:pPr>
            <a:r>
              <a:rPr lang="en-US" altLang="zh-CN" sz="3800" b="1" dirty="0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3.1 </a:t>
            </a:r>
            <a:r>
              <a:rPr lang="zh-CN" altLang="en-US" sz="3800" b="1" dirty="0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特征值与特征向量</a:t>
            </a:r>
          </a:p>
        </p:txBody>
      </p:sp>
    </p:spTree>
    <p:extLst>
      <p:ext uri="{BB962C8B-B14F-4D97-AF65-F5344CB8AC3E}">
        <p14:creationId xmlns:p14="http://schemas.microsoft.com/office/powerpoint/2010/main" val="2834613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000"/>
                            </p:stCondLst>
                            <p:childTnLst>
                              <p:par>
                                <p:cTn id="16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 tmFilter="0,0; .5, 1; 1, 1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4100"/>
                            </p:stCondLst>
                            <p:childTnLst>
                              <p:par>
                                <p:cTn id="24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7" grpId="0"/>
      <p:bldP spid="8" grpId="0"/>
      <p:bldP spid="1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9296381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2472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33363D26-6DEB-4B60-A169-3DB81F41E32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3035650"/>
              </p:ext>
            </p:extLst>
          </p:nvPr>
        </p:nvGraphicFramePr>
        <p:xfrm>
          <a:off x="709439" y="4123531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2473" name="Document" r:id="rId5" imgW="11106616" imgH="5484892" progId="Word.Document.12">
                  <p:embed/>
                </p:oleObj>
              </mc:Choice>
              <mc:Fallback>
                <p:oleObj name="Document" r:id="rId5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09439" y="4123531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65613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1319847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485" name="Document" r:id="rId3" imgW="11106616" imgH="5492824" progId="Word.Document.12">
                  <p:embed/>
                </p:oleObj>
              </mc:Choice>
              <mc:Fallback>
                <p:oleObj name="Document" r:id="rId3" imgW="11106616" imgH="5492824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51870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3710383"/>
              </p:ext>
            </p:extLst>
          </p:nvPr>
        </p:nvGraphicFramePr>
        <p:xfrm>
          <a:off x="541337" y="993832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4509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41337" y="993832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58634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155761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33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63954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6397638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557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25960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9790483"/>
              </p:ext>
            </p:extLst>
          </p:nvPr>
        </p:nvGraphicFramePr>
        <p:xfrm>
          <a:off x="711200" y="1049338"/>
          <a:ext cx="11107738" cy="553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581" name="Document" r:id="rId3" imgW="11106616" imgH="5555193" progId="Word.Document.12">
                  <p:embed/>
                </p:oleObj>
              </mc:Choice>
              <mc:Fallback>
                <p:oleObj name="Document" r:id="rId3" imgW="11106616" imgH="5555193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11200" y="1049338"/>
                        <a:ext cx="11107738" cy="553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93852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6863512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605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68934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6487968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629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96475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3676646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820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98486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7819326"/>
              </p:ext>
            </p:extLst>
          </p:nvPr>
        </p:nvGraphicFramePr>
        <p:xfrm>
          <a:off x="711200" y="1049338"/>
          <a:ext cx="11107738" cy="553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844" name="Document" r:id="rId3" imgW="11106616" imgH="5555193" progId="Word.Document.12">
                  <p:embed/>
                </p:oleObj>
              </mc:Choice>
              <mc:Fallback>
                <p:oleObj name="Document" r:id="rId3" imgW="11106616" imgH="5555193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11200" y="1049338"/>
                        <a:ext cx="11107738" cy="553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98252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4F62CFEB-8BBE-45B8-9ED3-3F34C50F3F8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just"/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     </a:t>
            </a:r>
            <a:r>
              <a:rPr lang="zh-CN" altLang="zh-CN" b="1" dirty="0"/>
              <a:t>线性代数是处理矩阵和向量空间的数学分支，在很多实际领域都有应用。本章主要结合斐波那契数列、莱斯利模型和</a:t>
            </a:r>
            <a:r>
              <a:rPr lang="en-US" altLang="zh-CN" b="1" dirty="0"/>
              <a:t>PageRank</a:t>
            </a:r>
            <a:r>
              <a:rPr lang="zh-CN" altLang="zh-CN" b="1" dirty="0"/>
              <a:t>算法，介绍特征值和特征向量的应用。最后给出奇异值分解在推荐算法和图像压缩中的应用。</a:t>
            </a:r>
          </a:p>
          <a:p>
            <a:endParaRPr lang="zh-CN" altLang="zh-CN" sz="2800" b="1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486547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3294566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868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0700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C711F47-F6BA-4B08-936F-412CA7D4E1D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7837" y="860945"/>
            <a:ext cx="11236325" cy="5446713"/>
          </a:xfrm>
        </p:spPr>
        <p:txBody>
          <a:bodyPr/>
          <a:lstStyle/>
          <a:p>
            <a:pPr indent="266700" algn="just"/>
            <a:r>
              <a:rPr lang="zh-CN" altLang="zh-CN" sz="1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计算的</a:t>
            </a:r>
            <a:r>
              <a:rPr lang="en-US" altLang="zh-CN" sz="1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Python</a:t>
            </a:r>
            <a:r>
              <a:rPr lang="zh-CN" altLang="zh-CN" sz="1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程序如下：</a:t>
            </a:r>
            <a:endParaRPr lang="zh-CN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1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zh-CN" sz="1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程序文件</a:t>
            </a:r>
            <a:r>
              <a:rPr lang="en-US" altLang="zh-CN" sz="1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ex3_2.py</a:t>
            </a:r>
            <a:endParaRPr lang="zh-CN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1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import </a:t>
            </a:r>
            <a:r>
              <a:rPr lang="en-US" altLang="zh-CN" sz="1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numpy</a:t>
            </a:r>
            <a:r>
              <a:rPr lang="en-US" altLang="zh-CN" sz="1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as np</a:t>
            </a:r>
            <a:endParaRPr lang="zh-CN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1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import </a:t>
            </a:r>
            <a:r>
              <a:rPr lang="en-US" altLang="zh-CN" sz="1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sympy</a:t>
            </a:r>
            <a:r>
              <a:rPr lang="en-US" altLang="zh-CN" sz="1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as </a:t>
            </a:r>
            <a:r>
              <a:rPr lang="en-US" altLang="zh-CN" sz="1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sp</a:t>
            </a:r>
            <a:endParaRPr lang="zh-CN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1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 X0 = </a:t>
            </a:r>
            <a:r>
              <a:rPr lang="en-US" altLang="zh-CN" sz="1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np.array</a:t>
            </a:r>
            <a:r>
              <a:rPr lang="en-US" altLang="zh-CN" sz="1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([500, 1000, 500])</a:t>
            </a:r>
            <a:endParaRPr lang="zh-CN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1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L = </a:t>
            </a:r>
            <a:r>
              <a:rPr lang="en-US" altLang="zh-CN" sz="1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np.array</a:t>
            </a:r>
            <a:r>
              <a:rPr lang="en-US" altLang="zh-CN" sz="1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([[0, 4, 3], [0.5, 0, 0], [0, 0.25, 0]])</a:t>
            </a:r>
            <a:endParaRPr lang="zh-CN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1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X1 = L @ X0; X2 = L @ X1  #@</a:t>
            </a:r>
            <a:r>
              <a:rPr lang="zh-CN" altLang="zh-CN" sz="1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表示矩阵乘法</a:t>
            </a:r>
            <a:endParaRPr lang="zh-CN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1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X3 = L @ X2</a:t>
            </a:r>
            <a:endParaRPr lang="zh-CN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1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 Ls = </a:t>
            </a:r>
            <a:r>
              <a:rPr lang="en-US" altLang="zh-CN" sz="1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sp.Matrix</a:t>
            </a:r>
            <a:r>
              <a:rPr lang="en-US" altLang="zh-CN" sz="1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([[0, 4, 3], [</a:t>
            </a:r>
            <a:r>
              <a:rPr lang="en-US" altLang="zh-CN" sz="1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sp.Rational</a:t>
            </a:r>
            <a:r>
              <a:rPr lang="en-US" altLang="zh-CN" sz="1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(1,2), 0, 0],</a:t>
            </a:r>
            <a:endParaRPr lang="zh-CN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1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             [0, </a:t>
            </a:r>
            <a:r>
              <a:rPr lang="en-US" altLang="zh-CN" sz="1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sp.Rational</a:t>
            </a:r>
            <a:r>
              <a:rPr lang="en-US" altLang="zh-CN" sz="1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(1,4), 0]])  #</a:t>
            </a:r>
            <a:r>
              <a:rPr lang="zh-CN" altLang="zh-CN" sz="1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符号矩阵</a:t>
            </a:r>
            <a:endParaRPr lang="zh-CN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1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sp.var</a:t>
            </a:r>
            <a:r>
              <a:rPr lang="en-US" altLang="zh-CN" sz="1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('</a:t>
            </a:r>
            <a:r>
              <a:rPr lang="en-US" altLang="zh-CN" sz="1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lamda</a:t>
            </a:r>
            <a:r>
              <a:rPr lang="en-US" altLang="zh-CN" sz="1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')  #</a:t>
            </a:r>
            <a:r>
              <a:rPr lang="zh-CN" altLang="zh-CN" sz="1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定义符号变量</a:t>
            </a:r>
            <a:endParaRPr lang="zh-CN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1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 = </a:t>
            </a:r>
            <a:r>
              <a:rPr lang="en-US" altLang="zh-CN" sz="1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Ls.charpoly</a:t>
            </a:r>
            <a:r>
              <a:rPr lang="en-US" altLang="zh-CN" sz="1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lamda</a:t>
            </a:r>
            <a:r>
              <a:rPr lang="en-US" altLang="zh-CN" sz="1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)  #</a:t>
            </a:r>
            <a:r>
              <a:rPr lang="zh-CN" altLang="zh-CN" sz="1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计算特征多项式</a:t>
            </a:r>
            <a:endParaRPr lang="zh-CN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1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w1 = </a:t>
            </a:r>
            <a:r>
              <a:rPr lang="en-US" altLang="zh-CN" sz="1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sp.roots</a:t>
            </a:r>
            <a:r>
              <a:rPr lang="en-US" altLang="zh-CN" sz="1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(p)     #</a:t>
            </a:r>
            <a:r>
              <a:rPr lang="zh-CN" altLang="zh-CN" sz="1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计算特征值</a:t>
            </a:r>
            <a:endParaRPr lang="zh-CN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1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w2 = </a:t>
            </a:r>
            <a:r>
              <a:rPr lang="en-US" altLang="zh-CN" sz="1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Ls.eigenvals</a:t>
            </a:r>
            <a:r>
              <a:rPr lang="en-US" altLang="zh-CN" sz="1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()  #</a:t>
            </a:r>
            <a:r>
              <a:rPr lang="zh-CN" altLang="zh-CN" sz="1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直接计算特征值</a:t>
            </a:r>
            <a:endParaRPr lang="zh-CN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1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v = </a:t>
            </a:r>
            <a:r>
              <a:rPr lang="en-US" altLang="zh-CN" sz="1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Ls.eigenvects</a:t>
            </a:r>
            <a:r>
              <a:rPr lang="en-US" altLang="zh-CN" sz="1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()  #</a:t>
            </a:r>
            <a:r>
              <a:rPr lang="zh-CN" altLang="zh-CN" sz="1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直接计算特征向量</a:t>
            </a:r>
            <a:endParaRPr lang="zh-CN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1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print("</a:t>
            </a:r>
            <a:r>
              <a:rPr lang="zh-CN" altLang="zh-CN" sz="1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特征值为：</a:t>
            </a:r>
            <a:r>
              <a:rPr lang="en-US" altLang="zh-CN" sz="1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",w2)</a:t>
            </a:r>
            <a:endParaRPr lang="zh-CN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1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print("</a:t>
            </a:r>
            <a:r>
              <a:rPr lang="zh-CN" altLang="zh-CN" sz="1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特征向量为：</a:t>
            </a:r>
            <a:r>
              <a:rPr lang="en-US" altLang="zh-CN" sz="1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\</a:t>
            </a:r>
            <a:r>
              <a:rPr lang="en-US" altLang="zh-CN" sz="1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n",v</a:t>
            </a:r>
            <a:r>
              <a:rPr lang="en-US" altLang="zh-CN" sz="1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)</a:t>
            </a:r>
            <a:endParaRPr lang="zh-CN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1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P, D = </a:t>
            </a:r>
            <a:r>
              <a:rPr lang="en-US" altLang="zh-CN" sz="1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Ls.diagonalize</a:t>
            </a:r>
            <a:r>
              <a:rPr lang="en-US" altLang="zh-CN" sz="1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()  #</a:t>
            </a:r>
            <a:r>
              <a:rPr lang="zh-CN" altLang="zh-CN" sz="1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相似对角化</a:t>
            </a:r>
            <a:endParaRPr lang="zh-CN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1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Pinv</a:t>
            </a:r>
            <a:r>
              <a:rPr lang="en-US" altLang="zh-CN" sz="1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sz="1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P.inv</a:t>
            </a:r>
            <a:r>
              <a:rPr lang="en-US" altLang="zh-CN" sz="1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()  #</a:t>
            </a:r>
            <a:r>
              <a:rPr lang="zh-CN" altLang="zh-CN" sz="1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求逆阵</a:t>
            </a:r>
            <a:endParaRPr lang="zh-CN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1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Pinv</a:t>
            </a:r>
            <a:r>
              <a:rPr lang="en-US" altLang="zh-CN" sz="1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sz="1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sp.simplify</a:t>
            </a:r>
            <a:r>
              <a:rPr lang="en-US" altLang="zh-CN" sz="1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Pinv</a:t>
            </a:r>
            <a:r>
              <a:rPr lang="en-US" altLang="zh-CN" sz="1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)</a:t>
            </a:r>
            <a:endParaRPr lang="zh-CN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1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cc = </a:t>
            </a:r>
            <a:r>
              <a:rPr lang="en-US" altLang="zh-CN" sz="1400" b="1" kern="10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Pinv</a:t>
            </a:r>
            <a:r>
              <a:rPr lang="en-US" altLang="zh-CN" sz="1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@ X0</a:t>
            </a:r>
            <a:endParaRPr lang="zh-CN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1400" b="1" kern="10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print('P=\n', P)</a:t>
            </a:r>
            <a:endParaRPr lang="zh-CN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400" b="1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</a:rPr>
              <a:t>        print('c=', cc[0])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9311347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209D8DA-3BB6-4DEB-9717-F9D1454C404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3.1.3  PageRank</a:t>
            </a:r>
            <a:r>
              <a:rPr lang="zh-CN" altLang="zh-CN" dirty="0"/>
              <a:t>算法</a:t>
            </a:r>
            <a:endParaRPr lang="zh-CN" altLang="en-US" dirty="0"/>
          </a:p>
        </p:txBody>
      </p:sp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074ED04D-869C-40C4-8BBB-47443E6FB13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7254962"/>
              </p:ext>
            </p:extLst>
          </p:nvPr>
        </p:nvGraphicFramePr>
        <p:xfrm>
          <a:off x="642938" y="1625600"/>
          <a:ext cx="11160125" cy="467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701" name="Document" r:id="rId3" imgW="11157352" imgH="4704014" progId="Word.Document.12">
                  <p:embed/>
                </p:oleObj>
              </mc:Choice>
              <mc:Fallback>
                <p:oleObj name="Document" r:id="rId3" imgW="11157352" imgH="4704014" progId="Word.Document.12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id="{074ED04D-869C-40C4-8BBB-47443E6FB13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42938" y="1625600"/>
                        <a:ext cx="11160125" cy="4673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35447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0A13CFD-DAEA-4D42-89A9-580F0B7F344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1. PageRank</a:t>
            </a:r>
            <a:r>
              <a:rPr lang="zh-CN" altLang="en-US" dirty="0"/>
              <a:t>原理</a:t>
            </a:r>
          </a:p>
        </p:txBody>
      </p:sp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58111B30-F443-42AC-A8B1-268524FD610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9692134"/>
              </p:ext>
            </p:extLst>
          </p:nvPr>
        </p:nvGraphicFramePr>
        <p:xfrm>
          <a:off x="541337" y="1592042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892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41337" y="1592042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34990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4627902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1916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08677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0481521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2940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042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0A13CFD-DAEA-4D42-89A9-580F0B7F344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2. </a:t>
            </a:r>
            <a:r>
              <a:rPr lang="zh-CN" altLang="zh-CN" dirty="0"/>
              <a:t>基础的</a:t>
            </a:r>
            <a:r>
              <a:rPr lang="en-US" altLang="zh-CN" dirty="0"/>
              <a:t>PageRank</a:t>
            </a:r>
            <a:r>
              <a:rPr lang="zh-CN" altLang="zh-CN" dirty="0"/>
              <a:t>算法</a:t>
            </a:r>
            <a:endParaRPr lang="zh-CN" altLang="en-US" dirty="0"/>
          </a:p>
        </p:txBody>
      </p:sp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A6B531F5-790A-49E9-81B2-9E88DD7EF88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7691784"/>
              </p:ext>
            </p:extLst>
          </p:nvPr>
        </p:nvGraphicFramePr>
        <p:xfrm>
          <a:off x="410181" y="1389062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3964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10181" y="1389062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14186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8780619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4988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64692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8296070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12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26066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1412622"/>
              </p:ext>
            </p:extLst>
          </p:nvPr>
        </p:nvGraphicFramePr>
        <p:xfrm>
          <a:off x="677950" y="733454"/>
          <a:ext cx="11107738" cy="59832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036" name="Document" r:id="rId3" imgW="11106616" imgH="6395917" progId="Word.Document.12">
                  <p:embed/>
                </p:oleObj>
              </mc:Choice>
              <mc:Fallback>
                <p:oleObj name="Document" r:id="rId3" imgW="11106616" imgH="6395917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77950" y="733454"/>
                        <a:ext cx="11107738" cy="59832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2200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B69EAA9C-9B3D-432B-98C9-EBC9A382CCAB}"/>
              </a:ext>
            </a:extLst>
          </p:cNvPr>
          <p:cNvGrpSpPr/>
          <p:nvPr/>
        </p:nvGrpSpPr>
        <p:grpSpPr>
          <a:xfrm>
            <a:off x="5447752" y="2767268"/>
            <a:ext cx="1420314" cy="1420314"/>
            <a:chOff x="5447752" y="2767268"/>
            <a:chExt cx="1420314" cy="1420314"/>
          </a:xfrm>
        </p:grpSpPr>
        <p:sp>
          <p:nvSpPr>
            <p:cNvPr id="3" name="椭圆 2">
              <a:extLst>
                <a:ext uri="{FF2B5EF4-FFF2-40B4-BE49-F238E27FC236}">
                  <a16:creationId xmlns:a16="http://schemas.microsoft.com/office/drawing/2014/main" id="{FFAC3BD7-040D-470C-BAD9-C6C78BD6FCD6}"/>
                </a:ext>
              </a:extLst>
            </p:cNvPr>
            <p:cNvSpPr/>
            <p:nvPr/>
          </p:nvSpPr>
          <p:spPr>
            <a:xfrm>
              <a:off x="5447752" y="2767268"/>
              <a:ext cx="1420314" cy="1420314"/>
            </a:xfrm>
            <a:prstGeom prst="ellipse">
              <a:avLst/>
            </a:prstGeom>
            <a:solidFill>
              <a:srgbClr val="004CBC">
                <a:alpha val="8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"/>
                <a:ea typeface="思源黑体旧字形 Normal" panose="020B0400000000000000" pitchFamily="34" charset="-128"/>
                <a:sym typeface=""/>
              </a:endParaRPr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C51C7B3C-7A29-43AA-8B6E-D92C8CA3168F}"/>
                </a:ext>
              </a:extLst>
            </p:cNvPr>
            <p:cNvSpPr txBox="1"/>
            <p:nvPr/>
          </p:nvSpPr>
          <p:spPr>
            <a:xfrm>
              <a:off x="5565149" y="3123482"/>
              <a:ext cx="118552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b="1" dirty="0">
                  <a:solidFill>
                    <a:schemeClr val="bg1"/>
                  </a:solidFill>
                  <a:latin typeface=""/>
                  <a:ea typeface="思源黑体旧字形 Normal" panose="020B0400000000000000" pitchFamily="34" charset="-128"/>
                  <a:sym typeface=""/>
                </a:rPr>
                <a:t>3.1</a:t>
              </a:r>
              <a:endParaRPr lang="zh-CN" altLang="en-US" sz="4000" b="1" dirty="0">
                <a:solidFill>
                  <a:schemeClr val="bg1"/>
                </a:solidFill>
                <a:latin typeface=""/>
                <a:ea typeface="思源黑体旧字形 Normal" panose="020B0400000000000000" pitchFamily="34" charset="-128"/>
                <a:sym typeface=""/>
              </a:endParaRPr>
            </a:p>
          </p:txBody>
        </p: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5E63E8EF-96FE-40A9-8631-546E6619292C}"/>
              </a:ext>
            </a:extLst>
          </p:cNvPr>
          <p:cNvSpPr txBox="1"/>
          <p:nvPr/>
        </p:nvSpPr>
        <p:spPr>
          <a:xfrm>
            <a:off x="4208090" y="4645628"/>
            <a:ext cx="38996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"/>
              </a:rPr>
              <a:t>特征值与特征向量</a:t>
            </a:r>
          </a:p>
        </p:txBody>
      </p:sp>
    </p:spTree>
    <p:extLst>
      <p:ext uri="{BB962C8B-B14F-4D97-AF65-F5344CB8AC3E}">
        <p14:creationId xmlns:p14="http://schemas.microsoft.com/office/powerpoint/2010/main" val="230496741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7255650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060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34759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4176953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084" name="Document" r:id="rId3" imgW="11106616" imgH="5695794" progId="Word.Document.12">
                  <p:embed/>
                </p:oleObj>
              </mc:Choice>
              <mc:Fallback>
                <p:oleObj name="Document" r:id="rId3" imgW="11106616" imgH="5695794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96446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1719738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0108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93397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0563552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132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55308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0121025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2156" name="Document" r:id="rId3" imgW="11106616" imgH="5660103" progId="Word.Document.12">
                  <p:embed/>
                </p:oleObj>
              </mc:Choice>
              <mc:Fallback>
                <p:oleObj name="Document" r:id="rId3" imgW="11106616" imgH="5660103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73193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1437027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3180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97506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6203C877-FC97-4E2C-8AD2-2453F756D2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51540" y="738893"/>
            <a:ext cx="11236325" cy="5446713"/>
          </a:xfrm>
        </p:spPr>
        <p:txBody>
          <a:bodyPr/>
          <a:lstStyle/>
          <a:p>
            <a:pPr indent="276225" algn="just"/>
            <a:r>
              <a:rPr lang="zh-CN" altLang="zh-CN" sz="1800" b="1" kern="100" dirty="0">
                <a:effectLst/>
                <a:cs typeface="Times New Roman" panose="02020603050405020304" pitchFamily="18" charset="0"/>
              </a:rPr>
              <a:t>计算的</a:t>
            </a:r>
            <a:r>
              <a:rPr lang="en-US" altLang="zh-CN" sz="1800" b="1" kern="100" dirty="0">
                <a:effectLst/>
                <a:cs typeface="Times New Roman" panose="02020603050405020304" pitchFamily="18" charset="0"/>
              </a:rPr>
              <a:t>Python</a:t>
            </a:r>
            <a:r>
              <a:rPr lang="zh-CN" altLang="zh-CN" sz="1800" b="1" kern="100" dirty="0">
                <a:effectLst/>
                <a:cs typeface="Times New Roman" panose="02020603050405020304" pitchFamily="18" charset="0"/>
              </a:rPr>
              <a:t>程序如下：</a:t>
            </a:r>
            <a:endParaRPr lang="zh-CN" altLang="zh-CN" sz="1800" kern="100" dirty="0">
              <a:effectLst/>
              <a:cs typeface="Times New Roman" panose="02020603050405020304" pitchFamily="18" charset="0"/>
            </a:endParaRPr>
          </a:p>
          <a:p>
            <a:pPr indent="276225" algn="just"/>
            <a:r>
              <a:rPr lang="en-US" altLang="zh-CN" sz="1800" b="1" kern="100" dirty="0">
                <a:effectLst/>
                <a:cs typeface="Times New Roman" panose="02020603050405020304" pitchFamily="18" charset="0"/>
              </a:rPr>
              <a:t>#</a:t>
            </a:r>
            <a:r>
              <a:rPr lang="zh-CN" altLang="zh-CN" sz="1800" b="1" kern="100" dirty="0">
                <a:effectLst/>
                <a:cs typeface="Times New Roman" panose="02020603050405020304" pitchFamily="18" charset="0"/>
              </a:rPr>
              <a:t>程序文件</a:t>
            </a:r>
            <a:r>
              <a:rPr lang="en-US" altLang="zh-CN" sz="1800" b="1" kern="100" dirty="0">
                <a:effectLst/>
                <a:cs typeface="Times New Roman" panose="02020603050405020304" pitchFamily="18" charset="0"/>
              </a:rPr>
              <a:t>ex3_3.py</a:t>
            </a:r>
            <a:endParaRPr lang="zh-CN" altLang="zh-CN" sz="1800" kern="100" dirty="0">
              <a:effectLst/>
              <a:cs typeface="Times New Roman" panose="02020603050405020304" pitchFamily="18" charset="0"/>
            </a:endParaRPr>
          </a:p>
          <a:p>
            <a:pPr indent="276225" algn="just"/>
            <a:r>
              <a:rPr lang="en-US" altLang="zh-CN" sz="1800" b="1" kern="100" dirty="0">
                <a:effectLst/>
                <a:cs typeface="Times New Roman" panose="02020603050405020304" pitchFamily="18" charset="0"/>
              </a:rPr>
              <a:t>import </a:t>
            </a:r>
            <a:r>
              <a:rPr lang="en-US" altLang="zh-CN" sz="1800" b="1" kern="100" dirty="0" err="1">
                <a:effectLst/>
                <a:cs typeface="Times New Roman" panose="02020603050405020304" pitchFamily="18" charset="0"/>
              </a:rPr>
              <a:t>numpy</a:t>
            </a:r>
            <a:r>
              <a:rPr lang="en-US" altLang="zh-CN" sz="1800" b="1" kern="100" dirty="0">
                <a:effectLst/>
                <a:cs typeface="Times New Roman" panose="02020603050405020304" pitchFamily="18" charset="0"/>
              </a:rPr>
              <a:t> as np</a:t>
            </a:r>
            <a:endParaRPr lang="zh-CN" altLang="zh-CN" sz="1800" kern="100" dirty="0">
              <a:effectLst/>
              <a:cs typeface="Times New Roman" panose="02020603050405020304" pitchFamily="18" charset="0"/>
            </a:endParaRPr>
          </a:p>
          <a:p>
            <a:pPr indent="276225" algn="just"/>
            <a:r>
              <a:rPr lang="en-US" altLang="zh-CN" sz="1800" b="1" kern="100" dirty="0">
                <a:effectLst/>
                <a:cs typeface="Times New Roman" panose="02020603050405020304" pitchFamily="18" charset="0"/>
              </a:rPr>
              <a:t>from </a:t>
            </a:r>
            <a:r>
              <a:rPr lang="en-US" altLang="zh-CN" sz="1800" b="1" kern="100" dirty="0" err="1">
                <a:effectLst/>
                <a:cs typeface="Times New Roman" panose="02020603050405020304" pitchFamily="18" charset="0"/>
              </a:rPr>
              <a:t>scipy.sparse.linalg</a:t>
            </a:r>
            <a:r>
              <a:rPr lang="en-US" altLang="zh-CN" sz="1800" b="1" kern="100" dirty="0">
                <a:effectLst/>
                <a:cs typeface="Times New Roman" panose="02020603050405020304" pitchFamily="18" charset="0"/>
              </a:rPr>
              <a:t> import </a:t>
            </a:r>
            <a:r>
              <a:rPr lang="en-US" altLang="zh-CN" sz="1800" b="1" kern="100" dirty="0" err="1">
                <a:effectLst/>
                <a:cs typeface="Times New Roman" panose="02020603050405020304" pitchFamily="18" charset="0"/>
              </a:rPr>
              <a:t>eigs</a:t>
            </a:r>
            <a:endParaRPr lang="zh-CN" altLang="zh-CN" sz="1800" kern="100" dirty="0">
              <a:effectLst/>
              <a:cs typeface="Times New Roman" panose="02020603050405020304" pitchFamily="18" charset="0"/>
            </a:endParaRPr>
          </a:p>
          <a:p>
            <a:pPr indent="276225" algn="just"/>
            <a:r>
              <a:rPr lang="en-US" altLang="zh-CN" sz="1800" b="1" kern="100" dirty="0">
                <a:effectLst/>
                <a:cs typeface="Times New Roman" panose="02020603050405020304" pitchFamily="18" charset="0"/>
              </a:rPr>
              <a:t>import </a:t>
            </a:r>
            <a:r>
              <a:rPr lang="en-US" altLang="zh-CN" sz="1800" b="1" kern="100" dirty="0" err="1">
                <a:effectLst/>
                <a:cs typeface="Times New Roman" panose="02020603050405020304" pitchFamily="18" charset="0"/>
              </a:rPr>
              <a:t>pylab</a:t>
            </a:r>
            <a:r>
              <a:rPr lang="en-US" altLang="zh-CN" sz="1800" b="1" kern="100" dirty="0">
                <a:effectLst/>
                <a:cs typeface="Times New Roman" panose="02020603050405020304" pitchFamily="18" charset="0"/>
              </a:rPr>
              <a:t> as </a:t>
            </a:r>
            <a:r>
              <a:rPr lang="en-US" altLang="zh-CN" sz="1800" b="1" kern="100" dirty="0" err="1">
                <a:effectLst/>
                <a:cs typeface="Times New Roman" panose="02020603050405020304" pitchFamily="18" charset="0"/>
              </a:rPr>
              <a:t>plt</a:t>
            </a:r>
            <a:endParaRPr lang="zh-CN" altLang="zh-CN" sz="1800" kern="100" dirty="0">
              <a:effectLst/>
              <a:cs typeface="Times New Roman" panose="02020603050405020304" pitchFamily="18" charset="0"/>
            </a:endParaRPr>
          </a:p>
          <a:p>
            <a:pPr indent="276225" algn="just"/>
            <a:r>
              <a:rPr lang="en-US" altLang="zh-CN" sz="1800" b="1" kern="100" dirty="0">
                <a:effectLst/>
                <a:cs typeface="Times New Roman" panose="02020603050405020304" pitchFamily="18" charset="0"/>
              </a:rPr>
              <a:t> </a:t>
            </a:r>
            <a:endParaRPr lang="zh-CN" altLang="zh-CN" sz="1800" kern="100" dirty="0">
              <a:effectLst/>
              <a:cs typeface="Times New Roman" panose="02020603050405020304" pitchFamily="18" charset="0"/>
            </a:endParaRPr>
          </a:p>
          <a:p>
            <a:pPr indent="276225" algn="just"/>
            <a:r>
              <a:rPr lang="en-US" altLang="zh-CN" sz="1800" b="1" kern="100" dirty="0">
                <a:effectLst/>
                <a:cs typeface="Times New Roman" panose="02020603050405020304" pitchFamily="18" charset="0"/>
              </a:rPr>
              <a:t>L = [(1,2),(2,3),(2,4),(3,4),(3,5),</a:t>
            </a:r>
            <a:endParaRPr lang="zh-CN" altLang="zh-CN" sz="1800" kern="100" dirty="0">
              <a:effectLst/>
              <a:cs typeface="Times New Roman" panose="02020603050405020304" pitchFamily="18" charset="0"/>
            </a:endParaRPr>
          </a:p>
          <a:p>
            <a:pPr indent="276225" algn="just"/>
            <a:r>
              <a:rPr lang="en-US" altLang="zh-CN" sz="1800" b="1" kern="100" dirty="0">
                <a:effectLst/>
                <a:cs typeface="Times New Roman" panose="02020603050405020304" pitchFamily="18" charset="0"/>
              </a:rPr>
              <a:t>   (3,6),(4,1),(5,6),(6,1)]</a:t>
            </a:r>
            <a:endParaRPr lang="zh-CN" altLang="zh-CN" sz="1800" kern="100" dirty="0">
              <a:effectLst/>
              <a:cs typeface="Times New Roman" panose="02020603050405020304" pitchFamily="18" charset="0"/>
            </a:endParaRPr>
          </a:p>
          <a:p>
            <a:pPr indent="276225" algn="just"/>
            <a:r>
              <a:rPr lang="en-US" altLang="zh-CN" sz="1800" b="1" kern="100" dirty="0">
                <a:effectLst/>
                <a:cs typeface="Times New Roman" panose="02020603050405020304" pitchFamily="18" charset="0"/>
              </a:rPr>
              <a:t>w = </a:t>
            </a:r>
            <a:r>
              <a:rPr lang="en-US" altLang="zh-CN" sz="1800" b="1" kern="100" dirty="0" err="1">
                <a:effectLst/>
                <a:cs typeface="Times New Roman" panose="02020603050405020304" pitchFamily="18" charset="0"/>
              </a:rPr>
              <a:t>np.zeros</a:t>
            </a:r>
            <a:r>
              <a:rPr lang="en-US" altLang="zh-CN" sz="1800" b="1" kern="100" dirty="0">
                <a:effectLst/>
                <a:cs typeface="Times New Roman" panose="02020603050405020304" pitchFamily="18" charset="0"/>
              </a:rPr>
              <a:t>((6,6))  #</a:t>
            </a:r>
            <a:r>
              <a:rPr lang="zh-CN" altLang="zh-CN" sz="1800" b="1" kern="100" dirty="0">
                <a:effectLst/>
                <a:cs typeface="Times New Roman" panose="02020603050405020304" pitchFamily="18" charset="0"/>
              </a:rPr>
              <a:t>邻接矩阵初始化</a:t>
            </a:r>
            <a:endParaRPr lang="zh-CN" altLang="zh-CN" sz="1800" kern="100" dirty="0">
              <a:effectLst/>
              <a:cs typeface="Times New Roman" panose="02020603050405020304" pitchFamily="18" charset="0"/>
            </a:endParaRPr>
          </a:p>
          <a:p>
            <a:pPr indent="276225" algn="just"/>
            <a:r>
              <a:rPr lang="en-US" altLang="zh-CN" sz="1800" b="1" kern="100" dirty="0">
                <a:effectLst/>
                <a:cs typeface="Times New Roman" panose="02020603050405020304" pitchFamily="18" charset="0"/>
              </a:rPr>
              <a:t>for </a:t>
            </a:r>
            <a:r>
              <a:rPr lang="en-US" altLang="zh-CN" sz="1800" b="1" kern="100" dirty="0" err="1">
                <a:effectLst/>
                <a:cs typeface="Times New Roman" panose="02020603050405020304" pitchFamily="18" charset="0"/>
              </a:rPr>
              <a:t>i</a:t>
            </a:r>
            <a:r>
              <a:rPr lang="en-US" altLang="zh-CN" sz="1800" b="1" kern="100" dirty="0">
                <a:effectLst/>
                <a:cs typeface="Times New Roman" panose="02020603050405020304" pitchFamily="18" charset="0"/>
              </a:rPr>
              <a:t> in range(</a:t>
            </a:r>
            <a:r>
              <a:rPr lang="en-US" altLang="zh-CN" sz="1800" b="1" kern="100" dirty="0" err="1">
                <a:effectLst/>
                <a:cs typeface="Times New Roman" panose="02020603050405020304" pitchFamily="18" charset="0"/>
              </a:rPr>
              <a:t>len</a:t>
            </a:r>
            <a:r>
              <a:rPr lang="en-US" altLang="zh-CN" sz="1800" b="1" kern="100" dirty="0">
                <a:effectLst/>
                <a:cs typeface="Times New Roman" panose="02020603050405020304" pitchFamily="18" charset="0"/>
              </a:rPr>
              <a:t>(L)):</a:t>
            </a:r>
            <a:endParaRPr lang="zh-CN" altLang="zh-CN" sz="1800" kern="100" dirty="0">
              <a:effectLst/>
              <a:cs typeface="Times New Roman" panose="02020603050405020304" pitchFamily="18" charset="0"/>
            </a:endParaRPr>
          </a:p>
          <a:p>
            <a:pPr indent="276225" algn="just"/>
            <a:r>
              <a:rPr lang="en-US" altLang="zh-CN" sz="1800" b="1" kern="100" dirty="0">
                <a:effectLst/>
                <a:cs typeface="Times New Roman" panose="02020603050405020304" pitchFamily="18" charset="0"/>
              </a:rPr>
              <a:t>    w[L[</a:t>
            </a:r>
            <a:r>
              <a:rPr lang="en-US" altLang="zh-CN" sz="1800" b="1" kern="100" dirty="0" err="1">
                <a:effectLst/>
                <a:cs typeface="Times New Roman" panose="02020603050405020304" pitchFamily="18" charset="0"/>
              </a:rPr>
              <a:t>i</a:t>
            </a:r>
            <a:r>
              <a:rPr lang="en-US" altLang="zh-CN" sz="1800" b="1" kern="100" dirty="0">
                <a:effectLst/>
                <a:cs typeface="Times New Roman" panose="02020603050405020304" pitchFamily="18" charset="0"/>
              </a:rPr>
              <a:t>][0]-1,L[</a:t>
            </a:r>
            <a:r>
              <a:rPr lang="en-US" altLang="zh-CN" sz="1800" b="1" kern="100" dirty="0" err="1">
                <a:effectLst/>
                <a:cs typeface="Times New Roman" panose="02020603050405020304" pitchFamily="18" charset="0"/>
              </a:rPr>
              <a:t>i</a:t>
            </a:r>
            <a:r>
              <a:rPr lang="en-US" altLang="zh-CN" sz="1800" b="1" kern="100" dirty="0">
                <a:effectLst/>
                <a:cs typeface="Times New Roman" panose="02020603050405020304" pitchFamily="18" charset="0"/>
              </a:rPr>
              <a:t>][1]-1] = 1</a:t>
            </a:r>
            <a:endParaRPr lang="zh-CN" altLang="zh-CN" sz="1800" kern="100" dirty="0">
              <a:effectLst/>
              <a:cs typeface="Times New Roman" panose="02020603050405020304" pitchFamily="18" charset="0"/>
            </a:endParaRPr>
          </a:p>
          <a:p>
            <a:pPr indent="276225" algn="just"/>
            <a:r>
              <a:rPr lang="en-US" altLang="zh-CN" sz="1800" b="1" kern="100" dirty="0">
                <a:effectLst/>
                <a:cs typeface="Times New Roman" panose="02020603050405020304" pitchFamily="18" charset="0"/>
              </a:rPr>
              <a:t>r = </a:t>
            </a:r>
            <a:r>
              <a:rPr lang="en-US" altLang="zh-CN" sz="1800" b="1" kern="100" dirty="0" err="1">
                <a:effectLst/>
                <a:cs typeface="Times New Roman" panose="02020603050405020304" pitchFamily="18" charset="0"/>
              </a:rPr>
              <a:t>np.sum</a:t>
            </a:r>
            <a:r>
              <a:rPr lang="en-US" altLang="zh-CN" sz="1800" b="1" kern="100" dirty="0">
                <a:effectLst/>
                <a:cs typeface="Times New Roman" panose="02020603050405020304" pitchFamily="18" charset="0"/>
              </a:rPr>
              <a:t>(</a:t>
            </a:r>
            <a:r>
              <a:rPr lang="en-US" altLang="zh-CN" sz="1800" b="1" kern="100" dirty="0" err="1">
                <a:effectLst/>
                <a:cs typeface="Times New Roman" panose="02020603050405020304" pitchFamily="18" charset="0"/>
              </a:rPr>
              <a:t>w,axis</a:t>
            </a:r>
            <a:r>
              <a:rPr lang="en-US" altLang="zh-CN" sz="1800" b="1" kern="100" dirty="0">
                <a:effectLst/>
                <a:cs typeface="Times New Roman" panose="02020603050405020304" pitchFamily="18" charset="0"/>
              </a:rPr>
              <a:t>=1,keepdims=True)</a:t>
            </a:r>
            <a:endParaRPr lang="zh-CN" altLang="zh-CN" sz="1800" kern="100" dirty="0">
              <a:effectLst/>
              <a:cs typeface="Times New Roman" panose="02020603050405020304" pitchFamily="18" charset="0"/>
            </a:endParaRPr>
          </a:p>
          <a:p>
            <a:pPr indent="276225" algn="just"/>
            <a:r>
              <a:rPr lang="en-US" altLang="zh-CN" sz="1800" b="1" kern="100" dirty="0">
                <a:effectLst/>
                <a:cs typeface="Times New Roman" panose="02020603050405020304" pitchFamily="18" charset="0"/>
              </a:rPr>
              <a:t>P = w / r          #</a:t>
            </a:r>
            <a:r>
              <a:rPr lang="zh-CN" altLang="zh-CN" sz="1800" b="1" kern="100" dirty="0">
                <a:effectLst/>
                <a:cs typeface="Times New Roman" panose="02020603050405020304" pitchFamily="18" charset="0"/>
              </a:rPr>
              <a:t>这里利用矩阵广播</a:t>
            </a:r>
            <a:endParaRPr lang="zh-CN" altLang="zh-CN" sz="1800" kern="100" dirty="0">
              <a:effectLst/>
              <a:cs typeface="Times New Roman" panose="02020603050405020304" pitchFamily="18" charset="0"/>
            </a:endParaRPr>
          </a:p>
          <a:p>
            <a:pPr indent="276225" algn="just"/>
            <a:r>
              <a:rPr lang="en-US" altLang="zh-CN" sz="1800" b="1" kern="100" dirty="0" err="1">
                <a:effectLst/>
                <a:cs typeface="Times New Roman" panose="02020603050405020304" pitchFamily="18" charset="0"/>
              </a:rPr>
              <a:t>val</a:t>
            </a:r>
            <a:r>
              <a:rPr lang="en-US" altLang="zh-CN" sz="1800" b="1" kern="100" dirty="0">
                <a:effectLst/>
                <a:cs typeface="Times New Roman" panose="02020603050405020304" pitchFamily="18" charset="0"/>
              </a:rPr>
              <a:t>, </a:t>
            </a:r>
            <a:r>
              <a:rPr lang="en-US" altLang="zh-CN" sz="1800" b="1" kern="100" dirty="0" err="1">
                <a:effectLst/>
                <a:cs typeface="Times New Roman" panose="02020603050405020304" pitchFamily="18" charset="0"/>
              </a:rPr>
              <a:t>vec</a:t>
            </a:r>
            <a:r>
              <a:rPr lang="en-US" altLang="zh-CN" sz="1800" b="1" kern="100" dirty="0">
                <a:effectLst/>
                <a:cs typeface="Times New Roman" panose="02020603050405020304" pitchFamily="18" charset="0"/>
              </a:rPr>
              <a:t>= </a:t>
            </a:r>
            <a:r>
              <a:rPr lang="en-US" altLang="zh-CN" sz="1800" b="1" kern="100" dirty="0" err="1">
                <a:effectLst/>
                <a:cs typeface="Times New Roman" panose="02020603050405020304" pitchFamily="18" charset="0"/>
              </a:rPr>
              <a:t>eigs</a:t>
            </a:r>
            <a:r>
              <a:rPr lang="en-US" altLang="zh-CN" sz="1800" b="1" kern="100" dirty="0">
                <a:effectLst/>
                <a:cs typeface="Times New Roman" panose="02020603050405020304" pitchFamily="18" charset="0"/>
              </a:rPr>
              <a:t>(P.T,1); V=</a:t>
            </a:r>
            <a:r>
              <a:rPr lang="en-US" altLang="zh-CN" sz="1800" b="1" kern="100" dirty="0" err="1">
                <a:effectLst/>
                <a:cs typeface="Times New Roman" panose="02020603050405020304" pitchFamily="18" charset="0"/>
              </a:rPr>
              <a:t>vec.real</a:t>
            </a:r>
            <a:endParaRPr lang="zh-CN" altLang="zh-CN" sz="1800" kern="100" dirty="0">
              <a:effectLst/>
              <a:cs typeface="Times New Roman" panose="02020603050405020304" pitchFamily="18" charset="0"/>
            </a:endParaRPr>
          </a:p>
          <a:p>
            <a:pPr indent="276225" algn="just"/>
            <a:r>
              <a:rPr lang="en-US" altLang="zh-CN" sz="1800" b="1" kern="100" dirty="0">
                <a:effectLst/>
                <a:cs typeface="Times New Roman" panose="02020603050405020304" pitchFamily="18" charset="0"/>
              </a:rPr>
              <a:t>V=</a:t>
            </a:r>
            <a:r>
              <a:rPr lang="en-US" altLang="zh-CN" sz="1800" b="1" kern="100" dirty="0" err="1">
                <a:effectLst/>
                <a:cs typeface="Times New Roman" panose="02020603050405020304" pitchFamily="18" charset="0"/>
              </a:rPr>
              <a:t>V.flatten</a:t>
            </a:r>
            <a:r>
              <a:rPr lang="en-US" altLang="zh-CN" sz="1800" b="1" kern="100" dirty="0">
                <a:effectLst/>
                <a:cs typeface="Times New Roman" panose="02020603050405020304" pitchFamily="18" charset="0"/>
              </a:rPr>
              <a:t>(); #</a:t>
            </a:r>
            <a:r>
              <a:rPr lang="zh-CN" altLang="zh-CN" sz="1800" b="1" kern="100" dirty="0">
                <a:effectLst/>
                <a:cs typeface="Times New Roman" panose="02020603050405020304" pitchFamily="18" charset="0"/>
              </a:rPr>
              <a:t>展开成（</a:t>
            </a:r>
            <a:r>
              <a:rPr lang="en-US" altLang="zh-CN" sz="1800" b="1" kern="100" dirty="0">
                <a:effectLst/>
                <a:cs typeface="Times New Roman" panose="02020603050405020304" pitchFamily="18" charset="0"/>
              </a:rPr>
              <a:t>n,)</a:t>
            </a:r>
            <a:r>
              <a:rPr lang="zh-CN" altLang="zh-CN" sz="1800" b="1" kern="100" dirty="0">
                <a:effectLst/>
                <a:cs typeface="Times New Roman" panose="02020603050405020304" pitchFamily="18" charset="0"/>
              </a:rPr>
              <a:t>形式的数组</a:t>
            </a:r>
            <a:endParaRPr lang="zh-CN" altLang="zh-CN" sz="1800" kern="100" dirty="0">
              <a:effectLst/>
              <a:cs typeface="Times New Roman" panose="02020603050405020304" pitchFamily="18" charset="0"/>
            </a:endParaRPr>
          </a:p>
          <a:p>
            <a:pPr indent="276225" algn="just"/>
            <a:r>
              <a:rPr lang="en-US" altLang="zh-CN" sz="1800" b="1" kern="100" dirty="0">
                <a:effectLst/>
                <a:cs typeface="Times New Roman" panose="02020603050405020304" pitchFamily="18" charset="0"/>
              </a:rPr>
              <a:t>V=V/</a:t>
            </a:r>
            <a:r>
              <a:rPr lang="en-US" altLang="zh-CN" sz="1800" b="1" kern="100" dirty="0" err="1">
                <a:effectLst/>
                <a:cs typeface="Times New Roman" panose="02020603050405020304" pitchFamily="18" charset="0"/>
              </a:rPr>
              <a:t>V.sum</a:t>
            </a:r>
            <a:r>
              <a:rPr lang="en-US" altLang="zh-CN" sz="1800" b="1" kern="100" dirty="0">
                <a:effectLst/>
                <a:cs typeface="Times New Roman" panose="02020603050405020304" pitchFamily="18" charset="0"/>
              </a:rPr>
              <a:t>(); print("V=",</a:t>
            </a:r>
            <a:r>
              <a:rPr lang="en-US" altLang="zh-CN" sz="1800" b="1" kern="100" dirty="0" err="1">
                <a:effectLst/>
                <a:cs typeface="Times New Roman" panose="02020603050405020304" pitchFamily="18" charset="0"/>
              </a:rPr>
              <a:t>np.round</a:t>
            </a:r>
            <a:r>
              <a:rPr lang="en-US" altLang="zh-CN" sz="1800" b="1" kern="100" dirty="0">
                <a:effectLst/>
                <a:cs typeface="Times New Roman" panose="02020603050405020304" pitchFamily="18" charset="0"/>
              </a:rPr>
              <a:t>(V,4))</a:t>
            </a:r>
            <a:endParaRPr lang="zh-CN" altLang="zh-CN" sz="1800" kern="100" dirty="0">
              <a:effectLst/>
              <a:cs typeface="Times New Roman" panose="02020603050405020304" pitchFamily="18" charset="0"/>
            </a:endParaRPr>
          </a:p>
          <a:p>
            <a:pPr indent="276225" algn="just"/>
            <a:r>
              <a:rPr lang="en-US" altLang="zh-CN" sz="1800" b="1" kern="100" dirty="0" err="1">
                <a:effectLst/>
                <a:cs typeface="Times New Roman" panose="02020603050405020304" pitchFamily="18" charset="0"/>
              </a:rPr>
              <a:t>plt.bar</a:t>
            </a:r>
            <a:r>
              <a:rPr lang="en-US" altLang="zh-CN" sz="1800" b="1" kern="100" dirty="0">
                <a:effectLst/>
                <a:cs typeface="Times New Roman" panose="02020603050405020304" pitchFamily="18" charset="0"/>
              </a:rPr>
              <a:t>(range(1,len(w)+1), V, width=0.6, color='b')</a:t>
            </a:r>
            <a:endParaRPr lang="zh-CN" altLang="zh-CN" sz="1800" kern="100" dirty="0">
              <a:effectLst/>
              <a:cs typeface="Times New Roman" panose="02020603050405020304" pitchFamily="18" charset="0"/>
            </a:endParaRPr>
          </a:p>
          <a:p>
            <a:pPr indent="276225" algn="just"/>
            <a:r>
              <a:rPr lang="en-US" altLang="zh-CN" sz="1800" b="1" kern="100" dirty="0" err="1">
                <a:effectLst/>
                <a:cs typeface="Times New Roman" panose="02020603050405020304" pitchFamily="18" charset="0"/>
              </a:rPr>
              <a:t>plt.show</a:t>
            </a:r>
            <a:r>
              <a:rPr lang="en-US" altLang="zh-CN" sz="1800" b="1" kern="100" dirty="0">
                <a:effectLst/>
                <a:cs typeface="Times New Roman" panose="02020603050405020304" pitchFamily="18" charset="0"/>
              </a:rPr>
              <a:t>()</a:t>
            </a:r>
            <a:endParaRPr lang="zh-CN" altLang="zh-CN" sz="1800" kern="100" dirty="0">
              <a:effectLst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0075228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0A13CFD-DAEA-4D42-89A9-580F0B7F344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3.</a:t>
            </a:r>
            <a:r>
              <a:rPr lang="zh-CN" altLang="zh-CN" dirty="0"/>
              <a:t>随机冲浪模型的</a:t>
            </a:r>
            <a:r>
              <a:rPr lang="en-US" altLang="zh-CN" dirty="0"/>
              <a:t>PageRank</a:t>
            </a:r>
            <a:r>
              <a:rPr lang="zh-CN" altLang="zh-CN" dirty="0"/>
              <a:t>值</a:t>
            </a:r>
            <a:endParaRPr lang="zh-CN" altLang="en-US" dirty="0"/>
          </a:p>
        </p:txBody>
      </p:sp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17F80772-06C6-47A7-933C-B35938C8485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5030221"/>
              </p:ext>
            </p:extLst>
          </p:nvPr>
        </p:nvGraphicFramePr>
        <p:xfrm>
          <a:off x="541337" y="1389062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4204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41337" y="1389062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60868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8931896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5228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20868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2361310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252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26496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C2B410E-84EF-4A91-850E-AA3F43CC692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3.1.1 </a:t>
            </a: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差分方程</a:t>
            </a:r>
          </a:p>
          <a:p>
            <a:pPr marL="0" indent="0">
              <a:buNone/>
            </a:pPr>
            <a:endParaRPr lang="zh-CN" altLang="en-US" dirty="0"/>
          </a:p>
        </p:txBody>
      </p: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33DDC69A-BBDC-4DB1-B73E-F2ADF511323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6403208"/>
              </p:ext>
            </p:extLst>
          </p:nvPr>
        </p:nvGraphicFramePr>
        <p:xfrm>
          <a:off x="642938" y="1625600"/>
          <a:ext cx="11160125" cy="4691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121" name="Document" r:id="rId3" imgW="11157352" imgH="4704014" progId="Word.Document.12">
                  <p:embed/>
                </p:oleObj>
              </mc:Choice>
              <mc:Fallback>
                <p:oleObj name="Document" r:id="rId3" imgW="11157352" imgH="4704014" progId="Word.Document.12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6FC1B691-E2F4-47FB-8CC0-D28969B8538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42938" y="1625600"/>
                        <a:ext cx="11160125" cy="46910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A8D8AC70-484A-4C23-BEE8-BCCD86E3F53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2115890"/>
              </p:ext>
            </p:extLst>
          </p:nvPr>
        </p:nvGraphicFramePr>
        <p:xfrm>
          <a:off x="693738" y="4123531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122" name="Document" r:id="rId5" imgW="11106616" imgH="5484892" progId="Word.Document.12">
                  <p:embed/>
                </p:oleObj>
              </mc:Choice>
              <mc:Fallback>
                <p:oleObj name="Document" r:id="rId5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93738" y="4123531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07814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9026756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276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58514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6833264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300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4035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4289010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324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78099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6598036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0357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C951FF1A-76DE-4DEA-8F54-D451FB1C6D9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6586876"/>
              </p:ext>
            </p:extLst>
          </p:nvPr>
        </p:nvGraphicFramePr>
        <p:xfrm>
          <a:off x="541337" y="250951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0358" name="Document" r:id="rId5" imgW="11106616" imgH="5492824" progId="Word.Document.12">
                  <p:embed/>
                </p:oleObj>
              </mc:Choice>
              <mc:Fallback>
                <p:oleObj name="Document" r:id="rId5" imgW="11106616" imgH="5492824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41337" y="250951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26699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0770707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1372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09823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9859432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2396" name="Document" r:id="rId3" imgW="11106616" imgH="5936619" progId="Word.Document.12">
                  <p:embed/>
                </p:oleObj>
              </mc:Choice>
              <mc:Fallback>
                <p:oleObj name="Document" r:id="rId3" imgW="11106616" imgH="5936619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42441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7413186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3420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79113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1870F161-C32C-4AA9-A76E-6412C45D138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7837" y="927446"/>
            <a:ext cx="11236325" cy="5446713"/>
          </a:xfrm>
        </p:spPr>
        <p:txBody>
          <a:bodyPr/>
          <a:lstStyle/>
          <a:p>
            <a:pPr indent="276225" algn="just"/>
            <a:r>
              <a:rPr lang="zh-CN" altLang="zh-CN" sz="1800" b="1" kern="100" dirty="0">
                <a:effectLst/>
                <a:cs typeface="Times New Roman" panose="02020603050405020304" pitchFamily="18" charset="0"/>
              </a:rPr>
              <a:t>计算的</a:t>
            </a:r>
            <a:r>
              <a:rPr lang="en-US" altLang="zh-CN" sz="1800" b="1" kern="100" dirty="0">
                <a:effectLst/>
                <a:cs typeface="Times New Roman" panose="02020603050405020304" pitchFamily="18" charset="0"/>
              </a:rPr>
              <a:t>Python</a:t>
            </a:r>
            <a:r>
              <a:rPr lang="zh-CN" altLang="zh-CN" sz="1800" b="1" kern="100" dirty="0">
                <a:effectLst/>
                <a:cs typeface="Times New Roman" panose="02020603050405020304" pitchFamily="18" charset="0"/>
              </a:rPr>
              <a:t>程序如下：</a:t>
            </a:r>
            <a:endParaRPr lang="zh-CN" altLang="zh-CN" sz="1800" kern="100" dirty="0">
              <a:effectLst/>
              <a:cs typeface="Times New Roman" panose="02020603050405020304" pitchFamily="18" charset="0"/>
            </a:endParaRPr>
          </a:p>
          <a:p>
            <a:pPr indent="276225" algn="just"/>
            <a:r>
              <a:rPr lang="en-US" altLang="zh-CN" sz="1800" b="1" kern="100" dirty="0">
                <a:effectLst/>
                <a:cs typeface="Times New Roman" panose="02020603050405020304" pitchFamily="18" charset="0"/>
              </a:rPr>
              <a:t>#</a:t>
            </a:r>
            <a:r>
              <a:rPr lang="zh-CN" altLang="zh-CN" sz="1800" b="1" kern="100" dirty="0">
                <a:effectLst/>
                <a:cs typeface="Times New Roman" panose="02020603050405020304" pitchFamily="18" charset="0"/>
              </a:rPr>
              <a:t>程序文件</a:t>
            </a:r>
            <a:r>
              <a:rPr lang="en-US" altLang="zh-CN" sz="1800" b="1" kern="100" dirty="0">
                <a:effectLst/>
                <a:cs typeface="Times New Roman" panose="02020603050405020304" pitchFamily="18" charset="0"/>
              </a:rPr>
              <a:t>ex3_4.py</a:t>
            </a:r>
            <a:endParaRPr lang="zh-CN" altLang="zh-CN" sz="1800" kern="100" dirty="0">
              <a:effectLst/>
              <a:cs typeface="Times New Roman" panose="02020603050405020304" pitchFamily="18" charset="0"/>
            </a:endParaRPr>
          </a:p>
          <a:p>
            <a:pPr indent="276225" algn="just"/>
            <a:r>
              <a:rPr lang="en-US" altLang="zh-CN" sz="1800" b="1" kern="100" dirty="0">
                <a:effectLst/>
                <a:cs typeface="Times New Roman" panose="02020603050405020304" pitchFamily="18" charset="0"/>
              </a:rPr>
              <a:t>import </a:t>
            </a:r>
            <a:r>
              <a:rPr lang="en-US" altLang="zh-CN" sz="1800" b="1" kern="100" dirty="0" err="1">
                <a:effectLst/>
                <a:cs typeface="Times New Roman" panose="02020603050405020304" pitchFamily="18" charset="0"/>
              </a:rPr>
              <a:t>numpy</a:t>
            </a:r>
            <a:r>
              <a:rPr lang="en-US" altLang="zh-CN" sz="1800" b="1" kern="100" dirty="0">
                <a:effectLst/>
                <a:cs typeface="Times New Roman" panose="02020603050405020304" pitchFamily="18" charset="0"/>
              </a:rPr>
              <a:t> as np</a:t>
            </a:r>
            <a:endParaRPr lang="zh-CN" altLang="zh-CN" sz="1800" kern="100" dirty="0">
              <a:effectLst/>
              <a:cs typeface="Times New Roman" panose="02020603050405020304" pitchFamily="18" charset="0"/>
            </a:endParaRPr>
          </a:p>
          <a:p>
            <a:pPr indent="276225" algn="just"/>
            <a:r>
              <a:rPr lang="en-US" altLang="zh-CN" sz="1800" b="1" kern="100" dirty="0">
                <a:effectLst/>
                <a:cs typeface="Times New Roman" panose="02020603050405020304" pitchFamily="18" charset="0"/>
              </a:rPr>
              <a:t>from </a:t>
            </a:r>
            <a:r>
              <a:rPr lang="en-US" altLang="zh-CN" sz="1800" b="1" kern="100" dirty="0" err="1">
                <a:effectLst/>
                <a:cs typeface="Times New Roman" panose="02020603050405020304" pitchFamily="18" charset="0"/>
              </a:rPr>
              <a:t>scipy.sparse.linalg</a:t>
            </a:r>
            <a:r>
              <a:rPr lang="en-US" altLang="zh-CN" sz="1800" b="1" kern="100" dirty="0">
                <a:effectLst/>
                <a:cs typeface="Times New Roman" panose="02020603050405020304" pitchFamily="18" charset="0"/>
              </a:rPr>
              <a:t> import </a:t>
            </a:r>
            <a:r>
              <a:rPr lang="en-US" altLang="zh-CN" sz="1800" b="1" kern="100" dirty="0" err="1">
                <a:effectLst/>
                <a:cs typeface="Times New Roman" panose="02020603050405020304" pitchFamily="18" charset="0"/>
              </a:rPr>
              <a:t>eigs</a:t>
            </a:r>
            <a:endParaRPr lang="zh-CN" altLang="zh-CN" sz="1800" kern="100" dirty="0">
              <a:effectLst/>
              <a:cs typeface="Times New Roman" panose="02020603050405020304" pitchFamily="18" charset="0"/>
            </a:endParaRPr>
          </a:p>
          <a:p>
            <a:pPr indent="276225" algn="just"/>
            <a:r>
              <a:rPr lang="en-US" altLang="zh-CN" sz="1800" b="1" kern="100" dirty="0">
                <a:effectLst/>
                <a:cs typeface="Times New Roman" panose="02020603050405020304" pitchFamily="18" charset="0"/>
              </a:rPr>
              <a:t>import </a:t>
            </a:r>
            <a:r>
              <a:rPr lang="en-US" altLang="zh-CN" sz="1800" b="1" kern="100" dirty="0" err="1">
                <a:effectLst/>
                <a:cs typeface="Times New Roman" panose="02020603050405020304" pitchFamily="18" charset="0"/>
              </a:rPr>
              <a:t>pylab</a:t>
            </a:r>
            <a:r>
              <a:rPr lang="en-US" altLang="zh-CN" sz="1800" b="1" kern="100" dirty="0">
                <a:effectLst/>
                <a:cs typeface="Times New Roman" panose="02020603050405020304" pitchFamily="18" charset="0"/>
              </a:rPr>
              <a:t> as </a:t>
            </a:r>
            <a:r>
              <a:rPr lang="en-US" altLang="zh-CN" sz="1800" b="1" kern="100" dirty="0" err="1">
                <a:effectLst/>
                <a:cs typeface="Times New Roman" panose="02020603050405020304" pitchFamily="18" charset="0"/>
              </a:rPr>
              <a:t>plt</a:t>
            </a:r>
            <a:endParaRPr lang="zh-CN" altLang="zh-CN" sz="1800" kern="100" dirty="0">
              <a:effectLst/>
              <a:cs typeface="Times New Roman" panose="02020603050405020304" pitchFamily="18" charset="0"/>
            </a:endParaRPr>
          </a:p>
          <a:p>
            <a:pPr indent="276225" algn="just"/>
            <a:r>
              <a:rPr lang="en-US" altLang="zh-CN" sz="1800" b="1" kern="100" dirty="0">
                <a:effectLst/>
                <a:cs typeface="Times New Roman" panose="02020603050405020304" pitchFamily="18" charset="0"/>
              </a:rPr>
              <a:t>L=[(1,2),(2,3),(2,4),(3,4),(3,5),</a:t>
            </a:r>
            <a:endParaRPr lang="zh-CN" altLang="zh-CN" sz="1800" kern="100" dirty="0">
              <a:effectLst/>
              <a:cs typeface="Times New Roman" panose="02020603050405020304" pitchFamily="18" charset="0"/>
            </a:endParaRPr>
          </a:p>
          <a:p>
            <a:pPr indent="276225" algn="just"/>
            <a:r>
              <a:rPr lang="en-US" altLang="zh-CN" sz="1800" b="1" kern="100" dirty="0">
                <a:effectLst/>
                <a:cs typeface="Times New Roman" panose="02020603050405020304" pitchFamily="18" charset="0"/>
              </a:rPr>
              <a:t>   (3,6),(4,1),(5,6),(6,1)]</a:t>
            </a:r>
            <a:endParaRPr lang="zh-CN" altLang="zh-CN" sz="1800" kern="100" dirty="0">
              <a:effectLst/>
              <a:cs typeface="Times New Roman" panose="02020603050405020304" pitchFamily="18" charset="0"/>
            </a:endParaRPr>
          </a:p>
          <a:p>
            <a:pPr indent="276225" algn="just"/>
            <a:r>
              <a:rPr lang="en-US" altLang="zh-CN" sz="1800" b="1" kern="100" dirty="0">
                <a:effectLst/>
                <a:cs typeface="Times New Roman" panose="02020603050405020304" pitchFamily="18" charset="0"/>
              </a:rPr>
              <a:t>w = </a:t>
            </a:r>
            <a:r>
              <a:rPr lang="en-US" altLang="zh-CN" sz="1800" b="1" kern="100" dirty="0" err="1">
                <a:effectLst/>
                <a:cs typeface="Times New Roman" panose="02020603050405020304" pitchFamily="18" charset="0"/>
              </a:rPr>
              <a:t>np.zeros</a:t>
            </a:r>
            <a:r>
              <a:rPr lang="en-US" altLang="zh-CN" sz="1800" b="1" kern="100" dirty="0">
                <a:effectLst/>
                <a:cs typeface="Times New Roman" panose="02020603050405020304" pitchFamily="18" charset="0"/>
              </a:rPr>
              <a:t>((6,6))</a:t>
            </a:r>
            <a:endParaRPr lang="zh-CN" altLang="zh-CN" sz="1800" kern="100" dirty="0">
              <a:effectLst/>
              <a:cs typeface="Times New Roman" panose="02020603050405020304" pitchFamily="18" charset="0"/>
            </a:endParaRPr>
          </a:p>
          <a:p>
            <a:pPr indent="276225" algn="just"/>
            <a:r>
              <a:rPr lang="en-US" altLang="zh-CN" sz="1800" b="1" kern="100" dirty="0">
                <a:effectLst/>
                <a:cs typeface="Times New Roman" panose="02020603050405020304" pitchFamily="18" charset="0"/>
              </a:rPr>
              <a:t>for </a:t>
            </a:r>
            <a:r>
              <a:rPr lang="en-US" altLang="zh-CN" sz="1800" b="1" kern="100" dirty="0" err="1">
                <a:effectLst/>
                <a:cs typeface="Times New Roman" panose="02020603050405020304" pitchFamily="18" charset="0"/>
              </a:rPr>
              <a:t>i</a:t>
            </a:r>
            <a:r>
              <a:rPr lang="en-US" altLang="zh-CN" sz="1800" b="1" kern="100" dirty="0">
                <a:effectLst/>
                <a:cs typeface="Times New Roman" panose="02020603050405020304" pitchFamily="18" charset="0"/>
              </a:rPr>
              <a:t> in range(</a:t>
            </a:r>
            <a:r>
              <a:rPr lang="en-US" altLang="zh-CN" sz="1800" b="1" kern="100" dirty="0" err="1">
                <a:effectLst/>
                <a:cs typeface="Times New Roman" panose="02020603050405020304" pitchFamily="18" charset="0"/>
              </a:rPr>
              <a:t>len</a:t>
            </a:r>
            <a:r>
              <a:rPr lang="en-US" altLang="zh-CN" sz="1800" b="1" kern="100" dirty="0">
                <a:effectLst/>
                <a:cs typeface="Times New Roman" panose="02020603050405020304" pitchFamily="18" charset="0"/>
              </a:rPr>
              <a:t>(L)):</a:t>
            </a:r>
            <a:endParaRPr lang="zh-CN" altLang="zh-CN" sz="1800" kern="100" dirty="0">
              <a:effectLst/>
              <a:cs typeface="Times New Roman" panose="02020603050405020304" pitchFamily="18" charset="0"/>
            </a:endParaRPr>
          </a:p>
          <a:p>
            <a:pPr indent="276225" algn="just"/>
            <a:r>
              <a:rPr lang="en-US" altLang="zh-CN" sz="1800" b="1" kern="100" dirty="0">
                <a:effectLst/>
                <a:cs typeface="Times New Roman" panose="02020603050405020304" pitchFamily="18" charset="0"/>
              </a:rPr>
              <a:t>    w[L[</a:t>
            </a:r>
            <a:r>
              <a:rPr lang="en-US" altLang="zh-CN" sz="1800" b="1" kern="100" dirty="0" err="1">
                <a:effectLst/>
                <a:cs typeface="Times New Roman" panose="02020603050405020304" pitchFamily="18" charset="0"/>
              </a:rPr>
              <a:t>i</a:t>
            </a:r>
            <a:r>
              <a:rPr lang="en-US" altLang="zh-CN" sz="1800" b="1" kern="100" dirty="0">
                <a:effectLst/>
                <a:cs typeface="Times New Roman" panose="02020603050405020304" pitchFamily="18" charset="0"/>
              </a:rPr>
              <a:t>][0]-1,L[</a:t>
            </a:r>
            <a:r>
              <a:rPr lang="en-US" altLang="zh-CN" sz="1800" b="1" kern="100" dirty="0" err="1">
                <a:effectLst/>
                <a:cs typeface="Times New Roman" panose="02020603050405020304" pitchFamily="18" charset="0"/>
              </a:rPr>
              <a:t>i</a:t>
            </a:r>
            <a:r>
              <a:rPr lang="en-US" altLang="zh-CN" sz="1800" b="1" kern="100" dirty="0">
                <a:effectLst/>
                <a:cs typeface="Times New Roman" panose="02020603050405020304" pitchFamily="18" charset="0"/>
              </a:rPr>
              <a:t>][1]-1]=1</a:t>
            </a:r>
            <a:endParaRPr lang="zh-CN" altLang="zh-CN" sz="1800" kern="100" dirty="0">
              <a:effectLst/>
              <a:cs typeface="Times New Roman" panose="02020603050405020304" pitchFamily="18" charset="0"/>
            </a:endParaRPr>
          </a:p>
          <a:p>
            <a:pPr indent="276225" algn="just"/>
            <a:r>
              <a:rPr lang="en-US" altLang="zh-CN" sz="1800" b="1" kern="100" dirty="0">
                <a:effectLst/>
                <a:cs typeface="Times New Roman" panose="02020603050405020304" pitchFamily="18" charset="0"/>
              </a:rPr>
              <a:t>r=</a:t>
            </a:r>
            <a:r>
              <a:rPr lang="en-US" altLang="zh-CN" sz="1800" b="1" kern="100" dirty="0" err="1">
                <a:effectLst/>
                <a:cs typeface="Times New Roman" panose="02020603050405020304" pitchFamily="18" charset="0"/>
              </a:rPr>
              <a:t>np.sum</a:t>
            </a:r>
            <a:r>
              <a:rPr lang="en-US" altLang="zh-CN" sz="1800" b="1" kern="100" dirty="0">
                <a:effectLst/>
                <a:cs typeface="Times New Roman" panose="02020603050405020304" pitchFamily="18" charset="0"/>
              </a:rPr>
              <a:t>(</a:t>
            </a:r>
            <a:r>
              <a:rPr lang="en-US" altLang="zh-CN" sz="1800" b="1" kern="100" dirty="0" err="1">
                <a:effectLst/>
                <a:cs typeface="Times New Roman" panose="02020603050405020304" pitchFamily="18" charset="0"/>
              </a:rPr>
              <a:t>w,axis</a:t>
            </a:r>
            <a:r>
              <a:rPr lang="en-US" altLang="zh-CN" sz="1800" b="1" kern="100" dirty="0">
                <a:effectLst/>
                <a:cs typeface="Times New Roman" panose="02020603050405020304" pitchFamily="18" charset="0"/>
              </a:rPr>
              <a:t>=1,keepdims=True)</a:t>
            </a:r>
            <a:endParaRPr lang="zh-CN" altLang="zh-CN" sz="1800" kern="100" dirty="0">
              <a:effectLst/>
              <a:cs typeface="Times New Roman" panose="02020603050405020304" pitchFamily="18" charset="0"/>
            </a:endParaRPr>
          </a:p>
          <a:p>
            <a:pPr indent="276225" algn="just"/>
            <a:r>
              <a:rPr lang="en-US" altLang="zh-CN" sz="1800" b="1" kern="100" dirty="0">
                <a:effectLst/>
                <a:cs typeface="Times New Roman" panose="02020603050405020304" pitchFamily="18" charset="0"/>
              </a:rPr>
              <a:t>P = (1-0.85)/</a:t>
            </a:r>
            <a:r>
              <a:rPr lang="en-US" altLang="zh-CN" sz="1800" b="1" kern="100" dirty="0" err="1">
                <a:effectLst/>
                <a:cs typeface="Times New Roman" panose="02020603050405020304" pitchFamily="18" charset="0"/>
              </a:rPr>
              <a:t>w.shape</a:t>
            </a:r>
            <a:r>
              <a:rPr lang="en-US" altLang="zh-CN" sz="1800" b="1" kern="100" dirty="0">
                <a:effectLst/>
                <a:cs typeface="Times New Roman" panose="02020603050405020304" pitchFamily="18" charset="0"/>
              </a:rPr>
              <a:t>[0]+0.85*w/r   #</a:t>
            </a:r>
            <a:r>
              <a:rPr lang="zh-CN" altLang="zh-CN" sz="1800" b="1" kern="100" dirty="0">
                <a:effectLst/>
                <a:cs typeface="Times New Roman" panose="02020603050405020304" pitchFamily="18" charset="0"/>
              </a:rPr>
              <a:t>这里利用矩阵广播</a:t>
            </a:r>
            <a:endParaRPr lang="zh-CN" altLang="zh-CN" sz="1800" kern="100" dirty="0">
              <a:effectLst/>
              <a:cs typeface="Times New Roman" panose="02020603050405020304" pitchFamily="18" charset="0"/>
            </a:endParaRPr>
          </a:p>
          <a:p>
            <a:pPr indent="276225" algn="just"/>
            <a:r>
              <a:rPr lang="en-US" altLang="zh-CN" sz="1800" b="1" kern="100" dirty="0" err="1">
                <a:effectLst/>
                <a:cs typeface="Times New Roman" panose="02020603050405020304" pitchFamily="18" charset="0"/>
              </a:rPr>
              <a:t>val</a:t>
            </a:r>
            <a:r>
              <a:rPr lang="en-US" altLang="zh-CN" sz="1800" b="1" kern="100" dirty="0">
                <a:effectLst/>
                <a:cs typeface="Times New Roman" panose="02020603050405020304" pitchFamily="18" charset="0"/>
              </a:rPr>
              <a:t>, </a:t>
            </a:r>
            <a:r>
              <a:rPr lang="en-US" altLang="zh-CN" sz="1800" b="1" kern="100" dirty="0" err="1">
                <a:effectLst/>
                <a:cs typeface="Times New Roman" panose="02020603050405020304" pitchFamily="18" charset="0"/>
              </a:rPr>
              <a:t>vec</a:t>
            </a:r>
            <a:r>
              <a:rPr lang="en-US" altLang="zh-CN" sz="1800" b="1" kern="100" dirty="0">
                <a:effectLst/>
                <a:cs typeface="Times New Roman" panose="02020603050405020304" pitchFamily="18" charset="0"/>
              </a:rPr>
              <a:t> = </a:t>
            </a:r>
            <a:r>
              <a:rPr lang="en-US" altLang="zh-CN" sz="1800" b="1" kern="100" dirty="0" err="1">
                <a:effectLst/>
                <a:cs typeface="Times New Roman" panose="02020603050405020304" pitchFamily="18" charset="0"/>
              </a:rPr>
              <a:t>eigs</a:t>
            </a:r>
            <a:r>
              <a:rPr lang="en-US" altLang="zh-CN" sz="1800" b="1" kern="100" dirty="0">
                <a:effectLst/>
                <a:cs typeface="Times New Roman" panose="02020603050405020304" pitchFamily="18" charset="0"/>
              </a:rPr>
              <a:t>(P.T, 1); V = </a:t>
            </a:r>
            <a:r>
              <a:rPr lang="en-US" altLang="zh-CN" sz="1800" b="1" kern="100" dirty="0" err="1">
                <a:effectLst/>
                <a:cs typeface="Times New Roman" panose="02020603050405020304" pitchFamily="18" charset="0"/>
              </a:rPr>
              <a:t>vec.real</a:t>
            </a:r>
            <a:endParaRPr lang="zh-CN" altLang="zh-CN" sz="1800" kern="100" dirty="0">
              <a:effectLst/>
              <a:cs typeface="Times New Roman" panose="02020603050405020304" pitchFamily="18" charset="0"/>
            </a:endParaRPr>
          </a:p>
          <a:p>
            <a:pPr indent="276225" algn="just"/>
            <a:r>
              <a:rPr lang="en-US" altLang="zh-CN" sz="1800" b="1" kern="100" dirty="0">
                <a:effectLst/>
                <a:cs typeface="Times New Roman" panose="02020603050405020304" pitchFamily="18" charset="0"/>
              </a:rPr>
              <a:t>V=</a:t>
            </a:r>
            <a:r>
              <a:rPr lang="en-US" altLang="zh-CN" sz="1800" b="1" kern="100" dirty="0" err="1">
                <a:effectLst/>
                <a:cs typeface="Times New Roman" panose="02020603050405020304" pitchFamily="18" charset="0"/>
              </a:rPr>
              <a:t>V.flatten</a:t>
            </a:r>
            <a:r>
              <a:rPr lang="en-US" altLang="zh-CN" sz="1800" b="1" kern="100" dirty="0">
                <a:effectLst/>
                <a:cs typeface="Times New Roman" panose="02020603050405020304" pitchFamily="18" charset="0"/>
              </a:rPr>
              <a:t>(); #</a:t>
            </a:r>
            <a:r>
              <a:rPr lang="zh-CN" altLang="zh-CN" sz="1800" b="1" kern="100" dirty="0">
                <a:effectLst/>
                <a:cs typeface="Times New Roman" panose="02020603050405020304" pitchFamily="18" charset="0"/>
              </a:rPr>
              <a:t>展开成（</a:t>
            </a:r>
            <a:r>
              <a:rPr lang="en-US" altLang="zh-CN" sz="1800" b="1" kern="100" dirty="0">
                <a:effectLst/>
                <a:cs typeface="Times New Roman" panose="02020603050405020304" pitchFamily="18" charset="0"/>
              </a:rPr>
              <a:t>n,)</a:t>
            </a:r>
            <a:r>
              <a:rPr lang="zh-CN" altLang="zh-CN" sz="1800" b="1" kern="100" dirty="0">
                <a:effectLst/>
                <a:cs typeface="Times New Roman" panose="02020603050405020304" pitchFamily="18" charset="0"/>
              </a:rPr>
              <a:t>形式的数组</a:t>
            </a:r>
            <a:endParaRPr lang="zh-CN" altLang="zh-CN" sz="1800" kern="100" dirty="0">
              <a:effectLst/>
              <a:cs typeface="Times New Roman" panose="02020603050405020304" pitchFamily="18" charset="0"/>
            </a:endParaRPr>
          </a:p>
          <a:p>
            <a:pPr indent="276225" algn="just"/>
            <a:r>
              <a:rPr lang="en-US" altLang="zh-CN" sz="1800" b="1" kern="100" dirty="0">
                <a:effectLst/>
                <a:cs typeface="Times New Roman" panose="02020603050405020304" pitchFamily="18" charset="0"/>
              </a:rPr>
              <a:t>V=V/</a:t>
            </a:r>
            <a:r>
              <a:rPr lang="en-US" altLang="zh-CN" sz="1800" b="1" kern="100" dirty="0" err="1">
                <a:effectLst/>
                <a:cs typeface="Times New Roman" panose="02020603050405020304" pitchFamily="18" charset="0"/>
              </a:rPr>
              <a:t>V.sum</a:t>
            </a:r>
            <a:r>
              <a:rPr lang="en-US" altLang="zh-CN" sz="1800" b="1" kern="100" dirty="0">
                <a:effectLst/>
                <a:cs typeface="Times New Roman" panose="02020603050405020304" pitchFamily="18" charset="0"/>
              </a:rPr>
              <a:t>(); print("V=", </a:t>
            </a:r>
            <a:r>
              <a:rPr lang="en-US" altLang="zh-CN" sz="1800" b="1" kern="100" dirty="0" err="1">
                <a:effectLst/>
                <a:cs typeface="Times New Roman" panose="02020603050405020304" pitchFamily="18" charset="0"/>
              </a:rPr>
              <a:t>np.round</a:t>
            </a:r>
            <a:r>
              <a:rPr lang="en-US" altLang="zh-CN" sz="1800" b="1" kern="100" dirty="0">
                <a:effectLst/>
                <a:cs typeface="Times New Roman" panose="02020603050405020304" pitchFamily="18" charset="0"/>
              </a:rPr>
              <a:t>(V,4))</a:t>
            </a:r>
            <a:endParaRPr lang="zh-CN" altLang="zh-CN" sz="1800" kern="100" dirty="0">
              <a:effectLst/>
              <a:cs typeface="Times New Roman" panose="02020603050405020304" pitchFamily="18" charset="0"/>
            </a:endParaRPr>
          </a:p>
          <a:p>
            <a:pPr indent="276225" algn="just"/>
            <a:r>
              <a:rPr lang="en-US" altLang="zh-CN" sz="1800" b="1" kern="100" dirty="0" err="1">
                <a:effectLst/>
                <a:cs typeface="Times New Roman" panose="02020603050405020304" pitchFamily="18" charset="0"/>
              </a:rPr>
              <a:t>plt.bar</a:t>
            </a:r>
            <a:r>
              <a:rPr lang="en-US" altLang="zh-CN" sz="1800" b="1" kern="100" dirty="0">
                <a:effectLst/>
                <a:cs typeface="Times New Roman" panose="02020603050405020304" pitchFamily="18" charset="0"/>
              </a:rPr>
              <a:t>(range(1,len(w)+1),V, width=0.6, color='b’)</a:t>
            </a:r>
            <a:endParaRPr lang="zh-CN" altLang="zh-CN" sz="1800" kern="100" dirty="0">
              <a:effectLst/>
              <a:cs typeface="Times New Roman" panose="02020603050405020304" pitchFamily="18" charset="0"/>
            </a:endParaRPr>
          </a:p>
          <a:p>
            <a:r>
              <a:rPr lang="en-US" altLang="zh-CN" sz="1800" b="1" dirty="0">
                <a:effectLst/>
              </a:rPr>
              <a:t>     </a:t>
            </a:r>
            <a:r>
              <a:rPr lang="en-US" altLang="zh-CN" sz="1800" b="1" dirty="0" err="1">
                <a:effectLst/>
              </a:rPr>
              <a:t>plt.show</a:t>
            </a:r>
            <a:r>
              <a:rPr lang="en-US" altLang="zh-CN" sz="1800" b="1" dirty="0">
                <a:effectLst/>
              </a:rPr>
              <a:t>()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187226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B69EAA9C-9B3D-432B-98C9-EBC9A382CCAB}"/>
              </a:ext>
            </a:extLst>
          </p:cNvPr>
          <p:cNvGrpSpPr/>
          <p:nvPr/>
        </p:nvGrpSpPr>
        <p:grpSpPr>
          <a:xfrm>
            <a:off x="5447752" y="2767268"/>
            <a:ext cx="1420314" cy="1420314"/>
            <a:chOff x="5447752" y="2767268"/>
            <a:chExt cx="1420314" cy="1420314"/>
          </a:xfrm>
        </p:grpSpPr>
        <p:sp>
          <p:nvSpPr>
            <p:cNvPr id="3" name="椭圆 2">
              <a:extLst>
                <a:ext uri="{FF2B5EF4-FFF2-40B4-BE49-F238E27FC236}">
                  <a16:creationId xmlns:a16="http://schemas.microsoft.com/office/drawing/2014/main" id="{FFAC3BD7-040D-470C-BAD9-C6C78BD6FCD6}"/>
                </a:ext>
              </a:extLst>
            </p:cNvPr>
            <p:cNvSpPr/>
            <p:nvPr/>
          </p:nvSpPr>
          <p:spPr>
            <a:xfrm>
              <a:off x="5447752" y="2767268"/>
              <a:ext cx="1420314" cy="1420314"/>
            </a:xfrm>
            <a:prstGeom prst="ellipse">
              <a:avLst/>
            </a:prstGeom>
            <a:solidFill>
              <a:srgbClr val="004CBC">
                <a:alpha val="8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"/>
                <a:ea typeface="思源黑体旧字形 Normal" panose="020B0400000000000000" pitchFamily="34" charset="-128"/>
                <a:sym typeface=""/>
              </a:endParaRPr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C51C7B3C-7A29-43AA-8B6E-D92C8CA3168F}"/>
                </a:ext>
              </a:extLst>
            </p:cNvPr>
            <p:cNvSpPr txBox="1"/>
            <p:nvPr/>
          </p:nvSpPr>
          <p:spPr>
            <a:xfrm>
              <a:off x="5565149" y="3123482"/>
              <a:ext cx="118552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b="1" dirty="0">
                  <a:solidFill>
                    <a:schemeClr val="bg1"/>
                  </a:solidFill>
                  <a:latin typeface=""/>
                  <a:ea typeface="思源黑体旧字形 Normal" panose="020B0400000000000000" pitchFamily="34" charset="-128"/>
                  <a:sym typeface=""/>
                </a:rPr>
                <a:t>3.2</a:t>
              </a:r>
              <a:endParaRPr lang="zh-CN" altLang="en-US" sz="4000" b="1" dirty="0">
                <a:solidFill>
                  <a:schemeClr val="bg1"/>
                </a:solidFill>
                <a:latin typeface=""/>
                <a:ea typeface="思源黑体旧字形 Normal" panose="020B0400000000000000" pitchFamily="34" charset="-128"/>
                <a:sym typeface=""/>
              </a:endParaRPr>
            </a:p>
          </p:txBody>
        </p: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5E63E8EF-96FE-40A9-8631-546E6619292C}"/>
              </a:ext>
            </a:extLst>
          </p:cNvPr>
          <p:cNvSpPr txBox="1"/>
          <p:nvPr/>
        </p:nvSpPr>
        <p:spPr>
          <a:xfrm>
            <a:off x="3788935" y="4617348"/>
            <a:ext cx="47379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矩阵的奇异值分解及应用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  <a:sym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395144501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EC1A0786-C45D-449C-8965-AE9DC9F0AB9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3.2.1 </a:t>
            </a:r>
            <a:r>
              <a:rPr lang="zh-CN" altLang="en-US" dirty="0"/>
              <a:t>矩阵的奇异值分解</a:t>
            </a:r>
          </a:p>
        </p:txBody>
      </p:sp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3F9627F9-B87C-4B41-9144-DCF32D2B939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7699294"/>
              </p:ext>
            </p:extLst>
          </p:nvPr>
        </p:nvGraphicFramePr>
        <p:xfrm>
          <a:off x="642938" y="1625600"/>
          <a:ext cx="11160125" cy="4691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3725" name="Document" r:id="rId3" imgW="11157352" imgH="4704014" progId="Word.Document.12">
                  <p:embed/>
                </p:oleObj>
              </mc:Choice>
              <mc:Fallback>
                <p:oleObj name="Document" r:id="rId3" imgW="11157352" imgH="4704014" progId="Word.Document.12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33DDC69A-BBDC-4DB1-B73E-F2ADF511323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42938" y="1625600"/>
                        <a:ext cx="11160125" cy="46910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47022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4371684"/>
              </p:ext>
            </p:extLst>
          </p:nvPr>
        </p:nvGraphicFramePr>
        <p:xfrm>
          <a:off x="677950" y="863600"/>
          <a:ext cx="11107738" cy="599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132" name="Document" r:id="rId3" imgW="11106616" imgH="6013409" progId="Word.Document.12">
                  <p:embed/>
                </p:oleObj>
              </mc:Choice>
              <mc:Fallback>
                <p:oleObj name="Document" r:id="rId3" imgW="11106616" imgH="6013409" progId="Word.Document.12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33DDC69A-BBDC-4DB1-B73E-F2ADF511323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77950" y="863600"/>
                        <a:ext cx="11107738" cy="5994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02257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0AEBA65E-59CE-4E51-9670-DF63995235C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3744480"/>
              </p:ext>
            </p:extLst>
          </p:nvPr>
        </p:nvGraphicFramePr>
        <p:xfrm>
          <a:off x="642938" y="1135063"/>
          <a:ext cx="11160125" cy="533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5466" name="Document" r:id="rId3" imgW="11157352" imgH="5356909" progId="Word.Document.12">
                  <p:embed/>
                </p:oleObj>
              </mc:Choice>
              <mc:Fallback>
                <p:oleObj name="Document" r:id="rId3" imgW="11157352" imgH="5356909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C2C98D20-53CD-4814-A9D7-020995AE97E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42938" y="1135063"/>
                        <a:ext cx="11160125" cy="533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61253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0AEBA65E-59CE-4E51-9670-DF63995235C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8416453"/>
              </p:ext>
            </p:extLst>
          </p:nvPr>
        </p:nvGraphicFramePr>
        <p:xfrm>
          <a:off x="642938" y="1135063"/>
          <a:ext cx="11160125" cy="533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490" name="Document" r:id="rId3" imgW="11157352" imgH="5356909" progId="Word.Document.12">
                  <p:embed/>
                </p:oleObj>
              </mc:Choice>
              <mc:Fallback>
                <p:oleObj name="Document" r:id="rId3" imgW="11157352" imgH="5356909" progId="Word.Document.12">
                  <p:embed/>
                  <p:pic>
                    <p:nvPicPr>
                      <p:cNvPr id="3" name="对象 2">
                        <a:extLst>
                          <a:ext uri="{FF2B5EF4-FFF2-40B4-BE49-F238E27FC236}">
                            <a16:creationId xmlns:a16="http://schemas.microsoft.com/office/drawing/2014/main" id="{0AEBA65E-59CE-4E51-9670-DF63995235C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42938" y="1135063"/>
                        <a:ext cx="11160125" cy="533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94177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0AEBA65E-59CE-4E51-9670-DF63995235C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5004516"/>
              </p:ext>
            </p:extLst>
          </p:nvPr>
        </p:nvGraphicFramePr>
        <p:xfrm>
          <a:off x="648941" y="1133216"/>
          <a:ext cx="11160125" cy="5265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514" name="Document" r:id="rId3" imgW="11157352" imgH="5281201" progId="Word.Document.12">
                  <p:embed/>
                </p:oleObj>
              </mc:Choice>
              <mc:Fallback>
                <p:oleObj name="Document" r:id="rId3" imgW="11157352" imgH="5281201" progId="Word.Document.12">
                  <p:embed/>
                  <p:pic>
                    <p:nvPicPr>
                      <p:cNvPr id="3" name="对象 2">
                        <a:extLst>
                          <a:ext uri="{FF2B5EF4-FFF2-40B4-BE49-F238E27FC236}">
                            <a16:creationId xmlns:a16="http://schemas.microsoft.com/office/drawing/2014/main" id="{0AEBA65E-59CE-4E51-9670-DF63995235C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48941" y="1133216"/>
                        <a:ext cx="11160125" cy="52657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5271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0AEBA65E-59CE-4E51-9670-DF63995235C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363395"/>
              </p:ext>
            </p:extLst>
          </p:nvPr>
        </p:nvGraphicFramePr>
        <p:xfrm>
          <a:off x="648941" y="1133216"/>
          <a:ext cx="11160125" cy="5265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538" name="Document" r:id="rId3" imgW="11157352" imgH="5281201" progId="Word.Document.12">
                  <p:embed/>
                </p:oleObj>
              </mc:Choice>
              <mc:Fallback>
                <p:oleObj name="Document" r:id="rId3" imgW="11157352" imgH="5281201" progId="Word.Document.12">
                  <p:embed/>
                  <p:pic>
                    <p:nvPicPr>
                      <p:cNvPr id="3" name="对象 2">
                        <a:extLst>
                          <a:ext uri="{FF2B5EF4-FFF2-40B4-BE49-F238E27FC236}">
                            <a16:creationId xmlns:a16="http://schemas.microsoft.com/office/drawing/2014/main" id="{0AEBA65E-59CE-4E51-9670-DF63995235C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48941" y="1133216"/>
                        <a:ext cx="11160125" cy="52657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63531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0AEBA65E-59CE-4E51-9670-DF63995235C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0875219"/>
              </p:ext>
            </p:extLst>
          </p:nvPr>
        </p:nvGraphicFramePr>
        <p:xfrm>
          <a:off x="648941" y="1133216"/>
          <a:ext cx="11160125" cy="5265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562" name="Document" r:id="rId3" imgW="11157352" imgH="5281201" progId="Word.Document.12">
                  <p:embed/>
                </p:oleObj>
              </mc:Choice>
              <mc:Fallback>
                <p:oleObj name="Document" r:id="rId3" imgW="11157352" imgH="5281201" progId="Word.Document.12">
                  <p:embed/>
                  <p:pic>
                    <p:nvPicPr>
                      <p:cNvPr id="3" name="对象 2">
                        <a:extLst>
                          <a:ext uri="{FF2B5EF4-FFF2-40B4-BE49-F238E27FC236}">
                            <a16:creationId xmlns:a16="http://schemas.microsoft.com/office/drawing/2014/main" id="{0AEBA65E-59CE-4E51-9670-DF63995235C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48941" y="1133216"/>
                        <a:ext cx="11160125" cy="52657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14058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0AEBA65E-59CE-4E51-9670-DF63995235C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7537813"/>
              </p:ext>
            </p:extLst>
          </p:nvPr>
        </p:nvGraphicFramePr>
        <p:xfrm>
          <a:off x="648941" y="1133216"/>
          <a:ext cx="11160125" cy="5265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0586" name="Document" r:id="rId3" imgW="11157352" imgH="5281201" progId="Word.Document.12">
                  <p:embed/>
                </p:oleObj>
              </mc:Choice>
              <mc:Fallback>
                <p:oleObj name="Document" r:id="rId3" imgW="11157352" imgH="5281201" progId="Word.Document.12">
                  <p:embed/>
                  <p:pic>
                    <p:nvPicPr>
                      <p:cNvPr id="3" name="对象 2">
                        <a:extLst>
                          <a:ext uri="{FF2B5EF4-FFF2-40B4-BE49-F238E27FC236}">
                            <a16:creationId xmlns:a16="http://schemas.microsoft.com/office/drawing/2014/main" id="{0AEBA65E-59CE-4E51-9670-DF63995235C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48941" y="1133216"/>
                        <a:ext cx="11160125" cy="52657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11617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0AEBA65E-59CE-4E51-9670-DF63995235C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8129175"/>
              </p:ext>
            </p:extLst>
          </p:nvPr>
        </p:nvGraphicFramePr>
        <p:xfrm>
          <a:off x="648941" y="1133216"/>
          <a:ext cx="11160125" cy="5265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1610" name="Document" r:id="rId3" imgW="11157352" imgH="5281201" progId="Word.Document.12">
                  <p:embed/>
                </p:oleObj>
              </mc:Choice>
              <mc:Fallback>
                <p:oleObj name="Document" r:id="rId3" imgW="11157352" imgH="5281201" progId="Word.Document.12">
                  <p:embed/>
                  <p:pic>
                    <p:nvPicPr>
                      <p:cNvPr id="3" name="对象 2">
                        <a:extLst>
                          <a:ext uri="{FF2B5EF4-FFF2-40B4-BE49-F238E27FC236}">
                            <a16:creationId xmlns:a16="http://schemas.microsoft.com/office/drawing/2014/main" id="{0AEBA65E-59CE-4E51-9670-DF63995235C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48941" y="1133216"/>
                        <a:ext cx="11160125" cy="52657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39802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0AEBA65E-59CE-4E51-9670-DF63995235C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825464"/>
              </p:ext>
            </p:extLst>
          </p:nvPr>
        </p:nvGraphicFramePr>
        <p:xfrm>
          <a:off x="692815" y="918933"/>
          <a:ext cx="11160125" cy="59390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2634" name="Document" r:id="rId3" imgW="11157352" imgH="6329942" progId="Word.Document.12">
                  <p:embed/>
                </p:oleObj>
              </mc:Choice>
              <mc:Fallback>
                <p:oleObj name="Document" r:id="rId3" imgW="11157352" imgH="6329942" progId="Word.Document.12">
                  <p:embed/>
                  <p:pic>
                    <p:nvPicPr>
                      <p:cNvPr id="3" name="对象 2">
                        <a:extLst>
                          <a:ext uri="{FF2B5EF4-FFF2-40B4-BE49-F238E27FC236}">
                            <a16:creationId xmlns:a16="http://schemas.microsoft.com/office/drawing/2014/main" id="{0AEBA65E-59CE-4E51-9670-DF63995235C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92815" y="918933"/>
                        <a:ext cx="11160125" cy="59390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33519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59D918FD-7C5F-4322-BA58-ECEA518650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indent="266700" algn="just"/>
            <a:r>
              <a:rPr lang="zh-CN" altLang="zh-CN" b="1" kern="100" dirty="0">
                <a:effectLst/>
                <a:cs typeface="Times New Roman" panose="02020603050405020304" pitchFamily="18" charset="0"/>
              </a:rPr>
              <a:t>数值计算的</a:t>
            </a:r>
            <a:r>
              <a:rPr lang="en-US" altLang="zh-CN" b="1" kern="100" dirty="0">
                <a:effectLst/>
                <a:cs typeface="Times New Roman" panose="02020603050405020304" pitchFamily="18" charset="0"/>
              </a:rPr>
              <a:t>Python</a:t>
            </a:r>
            <a:r>
              <a:rPr lang="zh-CN" altLang="zh-CN" b="1" kern="100" dirty="0">
                <a:effectLst/>
                <a:cs typeface="Times New Roman" panose="02020603050405020304" pitchFamily="18" charset="0"/>
              </a:rPr>
              <a:t>程序如下：</a:t>
            </a:r>
            <a:endParaRPr lang="zh-CN" altLang="zh-CN" kern="100" dirty="0">
              <a:effectLst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b="1" kern="100" dirty="0">
                <a:effectLst/>
                <a:cs typeface="Times New Roman" panose="02020603050405020304" pitchFamily="18" charset="0"/>
              </a:rPr>
              <a:t>#</a:t>
            </a:r>
            <a:r>
              <a:rPr lang="zh-CN" altLang="zh-CN" b="1" kern="100" dirty="0">
                <a:effectLst/>
                <a:cs typeface="Times New Roman" panose="02020603050405020304" pitchFamily="18" charset="0"/>
              </a:rPr>
              <a:t>程序文件</a:t>
            </a:r>
            <a:r>
              <a:rPr lang="en-US" altLang="zh-CN" b="1" kern="100" dirty="0">
                <a:effectLst/>
                <a:cs typeface="Times New Roman" panose="02020603050405020304" pitchFamily="18" charset="0"/>
              </a:rPr>
              <a:t>ex3_5.py</a:t>
            </a:r>
            <a:endParaRPr lang="zh-CN" altLang="zh-CN" kern="100" dirty="0">
              <a:effectLst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b="1" kern="100" dirty="0">
                <a:effectLst/>
                <a:cs typeface="Times New Roman" panose="02020603050405020304" pitchFamily="18" charset="0"/>
              </a:rPr>
              <a:t>import </a:t>
            </a:r>
            <a:r>
              <a:rPr lang="en-US" altLang="zh-CN" b="1" kern="100" dirty="0" err="1">
                <a:effectLst/>
                <a:cs typeface="Times New Roman" panose="02020603050405020304" pitchFamily="18" charset="0"/>
              </a:rPr>
              <a:t>numpy</a:t>
            </a:r>
            <a:r>
              <a:rPr lang="en-US" altLang="zh-CN" b="1" kern="100" dirty="0">
                <a:effectLst/>
                <a:cs typeface="Times New Roman" panose="02020603050405020304" pitchFamily="18" charset="0"/>
              </a:rPr>
              <a:t> as np</a:t>
            </a:r>
            <a:endParaRPr lang="zh-CN" altLang="zh-CN" kern="100" dirty="0">
              <a:effectLst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b="1" kern="100" dirty="0">
                <a:effectLst/>
                <a:cs typeface="Times New Roman" panose="02020603050405020304" pitchFamily="18" charset="0"/>
              </a:rPr>
              <a:t>from </a:t>
            </a:r>
            <a:r>
              <a:rPr lang="en-US" altLang="zh-CN" b="1" kern="100" dirty="0" err="1">
                <a:effectLst/>
                <a:cs typeface="Times New Roman" panose="02020603050405020304" pitchFamily="18" charset="0"/>
              </a:rPr>
              <a:t>numpy.linalg</a:t>
            </a:r>
            <a:r>
              <a:rPr lang="en-US" altLang="zh-CN" b="1" kern="100" dirty="0">
                <a:effectLst/>
                <a:cs typeface="Times New Roman" panose="02020603050405020304" pitchFamily="18" charset="0"/>
              </a:rPr>
              <a:t> import </a:t>
            </a:r>
            <a:r>
              <a:rPr lang="en-US" altLang="zh-CN" b="1" kern="100" dirty="0" err="1">
                <a:effectLst/>
                <a:cs typeface="Times New Roman" panose="02020603050405020304" pitchFamily="18" charset="0"/>
              </a:rPr>
              <a:t>svd</a:t>
            </a:r>
            <a:endParaRPr lang="zh-CN" altLang="zh-CN" kern="100" dirty="0">
              <a:effectLst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b="1" kern="100" dirty="0">
                <a:effectLst/>
                <a:cs typeface="Times New Roman" panose="02020603050405020304" pitchFamily="18" charset="0"/>
              </a:rPr>
              <a:t> </a:t>
            </a:r>
            <a:endParaRPr lang="zh-CN" altLang="zh-CN" kern="100" dirty="0">
              <a:effectLst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b="1" kern="100" dirty="0">
                <a:effectLst/>
                <a:cs typeface="Times New Roman" panose="02020603050405020304" pitchFamily="18" charset="0"/>
              </a:rPr>
              <a:t>a = </a:t>
            </a:r>
            <a:r>
              <a:rPr lang="en-US" altLang="zh-CN" b="1" kern="100" dirty="0" err="1">
                <a:effectLst/>
                <a:cs typeface="Times New Roman" panose="02020603050405020304" pitchFamily="18" charset="0"/>
              </a:rPr>
              <a:t>np.array</a:t>
            </a:r>
            <a:r>
              <a:rPr lang="en-US" altLang="zh-CN" b="1" kern="100" dirty="0">
                <a:effectLst/>
                <a:cs typeface="Times New Roman" panose="02020603050405020304" pitchFamily="18" charset="0"/>
              </a:rPr>
              <a:t>([[1, 0, 1], [0, 1, 1], [0, 0, 0]])</a:t>
            </a:r>
            <a:endParaRPr lang="zh-CN" altLang="zh-CN" kern="100" dirty="0">
              <a:effectLst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b="1" kern="100" dirty="0" err="1">
                <a:effectLst/>
                <a:cs typeface="Times New Roman" panose="02020603050405020304" pitchFamily="18" charset="0"/>
              </a:rPr>
              <a:t>u,s,vt</a:t>
            </a:r>
            <a:r>
              <a:rPr lang="en-US" altLang="zh-CN" b="1" kern="100" dirty="0">
                <a:effectLst/>
                <a:cs typeface="Times New Roman" panose="02020603050405020304" pitchFamily="18" charset="0"/>
              </a:rPr>
              <a:t> = </a:t>
            </a:r>
            <a:r>
              <a:rPr lang="en-US" altLang="zh-CN" b="1" kern="100" dirty="0" err="1">
                <a:effectLst/>
                <a:cs typeface="Times New Roman" panose="02020603050405020304" pitchFamily="18" charset="0"/>
              </a:rPr>
              <a:t>svd</a:t>
            </a:r>
            <a:r>
              <a:rPr lang="en-US" altLang="zh-CN" b="1" kern="100" dirty="0">
                <a:effectLst/>
                <a:cs typeface="Times New Roman" panose="02020603050405020304" pitchFamily="18" charset="0"/>
              </a:rPr>
              <a:t>(a)  #a=u@np.diag(s)@vt</a:t>
            </a:r>
            <a:endParaRPr lang="zh-CN" altLang="zh-CN" kern="100" dirty="0">
              <a:effectLst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b="1" kern="100" dirty="0">
                <a:effectLst/>
                <a:cs typeface="Times New Roman" panose="02020603050405020304" pitchFamily="18" charset="0"/>
              </a:rPr>
              <a:t>print(u); print(s); print(</a:t>
            </a:r>
            <a:r>
              <a:rPr lang="en-US" altLang="zh-CN" b="1" kern="100" dirty="0" err="1">
                <a:effectLst/>
                <a:cs typeface="Times New Roman" panose="02020603050405020304" pitchFamily="18" charset="0"/>
              </a:rPr>
              <a:t>vt</a:t>
            </a:r>
            <a:r>
              <a:rPr lang="en-US" altLang="zh-CN" b="1" kern="100" dirty="0">
                <a:effectLst/>
                <a:cs typeface="Times New Roman" panose="02020603050405020304" pitchFamily="18" charset="0"/>
              </a:rPr>
              <a:t>)</a:t>
            </a:r>
            <a:endParaRPr lang="zh-CN" altLang="zh-CN" kern="100" dirty="0">
              <a:effectLst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3184049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EC1A0786-C45D-449C-8965-AE9DC9F0AB9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3.2.2 </a:t>
            </a:r>
            <a:r>
              <a:rPr lang="zh-CN" altLang="en-US" dirty="0"/>
              <a:t>奇异值分解应用</a:t>
            </a:r>
          </a:p>
        </p:txBody>
      </p:sp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3F9627F9-B87C-4B41-9144-DCF32D2B939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1670914"/>
              </p:ext>
            </p:extLst>
          </p:nvPr>
        </p:nvGraphicFramePr>
        <p:xfrm>
          <a:off x="642938" y="1625600"/>
          <a:ext cx="11160125" cy="4691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4749" name="Document" r:id="rId3" imgW="11157352" imgH="4704014" progId="Word.Document.12">
                  <p:embed/>
                </p:oleObj>
              </mc:Choice>
              <mc:Fallback>
                <p:oleObj name="Document" r:id="rId3" imgW="11157352" imgH="4704014" progId="Word.Document.12">
                  <p:embed/>
                  <p:pic>
                    <p:nvPicPr>
                      <p:cNvPr id="3" name="对象 2">
                        <a:extLst>
                          <a:ext uri="{FF2B5EF4-FFF2-40B4-BE49-F238E27FC236}">
                            <a16:creationId xmlns:a16="http://schemas.microsoft.com/office/drawing/2014/main" id="{3F9627F9-B87C-4B41-9144-DCF32D2B939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42938" y="1625600"/>
                        <a:ext cx="11160125" cy="46910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86279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7194293"/>
              </p:ext>
            </p:extLst>
          </p:nvPr>
        </p:nvGraphicFramePr>
        <p:xfrm>
          <a:off x="542131" y="744538"/>
          <a:ext cx="11107738" cy="6113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245" name="Document" r:id="rId3" imgW="11106616" imgH="6135624" progId="Word.Document.12">
                  <p:embed/>
                </p:oleObj>
              </mc:Choice>
              <mc:Fallback>
                <p:oleObj name="Document" r:id="rId3" imgW="11106616" imgH="6135624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42131" y="744538"/>
                        <a:ext cx="11107738" cy="61134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73259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0AEBA65E-59CE-4E51-9670-DF63995235C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6672347"/>
              </p:ext>
            </p:extLst>
          </p:nvPr>
        </p:nvGraphicFramePr>
        <p:xfrm>
          <a:off x="1784949" y="819437"/>
          <a:ext cx="8323327" cy="63166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3658" name="Document" r:id="rId3" imgW="11604985" imgH="7786427" progId="Word.Document.12">
                  <p:embed/>
                </p:oleObj>
              </mc:Choice>
              <mc:Fallback>
                <p:oleObj name="Document" r:id="rId3" imgW="11604985" imgH="7786427" progId="Word.Document.12">
                  <p:embed/>
                  <p:pic>
                    <p:nvPicPr>
                      <p:cNvPr id="3" name="对象 2">
                        <a:extLst>
                          <a:ext uri="{FF2B5EF4-FFF2-40B4-BE49-F238E27FC236}">
                            <a16:creationId xmlns:a16="http://schemas.microsoft.com/office/drawing/2014/main" id="{0AEBA65E-59CE-4E51-9670-DF63995235C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84949" y="819437"/>
                        <a:ext cx="8323327" cy="63166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32355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B297903-8536-4305-86FD-7FCC54C3F74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问题分析</a:t>
            </a:r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C2C98D20-53CD-4814-A9D7-020995AE97E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3894637"/>
              </p:ext>
            </p:extLst>
          </p:nvPr>
        </p:nvGraphicFramePr>
        <p:xfrm>
          <a:off x="642938" y="1625600"/>
          <a:ext cx="11160125" cy="4691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773" name="Document" r:id="rId3" imgW="11157352" imgH="4704014" progId="Word.Document.12">
                  <p:embed/>
                </p:oleObj>
              </mc:Choice>
              <mc:Fallback>
                <p:oleObj name="Document" r:id="rId3" imgW="11157352" imgH="4704014" progId="Word.Document.12">
                  <p:embed/>
                  <p:pic>
                    <p:nvPicPr>
                      <p:cNvPr id="3" name="对象 2">
                        <a:extLst>
                          <a:ext uri="{FF2B5EF4-FFF2-40B4-BE49-F238E27FC236}">
                            <a16:creationId xmlns:a16="http://schemas.microsoft.com/office/drawing/2014/main" id="{3F9627F9-B87C-4B41-9144-DCF32D2B939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42938" y="1625600"/>
                        <a:ext cx="11160125" cy="46910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84238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0AEBA65E-59CE-4E51-9670-DF63995235C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589092"/>
              </p:ext>
            </p:extLst>
          </p:nvPr>
        </p:nvGraphicFramePr>
        <p:xfrm>
          <a:off x="648941" y="1133216"/>
          <a:ext cx="11160125" cy="5265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4682" name="Document" r:id="rId3" imgW="11157352" imgH="5281201" progId="Word.Document.12">
                  <p:embed/>
                </p:oleObj>
              </mc:Choice>
              <mc:Fallback>
                <p:oleObj name="Document" r:id="rId3" imgW="11157352" imgH="5281201" progId="Word.Document.12">
                  <p:embed/>
                  <p:pic>
                    <p:nvPicPr>
                      <p:cNvPr id="3" name="对象 2">
                        <a:extLst>
                          <a:ext uri="{FF2B5EF4-FFF2-40B4-BE49-F238E27FC236}">
                            <a16:creationId xmlns:a16="http://schemas.microsoft.com/office/drawing/2014/main" id="{0AEBA65E-59CE-4E51-9670-DF63995235C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48941" y="1133216"/>
                        <a:ext cx="11160125" cy="52657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39605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0AEBA65E-59CE-4E51-9670-DF63995235C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0224664"/>
              </p:ext>
            </p:extLst>
          </p:nvPr>
        </p:nvGraphicFramePr>
        <p:xfrm>
          <a:off x="648941" y="1133216"/>
          <a:ext cx="11160125" cy="5265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5706" name="Document" r:id="rId3" imgW="11157352" imgH="5281201" progId="Word.Document.12">
                  <p:embed/>
                </p:oleObj>
              </mc:Choice>
              <mc:Fallback>
                <p:oleObj name="Document" r:id="rId3" imgW="11157352" imgH="5281201" progId="Word.Document.12">
                  <p:embed/>
                  <p:pic>
                    <p:nvPicPr>
                      <p:cNvPr id="3" name="对象 2">
                        <a:extLst>
                          <a:ext uri="{FF2B5EF4-FFF2-40B4-BE49-F238E27FC236}">
                            <a16:creationId xmlns:a16="http://schemas.microsoft.com/office/drawing/2014/main" id="{0AEBA65E-59CE-4E51-9670-DF63995235C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48941" y="1133216"/>
                        <a:ext cx="11160125" cy="52657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515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B297903-8536-4305-86FD-7FCC54C3F74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2. </a:t>
            </a:r>
            <a:r>
              <a:rPr lang="zh-CN" altLang="zh-CN" dirty="0"/>
              <a:t>非压缩数据的模型一</a:t>
            </a:r>
            <a:endParaRPr lang="zh-CN" altLang="en-US" dirty="0"/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C2C98D20-53CD-4814-A9D7-020995AE97E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5000851"/>
              </p:ext>
            </p:extLst>
          </p:nvPr>
        </p:nvGraphicFramePr>
        <p:xfrm>
          <a:off x="627769" y="1648027"/>
          <a:ext cx="11160125" cy="50520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797" name="Document" r:id="rId3" imgW="11157352" imgH="5918954" progId="Word.Document.12">
                  <p:embed/>
                </p:oleObj>
              </mc:Choice>
              <mc:Fallback>
                <p:oleObj name="Document" r:id="rId3" imgW="11157352" imgH="5918954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C2C98D20-53CD-4814-A9D7-020995AE97E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27769" y="1648027"/>
                        <a:ext cx="11160125" cy="505203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35804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0AEBA65E-59CE-4E51-9670-DF63995235C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5522408"/>
              </p:ext>
            </p:extLst>
          </p:nvPr>
        </p:nvGraphicFramePr>
        <p:xfrm>
          <a:off x="648941" y="1133216"/>
          <a:ext cx="11160125" cy="5265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30" name="Document" r:id="rId3" imgW="11157352" imgH="5281201" progId="Word.Document.12">
                  <p:embed/>
                </p:oleObj>
              </mc:Choice>
              <mc:Fallback>
                <p:oleObj name="Document" r:id="rId3" imgW="11157352" imgH="5281201" progId="Word.Document.12">
                  <p:embed/>
                  <p:pic>
                    <p:nvPicPr>
                      <p:cNvPr id="3" name="对象 2">
                        <a:extLst>
                          <a:ext uri="{FF2B5EF4-FFF2-40B4-BE49-F238E27FC236}">
                            <a16:creationId xmlns:a16="http://schemas.microsoft.com/office/drawing/2014/main" id="{0AEBA65E-59CE-4E51-9670-DF63995235C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48941" y="1133216"/>
                        <a:ext cx="11160125" cy="52657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93136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0AEBA65E-59CE-4E51-9670-DF63995235C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0923864"/>
              </p:ext>
            </p:extLst>
          </p:nvPr>
        </p:nvGraphicFramePr>
        <p:xfrm>
          <a:off x="642938" y="1135063"/>
          <a:ext cx="11312525" cy="5265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754" name="Document" r:id="rId3" imgW="11313520" imgH="5281201" progId="Word.Document.12">
                  <p:embed/>
                </p:oleObj>
              </mc:Choice>
              <mc:Fallback>
                <p:oleObj name="Document" r:id="rId3" imgW="11313520" imgH="5281201" progId="Word.Document.12">
                  <p:embed/>
                  <p:pic>
                    <p:nvPicPr>
                      <p:cNvPr id="3" name="对象 2">
                        <a:extLst>
                          <a:ext uri="{FF2B5EF4-FFF2-40B4-BE49-F238E27FC236}">
                            <a16:creationId xmlns:a16="http://schemas.microsoft.com/office/drawing/2014/main" id="{0AEBA65E-59CE-4E51-9670-DF63995235C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42938" y="1135063"/>
                        <a:ext cx="11312525" cy="52657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09480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0AEBA65E-59CE-4E51-9670-DF63995235C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0907519"/>
              </p:ext>
            </p:extLst>
          </p:nvPr>
        </p:nvGraphicFramePr>
        <p:xfrm>
          <a:off x="515937" y="885682"/>
          <a:ext cx="11160125" cy="60970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778" name="Document" r:id="rId3" imgW="11157352" imgH="6495419" progId="Word.Document.12">
                  <p:embed/>
                </p:oleObj>
              </mc:Choice>
              <mc:Fallback>
                <p:oleObj name="Document" r:id="rId3" imgW="11157352" imgH="6495419" progId="Word.Document.12">
                  <p:embed/>
                  <p:pic>
                    <p:nvPicPr>
                      <p:cNvPr id="3" name="对象 2">
                        <a:extLst>
                          <a:ext uri="{FF2B5EF4-FFF2-40B4-BE49-F238E27FC236}">
                            <a16:creationId xmlns:a16="http://schemas.microsoft.com/office/drawing/2014/main" id="{0AEBA65E-59CE-4E51-9670-DF63995235C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15937" y="885682"/>
                        <a:ext cx="11160125" cy="60970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66571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0AEBA65E-59CE-4E51-9670-DF63995235C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7427224"/>
              </p:ext>
            </p:extLst>
          </p:nvPr>
        </p:nvGraphicFramePr>
        <p:xfrm>
          <a:off x="648941" y="1133216"/>
          <a:ext cx="11160125" cy="5265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802" name="Document" r:id="rId3" imgW="11157352" imgH="5281201" progId="Word.Document.12">
                  <p:embed/>
                </p:oleObj>
              </mc:Choice>
              <mc:Fallback>
                <p:oleObj name="Document" r:id="rId3" imgW="11157352" imgH="5281201" progId="Word.Document.12">
                  <p:embed/>
                  <p:pic>
                    <p:nvPicPr>
                      <p:cNvPr id="3" name="对象 2">
                        <a:extLst>
                          <a:ext uri="{FF2B5EF4-FFF2-40B4-BE49-F238E27FC236}">
                            <a16:creationId xmlns:a16="http://schemas.microsoft.com/office/drawing/2014/main" id="{0AEBA65E-59CE-4E51-9670-DF63995235C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48941" y="1133216"/>
                        <a:ext cx="11160125" cy="52657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43892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0AEBA65E-59CE-4E51-9670-DF63995235C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0141607"/>
              </p:ext>
            </p:extLst>
          </p:nvPr>
        </p:nvGraphicFramePr>
        <p:xfrm>
          <a:off x="648941" y="1133216"/>
          <a:ext cx="11160125" cy="5265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826" name="Document" r:id="rId3" imgW="11157352" imgH="5281201" progId="Word.Document.12">
                  <p:embed/>
                </p:oleObj>
              </mc:Choice>
              <mc:Fallback>
                <p:oleObj name="Document" r:id="rId3" imgW="11157352" imgH="5281201" progId="Word.Document.12">
                  <p:embed/>
                  <p:pic>
                    <p:nvPicPr>
                      <p:cNvPr id="3" name="对象 2">
                        <a:extLst>
                          <a:ext uri="{FF2B5EF4-FFF2-40B4-BE49-F238E27FC236}">
                            <a16:creationId xmlns:a16="http://schemas.microsoft.com/office/drawing/2014/main" id="{0AEBA65E-59CE-4E51-9670-DF63995235C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48941" y="1133216"/>
                        <a:ext cx="11160125" cy="52657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1813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7136331"/>
              </p:ext>
            </p:extLst>
          </p:nvPr>
        </p:nvGraphicFramePr>
        <p:xfrm>
          <a:off x="727825" y="966210"/>
          <a:ext cx="11107738" cy="574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269" name="Document" r:id="rId3" imgW="11106616" imgH="5753837" progId="Word.Document.12">
                  <p:embed/>
                </p:oleObj>
              </mc:Choice>
              <mc:Fallback>
                <p:oleObj name="Document" r:id="rId3" imgW="11106616" imgH="5753837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27825" y="966210"/>
                        <a:ext cx="11107738" cy="5740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20318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0AEBA65E-59CE-4E51-9670-DF63995235C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2305974"/>
              </p:ext>
            </p:extLst>
          </p:nvPr>
        </p:nvGraphicFramePr>
        <p:xfrm>
          <a:off x="642938" y="1135063"/>
          <a:ext cx="11312525" cy="5265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1850" name="Document" r:id="rId3" imgW="11313520" imgH="5281201" progId="Word.Document.12">
                  <p:embed/>
                </p:oleObj>
              </mc:Choice>
              <mc:Fallback>
                <p:oleObj name="Document" r:id="rId3" imgW="11313520" imgH="5281201" progId="Word.Document.12">
                  <p:embed/>
                  <p:pic>
                    <p:nvPicPr>
                      <p:cNvPr id="3" name="对象 2">
                        <a:extLst>
                          <a:ext uri="{FF2B5EF4-FFF2-40B4-BE49-F238E27FC236}">
                            <a16:creationId xmlns:a16="http://schemas.microsoft.com/office/drawing/2014/main" id="{0AEBA65E-59CE-4E51-9670-DF63995235C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42938" y="1135063"/>
                        <a:ext cx="11312525" cy="52657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54209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0AEBA65E-59CE-4E51-9670-DF63995235C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0098245"/>
              </p:ext>
            </p:extLst>
          </p:nvPr>
        </p:nvGraphicFramePr>
        <p:xfrm>
          <a:off x="648941" y="1133216"/>
          <a:ext cx="11160125" cy="5265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2874" name="Document" r:id="rId3" imgW="11157352" imgH="5281201" progId="Word.Document.12">
                  <p:embed/>
                </p:oleObj>
              </mc:Choice>
              <mc:Fallback>
                <p:oleObj name="Document" r:id="rId3" imgW="11157352" imgH="5281201" progId="Word.Document.12">
                  <p:embed/>
                  <p:pic>
                    <p:nvPicPr>
                      <p:cNvPr id="3" name="对象 2">
                        <a:extLst>
                          <a:ext uri="{FF2B5EF4-FFF2-40B4-BE49-F238E27FC236}">
                            <a16:creationId xmlns:a16="http://schemas.microsoft.com/office/drawing/2014/main" id="{0AEBA65E-59CE-4E51-9670-DF63995235C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48941" y="1133216"/>
                        <a:ext cx="11160125" cy="52657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58369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0AEBA65E-59CE-4E51-9670-DF63995235C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6343195"/>
              </p:ext>
            </p:extLst>
          </p:nvPr>
        </p:nvGraphicFramePr>
        <p:xfrm>
          <a:off x="648941" y="1133216"/>
          <a:ext cx="11160125" cy="5265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3898" name="Document" r:id="rId3" imgW="11157352" imgH="5281201" progId="Word.Document.12">
                  <p:embed/>
                </p:oleObj>
              </mc:Choice>
              <mc:Fallback>
                <p:oleObj name="Document" r:id="rId3" imgW="11157352" imgH="5281201" progId="Word.Document.12">
                  <p:embed/>
                  <p:pic>
                    <p:nvPicPr>
                      <p:cNvPr id="3" name="对象 2">
                        <a:extLst>
                          <a:ext uri="{FF2B5EF4-FFF2-40B4-BE49-F238E27FC236}">
                            <a16:creationId xmlns:a16="http://schemas.microsoft.com/office/drawing/2014/main" id="{0AEBA65E-59CE-4E51-9670-DF63995235C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48941" y="1133216"/>
                        <a:ext cx="11160125" cy="52657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50470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DA3D72F-59B7-4137-BF29-23C86E8E95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indent="711835" algn="just"/>
            <a:r>
              <a:rPr lang="zh-CN" altLang="zh-CN" sz="1200" b="1" kern="100" dirty="0">
                <a:effectLst/>
                <a:cs typeface="Times New Roman" panose="02020603050405020304" pitchFamily="18" charset="0"/>
              </a:rPr>
              <a:t>计算的</a:t>
            </a:r>
            <a:r>
              <a:rPr lang="en-US" altLang="zh-CN" sz="1200" b="1" kern="100" dirty="0">
                <a:effectLst/>
                <a:cs typeface="Times New Roman" panose="02020603050405020304" pitchFamily="18" charset="0"/>
              </a:rPr>
              <a:t>Python</a:t>
            </a:r>
            <a:r>
              <a:rPr lang="zh-CN" altLang="zh-CN" sz="1200" b="1" kern="100" dirty="0">
                <a:effectLst/>
                <a:cs typeface="Times New Roman" panose="02020603050405020304" pitchFamily="18" charset="0"/>
              </a:rPr>
              <a:t>程序如下：</a:t>
            </a:r>
            <a:endParaRPr lang="zh-CN" altLang="zh-CN" sz="1200" kern="100" dirty="0">
              <a:effectLst/>
              <a:cs typeface="Times New Roman" panose="02020603050405020304" pitchFamily="18" charset="0"/>
            </a:endParaRPr>
          </a:p>
          <a:p>
            <a:pPr indent="711835" algn="just"/>
            <a:r>
              <a:rPr lang="en-US" altLang="zh-CN" sz="1200" b="1" kern="100" dirty="0">
                <a:effectLst/>
                <a:cs typeface="Times New Roman" panose="02020603050405020304" pitchFamily="18" charset="0"/>
              </a:rPr>
              <a:t>#</a:t>
            </a:r>
            <a:r>
              <a:rPr lang="zh-CN" altLang="zh-CN" sz="1200" b="1" kern="100" dirty="0">
                <a:effectLst/>
                <a:cs typeface="Times New Roman" panose="02020603050405020304" pitchFamily="18" charset="0"/>
              </a:rPr>
              <a:t>程序文件</a:t>
            </a:r>
            <a:r>
              <a:rPr lang="en-US" altLang="zh-CN" sz="1200" b="1" kern="100" dirty="0">
                <a:effectLst/>
                <a:cs typeface="Times New Roman" panose="02020603050405020304" pitchFamily="18" charset="0"/>
              </a:rPr>
              <a:t>ex3_6_1.py</a:t>
            </a:r>
            <a:endParaRPr lang="zh-CN" altLang="zh-CN" sz="1200" kern="100" dirty="0">
              <a:effectLst/>
              <a:cs typeface="Times New Roman" panose="02020603050405020304" pitchFamily="18" charset="0"/>
            </a:endParaRPr>
          </a:p>
          <a:p>
            <a:pPr indent="711835" algn="just"/>
            <a:r>
              <a:rPr lang="en-US" altLang="zh-CN" sz="1200" b="1" kern="100" dirty="0">
                <a:effectLst/>
                <a:cs typeface="Times New Roman" panose="02020603050405020304" pitchFamily="18" charset="0"/>
              </a:rPr>
              <a:t>import </a:t>
            </a:r>
            <a:r>
              <a:rPr lang="en-US" altLang="zh-CN" sz="1200" b="1" kern="100" dirty="0" err="1">
                <a:effectLst/>
                <a:cs typeface="Times New Roman" panose="02020603050405020304" pitchFamily="18" charset="0"/>
              </a:rPr>
              <a:t>numpy</a:t>
            </a:r>
            <a:r>
              <a:rPr lang="en-US" altLang="zh-CN" sz="1200" b="1" kern="100" dirty="0">
                <a:effectLst/>
                <a:cs typeface="Times New Roman" panose="02020603050405020304" pitchFamily="18" charset="0"/>
              </a:rPr>
              <a:t> as np</a:t>
            </a:r>
            <a:endParaRPr lang="zh-CN" altLang="zh-CN" sz="1200" kern="100" dirty="0">
              <a:effectLst/>
              <a:cs typeface="Times New Roman" panose="02020603050405020304" pitchFamily="18" charset="0"/>
            </a:endParaRPr>
          </a:p>
          <a:p>
            <a:pPr indent="711835" algn="just"/>
            <a:r>
              <a:rPr lang="en-US" altLang="zh-CN" sz="1200" b="1" kern="100" dirty="0">
                <a:effectLst/>
                <a:cs typeface="Times New Roman" panose="02020603050405020304" pitchFamily="18" charset="0"/>
              </a:rPr>
              <a:t>import pandas as pd</a:t>
            </a:r>
            <a:endParaRPr lang="zh-CN" altLang="zh-CN" sz="1200" kern="100" dirty="0">
              <a:effectLst/>
              <a:cs typeface="Times New Roman" panose="02020603050405020304" pitchFamily="18" charset="0"/>
            </a:endParaRPr>
          </a:p>
          <a:p>
            <a:pPr indent="711835" algn="just"/>
            <a:r>
              <a:rPr lang="en-US" altLang="zh-CN" sz="1200" b="1" kern="100" dirty="0">
                <a:effectLst/>
                <a:cs typeface="Times New Roman" panose="02020603050405020304" pitchFamily="18" charset="0"/>
              </a:rPr>
              <a:t> </a:t>
            </a:r>
            <a:endParaRPr lang="zh-CN" altLang="zh-CN" sz="1200" kern="100" dirty="0">
              <a:effectLst/>
              <a:cs typeface="Times New Roman" panose="02020603050405020304" pitchFamily="18" charset="0"/>
            </a:endParaRPr>
          </a:p>
          <a:p>
            <a:pPr indent="711835" algn="just"/>
            <a:r>
              <a:rPr lang="en-US" altLang="zh-CN" sz="1200" b="1" kern="100" dirty="0">
                <a:effectLst/>
                <a:cs typeface="Times New Roman" panose="02020603050405020304" pitchFamily="18" charset="0"/>
              </a:rPr>
              <a:t>a = </a:t>
            </a:r>
            <a:r>
              <a:rPr lang="en-US" altLang="zh-CN" sz="1200" b="1" kern="100" dirty="0" err="1">
                <a:effectLst/>
                <a:cs typeface="Times New Roman" panose="02020603050405020304" pitchFamily="18" charset="0"/>
              </a:rPr>
              <a:t>np.loadtxt</a:t>
            </a:r>
            <a:r>
              <a:rPr lang="en-US" altLang="zh-CN" sz="1200" b="1" kern="100" dirty="0">
                <a:effectLst/>
                <a:cs typeface="Times New Roman" panose="02020603050405020304" pitchFamily="18" charset="0"/>
              </a:rPr>
              <a:t>('data3_6_1.txt')</a:t>
            </a:r>
            <a:endParaRPr lang="zh-CN" altLang="zh-CN" sz="1200" kern="100" dirty="0">
              <a:effectLst/>
              <a:cs typeface="Times New Roman" panose="02020603050405020304" pitchFamily="18" charset="0"/>
            </a:endParaRPr>
          </a:p>
          <a:p>
            <a:pPr indent="711835" algn="just"/>
            <a:r>
              <a:rPr lang="en-US" altLang="zh-CN" sz="1200" b="1" kern="100" dirty="0">
                <a:effectLst/>
                <a:cs typeface="Times New Roman" panose="02020603050405020304" pitchFamily="18" charset="0"/>
              </a:rPr>
              <a:t>b = 0.5 * </a:t>
            </a:r>
            <a:r>
              <a:rPr lang="en-US" altLang="zh-CN" sz="1200" b="1" kern="100" dirty="0" err="1">
                <a:effectLst/>
                <a:cs typeface="Times New Roman" panose="02020603050405020304" pitchFamily="18" charset="0"/>
              </a:rPr>
              <a:t>np.corrcoef</a:t>
            </a:r>
            <a:r>
              <a:rPr lang="en-US" altLang="zh-CN" sz="1200" b="1" kern="100" dirty="0">
                <a:effectLst/>
                <a:cs typeface="Times New Roman" panose="02020603050405020304" pitchFamily="18" charset="0"/>
              </a:rPr>
              <a:t>(</a:t>
            </a:r>
            <a:r>
              <a:rPr lang="en-US" altLang="zh-CN" sz="1200" b="1" kern="100" dirty="0" err="1">
                <a:effectLst/>
                <a:cs typeface="Times New Roman" panose="02020603050405020304" pitchFamily="18" charset="0"/>
              </a:rPr>
              <a:t>a.T</a:t>
            </a:r>
            <a:r>
              <a:rPr lang="en-US" altLang="zh-CN" sz="1200" b="1" kern="100" dirty="0">
                <a:effectLst/>
                <a:cs typeface="Times New Roman" panose="02020603050405020304" pitchFamily="18" charset="0"/>
              </a:rPr>
              <a:t>) + 0.5  #</a:t>
            </a:r>
            <a:r>
              <a:rPr lang="zh-CN" altLang="zh-CN" sz="1200" b="1" kern="100" dirty="0">
                <a:effectLst/>
                <a:cs typeface="Times New Roman" panose="02020603050405020304" pitchFamily="18" charset="0"/>
              </a:rPr>
              <a:t>求归一化的相似度</a:t>
            </a:r>
            <a:endParaRPr lang="zh-CN" altLang="zh-CN" sz="1200" kern="100" dirty="0">
              <a:effectLst/>
              <a:cs typeface="Times New Roman" panose="02020603050405020304" pitchFamily="18" charset="0"/>
            </a:endParaRPr>
          </a:p>
          <a:p>
            <a:pPr indent="711835" algn="just"/>
            <a:r>
              <a:rPr lang="en-US" altLang="zh-CN" sz="1200" b="1" kern="100" dirty="0">
                <a:effectLst/>
                <a:cs typeface="Times New Roman" panose="02020603050405020304" pitchFamily="18" charset="0"/>
              </a:rPr>
              <a:t>c = </a:t>
            </a:r>
            <a:r>
              <a:rPr lang="en-US" altLang="zh-CN" sz="1200" b="1" kern="100" dirty="0" err="1">
                <a:effectLst/>
                <a:cs typeface="Times New Roman" panose="02020603050405020304" pitchFamily="18" charset="0"/>
              </a:rPr>
              <a:t>pd.DataFrame</a:t>
            </a:r>
            <a:r>
              <a:rPr lang="en-US" altLang="zh-CN" sz="1200" b="1" kern="100" dirty="0">
                <a:effectLst/>
                <a:cs typeface="Times New Roman" panose="02020603050405020304" pitchFamily="18" charset="0"/>
              </a:rPr>
              <a:t>(b)</a:t>
            </a:r>
            <a:endParaRPr lang="zh-CN" altLang="zh-CN" sz="1200" kern="100" dirty="0">
              <a:effectLst/>
              <a:cs typeface="Times New Roman" panose="02020603050405020304" pitchFamily="18" charset="0"/>
            </a:endParaRPr>
          </a:p>
          <a:p>
            <a:pPr indent="711835" algn="just"/>
            <a:r>
              <a:rPr lang="en-US" altLang="zh-CN" sz="1200" b="1" kern="100" dirty="0" err="1">
                <a:effectLst/>
                <a:cs typeface="Times New Roman" panose="02020603050405020304" pitchFamily="18" charset="0"/>
              </a:rPr>
              <a:t>c.to_excel</a:t>
            </a:r>
            <a:r>
              <a:rPr lang="en-US" altLang="zh-CN" sz="1200" b="1" kern="100" dirty="0">
                <a:effectLst/>
                <a:cs typeface="Times New Roman" panose="02020603050405020304" pitchFamily="18" charset="0"/>
              </a:rPr>
              <a:t>('data3_6_2.xlsx', index=False)</a:t>
            </a:r>
            <a:endParaRPr lang="zh-CN" altLang="zh-CN" sz="1200" kern="100" dirty="0">
              <a:effectLst/>
              <a:cs typeface="Times New Roman" panose="02020603050405020304" pitchFamily="18" charset="0"/>
            </a:endParaRPr>
          </a:p>
          <a:p>
            <a:pPr indent="711835" algn="just"/>
            <a:r>
              <a:rPr lang="en-US" altLang="zh-CN" sz="1200" b="1" kern="100" dirty="0">
                <a:effectLst/>
                <a:cs typeface="Times New Roman" panose="02020603050405020304" pitchFamily="18" charset="0"/>
              </a:rPr>
              <a:t> </a:t>
            </a:r>
            <a:endParaRPr lang="zh-CN" altLang="zh-CN" sz="1200" kern="100" dirty="0">
              <a:effectLst/>
              <a:cs typeface="Times New Roman" panose="02020603050405020304" pitchFamily="18" charset="0"/>
            </a:endParaRPr>
          </a:p>
          <a:p>
            <a:pPr indent="711835" algn="just"/>
            <a:r>
              <a:rPr lang="en-US" altLang="zh-CN" sz="1200" b="1" kern="100" dirty="0">
                <a:effectLst/>
                <a:cs typeface="Times New Roman" panose="02020603050405020304" pitchFamily="18" charset="0"/>
              </a:rPr>
              <a:t>print('</a:t>
            </a:r>
            <a:r>
              <a:rPr lang="zh-CN" altLang="zh-CN" sz="1200" b="1" kern="100" dirty="0">
                <a:effectLst/>
                <a:cs typeface="Times New Roman" panose="02020603050405020304" pitchFamily="18" charset="0"/>
              </a:rPr>
              <a:t>请输入人员编号</a:t>
            </a:r>
            <a:r>
              <a:rPr lang="en-US" altLang="zh-CN" sz="1200" b="1" kern="100" dirty="0">
                <a:effectLst/>
                <a:cs typeface="Times New Roman" panose="02020603050405020304" pitchFamily="18" charset="0"/>
              </a:rPr>
              <a:t>1-18')</a:t>
            </a:r>
            <a:endParaRPr lang="zh-CN" altLang="zh-CN" sz="1200" kern="100" dirty="0">
              <a:effectLst/>
              <a:cs typeface="Times New Roman" panose="02020603050405020304" pitchFamily="18" charset="0"/>
            </a:endParaRPr>
          </a:p>
          <a:p>
            <a:pPr indent="711835" algn="just"/>
            <a:r>
              <a:rPr lang="en-US" altLang="zh-CN" sz="1200" b="1" kern="100" dirty="0">
                <a:effectLst/>
                <a:cs typeface="Times New Roman" panose="02020603050405020304" pitchFamily="18" charset="0"/>
              </a:rPr>
              <a:t>user = int(input())</a:t>
            </a:r>
            <a:endParaRPr lang="zh-CN" altLang="zh-CN" sz="1200" kern="100" dirty="0">
              <a:effectLst/>
              <a:cs typeface="Times New Roman" panose="02020603050405020304" pitchFamily="18" charset="0"/>
            </a:endParaRPr>
          </a:p>
          <a:p>
            <a:pPr indent="711835" algn="just"/>
            <a:r>
              <a:rPr lang="en-US" altLang="zh-CN" sz="1200" b="1" kern="100" dirty="0">
                <a:effectLst/>
                <a:cs typeface="Times New Roman" panose="02020603050405020304" pitchFamily="18" charset="0"/>
              </a:rPr>
              <a:t>n = </a:t>
            </a:r>
            <a:r>
              <a:rPr lang="en-US" altLang="zh-CN" sz="1200" b="1" kern="100" dirty="0" err="1">
                <a:effectLst/>
                <a:cs typeface="Times New Roman" panose="02020603050405020304" pitchFamily="18" charset="0"/>
              </a:rPr>
              <a:t>a.shape</a:t>
            </a:r>
            <a:r>
              <a:rPr lang="en-US" altLang="zh-CN" sz="1200" b="1" kern="100" dirty="0">
                <a:effectLst/>
                <a:cs typeface="Times New Roman" panose="02020603050405020304" pitchFamily="18" charset="0"/>
              </a:rPr>
              <a:t>[1]  #</a:t>
            </a:r>
            <a:r>
              <a:rPr lang="zh-CN" altLang="zh-CN" sz="1200" b="1" kern="100" dirty="0">
                <a:effectLst/>
                <a:cs typeface="Times New Roman" panose="02020603050405020304" pitchFamily="18" charset="0"/>
              </a:rPr>
              <a:t>变量的个数</a:t>
            </a:r>
            <a:endParaRPr lang="zh-CN" altLang="zh-CN" sz="1200" kern="100" dirty="0">
              <a:effectLst/>
              <a:cs typeface="Times New Roman" panose="02020603050405020304" pitchFamily="18" charset="0"/>
            </a:endParaRPr>
          </a:p>
          <a:p>
            <a:pPr indent="711835" algn="just"/>
            <a:r>
              <a:rPr lang="en-US" altLang="zh-CN" sz="1200" b="1" kern="100" dirty="0">
                <a:effectLst/>
                <a:cs typeface="Times New Roman" panose="02020603050405020304" pitchFamily="18" charset="0"/>
              </a:rPr>
              <a:t>no = </a:t>
            </a:r>
            <a:r>
              <a:rPr lang="en-US" altLang="zh-CN" sz="1200" b="1" kern="100" dirty="0" err="1">
                <a:effectLst/>
                <a:cs typeface="Times New Roman" panose="02020603050405020304" pitchFamily="18" charset="0"/>
              </a:rPr>
              <a:t>np.where</a:t>
            </a:r>
            <a:r>
              <a:rPr lang="en-US" altLang="zh-CN" sz="1200" b="1" kern="100" dirty="0">
                <a:effectLst/>
                <a:cs typeface="Times New Roman" panose="02020603050405020304" pitchFamily="18" charset="0"/>
              </a:rPr>
              <a:t>(a[user-1, :]==0)[0] #</a:t>
            </a:r>
            <a:r>
              <a:rPr lang="zh-CN" altLang="zh-CN" sz="1200" b="1" kern="100" dirty="0">
                <a:effectLst/>
                <a:cs typeface="Times New Roman" panose="02020603050405020304" pitchFamily="18" charset="0"/>
              </a:rPr>
              <a:t>未评分编号</a:t>
            </a:r>
            <a:endParaRPr lang="zh-CN" altLang="zh-CN" sz="1200" kern="100" dirty="0">
              <a:effectLst/>
              <a:cs typeface="Times New Roman" panose="02020603050405020304" pitchFamily="18" charset="0"/>
            </a:endParaRPr>
          </a:p>
          <a:p>
            <a:pPr indent="711835" algn="just"/>
            <a:r>
              <a:rPr lang="en-US" altLang="zh-CN" sz="1200" b="1" kern="100" dirty="0" err="1">
                <a:effectLst/>
                <a:cs typeface="Times New Roman" panose="02020603050405020304" pitchFamily="18" charset="0"/>
              </a:rPr>
              <a:t>yb</a:t>
            </a:r>
            <a:r>
              <a:rPr lang="en-US" altLang="zh-CN" sz="1200" b="1" kern="100" dirty="0">
                <a:effectLst/>
                <a:cs typeface="Times New Roman" panose="02020603050405020304" pitchFamily="18" charset="0"/>
              </a:rPr>
              <a:t> = set(range(n)) - set(no)  #</a:t>
            </a:r>
            <a:r>
              <a:rPr lang="zh-CN" altLang="zh-CN" sz="1200" b="1" kern="100" dirty="0">
                <a:effectLst/>
                <a:cs typeface="Times New Roman" panose="02020603050405020304" pitchFamily="18" charset="0"/>
              </a:rPr>
              <a:t>已评分编号</a:t>
            </a:r>
            <a:endParaRPr lang="zh-CN" altLang="zh-CN" sz="1200" kern="100" dirty="0">
              <a:effectLst/>
              <a:cs typeface="Times New Roman" panose="02020603050405020304" pitchFamily="18" charset="0"/>
            </a:endParaRPr>
          </a:p>
          <a:p>
            <a:pPr indent="711835" algn="just"/>
            <a:r>
              <a:rPr lang="en-US" altLang="zh-CN" sz="1200" b="1" kern="100" dirty="0" err="1">
                <a:effectLst/>
                <a:cs typeface="Times New Roman" panose="02020603050405020304" pitchFamily="18" charset="0"/>
              </a:rPr>
              <a:t>yb</a:t>
            </a:r>
            <a:r>
              <a:rPr lang="en-US" altLang="zh-CN" sz="1200" b="1" kern="100" dirty="0">
                <a:effectLst/>
                <a:cs typeface="Times New Roman" panose="02020603050405020304" pitchFamily="18" charset="0"/>
              </a:rPr>
              <a:t> = list(</a:t>
            </a:r>
            <a:r>
              <a:rPr lang="en-US" altLang="zh-CN" sz="1200" b="1" kern="100" dirty="0" err="1">
                <a:effectLst/>
                <a:cs typeface="Times New Roman" panose="02020603050405020304" pitchFamily="18" charset="0"/>
              </a:rPr>
              <a:t>yb</a:t>
            </a:r>
            <a:r>
              <a:rPr lang="en-US" altLang="zh-CN" sz="1200" b="1" kern="100" dirty="0">
                <a:effectLst/>
                <a:cs typeface="Times New Roman" panose="02020603050405020304" pitchFamily="18" charset="0"/>
              </a:rPr>
              <a:t>)</a:t>
            </a:r>
            <a:endParaRPr lang="zh-CN" altLang="zh-CN" sz="1200" kern="100" dirty="0">
              <a:effectLst/>
              <a:cs typeface="Times New Roman" panose="02020603050405020304" pitchFamily="18" charset="0"/>
            </a:endParaRPr>
          </a:p>
          <a:p>
            <a:pPr indent="711835" algn="just"/>
            <a:r>
              <a:rPr lang="en-US" altLang="zh-CN" sz="1200" b="1" kern="100" dirty="0" err="1">
                <a:effectLst/>
                <a:cs typeface="Times New Roman" panose="02020603050405020304" pitchFamily="18" charset="0"/>
              </a:rPr>
              <a:t>ys</a:t>
            </a:r>
            <a:r>
              <a:rPr lang="en-US" altLang="zh-CN" sz="1200" b="1" kern="100" dirty="0">
                <a:effectLst/>
                <a:cs typeface="Times New Roman" panose="02020603050405020304" pitchFamily="18" charset="0"/>
              </a:rPr>
              <a:t> = a[user-1, </a:t>
            </a:r>
            <a:r>
              <a:rPr lang="en-US" altLang="zh-CN" sz="1200" b="1" kern="100" dirty="0" err="1">
                <a:effectLst/>
                <a:cs typeface="Times New Roman" panose="02020603050405020304" pitchFamily="18" charset="0"/>
              </a:rPr>
              <a:t>yb</a:t>
            </a:r>
            <a:r>
              <a:rPr lang="en-US" altLang="zh-CN" sz="1200" b="1" kern="100" dirty="0">
                <a:effectLst/>
                <a:cs typeface="Times New Roman" panose="02020603050405020304" pitchFamily="18" charset="0"/>
              </a:rPr>
              <a:t>]  #</a:t>
            </a:r>
            <a:r>
              <a:rPr lang="zh-CN" altLang="zh-CN" sz="1200" b="1" kern="100" dirty="0">
                <a:effectLst/>
                <a:cs typeface="Times New Roman" panose="02020603050405020304" pitchFamily="18" charset="0"/>
              </a:rPr>
              <a:t>已评分分数</a:t>
            </a:r>
            <a:endParaRPr lang="zh-CN" altLang="zh-CN" sz="1200" kern="100" dirty="0">
              <a:effectLst/>
              <a:cs typeface="Times New Roman" panose="02020603050405020304" pitchFamily="18" charset="0"/>
            </a:endParaRPr>
          </a:p>
          <a:p>
            <a:pPr indent="711835" algn="just"/>
            <a:r>
              <a:rPr lang="en-US" altLang="zh-CN" sz="1200" b="1" kern="100" dirty="0" err="1">
                <a:effectLst/>
                <a:cs typeface="Times New Roman" panose="02020603050405020304" pitchFamily="18" charset="0"/>
              </a:rPr>
              <a:t>sc</a:t>
            </a:r>
            <a:r>
              <a:rPr lang="en-US" altLang="zh-CN" sz="1200" b="1" kern="100" dirty="0">
                <a:effectLst/>
                <a:cs typeface="Times New Roman" panose="02020603050405020304" pitchFamily="18" charset="0"/>
              </a:rPr>
              <a:t> = </a:t>
            </a:r>
            <a:r>
              <a:rPr lang="en-US" altLang="zh-CN" sz="1200" b="1" kern="100" dirty="0" err="1">
                <a:effectLst/>
                <a:cs typeface="Times New Roman" panose="02020603050405020304" pitchFamily="18" charset="0"/>
              </a:rPr>
              <a:t>np.zeros</a:t>
            </a:r>
            <a:r>
              <a:rPr lang="en-US" altLang="zh-CN" sz="1200" b="1" kern="100" dirty="0">
                <a:effectLst/>
                <a:cs typeface="Times New Roman" panose="02020603050405020304" pitchFamily="18" charset="0"/>
              </a:rPr>
              <a:t>(</a:t>
            </a:r>
            <a:r>
              <a:rPr lang="en-US" altLang="zh-CN" sz="1200" b="1" kern="100" dirty="0" err="1">
                <a:effectLst/>
                <a:cs typeface="Times New Roman" panose="02020603050405020304" pitchFamily="18" charset="0"/>
              </a:rPr>
              <a:t>len</a:t>
            </a:r>
            <a:r>
              <a:rPr lang="en-US" altLang="zh-CN" sz="1200" b="1" kern="100" dirty="0">
                <a:effectLst/>
                <a:cs typeface="Times New Roman" panose="02020603050405020304" pitchFamily="18" charset="0"/>
              </a:rPr>
              <a:t>(no))  #</a:t>
            </a:r>
            <a:r>
              <a:rPr lang="zh-CN" altLang="zh-CN" sz="1200" b="1" kern="100" dirty="0">
                <a:effectLst/>
                <a:cs typeface="Times New Roman" panose="02020603050405020304" pitchFamily="18" charset="0"/>
              </a:rPr>
              <a:t>初始化</a:t>
            </a:r>
            <a:endParaRPr lang="zh-CN" altLang="zh-CN" sz="1200" kern="100" dirty="0">
              <a:effectLst/>
              <a:cs typeface="Times New Roman" panose="02020603050405020304" pitchFamily="18" charset="0"/>
            </a:endParaRPr>
          </a:p>
          <a:p>
            <a:pPr indent="711835" algn="just"/>
            <a:r>
              <a:rPr lang="en-US" altLang="zh-CN" sz="1200" b="1" kern="100" dirty="0">
                <a:effectLst/>
                <a:cs typeface="Times New Roman" panose="02020603050405020304" pitchFamily="18" charset="0"/>
              </a:rPr>
              <a:t>for </a:t>
            </a:r>
            <a:r>
              <a:rPr lang="en-US" altLang="zh-CN" sz="1200" b="1" kern="100" dirty="0" err="1">
                <a:effectLst/>
                <a:cs typeface="Times New Roman" panose="02020603050405020304" pitchFamily="18" charset="0"/>
              </a:rPr>
              <a:t>i</a:t>
            </a:r>
            <a:r>
              <a:rPr lang="en-US" altLang="zh-CN" sz="1200" b="1" kern="100" dirty="0">
                <a:effectLst/>
                <a:cs typeface="Times New Roman" panose="02020603050405020304" pitchFamily="18" charset="0"/>
              </a:rPr>
              <a:t> in range(</a:t>
            </a:r>
            <a:r>
              <a:rPr lang="en-US" altLang="zh-CN" sz="1200" b="1" kern="100" dirty="0" err="1">
                <a:effectLst/>
                <a:cs typeface="Times New Roman" panose="02020603050405020304" pitchFamily="18" charset="0"/>
              </a:rPr>
              <a:t>len</a:t>
            </a:r>
            <a:r>
              <a:rPr lang="en-US" altLang="zh-CN" sz="1200" b="1" kern="100" dirty="0">
                <a:effectLst/>
                <a:cs typeface="Times New Roman" panose="02020603050405020304" pitchFamily="18" charset="0"/>
              </a:rPr>
              <a:t>(no)):</a:t>
            </a:r>
            <a:endParaRPr lang="zh-CN" altLang="zh-CN" sz="1200" kern="100" dirty="0">
              <a:effectLst/>
              <a:cs typeface="Times New Roman" panose="02020603050405020304" pitchFamily="18" charset="0"/>
            </a:endParaRPr>
          </a:p>
          <a:p>
            <a:pPr indent="711835" algn="just"/>
            <a:r>
              <a:rPr lang="en-US" altLang="zh-CN" sz="1200" b="1" kern="100" dirty="0">
                <a:effectLst/>
                <a:cs typeface="Times New Roman" panose="02020603050405020304" pitchFamily="18" charset="0"/>
              </a:rPr>
              <a:t>    sim = b[no[</a:t>
            </a:r>
            <a:r>
              <a:rPr lang="en-US" altLang="zh-CN" sz="1200" b="1" kern="100" dirty="0" err="1">
                <a:effectLst/>
                <a:cs typeface="Times New Roman" panose="02020603050405020304" pitchFamily="18" charset="0"/>
              </a:rPr>
              <a:t>i</a:t>
            </a:r>
            <a:r>
              <a:rPr lang="en-US" altLang="zh-CN" sz="1200" b="1" kern="100" dirty="0">
                <a:effectLst/>
                <a:cs typeface="Times New Roman" panose="02020603050405020304" pitchFamily="18" charset="0"/>
              </a:rPr>
              <a:t>], </a:t>
            </a:r>
            <a:r>
              <a:rPr lang="en-US" altLang="zh-CN" sz="1200" b="1" kern="100" dirty="0" err="1">
                <a:effectLst/>
                <a:cs typeface="Times New Roman" panose="02020603050405020304" pitchFamily="18" charset="0"/>
              </a:rPr>
              <a:t>yb</a:t>
            </a:r>
            <a:r>
              <a:rPr lang="en-US" altLang="zh-CN" sz="1200" b="1" kern="100" dirty="0">
                <a:effectLst/>
                <a:cs typeface="Times New Roman" panose="02020603050405020304" pitchFamily="18" charset="0"/>
              </a:rPr>
              <a:t>]</a:t>
            </a:r>
            <a:endParaRPr lang="zh-CN" altLang="zh-CN" sz="1200" kern="100" dirty="0">
              <a:effectLst/>
              <a:cs typeface="Times New Roman" panose="02020603050405020304" pitchFamily="18" charset="0"/>
            </a:endParaRPr>
          </a:p>
          <a:p>
            <a:pPr indent="711835" algn="just"/>
            <a:r>
              <a:rPr lang="en-US" altLang="zh-CN" sz="1200" b="1" kern="100" dirty="0">
                <a:effectLst/>
                <a:cs typeface="Times New Roman" panose="02020603050405020304" pitchFamily="18" charset="0"/>
              </a:rPr>
              <a:t>    </a:t>
            </a:r>
            <a:r>
              <a:rPr lang="en-US" altLang="zh-CN" sz="1200" b="1" kern="100" dirty="0" err="1">
                <a:effectLst/>
                <a:cs typeface="Times New Roman" panose="02020603050405020304" pitchFamily="18" charset="0"/>
              </a:rPr>
              <a:t>sc</a:t>
            </a:r>
            <a:r>
              <a:rPr lang="en-US" altLang="zh-CN" sz="1200" b="1" kern="100" dirty="0">
                <a:effectLst/>
                <a:cs typeface="Times New Roman" panose="02020603050405020304" pitchFamily="18" charset="0"/>
              </a:rPr>
              <a:t>[</a:t>
            </a:r>
            <a:r>
              <a:rPr lang="en-US" altLang="zh-CN" sz="1200" b="1" kern="100" dirty="0" err="1">
                <a:effectLst/>
                <a:cs typeface="Times New Roman" panose="02020603050405020304" pitchFamily="18" charset="0"/>
              </a:rPr>
              <a:t>i</a:t>
            </a:r>
            <a:r>
              <a:rPr lang="en-US" altLang="zh-CN" sz="1200" b="1" kern="100" dirty="0">
                <a:effectLst/>
                <a:cs typeface="Times New Roman" panose="02020603050405020304" pitchFamily="18" charset="0"/>
              </a:rPr>
              <a:t>] = </a:t>
            </a:r>
            <a:r>
              <a:rPr lang="en-US" altLang="zh-CN" sz="1200" b="1" kern="100" dirty="0" err="1">
                <a:effectLst/>
                <a:cs typeface="Times New Roman" panose="02020603050405020304" pitchFamily="18" charset="0"/>
              </a:rPr>
              <a:t>ys</a:t>
            </a:r>
            <a:r>
              <a:rPr lang="en-US" altLang="zh-CN" sz="1200" b="1" kern="100" dirty="0">
                <a:effectLst/>
                <a:cs typeface="Times New Roman" panose="02020603050405020304" pitchFamily="18" charset="0"/>
              </a:rPr>
              <a:t> @ sim / sum(sim)</a:t>
            </a:r>
            <a:endParaRPr lang="zh-CN" altLang="zh-CN" sz="1200" kern="100" dirty="0">
              <a:effectLst/>
              <a:cs typeface="Times New Roman" panose="02020603050405020304" pitchFamily="18" charset="0"/>
            </a:endParaRPr>
          </a:p>
          <a:p>
            <a:pPr indent="711835" algn="just"/>
            <a:r>
              <a:rPr lang="en-US" altLang="zh-CN" sz="1200" b="1" kern="100" dirty="0">
                <a:effectLst/>
                <a:cs typeface="Times New Roman" panose="02020603050405020304" pitchFamily="18" charset="0"/>
              </a:rPr>
              <a:t>print('</a:t>
            </a:r>
            <a:r>
              <a:rPr lang="zh-CN" altLang="zh-CN" sz="1200" b="1" kern="100" dirty="0">
                <a:effectLst/>
                <a:cs typeface="Times New Roman" panose="02020603050405020304" pitchFamily="18" charset="0"/>
              </a:rPr>
              <a:t>未评分项的编号为：</a:t>
            </a:r>
            <a:r>
              <a:rPr lang="en-US" altLang="zh-CN" sz="1200" b="1" kern="100" dirty="0">
                <a:effectLst/>
                <a:cs typeface="Times New Roman" panose="02020603050405020304" pitchFamily="18" charset="0"/>
              </a:rPr>
              <a:t>', no+1)</a:t>
            </a:r>
            <a:endParaRPr lang="zh-CN" altLang="zh-CN" sz="1200" kern="100" dirty="0">
              <a:effectLst/>
              <a:cs typeface="Times New Roman" panose="02020603050405020304" pitchFamily="18" charset="0"/>
            </a:endParaRPr>
          </a:p>
          <a:p>
            <a:r>
              <a:rPr lang="en-US" altLang="zh-CN" sz="1200" b="1" dirty="0">
                <a:effectLst/>
              </a:rPr>
              <a:t>            print('</a:t>
            </a:r>
            <a:r>
              <a:rPr lang="zh-CN" altLang="zh-CN" sz="1200" b="1" dirty="0">
                <a:effectLst/>
                <a:cs typeface="Times New Roman" panose="02020603050405020304" pitchFamily="18" charset="0"/>
              </a:rPr>
              <a:t>未评分项的分数为：</a:t>
            </a:r>
            <a:r>
              <a:rPr lang="en-US" altLang="zh-CN" sz="1200" b="1" dirty="0">
                <a:effectLst/>
              </a:rPr>
              <a:t>', </a:t>
            </a:r>
            <a:r>
              <a:rPr lang="en-US" altLang="zh-CN" sz="1200" b="1" dirty="0" err="1">
                <a:effectLst/>
              </a:rPr>
              <a:t>np.round</a:t>
            </a:r>
            <a:r>
              <a:rPr lang="en-US" altLang="zh-CN" sz="1200" b="1" dirty="0">
                <a:effectLst/>
              </a:rPr>
              <a:t>(</a:t>
            </a:r>
            <a:r>
              <a:rPr lang="en-US" altLang="zh-CN" sz="1200" b="1" dirty="0" err="1">
                <a:effectLst/>
              </a:rPr>
              <a:t>sc</a:t>
            </a:r>
            <a:r>
              <a:rPr lang="en-US" altLang="zh-CN" sz="1200" b="1" dirty="0">
                <a:effectLst/>
              </a:rPr>
              <a:t>, 4))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795384354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B297903-8536-4305-86FD-7FCC54C3F74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3. </a:t>
            </a:r>
            <a:r>
              <a:rPr lang="zh-CN" altLang="zh-CN" dirty="0"/>
              <a:t>基于奇异值分解压缩数据的模型二</a:t>
            </a:r>
            <a:endParaRPr lang="zh-CN" altLang="en-US" dirty="0"/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C2C98D20-53CD-4814-A9D7-020995AE97E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7624419"/>
              </p:ext>
            </p:extLst>
          </p:nvPr>
        </p:nvGraphicFramePr>
        <p:xfrm>
          <a:off x="627063" y="1643063"/>
          <a:ext cx="11158537" cy="590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6968" name="Document" r:id="rId3" imgW="11157352" imgH="5926525" progId="Word.Document.12">
                  <p:embed/>
                </p:oleObj>
              </mc:Choice>
              <mc:Fallback>
                <p:oleObj name="Document" r:id="rId3" imgW="11157352" imgH="5926525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C2C98D20-53CD-4814-A9D7-020995AE97E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27063" y="1643063"/>
                        <a:ext cx="11158537" cy="5908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03423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0AEBA65E-59CE-4E51-9670-DF63995235C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6134940"/>
              </p:ext>
            </p:extLst>
          </p:nvPr>
        </p:nvGraphicFramePr>
        <p:xfrm>
          <a:off x="515937" y="931863"/>
          <a:ext cx="11160125" cy="5926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4922" name="Document" r:id="rId3" imgW="11157352" imgH="5944911" progId="Word.Document.12">
                  <p:embed/>
                </p:oleObj>
              </mc:Choice>
              <mc:Fallback>
                <p:oleObj name="Document" r:id="rId3" imgW="11157352" imgH="5944911" progId="Word.Document.12">
                  <p:embed/>
                  <p:pic>
                    <p:nvPicPr>
                      <p:cNvPr id="3" name="对象 2">
                        <a:extLst>
                          <a:ext uri="{FF2B5EF4-FFF2-40B4-BE49-F238E27FC236}">
                            <a16:creationId xmlns:a16="http://schemas.microsoft.com/office/drawing/2014/main" id="{0AEBA65E-59CE-4E51-9670-DF63995235C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15937" y="931863"/>
                        <a:ext cx="11160125" cy="59261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15720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0AEBA65E-59CE-4E51-9670-DF63995235C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9090365"/>
              </p:ext>
            </p:extLst>
          </p:nvPr>
        </p:nvGraphicFramePr>
        <p:xfrm>
          <a:off x="648941" y="1133216"/>
          <a:ext cx="11160125" cy="5265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992" name="Document" r:id="rId3" imgW="11157352" imgH="5281201" progId="Word.Document.12">
                  <p:embed/>
                </p:oleObj>
              </mc:Choice>
              <mc:Fallback>
                <p:oleObj name="Document" r:id="rId3" imgW="11157352" imgH="5281201" progId="Word.Document.12">
                  <p:embed/>
                  <p:pic>
                    <p:nvPicPr>
                      <p:cNvPr id="3" name="对象 2">
                        <a:extLst>
                          <a:ext uri="{FF2B5EF4-FFF2-40B4-BE49-F238E27FC236}">
                            <a16:creationId xmlns:a16="http://schemas.microsoft.com/office/drawing/2014/main" id="{0AEBA65E-59CE-4E51-9670-DF63995235C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48941" y="1133216"/>
                        <a:ext cx="11160125" cy="52657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13586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0AEBA65E-59CE-4E51-9670-DF63995235C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2144630"/>
              </p:ext>
            </p:extLst>
          </p:nvPr>
        </p:nvGraphicFramePr>
        <p:xfrm>
          <a:off x="648941" y="1133216"/>
          <a:ext cx="11160125" cy="5265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016" name="Document" r:id="rId3" imgW="11157352" imgH="5281201" progId="Word.Document.12">
                  <p:embed/>
                </p:oleObj>
              </mc:Choice>
              <mc:Fallback>
                <p:oleObj name="Document" r:id="rId3" imgW="11157352" imgH="5281201" progId="Word.Document.12">
                  <p:embed/>
                  <p:pic>
                    <p:nvPicPr>
                      <p:cNvPr id="3" name="对象 2">
                        <a:extLst>
                          <a:ext uri="{FF2B5EF4-FFF2-40B4-BE49-F238E27FC236}">
                            <a16:creationId xmlns:a16="http://schemas.microsoft.com/office/drawing/2014/main" id="{0AEBA65E-59CE-4E51-9670-DF63995235C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48941" y="1133216"/>
                        <a:ext cx="11160125" cy="52657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64142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0AEBA65E-59CE-4E51-9670-DF63995235C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8479683"/>
              </p:ext>
            </p:extLst>
          </p:nvPr>
        </p:nvGraphicFramePr>
        <p:xfrm>
          <a:off x="648941" y="1133216"/>
          <a:ext cx="11160125" cy="5265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0040" name="Document" r:id="rId3" imgW="11157352" imgH="5281201" progId="Word.Document.12">
                  <p:embed/>
                </p:oleObj>
              </mc:Choice>
              <mc:Fallback>
                <p:oleObj name="Document" r:id="rId3" imgW="11157352" imgH="5281201" progId="Word.Document.12">
                  <p:embed/>
                  <p:pic>
                    <p:nvPicPr>
                      <p:cNvPr id="3" name="对象 2">
                        <a:extLst>
                          <a:ext uri="{FF2B5EF4-FFF2-40B4-BE49-F238E27FC236}">
                            <a16:creationId xmlns:a16="http://schemas.microsoft.com/office/drawing/2014/main" id="{0AEBA65E-59CE-4E51-9670-DF63995235C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48941" y="1133216"/>
                        <a:ext cx="11160125" cy="52657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56347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0AEBA65E-59CE-4E51-9670-DF63995235C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4282353"/>
              </p:ext>
            </p:extLst>
          </p:nvPr>
        </p:nvGraphicFramePr>
        <p:xfrm>
          <a:off x="648941" y="1133216"/>
          <a:ext cx="11160125" cy="5265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1064" name="Document" r:id="rId3" imgW="11157352" imgH="5281201" progId="Word.Document.12">
                  <p:embed/>
                </p:oleObj>
              </mc:Choice>
              <mc:Fallback>
                <p:oleObj name="Document" r:id="rId3" imgW="11157352" imgH="5281201" progId="Word.Document.12">
                  <p:embed/>
                  <p:pic>
                    <p:nvPicPr>
                      <p:cNvPr id="3" name="对象 2">
                        <a:extLst>
                          <a:ext uri="{FF2B5EF4-FFF2-40B4-BE49-F238E27FC236}">
                            <a16:creationId xmlns:a16="http://schemas.microsoft.com/office/drawing/2014/main" id="{0AEBA65E-59CE-4E51-9670-DF63995235C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48941" y="1133216"/>
                        <a:ext cx="11160125" cy="52657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24030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C44DAEF-5245-4AC4-9A25-81BE9F414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9850978"/>
              </p:ext>
            </p:extLst>
          </p:nvPr>
        </p:nvGraphicFramePr>
        <p:xfrm>
          <a:off x="709439" y="1043709"/>
          <a:ext cx="11109325" cy="546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04" name="Document" r:id="rId3" imgW="11106616" imgH="5484892" progId="Word.Document.12">
                  <p:embed/>
                </p:oleObj>
              </mc:Choice>
              <mc:Fallback>
                <p:oleObj name="Document" r:id="rId3" imgW="11106616" imgH="5484892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9439" y="1043709"/>
                        <a:ext cx="11109325" cy="5468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41993D96-71B9-4031-A38E-39DD254A3E1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9863732"/>
              </p:ext>
            </p:extLst>
          </p:nvPr>
        </p:nvGraphicFramePr>
        <p:xfrm>
          <a:off x="711200" y="3436938"/>
          <a:ext cx="11107738" cy="547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05" name="Document" r:id="rId5" imgW="11106616" imgH="5492824" progId="Word.Document.12">
                  <p:embed/>
                </p:oleObj>
              </mc:Choice>
              <mc:Fallback>
                <p:oleObj name="Document" r:id="rId5" imgW="11106616" imgH="5492824" progId="Word.Document.12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44DAEF-5245-4AC4-9A25-81BE9F414B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11200" y="3436938"/>
                        <a:ext cx="11107738" cy="5470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21871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0AEBA65E-59CE-4E51-9670-DF63995235C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9802784"/>
              </p:ext>
            </p:extLst>
          </p:nvPr>
        </p:nvGraphicFramePr>
        <p:xfrm>
          <a:off x="648941" y="1133216"/>
          <a:ext cx="11160125" cy="5265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2088" name="Document" r:id="rId3" imgW="11157352" imgH="5281201" progId="Word.Document.12">
                  <p:embed/>
                </p:oleObj>
              </mc:Choice>
              <mc:Fallback>
                <p:oleObj name="Document" r:id="rId3" imgW="11157352" imgH="5281201" progId="Word.Document.12">
                  <p:embed/>
                  <p:pic>
                    <p:nvPicPr>
                      <p:cNvPr id="3" name="对象 2">
                        <a:extLst>
                          <a:ext uri="{FF2B5EF4-FFF2-40B4-BE49-F238E27FC236}">
                            <a16:creationId xmlns:a16="http://schemas.microsoft.com/office/drawing/2014/main" id="{0AEBA65E-59CE-4E51-9670-DF63995235C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48941" y="1133216"/>
                        <a:ext cx="11160125" cy="52657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12804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0AEBA65E-59CE-4E51-9670-DF63995235C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1384117"/>
              </p:ext>
            </p:extLst>
          </p:nvPr>
        </p:nvGraphicFramePr>
        <p:xfrm>
          <a:off x="648941" y="1133216"/>
          <a:ext cx="11160125" cy="5265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3112" name="Document" r:id="rId3" imgW="11157352" imgH="5281201" progId="Word.Document.12">
                  <p:embed/>
                </p:oleObj>
              </mc:Choice>
              <mc:Fallback>
                <p:oleObj name="Document" r:id="rId3" imgW="11157352" imgH="5281201" progId="Word.Document.12">
                  <p:embed/>
                  <p:pic>
                    <p:nvPicPr>
                      <p:cNvPr id="3" name="对象 2">
                        <a:extLst>
                          <a:ext uri="{FF2B5EF4-FFF2-40B4-BE49-F238E27FC236}">
                            <a16:creationId xmlns:a16="http://schemas.microsoft.com/office/drawing/2014/main" id="{0AEBA65E-59CE-4E51-9670-DF63995235C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48941" y="1133216"/>
                        <a:ext cx="11160125" cy="52657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52820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0AEBA65E-59CE-4E51-9670-DF63995235C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2839426"/>
              </p:ext>
            </p:extLst>
          </p:nvPr>
        </p:nvGraphicFramePr>
        <p:xfrm>
          <a:off x="642938" y="1135063"/>
          <a:ext cx="11312525" cy="5265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4136" name="Document" r:id="rId3" imgW="11313520" imgH="5281201" progId="Word.Document.12">
                  <p:embed/>
                </p:oleObj>
              </mc:Choice>
              <mc:Fallback>
                <p:oleObj name="Document" r:id="rId3" imgW="11313520" imgH="5281201" progId="Word.Document.12">
                  <p:embed/>
                  <p:pic>
                    <p:nvPicPr>
                      <p:cNvPr id="3" name="对象 2">
                        <a:extLst>
                          <a:ext uri="{FF2B5EF4-FFF2-40B4-BE49-F238E27FC236}">
                            <a16:creationId xmlns:a16="http://schemas.microsoft.com/office/drawing/2014/main" id="{0AEBA65E-59CE-4E51-9670-DF63995235C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42938" y="1135063"/>
                        <a:ext cx="11312525" cy="52657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68886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A8A95B85-FE05-41AB-B673-CA28244AD6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8288" y="960697"/>
            <a:ext cx="11236325" cy="5446713"/>
          </a:xfrm>
        </p:spPr>
        <p:txBody>
          <a:bodyPr/>
          <a:lstStyle/>
          <a:p>
            <a:pPr indent="266700" algn="just"/>
            <a:r>
              <a:rPr lang="zh-CN" altLang="zh-CN" sz="1600" b="1" kern="100" dirty="0">
                <a:effectLst/>
                <a:cs typeface="Times New Roman" panose="02020603050405020304" pitchFamily="18" charset="0"/>
              </a:rPr>
              <a:t>计算的</a:t>
            </a:r>
            <a:r>
              <a:rPr lang="en-US" altLang="zh-CN" sz="1600" b="1" kern="100" dirty="0">
                <a:effectLst/>
                <a:cs typeface="Times New Roman" panose="02020603050405020304" pitchFamily="18" charset="0"/>
              </a:rPr>
              <a:t>Python</a:t>
            </a:r>
            <a:r>
              <a:rPr lang="zh-CN" altLang="zh-CN" sz="1600" b="1" kern="100" dirty="0">
                <a:effectLst/>
                <a:cs typeface="Times New Roman" panose="02020603050405020304" pitchFamily="18" charset="0"/>
              </a:rPr>
              <a:t>程序如下：</a:t>
            </a:r>
            <a:endParaRPr lang="zh-CN" altLang="zh-CN" sz="1600" kern="100" dirty="0">
              <a:effectLst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1600" b="1" kern="100" dirty="0">
                <a:effectLst/>
                <a:cs typeface="Times New Roman" panose="02020603050405020304" pitchFamily="18" charset="0"/>
              </a:rPr>
              <a:t>#</a:t>
            </a:r>
            <a:r>
              <a:rPr lang="zh-CN" altLang="zh-CN" sz="1600" b="1" kern="100" dirty="0">
                <a:effectLst/>
                <a:cs typeface="Times New Roman" panose="02020603050405020304" pitchFamily="18" charset="0"/>
              </a:rPr>
              <a:t>程序文件</a:t>
            </a:r>
            <a:r>
              <a:rPr lang="en-US" altLang="zh-CN" sz="1600" b="1" kern="100" dirty="0">
                <a:effectLst/>
                <a:cs typeface="Times New Roman" panose="02020603050405020304" pitchFamily="18" charset="0"/>
              </a:rPr>
              <a:t>ex3_6_2.py</a:t>
            </a:r>
            <a:endParaRPr lang="zh-CN" altLang="zh-CN" sz="1600" kern="100" dirty="0">
              <a:effectLst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1600" b="1" kern="100" dirty="0">
                <a:effectLst/>
                <a:cs typeface="Times New Roman" panose="02020603050405020304" pitchFamily="18" charset="0"/>
              </a:rPr>
              <a:t>import </a:t>
            </a:r>
            <a:r>
              <a:rPr lang="en-US" altLang="zh-CN" sz="1600" b="1" kern="100" dirty="0" err="1">
                <a:effectLst/>
                <a:cs typeface="Times New Roman" panose="02020603050405020304" pitchFamily="18" charset="0"/>
              </a:rPr>
              <a:t>numpy</a:t>
            </a:r>
            <a:r>
              <a:rPr lang="en-US" altLang="zh-CN" sz="1600" b="1" kern="100" dirty="0">
                <a:effectLst/>
                <a:cs typeface="Times New Roman" panose="02020603050405020304" pitchFamily="18" charset="0"/>
              </a:rPr>
              <a:t> as np</a:t>
            </a:r>
            <a:endParaRPr lang="zh-CN" altLang="zh-CN" sz="1600" kern="100" dirty="0">
              <a:effectLst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1600" b="1" kern="100" dirty="0">
                <a:effectLst/>
                <a:cs typeface="Times New Roman" panose="02020603050405020304" pitchFamily="18" charset="0"/>
              </a:rPr>
              <a:t>import pandas as pd</a:t>
            </a:r>
            <a:endParaRPr lang="zh-CN" altLang="zh-CN" sz="1600" kern="100" dirty="0">
              <a:effectLst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1600" b="1" kern="100" dirty="0">
                <a:effectLst/>
                <a:cs typeface="Times New Roman" panose="02020603050405020304" pitchFamily="18" charset="0"/>
              </a:rPr>
              <a:t> </a:t>
            </a:r>
            <a:endParaRPr lang="zh-CN" altLang="zh-CN" sz="1600" kern="100" dirty="0">
              <a:effectLst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1600" b="1" kern="100" dirty="0">
                <a:effectLst/>
                <a:cs typeface="Times New Roman" panose="02020603050405020304" pitchFamily="18" charset="0"/>
              </a:rPr>
              <a:t>a = </a:t>
            </a:r>
            <a:r>
              <a:rPr lang="en-US" altLang="zh-CN" sz="1600" b="1" kern="100" dirty="0" err="1">
                <a:effectLst/>
                <a:cs typeface="Times New Roman" panose="02020603050405020304" pitchFamily="18" charset="0"/>
              </a:rPr>
              <a:t>np.loadtxt</a:t>
            </a:r>
            <a:r>
              <a:rPr lang="en-US" altLang="zh-CN" sz="1600" b="1" kern="100" dirty="0">
                <a:effectLst/>
                <a:cs typeface="Times New Roman" panose="02020603050405020304" pitchFamily="18" charset="0"/>
              </a:rPr>
              <a:t>('data3_6_1.txt')</a:t>
            </a:r>
            <a:endParaRPr lang="zh-CN" altLang="zh-CN" sz="1600" kern="100" dirty="0">
              <a:effectLst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1600" b="1" kern="100" dirty="0">
                <a:effectLst/>
                <a:cs typeface="Times New Roman" panose="02020603050405020304" pitchFamily="18" charset="0"/>
              </a:rPr>
              <a:t>u, sigma, </a:t>
            </a:r>
            <a:r>
              <a:rPr lang="en-US" altLang="zh-CN" sz="1600" b="1" kern="100" dirty="0" err="1">
                <a:effectLst/>
                <a:cs typeface="Times New Roman" panose="02020603050405020304" pitchFamily="18" charset="0"/>
              </a:rPr>
              <a:t>vt</a:t>
            </a:r>
            <a:r>
              <a:rPr lang="en-US" altLang="zh-CN" sz="1600" b="1" kern="100" dirty="0">
                <a:effectLst/>
                <a:cs typeface="Times New Roman" panose="02020603050405020304" pitchFamily="18" charset="0"/>
              </a:rPr>
              <a:t> = </a:t>
            </a:r>
            <a:r>
              <a:rPr lang="en-US" altLang="zh-CN" sz="1600" b="1" kern="100" dirty="0" err="1">
                <a:effectLst/>
                <a:cs typeface="Times New Roman" panose="02020603050405020304" pitchFamily="18" charset="0"/>
              </a:rPr>
              <a:t>np.linalg.svd</a:t>
            </a:r>
            <a:r>
              <a:rPr lang="en-US" altLang="zh-CN" sz="1600" b="1" kern="100" dirty="0">
                <a:effectLst/>
                <a:cs typeface="Times New Roman" panose="02020603050405020304" pitchFamily="18" charset="0"/>
              </a:rPr>
              <a:t>(a)</a:t>
            </a:r>
            <a:endParaRPr lang="zh-CN" altLang="zh-CN" sz="1600" kern="100" dirty="0">
              <a:effectLst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1600" b="1" kern="100" dirty="0">
                <a:effectLst/>
                <a:cs typeface="Times New Roman" panose="02020603050405020304" pitchFamily="18" charset="0"/>
              </a:rPr>
              <a:t>print(sigma)</a:t>
            </a:r>
            <a:endParaRPr lang="zh-CN" altLang="zh-CN" sz="1600" kern="100" dirty="0">
              <a:effectLst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1600" b="1" kern="100" dirty="0">
                <a:effectLst/>
                <a:cs typeface="Times New Roman" panose="02020603050405020304" pitchFamily="18" charset="0"/>
              </a:rPr>
              <a:t>cs = </a:t>
            </a:r>
            <a:r>
              <a:rPr lang="en-US" altLang="zh-CN" sz="1600" b="1" kern="100" dirty="0" err="1">
                <a:effectLst/>
                <a:cs typeface="Times New Roman" panose="02020603050405020304" pitchFamily="18" charset="0"/>
              </a:rPr>
              <a:t>np.cumsum</a:t>
            </a:r>
            <a:r>
              <a:rPr lang="en-US" altLang="zh-CN" sz="1600" b="1" kern="100" dirty="0">
                <a:effectLst/>
                <a:cs typeface="Times New Roman" panose="02020603050405020304" pitchFamily="18" charset="0"/>
              </a:rPr>
              <a:t>(sigma**2)  </a:t>
            </a:r>
            <a:endParaRPr lang="zh-CN" altLang="zh-CN" sz="1600" kern="100" dirty="0">
              <a:effectLst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1600" b="1" kern="100" dirty="0">
                <a:effectLst/>
                <a:cs typeface="Times New Roman" panose="02020603050405020304" pitchFamily="18" charset="0"/>
              </a:rPr>
              <a:t>rate = cs / cs[-1]  #</a:t>
            </a:r>
            <a:r>
              <a:rPr lang="zh-CN" altLang="zh-CN" sz="1600" b="1" kern="100" dirty="0">
                <a:effectLst/>
                <a:cs typeface="Times New Roman" panose="02020603050405020304" pitchFamily="18" charset="0"/>
              </a:rPr>
              <a:t>计算信息累积贡献率</a:t>
            </a:r>
            <a:endParaRPr lang="zh-CN" altLang="zh-CN" sz="1600" kern="100" dirty="0">
              <a:effectLst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1600" b="1" kern="100" dirty="0" err="1">
                <a:effectLst/>
                <a:cs typeface="Times New Roman" panose="02020603050405020304" pitchFamily="18" charset="0"/>
              </a:rPr>
              <a:t>ind</a:t>
            </a:r>
            <a:r>
              <a:rPr lang="en-US" altLang="zh-CN" sz="1600" b="1" kern="100" dirty="0">
                <a:effectLst/>
                <a:cs typeface="Times New Roman" panose="02020603050405020304" pitchFamily="18" charset="0"/>
              </a:rPr>
              <a:t> = </a:t>
            </a:r>
            <a:r>
              <a:rPr lang="en-US" altLang="zh-CN" sz="1600" b="1" kern="100" dirty="0" err="1">
                <a:effectLst/>
                <a:cs typeface="Times New Roman" panose="02020603050405020304" pitchFamily="18" charset="0"/>
              </a:rPr>
              <a:t>np.where</a:t>
            </a:r>
            <a:r>
              <a:rPr lang="en-US" altLang="zh-CN" sz="1600" b="1" kern="100" dirty="0">
                <a:effectLst/>
                <a:cs typeface="Times New Roman" panose="02020603050405020304" pitchFamily="18" charset="0"/>
              </a:rPr>
              <a:t>(rate&gt;=0.9)[0][0]+1</a:t>
            </a:r>
            <a:endParaRPr lang="zh-CN" altLang="zh-CN" sz="1600" kern="100" dirty="0">
              <a:effectLst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1600" b="1" kern="100" dirty="0">
                <a:effectLst/>
                <a:cs typeface="Times New Roman" panose="02020603050405020304" pitchFamily="18" charset="0"/>
              </a:rPr>
              <a:t>#ind</a:t>
            </a:r>
            <a:r>
              <a:rPr lang="zh-CN" altLang="zh-CN" sz="1600" b="1" kern="100" dirty="0">
                <a:effectLst/>
                <a:cs typeface="Times New Roman" panose="02020603050405020304" pitchFamily="18" charset="0"/>
              </a:rPr>
              <a:t>为奇异值的个数，满足信息提出率达到</a:t>
            </a:r>
            <a:r>
              <a:rPr lang="en-US" altLang="zh-CN" sz="1600" b="1" kern="100" dirty="0">
                <a:effectLst/>
                <a:cs typeface="Times New Roman" panose="02020603050405020304" pitchFamily="18" charset="0"/>
              </a:rPr>
              <a:t>90%</a:t>
            </a:r>
            <a:endParaRPr lang="zh-CN" altLang="zh-CN" sz="1600" kern="100" dirty="0">
              <a:effectLst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1600" b="1" kern="100" dirty="0">
                <a:effectLst/>
                <a:cs typeface="Times New Roman" panose="02020603050405020304" pitchFamily="18" charset="0"/>
              </a:rPr>
              <a:t>b = </a:t>
            </a:r>
            <a:r>
              <a:rPr lang="en-US" altLang="zh-CN" sz="1600" b="1" kern="100" dirty="0" err="1">
                <a:effectLst/>
                <a:cs typeface="Times New Roman" panose="02020603050405020304" pitchFamily="18" charset="0"/>
              </a:rPr>
              <a:t>np.diag</a:t>
            </a:r>
            <a:r>
              <a:rPr lang="en-US" altLang="zh-CN" sz="1600" b="1" kern="100" dirty="0">
                <a:effectLst/>
                <a:cs typeface="Times New Roman" panose="02020603050405020304" pitchFamily="18" charset="0"/>
              </a:rPr>
              <a:t>(sigma[:</a:t>
            </a:r>
            <a:r>
              <a:rPr lang="en-US" altLang="zh-CN" sz="1600" b="1" kern="100" dirty="0" err="1">
                <a:effectLst/>
                <a:cs typeface="Times New Roman" panose="02020603050405020304" pitchFamily="18" charset="0"/>
              </a:rPr>
              <a:t>ind</a:t>
            </a:r>
            <a:r>
              <a:rPr lang="en-US" altLang="zh-CN" sz="1600" b="1" kern="100" dirty="0">
                <a:effectLst/>
                <a:cs typeface="Times New Roman" panose="02020603050405020304" pitchFamily="18" charset="0"/>
              </a:rPr>
              <a:t>]) @ </a:t>
            </a:r>
            <a:r>
              <a:rPr lang="en-US" altLang="zh-CN" sz="1600" b="1" kern="100" dirty="0" err="1">
                <a:effectLst/>
                <a:cs typeface="Times New Roman" panose="02020603050405020304" pitchFamily="18" charset="0"/>
              </a:rPr>
              <a:t>u.T</a:t>
            </a:r>
            <a:r>
              <a:rPr lang="en-US" altLang="zh-CN" sz="1600" b="1" kern="100" dirty="0">
                <a:effectLst/>
                <a:cs typeface="Times New Roman" panose="02020603050405020304" pitchFamily="18" charset="0"/>
              </a:rPr>
              <a:t>[:</a:t>
            </a:r>
            <a:r>
              <a:rPr lang="en-US" altLang="zh-CN" sz="1600" b="1" kern="100" dirty="0" err="1">
                <a:effectLst/>
                <a:cs typeface="Times New Roman" panose="02020603050405020304" pitchFamily="18" charset="0"/>
              </a:rPr>
              <a:t>ind</a:t>
            </a:r>
            <a:r>
              <a:rPr lang="en-US" altLang="zh-CN" sz="1600" b="1" kern="100" dirty="0">
                <a:effectLst/>
                <a:cs typeface="Times New Roman" panose="02020603050405020304" pitchFamily="18" charset="0"/>
              </a:rPr>
              <a:t>, :] @ a  #</a:t>
            </a:r>
            <a:r>
              <a:rPr lang="zh-CN" altLang="zh-CN" sz="1600" b="1" kern="100" dirty="0">
                <a:effectLst/>
                <a:cs typeface="Times New Roman" panose="02020603050405020304" pitchFamily="18" charset="0"/>
              </a:rPr>
              <a:t>得到降维数据</a:t>
            </a:r>
            <a:endParaRPr lang="zh-CN" altLang="zh-CN" sz="1600" kern="100" dirty="0">
              <a:effectLst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1600" b="1" kern="100" dirty="0">
                <a:effectLst/>
                <a:cs typeface="Times New Roman" panose="02020603050405020304" pitchFamily="18" charset="0"/>
              </a:rPr>
              <a:t> </a:t>
            </a:r>
            <a:endParaRPr lang="zh-CN" altLang="zh-CN" sz="1600" kern="100" dirty="0">
              <a:effectLst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1600" b="1" kern="100" dirty="0">
                <a:effectLst/>
                <a:cs typeface="Times New Roman" panose="02020603050405020304" pitchFamily="18" charset="0"/>
              </a:rPr>
              <a:t>c = </a:t>
            </a:r>
            <a:r>
              <a:rPr lang="en-US" altLang="zh-CN" sz="1600" b="1" kern="100" dirty="0" err="1">
                <a:effectLst/>
                <a:cs typeface="Times New Roman" panose="02020603050405020304" pitchFamily="18" charset="0"/>
              </a:rPr>
              <a:t>np.linalg.norm</a:t>
            </a:r>
            <a:r>
              <a:rPr lang="en-US" altLang="zh-CN" sz="1600" b="1" kern="100" dirty="0">
                <a:effectLst/>
                <a:cs typeface="Times New Roman" panose="02020603050405020304" pitchFamily="18" charset="0"/>
              </a:rPr>
              <a:t>(b, axis=0, </a:t>
            </a:r>
            <a:r>
              <a:rPr lang="en-US" altLang="zh-CN" sz="1600" b="1" kern="100" dirty="0" err="1">
                <a:effectLst/>
                <a:cs typeface="Times New Roman" panose="02020603050405020304" pitchFamily="18" charset="0"/>
              </a:rPr>
              <a:t>keepdims</a:t>
            </a:r>
            <a:r>
              <a:rPr lang="en-US" altLang="zh-CN" sz="1600" b="1" kern="100" dirty="0">
                <a:effectLst/>
                <a:cs typeface="Times New Roman" panose="02020603050405020304" pitchFamily="18" charset="0"/>
              </a:rPr>
              <a:t>=True)  #</a:t>
            </a:r>
            <a:r>
              <a:rPr lang="zh-CN" altLang="zh-CN" sz="1600" b="1" kern="100" dirty="0">
                <a:effectLst/>
                <a:cs typeface="Times New Roman" panose="02020603050405020304" pitchFamily="18" charset="0"/>
              </a:rPr>
              <a:t>逐列求范数</a:t>
            </a:r>
            <a:endParaRPr lang="zh-CN" altLang="zh-CN" sz="1600" kern="100" dirty="0">
              <a:effectLst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1600" b="1" kern="100" dirty="0">
                <a:effectLst/>
                <a:cs typeface="Times New Roman" panose="02020603050405020304" pitchFamily="18" charset="0"/>
              </a:rPr>
              <a:t>d = 0.5 * </a:t>
            </a:r>
            <a:r>
              <a:rPr lang="en-US" altLang="zh-CN" sz="1600" b="1" kern="100" dirty="0" err="1">
                <a:effectLst/>
                <a:cs typeface="Times New Roman" panose="02020603050405020304" pitchFamily="18" charset="0"/>
              </a:rPr>
              <a:t>b.T</a:t>
            </a:r>
            <a:r>
              <a:rPr lang="en-US" altLang="zh-CN" sz="1600" b="1" kern="100" dirty="0">
                <a:effectLst/>
                <a:cs typeface="Times New Roman" panose="02020603050405020304" pitchFamily="18" charset="0"/>
              </a:rPr>
              <a:t> @ b / (</a:t>
            </a:r>
            <a:r>
              <a:rPr lang="en-US" altLang="zh-CN" sz="1600" b="1" kern="100" dirty="0" err="1">
                <a:effectLst/>
                <a:cs typeface="Times New Roman" panose="02020603050405020304" pitchFamily="18" charset="0"/>
              </a:rPr>
              <a:t>c.T</a:t>
            </a:r>
            <a:r>
              <a:rPr lang="en-US" altLang="zh-CN" sz="1600" b="1" kern="100" dirty="0">
                <a:effectLst/>
                <a:cs typeface="Times New Roman" panose="02020603050405020304" pitchFamily="18" charset="0"/>
              </a:rPr>
              <a:t> @ c) + 0.5  #</a:t>
            </a:r>
            <a:r>
              <a:rPr lang="zh-CN" altLang="zh-CN" sz="1600" b="1" kern="100" dirty="0">
                <a:effectLst/>
                <a:cs typeface="Times New Roman" panose="02020603050405020304" pitchFamily="18" charset="0"/>
              </a:rPr>
              <a:t>求相似度</a:t>
            </a:r>
            <a:endParaRPr lang="zh-CN" altLang="zh-CN" sz="1600" kern="100" dirty="0">
              <a:effectLst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1600" b="1" kern="100" dirty="0">
                <a:effectLst/>
                <a:cs typeface="Times New Roman" panose="02020603050405020304" pitchFamily="18" charset="0"/>
              </a:rPr>
              <a:t>#d = 0.5 * </a:t>
            </a:r>
            <a:r>
              <a:rPr lang="en-US" altLang="zh-CN" sz="1600" b="1" kern="100" dirty="0" err="1">
                <a:effectLst/>
                <a:cs typeface="Times New Roman" panose="02020603050405020304" pitchFamily="18" charset="0"/>
              </a:rPr>
              <a:t>np.corrcoef</a:t>
            </a:r>
            <a:r>
              <a:rPr lang="en-US" altLang="zh-CN" sz="1600" b="1" kern="100" dirty="0">
                <a:effectLst/>
                <a:cs typeface="Times New Roman" panose="02020603050405020304" pitchFamily="18" charset="0"/>
              </a:rPr>
              <a:t>(</a:t>
            </a:r>
            <a:r>
              <a:rPr lang="en-US" altLang="zh-CN" sz="1600" b="1" kern="100" dirty="0" err="1">
                <a:effectLst/>
                <a:cs typeface="Times New Roman" panose="02020603050405020304" pitchFamily="18" charset="0"/>
              </a:rPr>
              <a:t>b.T</a:t>
            </a:r>
            <a:r>
              <a:rPr lang="en-US" altLang="zh-CN" sz="1600" b="1" kern="100" dirty="0">
                <a:effectLst/>
                <a:cs typeface="Times New Roman" panose="02020603050405020304" pitchFamily="18" charset="0"/>
              </a:rPr>
              <a:t>) + 0.5</a:t>
            </a:r>
            <a:endParaRPr lang="zh-CN" altLang="zh-CN" sz="1600" kern="100" dirty="0">
              <a:effectLst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1600" b="1" kern="100" dirty="0">
                <a:effectLst/>
                <a:cs typeface="Times New Roman" panose="02020603050405020304" pitchFamily="18" charset="0"/>
              </a:rPr>
              <a:t>dd = </a:t>
            </a:r>
            <a:r>
              <a:rPr lang="en-US" altLang="zh-CN" sz="1600" b="1" kern="100" dirty="0" err="1">
                <a:effectLst/>
                <a:cs typeface="Times New Roman" panose="02020603050405020304" pitchFamily="18" charset="0"/>
              </a:rPr>
              <a:t>pd.DataFrame</a:t>
            </a:r>
            <a:r>
              <a:rPr lang="en-US" altLang="zh-CN" sz="1600" b="1" kern="100" dirty="0">
                <a:effectLst/>
                <a:cs typeface="Times New Roman" panose="02020603050405020304" pitchFamily="18" charset="0"/>
              </a:rPr>
              <a:t>(d)</a:t>
            </a:r>
            <a:endParaRPr lang="zh-CN" altLang="zh-CN" sz="1600" kern="100" dirty="0">
              <a:effectLst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1600" b="1" kern="100" dirty="0" err="1">
                <a:effectLst/>
                <a:cs typeface="Times New Roman" panose="02020603050405020304" pitchFamily="18" charset="0"/>
              </a:rPr>
              <a:t>dd.to_excel</a:t>
            </a:r>
            <a:r>
              <a:rPr lang="en-US" altLang="zh-CN" sz="1600" b="1" kern="100" dirty="0">
                <a:effectLst/>
                <a:cs typeface="Times New Roman" panose="02020603050405020304" pitchFamily="18" charset="0"/>
              </a:rPr>
              <a:t>('data3_6_3.xlsx', index=False)</a:t>
            </a:r>
            <a:endParaRPr lang="zh-CN" altLang="zh-CN" sz="1600" kern="100" dirty="0">
              <a:effectLst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1600" b="1" kern="100" dirty="0">
                <a:effectLst/>
                <a:cs typeface="Times New Roman" panose="02020603050405020304" pitchFamily="18" charset="0"/>
              </a:rPr>
              <a:t> </a:t>
            </a:r>
            <a:endParaRPr lang="zh-CN" altLang="zh-CN" sz="1600" kern="100" dirty="0">
              <a:effectLst/>
              <a:cs typeface="Times New Roman" panose="02020603050405020304" pitchFamily="18" charset="0"/>
            </a:endParaRPr>
          </a:p>
          <a:p>
            <a:pPr indent="266700" algn="just"/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784517793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A8A95B85-FE05-41AB-B673-CA28244AD6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indent="266700" algn="just"/>
            <a:r>
              <a:rPr lang="en-US" altLang="zh-CN" sz="1800" b="1" kern="100" dirty="0">
                <a:effectLst/>
                <a:cs typeface="Times New Roman" panose="02020603050405020304" pitchFamily="18" charset="0"/>
              </a:rPr>
              <a:t> </a:t>
            </a:r>
            <a:endParaRPr lang="zh-CN" altLang="zh-CN" sz="1800" kern="100" dirty="0">
              <a:effectLst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1800" b="1" kern="100" dirty="0">
                <a:effectLst/>
                <a:cs typeface="Times New Roman" panose="02020603050405020304" pitchFamily="18" charset="0"/>
              </a:rPr>
              <a:t>print('</a:t>
            </a:r>
            <a:r>
              <a:rPr lang="zh-CN" altLang="zh-CN" sz="1800" b="1" kern="100" dirty="0">
                <a:effectLst/>
                <a:cs typeface="Times New Roman" panose="02020603050405020304" pitchFamily="18" charset="0"/>
              </a:rPr>
              <a:t>请输入人员编号</a:t>
            </a:r>
            <a:r>
              <a:rPr lang="en-US" altLang="zh-CN" sz="1800" b="1" kern="100" dirty="0">
                <a:effectLst/>
                <a:cs typeface="Times New Roman" panose="02020603050405020304" pitchFamily="18" charset="0"/>
              </a:rPr>
              <a:t>1-18')</a:t>
            </a:r>
            <a:endParaRPr lang="zh-CN" altLang="zh-CN" sz="1800" kern="100" dirty="0">
              <a:effectLst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1800" b="1" kern="100" dirty="0">
                <a:effectLst/>
                <a:cs typeface="Times New Roman" panose="02020603050405020304" pitchFamily="18" charset="0"/>
              </a:rPr>
              <a:t>user = int(input())</a:t>
            </a:r>
            <a:endParaRPr lang="zh-CN" altLang="zh-CN" sz="1800" kern="100" dirty="0">
              <a:effectLst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1800" b="1" kern="100" dirty="0">
                <a:effectLst/>
                <a:cs typeface="Times New Roman" panose="02020603050405020304" pitchFamily="18" charset="0"/>
              </a:rPr>
              <a:t>n = </a:t>
            </a:r>
            <a:r>
              <a:rPr lang="en-US" altLang="zh-CN" sz="1800" b="1" kern="100" dirty="0" err="1">
                <a:effectLst/>
                <a:cs typeface="Times New Roman" panose="02020603050405020304" pitchFamily="18" charset="0"/>
              </a:rPr>
              <a:t>a.shape</a:t>
            </a:r>
            <a:r>
              <a:rPr lang="en-US" altLang="zh-CN" sz="1800" b="1" kern="100" dirty="0">
                <a:effectLst/>
                <a:cs typeface="Times New Roman" panose="02020603050405020304" pitchFamily="18" charset="0"/>
              </a:rPr>
              <a:t>[1]  #</a:t>
            </a:r>
            <a:r>
              <a:rPr lang="zh-CN" altLang="zh-CN" sz="1800" b="1" kern="100" dirty="0">
                <a:effectLst/>
                <a:cs typeface="Times New Roman" panose="02020603050405020304" pitchFamily="18" charset="0"/>
              </a:rPr>
              <a:t>变量的个数</a:t>
            </a:r>
            <a:endParaRPr lang="zh-CN" altLang="zh-CN" sz="1800" kern="100" dirty="0">
              <a:effectLst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1800" b="1" kern="100" dirty="0">
                <a:effectLst/>
                <a:cs typeface="Times New Roman" panose="02020603050405020304" pitchFamily="18" charset="0"/>
              </a:rPr>
              <a:t>no = </a:t>
            </a:r>
            <a:r>
              <a:rPr lang="en-US" altLang="zh-CN" sz="1800" b="1" kern="100" dirty="0" err="1">
                <a:effectLst/>
                <a:cs typeface="Times New Roman" panose="02020603050405020304" pitchFamily="18" charset="0"/>
              </a:rPr>
              <a:t>np.where</a:t>
            </a:r>
            <a:r>
              <a:rPr lang="en-US" altLang="zh-CN" sz="1800" b="1" kern="100" dirty="0">
                <a:effectLst/>
                <a:cs typeface="Times New Roman" panose="02020603050405020304" pitchFamily="18" charset="0"/>
              </a:rPr>
              <a:t>(a[user-1, :]==0)[0] #</a:t>
            </a:r>
            <a:r>
              <a:rPr lang="zh-CN" altLang="zh-CN" sz="1800" b="1" kern="100" dirty="0">
                <a:effectLst/>
                <a:cs typeface="Times New Roman" panose="02020603050405020304" pitchFamily="18" charset="0"/>
              </a:rPr>
              <a:t>未评分编号</a:t>
            </a:r>
            <a:endParaRPr lang="zh-CN" altLang="zh-CN" sz="1800" kern="100" dirty="0">
              <a:effectLst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1800" b="1" kern="100" dirty="0" err="1">
                <a:effectLst/>
                <a:cs typeface="Times New Roman" panose="02020603050405020304" pitchFamily="18" charset="0"/>
              </a:rPr>
              <a:t>yb</a:t>
            </a:r>
            <a:r>
              <a:rPr lang="en-US" altLang="zh-CN" sz="1800" b="1" kern="100" dirty="0">
                <a:effectLst/>
                <a:cs typeface="Times New Roman" panose="02020603050405020304" pitchFamily="18" charset="0"/>
              </a:rPr>
              <a:t> = set(range(n)) - set(no)  #</a:t>
            </a:r>
            <a:r>
              <a:rPr lang="zh-CN" altLang="zh-CN" sz="1800" b="1" kern="100" dirty="0">
                <a:effectLst/>
                <a:cs typeface="Times New Roman" panose="02020603050405020304" pitchFamily="18" charset="0"/>
              </a:rPr>
              <a:t>已评分编号</a:t>
            </a:r>
            <a:endParaRPr lang="zh-CN" altLang="zh-CN" sz="1800" kern="100" dirty="0">
              <a:effectLst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1800" b="1" kern="100" dirty="0" err="1">
                <a:effectLst/>
                <a:cs typeface="Times New Roman" panose="02020603050405020304" pitchFamily="18" charset="0"/>
              </a:rPr>
              <a:t>yb</a:t>
            </a:r>
            <a:r>
              <a:rPr lang="en-US" altLang="zh-CN" sz="1800" b="1" kern="100" dirty="0">
                <a:effectLst/>
                <a:cs typeface="Times New Roman" panose="02020603050405020304" pitchFamily="18" charset="0"/>
              </a:rPr>
              <a:t> = list(</a:t>
            </a:r>
            <a:r>
              <a:rPr lang="en-US" altLang="zh-CN" sz="1800" b="1" kern="100" dirty="0" err="1">
                <a:effectLst/>
                <a:cs typeface="Times New Roman" panose="02020603050405020304" pitchFamily="18" charset="0"/>
              </a:rPr>
              <a:t>yb</a:t>
            </a:r>
            <a:r>
              <a:rPr lang="en-US" altLang="zh-CN" sz="1800" b="1" kern="100" dirty="0">
                <a:effectLst/>
                <a:cs typeface="Times New Roman" panose="02020603050405020304" pitchFamily="18" charset="0"/>
              </a:rPr>
              <a:t>)</a:t>
            </a:r>
            <a:endParaRPr lang="zh-CN" altLang="zh-CN" sz="1800" kern="100" dirty="0">
              <a:effectLst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1800" b="1" kern="100" dirty="0" err="1">
                <a:effectLst/>
                <a:cs typeface="Times New Roman" panose="02020603050405020304" pitchFamily="18" charset="0"/>
              </a:rPr>
              <a:t>ys</a:t>
            </a:r>
            <a:r>
              <a:rPr lang="en-US" altLang="zh-CN" sz="1800" b="1" kern="100" dirty="0">
                <a:effectLst/>
                <a:cs typeface="Times New Roman" panose="02020603050405020304" pitchFamily="18" charset="0"/>
              </a:rPr>
              <a:t> = a[user-1, </a:t>
            </a:r>
            <a:r>
              <a:rPr lang="en-US" altLang="zh-CN" sz="1800" b="1" kern="100" dirty="0" err="1">
                <a:effectLst/>
                <a:cs typeface="Times New Roman" panose="02020603050405020304" pitchFamily="18" charset="0"/>
              </a:rPr>
              <a:t>yb</a:t>
            </a:r>
            <a:r>
              <a:rPr lang="en-US" altLang="zh-CN" sz="1800" b="1" kern="100" dirty="0">
                <a:effectLst/>
                <a:cs typeface="Times New Roman" panose="02020603050405020304" pitchFamily="18" charset="0"/>
              </a:rPr>
              <a:t>]  #</a:t>
            </a:r>
            <a:r>
              <a:rPr lang="zh-CN" altLang="zh-CN" sz="1800" b="1" kern="100" dirty="0">
                <a:effectLst/>
                <a:cs typeface="Times New Roman" panose="02020603050405020304" pitchFamily="18" charset="0"/>
              </a:rPr>
              <a:t>已评分分数</a:t>
            </a:r>
            <a:endParaRPr lang="zh-CN" altLang="zh-CN" sz="1800" kern="100" dirty="0">
              <a:effectLst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1800" b="1" kern="100" dirty="0" err="1">
                <a:effectLst/>
                <a:cs typeface="Times New Roman" panose="02020603050405020304" pitchFamily="18" charset="0"/>
              </a:rPr>
              <a:t>sc</a:t>
            </a:r>
            <a:r>
              <a:rPr lang="en-US" altLang="zh-CN" sz="1800" b="1" kern="100" dirty="0">
                <a:effectLst/>
                <a:cs typeface="Times New Roman" panose="02020603050405020304" pitchFamily="18" charset="0"/>
              </a:rPr>
              <a:t> = </a:t>
            </a:r>
            <a:r>
              <a:rPr lang="en-US" altLang="zh-CN" sz="1800" b="1" kern="100" dirty="0" err="1">
                <a:effectLst/>
                <a:cs typeface="Times New Roman" panose="02020603050405020304" pitchFamily="18" charset="0"/>
              </a:rPr>
              <a:t>np.zeros</a:t>
            </a:r>
            <a:r>
              <a:rPr lang="en-US" altLang="zh-CN" sz="1800" b="1" kern="100" dirty="0">
                <a:effectLst/>
                <a:cs typeface="Times New Roman" panose="02020603050405020304" pitchFamily="18" charset="0"/>
              </a:rPr>
              <a:t>(</a:t>
            </a:r>
            <a:r>
              <a:rPr lang="en-US" altLang="zh-CN" sz="1800" b="1" kern="100" dirty="0" err="1">
                <a:effectLst/>
                <a:cs typeface="Times New Roman" panose="02020603050405020304" pitchFamily="18" charset="0"/>
              </a:rPr>
              <a:t>len</a:t>
            </a:r>
            <a:r>
              <a:rPr lang="en-US" altLang="zh-CN" sz="1800" b="1" kern="100" dirty="0">
                <a:effectLst/>
                <a:cs typeface="Times New Roman" panose="02020603050405020304" pitchFamily="18" charset="0"/>
              </a:rPr>
              <a:t>(no))  #</a:t>
            </a:r>
            <a:r>
              <a:rPr lang="zh-CN" altLang="zh-CN" sz="1800" b="1" kern="100" dirty="0">
                <a:effectLst/>
                <a:cs typeface="Times New Roman" panose="02020603050405020304" pitchFamily="18" charset="0"/>
              </a:rPr>
              <a:t>初始化</a:t>
            </a:r>
            <a:endParaRPr lang="zh-CN" altLang="zh-CN" sz="1800" kern="100" dirty="0">
              <a:effectLst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1800" b="1" kern="100" dirty="0">
                <a:effectLst/>
                <a:cs typeface="Times New Roman" panose="02020603050405020304" pitchFamily="18" charset="0"/>
              </a:rPr>
              <a:t>for </a:t>
            </a:r>
            <a:r>
              <a:rPr lang="en-US" altLang="zh-CN" sz="1800" b="1" kern="100" dirty="0" err="1">
                <a:effectLst/>
                <a:cs typeface="Times New Roman" panose="02020603050405020304" pitchFamily="18" charset="0"/>
              </a:rPr>
              <a:t>i</a:t>
            </a:r>
            <a:r>
              <a:rPr lang="en-US" altLang="zh-CN" sz="1800" b="1" kern="100" dirty="0">
                <a:effectLst/>
                <a:cs typeface="Times New Roman" panose="02020603050405020304" pitchFamily="18" charset="0"/>
              </a:rPr>
              <a:t> in range(</a:t>
            </a:r>
            <a:r>
              <a:rPr lang="en-US" altLang="zh-CN" sz="1800" b="1" kern="100" dirty="0" err="1">
                <a:effectLst/>
                <a:cs typeface="Times New Roman" panose="02020603050405020304" pitchFamily="18" charset="0"/>
              </a:rPr>
              <a:t>len</a:t>
            </a:r>
            <a:r>
              <a:rPr lang="en-US" altLang="zh-CN" sz="1800" b="1" kern="100" dirty="0">
                <a:effectLst/>
                <a:cs typeface="Times New Roman" panose="02020603050405020304" pitchFamily="18" charset="0"/>
              </a:rPr>
              <a:t>(no)):</a:t>
            </a:r>
            <a:endParaRPr lang="zh-CN" altLang="zh-CN" sz="1800" kern="100" dirty="0">
              <a:effectLst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1800" b="1" kern="100" dirty="0">
                <a:effectLst/>
                <a:cs typeface="Times New Roman" panose="02020603050405020304" pitchFamily="18" charset="0"/>
              </a:rPr>
              <a:t>    sim = d[no[</a:t>
            </a:r>
            <a:r>
              <a:rPr lang="en-US" altLang="zh-CN" sz="1800" b="1" kern="100" dirty="0" err="1">
                <a:effectLst/>
                <a:cs typeface="Times New Roman" panose="02020603050405020304" pitchFamily="18" charset="0"/>
              </a:rPr>
              <a:t>i</a:t>
            </a:r>
            <a:r>
              <a:rPr lang="en-US" altLang="zh-CN" sz="1800" b="1" kern="100" dirty="0">
                <a:effectLst/>
                <a:cs typeface="Times New Roman" panose="02020603050405020304" pitchFamily="18" charset="0"/>
              </a:rPr>
              <a:t>], </a:t>
            </a:r>
            <a:r>
              <a:rPr lang="en-US" altLang="zh-CN" sz="1800" b="1" kern="100" dirty="0" err="1">
                <a:effectLst/>
                <a:cs typeface="Times New Roman" panose="02020603050405020304" pitchFamily="18" charset="0"/>
              </a:rPr>
              <a:t>yb</a:t>
            </a:r>
            <a:r>
              <a:rPr lang="en-US" altLang="zh-CN" sz="1800" b="1" kern="100" dirty="0">
                <a:effectLst/>
                <a:cs typeface="Times New Roman" panose="02020603050405020304" pitchFamily="18" charset="0"/>
              </a:rPr>
              <a:t>]</a:t>
            </a:r>
            <a:endParaRPr lang="zh-CN" altLang="zh-CN" sz="1800" kern="100" dirty="0">
              <a:effectLst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1800" b="1" kern="100" dirty="0">
                <a:effectLst/>
                <a:cs typeface="Times New Roman" panose="02020603050405020304" pitchFamily="18" charset="0"/>
              </a:rPr>
              <a:t>    </a:t>
            </a:r>
            <a:r>
              <a:rPr lang="en-US" altLang="zh-CN" sz="1800" b="1" kern="100" dirty="0" err="1">
                <a:effectLst/>
                <a:cs typeface="Times New Roman" panose="02020603050405020304" pitchFamily="18" charset="0"/>
              </a:rPr>
              <a:t>sc</a:t>
            </a:r>
            <a:r>
              <a:rPr lang="en-US" altLang="zh-CN" sz="1800" b="1" kern="100" dirty="0">
                <a:effectLst/>
                <a:cs typeface="Times New Roman" panose="02020603050405020304" pitchFamily="18" charset="0"/>
              </a:rPr>
              <a:t>[</a:t>
            </a:r>
            <a:r>
              <a:rPr lang="en-US" altLang="zh-CN" sz="1800" b="1" kern="100" dirty="0" err="1">
                <a:effectLst/>
                <a:cs typeface="Times New Roman" panose="02020603050405020304" pitchFamily="18" charset="0"/>
              </a:rPr>
              <a:t>i</a:t>
            </a:r>
            <a:r>
              <a:rPr lang="en-US" altLang="zh-CN" sz="1800" b="1" kern="100" dirty="0">
                <a:effectLst/>
                <a:cs typeface="Times New Roman" panose="02020603050405020304" pitchFamily="18" charset="0"/>
              </a:rPr>
              <a:t>] = </a:t>
            </a:r>
            <a:r>
              <a:rPr lang="en-US" altLang="zh-CN" sz="1800" b="1" kern="100" dirty="0" err="1">
                <a:effectLst/>
                <a:cs typeface="Times New Roman" panose="02020603050405020304" pitchFamily="18" charset="0"/>
              </a:rPr>
              <a:t>ys</a:t>
            </a:r>
            <a:r>
              <a:rPr lang="en-US" altLang="zh-CN" sz="1800" b="1" kern="100" dirty="0">
                <a:effectLst/>
                <a:cs typeface="Times New Roman" panose="02020603050405020304" pitchFamily="18" charset="0"/>
              </a:rPr>
              <a:t> @ sim / sum(sim)</a:t>
            </a:r>
            <a:endParaRPr lang="zh-CN" altLang="zh-CN" sz="1800" kern="100" dirty="0">
              <a:effectLst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1800" b="1" kern="100" dirty="0">
                <a:effectLst/>
                <a:cs typeface="Times New Roman" panose="02020603050405020304" pitchFamily="18" charset="0"/>
              </a:rPr>
              <a:t>print('</a:t>
            </a:r>
            <a:r>
              <a:rPr lang="zh-CN" altLang="zh-CN" sz="1800" b="1" kern="100" dirty="0">
                <a:effectLst/>
                <a:cs typeface="Times New Roman" panose="02020603050405020304" pitchFamily="18" charset="0"/>
              </a:rPr>
              <a:t>未评分项的编号为：</a:t>
            </a:r>
            <a:r>
              <a:rPr lang="en-US" altLang="zh-CN" sz="1800" b="1" kern="100" dirty="0">
                <a:effectLst/>
                <a:cs typeface="Times New Roman" panose="02020603050405020304" pitchFamily="18" charset="0"/>
              </a:rPr>
              <a:t>', no+1)</a:t>
            </a:r>
            <a:endParaRPr lang="zh-CN" altLang="zh-CN" sz="1800" kern="100" dirty="0">
              <a:effectLst/>
              <a:cs typeface="Times New Roman" panose="02020603050405020304" pitchFamily="18" charset="0"/>
            </a:endParaRPr>
          </a:p>
          <a:p>
            <a:r>
              <a:rPr lang="en-US" altLang="zh-CN" sz="1800" b="1" dirty="0">
                <a:effectLst/>
              </a:rPr>
              <a:t>     print('</a:t>
            </a:r>
            <a:r>
              <a:rPr lang="zh-CN" altLang="zh-CN" sz="1800" b="1" dirty="0">
                <a:effectLst/>
                <a:cs typeface="Times New Roman" panose="02020603050405020304" pitchFamily="18" charset="0"/>
              </a:rPr>
              <a:t>未评分项的分数为：</a:t>
            </a:r>
            <a:r>
              <a:rPr lang="en-US" altLang="zh-CN" sz="1800" b="1" dirty="0">
                <a:effectLst/>
              </a:rPr>
              <a:t>', </a:t>
            </a:r>
            <a:r>
              <a:rPr lang="en-US" altLang="zh-CN" sz="1800" b="1" dirty="0" err="1">
                <a:effectLst/>
              </a:rPr>
              <a:t>np.round</a:t>
            </a:r>
            <a:r>
              <a:rPr lang="en-US" altLang="zh-CN" sz="1800" b="1" dirty="0">
                <a:effectLst/>
              </a:rPr>
              <a:t>(sc,4))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2736996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0AEBA65E-59CE-4E51-9670-DF63995235C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3494799"/>
              </p:ext>
            </p:extLst>
          </p:nvPr>
        </p:nvGraphicFramePr>
        <p:xfrm>
          <a:off x="648941" y="1133216"/>
          <a:ext cx="11160125" cy="5265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5160" name="Document" r:id="rId3" imgW="11157352" imgH="5281201" progId="Word.Document.12">
                  <p:embed/>
                </p:oleObj>
              </mc:Choice>
              <mc:Fallback>
                <p:oleObj name="Document" r:id="rId3" imgW="11157352" imgH="5281201" progId="Word.Document.12">
                  <p:embed/>
                  <p:pic>
                    <p:nvPicPr>
                      <p:cNvPr id="3" name="对象 2">
                        <a:extLst>
                          <a:ext uri="{FF2B5EF4-FFF2-40B4-BE49-F238E27FC236}">
                            <a16:creationId xmlns:a16="http://schemas.microsoft.com/office/drawing/2014/main" id="{0AEBA65E-59CE-4E51-9670-DF63995235C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48941" y="1133216"/>
                        <a:ext cx="11160125" cy="52657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86434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0AEBA65E-59CE-4E51-9670-DF63995235C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209839"/>
              </p:ext>
            </p:extLst>
          </p:nvPr>
        </p:nvGraphicFramePr>
        <p:xfrm>
          <a:off x="648941" y="1133216"/>
          <a:ext cx="11160125" cy="5265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6184" name="Document" r:id="rId3" imgW="11157352" imgH="5281201" progId="Word.Document.12">
                  <p:embed/>
                </p:oleObj>
              </mc:Choice>
              <mc:Fallback>
                <p:oleObj name="Document" r:id="rId3" imgW="11157352" imgH="5281201" progId="Word.Document.12">
                  <p:embed/>
                  <p:pic>
                    <p:nvPicPr>
                      <p:cNvPr id="3" name="对象 2">
                        <a:extLst>
                          <a:ext uri="{FF2B5EF4-FFF2-40B4-BE49-F238E27FC236}">
                            <a16:creationId xmlns:a16="http://schemas.microsoft.com/office/drawing/2014/main" id="{0AEBA65E-59CE-4E51-9670-DF63995235C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48941" y="1133216"/>
                        <a:ext cx="11160125" cy="52657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94449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0AEBA65E-59CE-4E51-9670-DF63995235C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5357115"/>
              </p:ext>
            </p:extLst>
          </p:nvPr>
        </p:nvGraphicFramePr>
        <p:xfrm>
          <a:off x="648941" y="1133216"/>
          <a:ext cx="11160125" cy="5265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08" name="Document" r:id="rId3" imgW="11157352" imgH="5281201" progId="Word.Document.12">
                  <p:embed/>
                </p:oleObj>
              </mc:Choice>
              <mc:Fallback>
                <p:oleObj name="Document" r:id="rId3" imgW="11157352" imgH="5281201" progId="Word.Document.12">
                  <p:embed/>
                  <p:pic>
                    <p:nvPicPr>
                      <p:cNvPr id="3" name="对象 2">
                        <a:extLst>
                          <a:ext uri="{FF2B5EF4-FFF2-40B4-BE49-F238E27FC236}">
                            <a16:creationId xmlns:a16="http://schemas.microsoft.com/office/drawing/2014/main" id="{0AEBA65E-59CE-4E51-9670-DF63995235C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48941" y="1133216"/>
                        <a:ext cx="11160125" cy="52657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30229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0AEBA65E-59CE-4E51-9670-DF63995235C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6106645"/>
              </p:ext>
            </p:extLst>
          </p:nvPr>
        </p:nvGraphicFramePr>
        <p:xfrm>
          <a:off x="648941" y="1133216"/>
          <a:ext cx="11160125" cy="5265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32" name="Document" r:id="rId3" imgW="11157352" imgH="5281201" progId="Word.Document.12">
                  <p:embed/>
                </p:oleObj>
              </mc:Choice>
              <mc:Fallback>
                <p:oleObj name="Document" r:id="rId3" imgW="11157352" imgH="5281201" progId="Word.Document.12">
                  <p:embed/>
                  <p:pic>
                    <p:nvPicPr>
                      <p:cNvPr id="3" name="对象 2">
                        <a:extLst>
                          <a:ext uri="{FF2B5EF4-FFF2-40B4-BE49-F238E27FC236}">
                            <a16:creationId xmlns:a16="http://schemas.microsoft.com/office/drawing/2014/main" id="{0AEBA65E-59CE-4E51-9670-DF63995235C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48941" y="1133216"/>
                        <a:ext cx="11160125" cy="52657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19162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0AEBA65E-59CE-4E51-9670-DF63995235C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4779327"/>
              </p:ext>
            </p:extLst>
          </p:nvPr>
        </p:nvGraphicFramePr>
        <p:xfrm>
          <a:off x="648941" y="1133216"/>
          <a:ext cx="11160125" cy="5265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56" name="Document" r:id="rId3" imgW="11157352" imgH="5281201" progId="Word.Document.12">
                  <p:embed/>
                </p:oleObj>
              </mc:Choice>
              <mc:Fallback>
                <p:oleObj name="Document" r:id="rId3" imgW="11157352" imgH="5281201" progId="Word.Document.12">
                  <p:embed/>
                  <p:pic>
                    <p:nvPicPr>
                      <p:cNvPr id="3" name="对象 2">
                        <a:extLst>
                          <a:ext uri="{FF2B5EF4-FFF2-40B4-BE49-F238E27FC236}">
                            <a16:creationId xmlns:a16="http://schemas.microsoft.com/office/drawing/2014/main" id="{0AEBA65E-59CE-4E51-9670-DF63995235C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48941" y="1133216"/>
                        <a:ext cx="11160125" cy="52657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63597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1173</TotalTime>
  <Words>2176</Words>
  <Application>Microsoft Office PowerPoint</Application>
  <PresentationFormat>宽屏</PresentationFormat>
  <Paragraphs>208</Paragraphs>
  <Slides>105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105</vt:i4>
      </vt:variant>
    </vt:vector>
  </HeadingPairs>
  <TitlesOfParts>
    <vt:vector size="112" baseType="lpstr">
      <vt:lpstr>等线</vt:lpstr>
      <vt:lpstr>微软雅黑</vt:lpstr>
      <vt:lpstr>Arial</vt:lpstr>
      <vt:lpstr>Calibri</vt:lpstr>
      <vt:lpstr>Times New Roman</vt:lpstr>
      <vt:lpstr>Office 主题</vt:lpstr>
      <vt:lpstr>Document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</dc:creator>
  <cp:lastModifiedBy>gav</cp:lastModifiedBy>
  <cp:revision>69</cp:revision>
  <dcterms:created xsi:type="dcterms:W3CDTF">2020-12-25T07:26:00Z</dcterms:created>
  <dcterms:modified xsi:type="dcterms:W3CDTF">2022-01-14T00:06:15Z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2052-11.1.0.10228</vt:lpwstr>
  </property>
</Properties>
</file>