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527" r:id="rId3"/>
    <p:sldId id="542" r:id="rId4"/>
    <p:sldId id="543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5" r:id="rId14"/>
    <p:sldId id="656" r:id="rId15"/>
    <p:sldId id="660" r:id="rId16"/>
    <p:sldId id="661" r:id="rId17"/>
    <p:sldId id="662" r:id="rId18"/>
    <p:sldId id="545" r:id="rId19"/>
    <p:sldId id="550" r:id="rId20"/>
    <p:sldId id="605" r:id="rId21"/>
    <p:sldId id="606" r:id="rId22"/>
    <p:sldId id="663" r:id="rId23"/>
    <p:sldId id="664" r:id="rId24"/>
    <p:sldId id="665" r:id="rId25"/>
    <p:sldId id="607" r:id="rId26"/>
    <p:sldId id="666" r:id="rId27"/>
    <p:sldId id="667" r:id="rId28"/>
    <p:sldId id="668" r:id="rId29"/>
    <p:sldId id="609" r:id="rId30"/>
    <p:sldId id="673" r:id="rId31"/>
    <p:sldId id="674" r:id="rId32"/>
    <p:sldId id="669" r:id="rId33"/>
    <p:sldId id="670" r:id="rId34"/>
    <p:sldId id="671" r:id="rId35"/>
    <p:sldId id="675" r:id="rId36"/>
    <p:sldId id="676" r:id="rId37"/>
    <p:sldId id="672" r:id="rId38"/>
    <p:sldId id="608" r:id="rId39"/>
    <p:sldId id="610" r:id="rId40"/>
    <p:sldId id="685" r:id="rId41"/>
    <p:sldId id="552" r:id="rId42"/>
    <p:sldId id="677" r:id="rId43"/>
    <p:sldId id="678" r:id="rId44"/>
    <p:sldId id="679" r:id="rId45"/>
    <p:sldId id="680" r:id="rId46"/>
    <p:sldId id="686" r:id="rId47"/>
    <p:sldId id="687" r:id="rId48"/>
    <p:sldId id="681" r:id="rId49"/>
    <p:sldId id="546" r:id="rId50"/>
    <p:sldId id="611" r:id="rId51"/>
    <p:sldId id="551" r:id="rId52"/>
    <p:sldId id="688" r:id="rId53"/>
    <p:sldId id="612" r:id="rId54"/>
    <p:sldId id="693" r:id="rId55"/>
    <p:sldId id="614" r:id="rId56"/>
    <p:sldId id="557" r:id="rId57"/>
    <p:sldId id="694" r:id="rId58"/>
    <p:sldId id="613" r:id="rId59"/>
    <p:sldId id="618" r:id="rId60"/>
    <p:sldId id="689" r:id="rId61"/>
    <p:sldId id="690" r:id="rId62"/>
    <p:sldId id="691" r:id="rId63"/>
    <p:sldId id="692" r:id="rId64"/>
    <p:sldId id="620" r:id="rId65"/>
    <p:sldId id="615" r:id="rId66"/>
    <p:sldId id="558" r:id="rId67"/>
    <p:sldId id="622" r:id="rId68"/>
    <p:sldId id="624" r:id="rId69"/>
    <p:sldId id="617" r:id="rId70"/>
    <p:sldId id="626" r:id="rId71"/>
    <p:sldId id="619" r:id="rId72"/>
    <p:sldId id="621" r:id="rId73"/>
    <p:sldId id="623" r:id="rId74"/>
    <p:sldId id="625" r:id="rId75"/>
    <p:sldId id="627" r:id="rId76"/>
    <p:sldId id="695" r:id="rId77"/>
    <p:sldId id="698" r:id="rId78"/>
    <p:sldId id="628" r:id="rId79"/>
    <p:sldId id="696" r:id="rId80"/>
    <p:sldId id="697" r:id="rId81"/>
    <p:sldId id="699" r:id="rId82"/>
    <p:sldId id="559" r:id="rId83"/>
    <p:sldId id="629" r:id="rId84"/>
    <p:sldId id="630" r:id="rId85"/>
    <p:sldId id="700" r:id="rId86"/>
    <p:sldId id="632" r:id="rId87"/>
    <p:sldId id="706" r:id="rId88"/>
    <p:sldId id="701" r:id="rId89"/>
    <p:sldId id="702" r:id="rId90"/>
    <p:sldId id="703" r:id="rId91"/>
    <p:sldId id="704" r:id="rId92"/>
    <p:sldId id="705" r:id="rId93"/>
    <p:sldId id="631" r:id="rId94"/>
    <p:sldId id="711" r:id="rId95"/>
    <p:sldId id="560" r:id="rId96"/>
    <p:sldId id="633" r:id="rId97"/>
    <p:sldId id="707" r:id="rId98"/>
    <p:sldId id="708" r:id="rId99"/>
    <p:sldId id="709" r:id="rId100"/>
    <p:sldId id="710" r:id="rId101"/>
    <p:sldId id="712" r:id="rId102"/>
    <p:sldId id="717" r:id="rId103"/>
    <p:sldId id="718" r:id="rId104"/>
    <p:sldId id="719" r:id="rId105"/>
    <p:sldId id="547" r:id="rId106"/>
    <p:sldId id="634" r:id="rId107"/>
    <p:sldId id="548" r:id="rId108"/>
    <p:sldId id="720" r:id="rId109"/>
    <p:sldId id="721" r:id="rId110"/>
    <p:sldId id="722" r:id="rId111"/>
    <p:sldId id="635" r:id="rId112"/>
    <p:sldId id="723" r:id="rId113"/>
    <p:sldId id="724" r:id="rId114"/>
    <p:sldId id="725" r:id="rId115"/>
    <p:sldId id="637" r:id="rId116"/>
    <p:sldId id="639" r:id="rId117"/>
    <p:sldId id="726" r:id="rId118"/>
    <p:sldId id="727" r:id="rId119"/>
    <p:sldId id="636" r:id="rId120"/>
    <p:sldId id="638" r:id="rId121"/>
    <p:sldId id="640" r:id="rId122"/>
    <p:sldId id="641" r:id="rId123"/>
    <p:sldId id="642" r:id="rId124"/>
    <p:sldId id="728" r:id="rId125"/>
    <p:sldId id="729" r:id="rId126"/>
    <p:sldId id="730" r:id="rId127"/>
    <p:sldId id="643" r:id="rId128"/>
    <p:sldId id="731" r:id="rId129"/>
    <p:sldId id="735" r:id="rId130"/>
    <p:sldId id="736" r:id="rId131"/>
    <p:sldId id="737" r:id="rId132"/>
    <p:sldId id="738" r:id="rId133"/>
    <p:sldId id="739" r:id="rId134"/>
    <p:sldId id="740" r:id="rId135"/>
    <p:sldId id="741" r:id="rId136"/>
    <p:sldId id="742" r:id="rId1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8" autoAdjust="0"/>
    <p:restoredTop sz="94660"/>
  </p:normalViewPr>
  <p:slideViewPr>
    <p:cSldViewPr snapToGrid="0">
      <p:cViewPr varScale="1">
        <p:scale>
          <a:sx n="44" d="100"/>
          <a:sy n="44" d="100"/>
        </p:scale>
        <p:origin x="5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FCC9EF-54AF-4B07-8601-3C668473D41A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487549-7C9D-4F7A-8CCC-DA0290E7DF3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E2A6F2-BBDF-4E93-9E19-76FF6E8F4A34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3030CB-E70B-487A-BD33-30B933B923A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12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FCC9EF-54AF-4B07-8601-3C668473D41A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37627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BAC2E5-82FB-40CB-8DC8-8F3BE79E7DD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7110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78E9C2-3714-48E5-B5C7-FDEE6459CB4D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22867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07AE05-7AAD-4959-846D-DE85873090C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11241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31E3383-7BDB-46BD-A902-A20AF69A9A3B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29162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06502-1EC8-4FDD-91B4-09F29B4FBE6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36859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66C360-6DDF-4CA7-8E45-99114E9CA83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525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E0D4A4-A59B-4357-9C0C-B5FDD746421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294668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CDEEAA-AA45-42CE-832A-C55A2A4391D4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4138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15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9653F3-445E-415B-9ADF-5C465E6B71B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26938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F8AD07-E258-4C3C-8A78-5AE361EBE53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37462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787FD1-A605-49C1-B5AA-2A1A3393BCD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155390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9382F2-D295-4BAE-874F-1C14926C8A0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28393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72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07F630-4D24-41A1-ACD6-8C87AB19EBA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39818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BB8BC6-1462-42A9-8ED6-C9B642A1703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253674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9561B4-B0D6-4591-8069-58F1288BB6E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10874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84FC94-1547-48C7-8C95-3BFAAD29571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3270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74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4AC385-A306-4AD7-A10D-2DCC9254E33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26775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66526B-0775-462C-B633-7D4672D847A5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8621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B1C793-FEAC-4171-9310-DB94F1B5CD0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1467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15CF6-611C-40A8-90FD-7E82E227332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23027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23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图论模型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8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D7E8C-C5F7-438A-82FF-6CEF8448F700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14031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73E7BE-1F04-4B43-8EF4-C514CFDBF5F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2093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1A200A-24AF-451B-93CB-3B8DC87F28C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10318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D300B3-5201-4070-8AD2-E6587CB1BE6B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14143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EA46A-33FA-44ED-B0C8-CBC4164E59C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69825-99E5-48F3-8019-A49A68AE7C4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65B72C-F3BB-4239-9827-1B13CF2FA21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E1338B-7A1E-4567-9049-873ADEF3884E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4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102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103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104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105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106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10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108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109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110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111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112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8.doc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Word_Document109.docx"/><Relationship Id="rId4" Type="http://schemas.openxmlformats.org/officeDocument/2006/relationships/image" Target="../media/image113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0.docx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116.emf"/><Relationship Id="rId5" Type="http://schemas.openxmlformats.org/officeDocument/2006/relationships/package" Target="../embeddings/Microsoft_Word_Document111.docx"/><Relationship Id="rId4" Type="http://schemas.openxmlformats.org/officeDocument/2006/relationships/image" Target="../media/image115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2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11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3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118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4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1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5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120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6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122.emf"/><Relationship Id="rId5" Type="http://schemas.openxmlformats.org/officeDocument/2006/relationships/package" Target="../embeddings/Microsoft_Word_Document117.docx"/><Relationship Id="rId4" Type="http://schemas.openxmlformats.org/officeDocument/2006/relationships/image" Target="../media/image121.e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8.docx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123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9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125.emf"/><Relationship Id="rId5" Type="http://schemas.openxmlformats.org/officeDocument/2006/relationships/package" Target="../embeddings/Microsoft_Word_Document120.docx"/><Relationship Id="rId4" Type="http://schemas.openxmlformats.org/officeDocument/2006/relationships/image" Target="../media/image124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1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126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2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2.vml"/><Relationship Id="rId4" Type="http://schemas.openxmlformats.org/officeDocument/2006/relationships/image" Target="../media/image127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3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3.vml"/><Relationship Id="rId4" Type="http://schemas.openxmlformats.org/officeDocument/2006/relationships/image" Target="../media/image128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4.docx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129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5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5.vml"/><Relationship Id="rId4" Type="http://schemas.openxmlformats.org/officeDocument/2006/relationships/image" Target="../media/image130.e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5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50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package" Target="../embeddings/Microsoft_Word_Document47.docx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5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6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7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7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7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7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70.docx"/><Relationship Id="rId4" Type="http://schemas.openxmlformats.org/officeDocument/2006/relationships/image" Target="../media/image74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7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77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7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9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8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8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package" Target="../embeddings/Microsoft_Word_Document77.docx"/><Relationship Id="rId7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78.docx"/><Relationship Id="rId4" Type="http://schemas.openxmlformats.org/officeDocument/2006/relationships/image" Target="../media/image8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8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87.emf"/><Relationship Id="rId5" Type="http://schemas.openxmlformats.org/officeDocument/2006/relationships/package" Target="../embeddings/Microsoft_Word_Document82.docx"/><Relationship Id="rId4" Type="http://schemas.openxmlformats.org/officeDocument/2006/relationships/image" Target="../media/image86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88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89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90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92.emf"/><Relationship Id="rId5" Type="http://schemas.openxmlformats.org/officeDocument/2006/relationships/package" Target="../embeddings/Microsoft_Word_Document87.docx"/><Relationship Id="rId4" Type="http://schemas.openxmlformats.org/officeDocument/2006/relationships/image" Target="../media/image91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9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94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9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96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97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98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99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100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10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图论模型（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06300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219733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7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921955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4B984-5F36-4C5E-965E-DFB72227D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ex6_25.py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norm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([(1,2,3,5,7),(1,3,8,9,16),(1,4,8,11,14),(2,5,3,4,5),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(3,4,2,4,6),(3,5,0,0,0),(4,6,8,16,18),(5,6,18,20,28),(5,7,18,25,32),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(5,8,26,33,52),(6,7,0,0,0),(6,8,11,21,25),(7,8,12,15,18)])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et = (L[:,2]+4*L[:,3]+L[:,4])/6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计算均值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 = (L[:,4]-L[:,2])**2/36     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计算方差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n=8; x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integer=True)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(L); fun=0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47467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4B984-5F36-4C5E-965E-DFB72227D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range(m):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fun+x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][1]-1]*et[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(fun); con=[x&gt;=0, x&lt;=1]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(L[:,0]==1)[0]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起点的相邻顶点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(x[0,L[out,1]-1])==1)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range(2,n):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out=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(L[:,0]==k)[0]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发出弧的顶点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(L[:,1]==k)[0]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进入弧的顶点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(x[L[ind,0]-1,k-1])==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(x[k-1,L[out,1]-1]))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(L[:,1]==n)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终点的相邻顶点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(x[L[ind,0]-1,n-1])==1)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最优值为：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:\n',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xx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s2=0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方差的初值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435781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4B984-5F36-4C5E-965E-DFB72227D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range(m):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s2=s2+xx[L[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][1]-1]*dt[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(s2); p=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norm.cdf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(52, f, s)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计算标准差和概率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norm.ppf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(0.95)*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s+f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标准差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s:', s)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概率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p:', p); 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需要天数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N)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92352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6.8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钢管订购与运输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395757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FFBC85-F39C-4630-AA92-60185905A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6.8.1  </a:t>
            </a:r>
            <a:r>
              <a:rPr lang="zh-CN" altLang="en-US" dirty="0"/>
              <a:t>问题描述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9C82037-E8F5-4674-8A3B-9A7A3216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16965"/>
              </p:ext>
            </p:extLst>
          </p:nvPr>
        </p:nvGraphicFramePr>
        <p:xfrm>
          <a:off x="447675" y="15779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15779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6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84016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Document" r:id="rId3" imgW="11106616" imgH="5952121" progId="Word.Document.12">
                  <p:embed/>
                </p:oleObj>
              </mc:Choice>
              <mc:Fallback>
                <p:oleObj name="Document" r:id="rId3" imgW="11106616" imgH="59521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2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4774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5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30310"/>
              </p:ext>
            </p:extLst>
          </p:nvPr>
        </p:nvGraphicFramePr>
        <p:xfrm>
          <a:off x="538163" y="1039813"/>
          <a:ext cx="11133137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2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1133137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9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74722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9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2705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1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FFBC85-F39C-4630-AA92-60185905A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6.8.2  </a:t>
            </a:r>
            <a:r>
              <a:rPr lang="zh-CN" altLang="en-US" dirty="0"/>
              <a:t>问题分析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9C82037-E8F5-4674-8A3B-9A7A3216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8380"/>
              </p:ext>
            </p:extLst>
          </p:nvPr>
        </p:nvGraphicFramePr>
        <p:xfrm>
          <a:off x="447675" y="15779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9C82037-E8F5-4674-8A3B-9A7A3216D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15779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0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45948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3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2272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81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48342"/>
              </p:ext>
            </p:extLst>
          </p:nvPr>
        </p:nvGraphicFramePr>
        <p:xfrm>
          <a:off x="538163" y="1022350"/>
          <a:ext cx="10828337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18" name="Document" r:id="rId3" imgW="10969519" imgH="5468669" progId="Word.Document.12">
                  <p:embed/>
                </p:oleObj>
              </mc:Choice>
              <mc:Fallback>
                <p:oleObj name="Document" r:id="rId3" imgW="10969519" imgH="546866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22350"/>
                        <a:ext cx="10828337" cy="537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14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FFBC85-F39C-4630-AA92-60185905A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6.8.3  </a:t>
            </a:r>
            <a:r>
              <a:rPr lang="zh-CN" altLang="zh-CN" dirty="0"/>
              <a:t>模型的建立与求解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9C82037-E8F5-4674-8A3B-9A7A3216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20285"/>
              </p:ext>
            </p:extLst>
          </p:nvPr>
        </p:nvGraphicFramePr>
        <p:xfrm>
          <a:off x="556331" y="162336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9C82037-E8F5-4674-8A3B-9A7A3216D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331" y="162336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4B52D0E-24FB-4711-AB53-1590CE1BB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38137"/>
              </p:ext>
            </p:extLst>
          </p:nvPr>
        </p:nvGraphicFramePr>
        <p:xfrm>
          <a:off x="662869" y="3973842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9C82037-E8F5-4674-8A3B-9A7A3216D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869" y="3973842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2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7559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9C7BBD-2C82-4224-9659-D361FCE3F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运费矩阵的计算模型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7208D5-E0AC-4734-BED3-4993283FD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289293"/>
              </p:ext>
            </p:extLst>
          </p:nvPr>
        </p:nvGraphicFramePr>
        <p:xfrm>
          <a:off x="538163" y="274320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274320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5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1168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6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59337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9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65436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8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1433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9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41861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8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64325"/>
              </p:ext>
            </p:extLst>
          </p:nvPr>
        </p:nvGraphicFramePr>
        <p:xfrm>
          <a:off x="538163" y="1039813"/>
          <a:ext cx="1147445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Document" r:id="rId3" imgW="11620098" imgH="5484892" progId="Word.Document.12">
                  <p:embed/>
                </p:oleObj>
              </mc:Choice>
              <mc:Fallback>
                <p:oleObj name="Document" r:id="rId3" imgW="11620098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147445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B9729B-E765-4C16-9EAB-ADADD2BE2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8831"/>
              </p:ext>
            </p:extLst>
          </p:nvPr>
        </p:nvGraphicFramePr>
        <p:xfrm>
          <a:off x="538163" y="38909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8909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0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72114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9C7BBD-2C82-4224-9659-D361FCE3F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总费用的数学规划模型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6403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592309-60AF-4C26-938E-ED5F36B83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12052"/>
              </p:ext>
            </p:extLst>
          </p:nvPr>
        </p:nvGraphicFramePr>
        <p:xfrm>
          <a:off x="681038" y="415925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415925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22940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3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03353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1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77857"/>
              </p:ext>
            </p:extLst>
          </p:nvPr>
        </p:nvGraphicFramePr>
        <p:xfrm>
          <a:off x="609600" y="934306"/>
          <a:ext cx="10972800" cy="63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8" name="Document" r:id="rId3" imgW="11106616" imgH="6473788" progId="Word.Document.12">
                  <p:embed/>
                </p:oleObj>
              </mc:Choice>
              <mc:Fallback>
                <p:oleObj name="Document" r:id="rId3" imgW="11106616" imgH="647378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934306"/>
                        <a:ext cx="10972800" cy="638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242887"/>
              </p:ext>
            </p:extLst>
          </p:nvPr>
        </p:nvGraphicFramePr>
        <p:xfrm>
          <a:off x="609600" y="1518343"/>
          <a:ext cx="10972800" cy="56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Document" r:id="rId3" imgW="11106616" imgH="5728241" progId="Word.Document.12">
                  <p:embed/>
                </p:oleObj>
              </mc:Choice>
              <mc:Fallback>
                <p:oleObj name="Document" r:id="rId3" imgW="11106616" imgH="572824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18343"/>
                        <a:ext cx="10972800" cy="56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9C7BBD-2C82-4224-9659-D361FCE3F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模型求解</a:t>
            </a:r>
          </a:p>
        </p:txBody>
      </p:sp>
    </p:spTree>
    <p:extLst>
      <p:ext uri="{BB962C8B-B14F-4D97-AF65-F5344CB8AC3E}">
        <p14:creationId xmlns:p14="http://schemas.microsoft.com/office/powerpoint/2010/main" val="31664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53218"/>
              </p:ext>
            </p:extLst>
          </p:nvPr>
        </p:nvGraphicFramePr>
        <p:xfrm>
          <a:off x="573088" y="1039813"/>
          <a:ext cx="11134725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2" name="Document" r:id="rId3" imgW="11134683" imgH="5490300" progId="Word.Document.12">
                  <p:embed/>
                </p:oleObj>
              </mc:Choice>
              <mc:Fallback>
                <p:oleObj name="Document" r:id="rId3" imgW="11134683" imgH="549030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8" y="1039813"/>
                        <a:ext cx="11134725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1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anli6_1.py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['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range(1,8)]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 = ['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range(1,16)]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s3 = ['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range(1,18)]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s1 + s2 + s3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构造顶点字符列表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G1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G1.add_nodes_from(L)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298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25326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25D7E5F-4A42-4F6C-9E5A-4A13EBC3A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016090"/>
              </p:ext>
            </p:extLst>
          </p:nvPr>
        </p:nvGraphicFramePr>
        <p:xfrm>
          <a:off x="681038" y="224155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224155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55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L1 = [('B1','B3',450),('B2','B3',80),('B3','B5',1150),('B5','B8',1100),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('B4','B6',306),('B6','B7',195),('S1','B7',20),('S1','B8',202),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('S2','B8',1200),('B8','B9',720),('S3','B9',690),('B9','B10',520),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('B10','B12',170),('S4','B12',690),('S5','B11',462),('B11','B12',88),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('B12','B14',160),('B13','B14',70),('B14','B15',320),('B15','B16',160),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('S6','B16',70),('B16','B17',290),('S7','B17',30)]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G1.add_weighted_edges_from(L1)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构造铁路赋权图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nx.floyd_warshall_numpy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(G1)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求最短距离矩阵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(d1)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8093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np.ones(d1.shape)*np.inf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c1[d1==0]=0; c1[(d1&gt;0) &amp; (d1&lt;=300)]=20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c1[(d1&gt;300) &amp; (d1&lt;=350)]=23; c1[(d1&gt;350) &amp; (d1&lt;=400)]=26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c1[(d1&gt;400) &amp; (d1&lt;=450)]=29; c1[(d1&gt;450) &amp; (d1&lt;=500)]=32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c1[(d1&gt;500) &amp; (d1&lt;=600)]=37; c1[(d1&gt;600) &amp; (d1&lt;=700)]=44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c1[(d1&gt;700) &amp; (d1&lt;=800)]=50; c1[(d1&gt;800) &amp; (d1&lt;=900)]=55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c1[(d1&gt;900) &amp; (d1&lt;=1000)]=60;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=(d1&gt;1000) &amp; (d1&lt;np.inf)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]=60+5*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np.ceil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(d1[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]/100-10)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903085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G2.add_nodes_from(L)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L2 = [('A1','A2',104),('A2','B1',3),('A2','A3',301),('A3','B2',2),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('A3','A4',750),('A4','B5',600),('A4','A5',606),('A5','B4',10),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('A5','A6',194),('A6','B6',5),('A6','A7',205),('A7','B7',10),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('S1','A7',31),('A7','A8',201),('A8','B8',12),('A8','A9',680),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('A9','B9',42),('A9','A10',480),('A10','B10',70),('A10','A11',300),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('A11','B11',10),('A11','A12',220),('A12','B13',10),('A12','A13',210),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('A13','B15',62),('A13','A14',420),('S6','A14',110),('A14','B16',30),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('A14','A15',500),('A15','B17',20),('S7','A15',20)]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G2.add_weighted_edges_from(L2)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构造公路赋权图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803736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G2.add_nodes_from(L)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L2 = [('A1','A2',104),('A2','B1',3),('A2','A3',301),('A3','B2',2),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('A3','A4',750),('A4','B5',600),('A4','A5',606),('A5','B4',10),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('A5','A6',194),('A6','B6',5),('A6','A7',205),('A7','B7',10),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('S1','A7',31),('A7','A8',201),('A8','B8',12),('A8','A9',680),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('A9','B9',42),('A9','A10',480),('A10','B10',70),('A10','A11',300),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('A11','B11',10),('A11','A12',220),('A12','B13',10),('A12','A13',210),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('A13','B15',62),('A13','A14',420),('S6','A14',110),('A14','B16',30),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('A14','A15',500),('A15','B17',20),('S7','A15',20)]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G2.add_weighted_edges_from(L2)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构造公路赋权图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nx.to_numpy_matrix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导出图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的邻接矩阵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(c2)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c2[c2==0] = np.inf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np.minimum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(c1, 0.1*c2)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(c3)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c4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nx.floyd_warshall_numpy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(G3)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求最短距离矩阵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c5 = c4[:7,7:22]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列的运费数据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('anli6_1.xlsx')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(c5).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([800, 800, 1000, 2000, 2000, 2000, 3000])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([160, 155, 155, 160, 155, 150, 160])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([104, 301, 750, 606, 194, 205, 201,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680, 480, 300, 220, 210, 420, 500])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np.tile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(p,(15,1)).T + c5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购运费用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((7,15), integer=True)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调整为整型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pos=True); z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(7, integer=True)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x))+0.05*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(y**2+y+z**2+z))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[500*t&lt;=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=0)==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y+z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y[1:]+z[:-1]==b,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y[0]==0, z[14]==0,t&gt;=0, t&lt;=1, x&gt;=0]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(solver='CPLEX')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axis=1)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'Sheet2',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'Sheet3',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f.close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03990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nx.to_numpy_matrix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导出图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的邻接矩阵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(c2)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c2[c2==0] = np.inf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np.minimum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(c1, 0.1*c2)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(c3)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c4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nx.floyd_warshall_numpy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(G3)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求最短距离矩阵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c5 = c4[:7,7:22]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列的运费数据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('anli6_1.xlsx')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(c5).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85111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([800, 800, 1000, 2000, 2000, 2000, 3000])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([160, 155, 155, 160, 155, 150, 160])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([104, 301, 750, 606, 194, 205, 201,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680, 480, 300, 220, 210, 420, 500])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np.tile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(p,(15,1)).T + c5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购运费用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((7,15), integer=True)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调整为整型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pos=True); z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(7, integer=True)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x))+0.05*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(y**2+y+z**2+z))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[500*t&lt;=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=0)==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y+z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y[1:]+z[:-1]==b,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y[0]==0, z[14]==0,t&gt;=0, t&lt;=1, x&gt;=0]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68300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(solver='CPLEX')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axis=1)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'Sheet2',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'Sheet3',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f.close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763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20835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015609-7F30-4D20-A3FF-53E11E414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ex6_16.py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赵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赵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孙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孙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((6,6))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range(5):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range(i+1,6):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if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&amp; L[j])&gt;=1: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w[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1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构造邻接矩阵的上三角元素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8630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015609-7F30-4D20-A3FF-53E11E414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(w)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边的端点编号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w +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w.T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构造完整的邻接矩阵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deg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w.sum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求各个顶点的度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 = int(max(deg))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顶点的最大度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(w)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顶点的个数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K+1), integer=True)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定义一个变量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axis=1)==1, x&gt;=0, x&lt;=1]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(y&gt;=range(1,K+2)@x[i,:])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range(K+1):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],k]+x[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],k]&lt;=1)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481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015609-7F30-4D20-A3FF-53E11E414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k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:",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顶点和颜色的对应关系如下：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=', i+1); print('k=', k+1)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1986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6.6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最大流与最小费用流问题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8772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60924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6.6.1 </a:t>
            </a:r>
            <a:r>
              <a:rPr lang="zh-CN" altLang="en-US" dirty="0"/>
              <a:t>最大流问题</a:t>
            </a:r>
          </a:p>
        </p:txBody>
      </p:sp>
    </p:spTree>
    <p:extLst>
      <p:ext uri="{BB962C8B-B14F-4D97-AF65-F5344CB8AC3E}">
        <p14:creationId xmlns:p14="http://schemas.microsoft.com/office/powerpoint/2010/main" val="7277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3300576"/>
            <a:ext cx="5565213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6.7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关键路径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2523874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6.6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最大流与最小费用问题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1BC934-2832-4982-9640-E6FDB11E4752}"/>
              </a:ext>
            </a:extLst>
          </p:cNvPr>
          <p:cNvSpPr txBox="1"/>
          <p:nvPr/>
        </p:nvSpPr>
        <p:spPr>
          <a:xfrm>
            <a:off x="6211425" y="4016844"/>
            <a:ext cx="5565213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6.8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钢管订购与运输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DD4E25-8F61-4B99-979A-586BC3C71D3E}"/>
              </a:ext>
            </a:extLst>
          </p:cNvPr>
          <p:cNvSpPr txBox="1"/>
          <p:nvPr/>
        </p:nvSpPr>
        <p:spPr>
          <a:xfrm>
            <a:off x="6211424" y="1856014"/>
            <a:ext cx="5565213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6.5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254718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E493B-42F2-4306-89B8-44063ECA7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基本概念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1A4FDE-F8E3-47EE-91B8-5CFC6889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905606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818DAA3-72BE-4321-A1C8-79B0CEADD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61564"/>
              </p:ext>
            </p:extLst>
          </p:nvPr>
        </p:nvGraphicFramePr>
        <p:xfrm>
          <a:off x="538163" y="5019675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5019675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54987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9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80307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6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341654"/>
              </p:ext>
            </p:extLst>
          </p:nvPr>
        </p:nvGraphicFramePr>
        <p:xfrm>
          <a:off x="541337" y="9670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670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4A4CDA9-123B-4D27-8F0F-87AE81236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54367"/>
              </p:ext>
            </p:extLst>
          </p:nvPr>
        </p:nvGraphicFramePr>
        <p:xfrm>
          <a:off x="681038" y="274320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0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274320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72136"/>
              </p:ext>
            </p:extLst>
          </p:nvPr>
        </p:nvGraphicFramePr>
        <p:xfrm>
          <a:off x="541337" y="9670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670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7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E493B-42F2-4306-89B8-44063ECA7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9" y="892868"/>
            <a:ext cx="10528927" cy="62547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寻求最大流的标号法（</a:t>
            </a:r>
            <a:r>
              <a:rPr lang="en-US" altLang="zh-CN" dirty="0"/>
              <a:t>Ford</a:t>
            </a:r>
            <a:r>
              <a:rPr lang="zh-CN" altLang="zh-CN" dirty="0"/>
              <a:t>－</a:t>
            </a:r>
            <a:r>
              <a:rPr lang="en-US" altLang="zh-CN" dirty="0"/>
              <a:t>Fulkerson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1A4FDE-F8E3-47EE-91B8-5CFC6889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639007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DF2AD1F-93BA-4B31-89F8-915C11CCC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75059"/>
              </p:ext>
            </p:extLst>
          </p:nvPr>
        </p:nvGraphicFramePr>
        <p:xfrm>
          <a:off x="609600" y="3263900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263900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6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73488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3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095169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30834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7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E493B-42F2-4306-89B8-44063ECA7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用</a:t>
            </a:r>
            <a:r>
              <a:rPr lang="en-US" altLang="zh-CN" dirty="0" err="1"/>
              <a:t>NetworkX</a:t>
            </a:r>
            <a:r>
              <a:rPr lang="zh-CN" altLang="zh-CN" dirty="0"/>
              <a:t>求网络最大流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1A4FDE-F8E3-47EE-91B8-5CFC6889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38960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9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7283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9E80A-6EE3-4F98-8789-8ACAD4847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6" y="2080358"/>
            <a:ext cx="11236325" cy="5446713"/>
          </a:xfrm>
        </p:spPr>
        <p:txBody>
          <a:bodyPr/>
          <a:lstStyle/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ex6_17.py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L=[(1,2,6),(1,3,4),(1,4,5),(2,3,3),(2,5,9),(2,6,9),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(3,4,5),(3,5,6),(3,6,7),(3,7,3),(4,3,2),(4,7,5),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(5,8,12),(6,5,8),(6,8,10),(7,6,4),(7,8,15)]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nx.DiGraph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G.add_nodes_from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(range(1,9))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G.add_weighted_edges_from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L,weight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='capacity')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value,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nx.maximum_flow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 1, 8)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F8D8FDE-422F-47B1-8DF0-5FAFACBCA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76147"/>
              </p:ext>
            </p:extLst>
          </p:nvPr>
        </p:nvGraphicFramePr>
        <p:xfrm>
          <a:off x="609599" y="87172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599" y="87172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29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9E80A-6EE3-4F98-8789-8ACAD4847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54943"/>
            <a:ext cx="11236325" cy="5446713"/>
          </a:xfrm>
        </p:spPr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最大流的流量为：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",value)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n),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adj in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flow_dict.items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j, weight in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adj.items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[i-1,j-1] = weight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最大流的邻接矩阵为：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ni,nj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非零弧的两端点编号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font',size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nx.shell_layout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设置布局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nx.get_edge_attributes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G,'capacity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nx.draw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G,pos,font_weight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='bold',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with_labels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True,node_color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='y')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nx.draw_networkx_edge_labels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G,pos,edge_labels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=w)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path_edges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=list(zip(ni+1,nj+1))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nx.draw_networkx_edges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G,pos,edgelist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path_edges,edge_color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r',width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09299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429751"/>
              </p:ext>
            </p:extLst>
          </p:nvPr>
        </p:nvGraphicFramePr>
        <p:xfrm>
          <a:off x="609600" y="798512"/>
          <a:ext cx="10972800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2" name="Document" r:id="rId3" imgW="11106616" imgH="6150405" progId="Word.Document.12">
                  <p:embed/>
                </p:oleObj>
              </mc:Choice>
              <mc:Fallback>
                <p:oleObj name="Document" r:id="rId3" imgW="11106616" imgH="6150405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798512"/>
                        <a:ext cx="10972800" cy="605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3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89135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8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38973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FC686D7-5D48-42C2-A232-75487E553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2290"/>
              </p:ext>
            </p:extLst>
          </p:nvPr>
        </p:nvGraphicFramePr>
        <p:xfrm>
          <a:off x="538163" y="3191668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8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191668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6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195B1A-3383-44A7-B79F-70900AB4B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ex6_18_1.py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node=['s','A','B','C','D','E','2b','3b','4b','1','2','3','4','t']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(node); G=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nx.DiGraph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G.add_nodes_from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(node)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L=[('s','A',4),('s','B',3),('s','C',3),('s','D',2),('s','E',4),('A','2b',1),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('A','1',1),('A','3b',1),('A','4b',1),('B','2b',1),('B','1',1),('B','3',1),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('B','4b',1),('C','1',1),('C','2',1),('C','3',1),('C','4b',1),('D','1',1),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('D','2',1),('D','3b',1),('D','4b',1),('E','2b',1),('E','1',1),('E','3',1),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('E','4',1),('2b','2',2),('3b','3',1),('4b','4',2),('1','t',5),('2','t',4),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('3','t',4),('4','t',3)]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57359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195B1A-3383-44A7-B79F-70900AB4B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G.add_edge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(L[k][0],L[k][1],capacity=L[k][2])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value,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nx.maximum_flow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 's', 't')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print(value); 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i,adj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flow_dict.items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j,f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adj.items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(j)]=f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57014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414229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7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11028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94606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8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61624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BA5580-0867-436E-83FB-1695064A2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ex6_18_2.py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([4, 3, 3, 2, 4])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((4,5), integer=True)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con= 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axis=0) &lt;= a, x[1,0]+x[1,1]+x[1,4] &lt;= 2,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x[2,0]+x[2,3] &lt;= 1, sum(x[3,:-1]) &lt;= 2, x&gt;=0, x&lt;=1]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842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0121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6.6.2 </a:t>
            </a:r>
            <a:r>
              <a:rPr lang="zh-CN" altLang="en-US" dirty="0"/>
              <a:t>最小费用流问题</a:t>
            </a:r>
          </a:p>
        </p:txBody>
      </p:sp>
    </p:spTree>
    <p:extLst>
      <p:ext uri="{BB962C8B-B14F-4D97-AF65-F5344CB8AC3E}">
        <p14:creationId xmlns:p14="http://schemas.microsoft.com/office/powerpoint/2010/main" val="8259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37952"/>
              </p:ext>
            </p:extLst>
          </p:nvPr>
        </p:nvGraphicFramePr>
        <p:xfrm>
          <a:off x="3105516" y="121456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516" y="121456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7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153423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3C91ED1-09B2-446F-BC19-42DEB536C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82060"/>
              </p:ext>
            </p:extLst>
          </p:nvPr>
        </p:nvGraphicFramePr>
        <p:xfrm>
          <a:off x="681038" y="2044700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3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2044700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6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690517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9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35400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E54068-D804-4867-A790-0FC0C2AD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ex6_19.py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L=[('vs','v2',5,3),('vs','v3',3,6),('v2','v4',2,8),('v3','v2',1,2),('v3','v5',4,2),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('v4','v3',1,1),('v4','v5',3,4),('v4','vt',2,10),('v5','vt',5,2)]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nx.DiGraph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G.add_edge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(L[k][0], L[k][1], capacity=L[k][2], weight=L[k][3])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nx.max_flow_min_cost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(G,'vs','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所求最大流为：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mincost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nx.cost_of_flow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最小费用为：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mincost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532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E54068-D804-4867-A790-0FC0C2AD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>
              <a:lnSpc>
                <a:spcPct val="200000"/>
              </a:lnSpc>
              <a:spcAft>
                <a:spcPts val="600"/>
              </a:spcAf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 = list(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G.nodes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导出顶点列表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200000"/>
              </a:lnSpc>
              <a:spcAft>
                <a:spcPts val="600"/>
              </a:spcAf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(node);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i,adj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maxFlow.items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j,f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adj.items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(j)]=f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最大流的流量为：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 sum(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[:,-1]))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最小费用最大流的邻接矩阵为：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994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69475"/>
              </p:ext>
            </p:extLst>
          </p:nvPr>
        </p:nvGraphicFramePr>
        <p:xfrm>
          <a:off x="609600" y="950790"/>
          <a:ext cx="10972800" cy="618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7" name="Document" r:id="rId3" imgW="11106616" imgH="6107864" progId="Word.Document.12">
                  <p:embed/>
                </p:oleObj>
              </mc:Choice>
              <mc:Fallback>
                <p:oleObj name="Document" r:id="rId3" imgW="11106616" imgH="610786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950790"/>
                        <a:ext cx="10972800" cy="618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8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6.7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关键路径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8220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75005"/>
              </p:ext>
            </p:extLst>
          </p:nvPr>
        </p:nvGraphicFramePr>
        <p:xfrm>
          <a:off x="541337" y="104307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4307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0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54689"/>
              </p:ext>
            </p:extLst>
          </p:nvPr>
        </p:nvGraphicFramePr>
        <p:xfrm>
          <a:off x="538163" y="1147763"/>
          <a:ext cx="10972800" cy="544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Document" r:id="rId3" imgW="11106616" imgH="5541493" progId="Word.Document.12">
                  <p:embed/>
                </p:oleObj>
              </mc:Choice>
              <mc:Fallback>
                <p:oleObj name="Document" r:id="rId3" imgW="11106616" imgH="55414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44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64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27597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计划网络图</a:t>
            </a:r>
          </a:p>
        </p:txBody>
      </p:sp>
    </p:spTree>
    <p:extLst>
      <p:ext uri="{BB962C8B-B14F-4D97-AF65-F5344CB8AC3E}">
        <p14:creationId xmlns:p14="http://schemas.microsoft.com/office/powerpoint/2010/main" val="1839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63475"/>
              </p:ext>
            </p:extLst>
          </p:nvPr>
        </p:nvGraphicFramePr>
        <p:xfrm>
          <a:off x="538163" y="1147763"/>
          <a:ext cx="11133137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5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计划网络图的概念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74365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393943A-39BA-421D-8BC7-84CB79E84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90444"/>
              </p:ext>
            </p:extLst>
          </p:nvPr>
        </p:nvGraphicFramePr>
        <p:xfrm>
          <a:off x="609600" y="2779713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779713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6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19127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9E08EF-F9FD-4716-90B5-451F8CF83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76254"/>
              </p:ext>
            </p:extLst>
          </p:nvPr>
        </p:nvGraphicFramePr>
        <p:xfrm>
          <a:off x="609600" y="23669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3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3669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27E6045-FC0E-48AB-8162-06D3450C9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55373"/>
              </p:ext>
            </p:extLst>
          </p:nvPr>
        </p:nvGraphicFramePr>
        <p:xfrm>
          <a:off x="538163" y="4464844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4" name="Document" r:id="rId7" imgW="11106616" imgH="5492824" progId="Word.Document.12">
                  <p:embed/>
                </p:oleObj>
              </mc:Choice>
              <mc:Fallback>
                <p:oleObj name="Document" r:id="rId7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F9E08EF-F9FD-4716-90B5-451F8CF83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163" y="4464844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建立计划网络图应注意的问题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21738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89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750033"/>
              </p:ext>
            </p:extLst>
          </p:nvPr>
        </p:nvGraphicFramePr>
        <p:xfrm>
          <a:off x="412750" y="23669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23669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时间参数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2FD30-84C1-44F5-8EAD-6F12893CF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83787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事件时间参数</a:t>
            </a:r>
          </a:p>
        </p:txBody>
      </p:sp>
    </p:spTree>
    <p:extLst>
      <p:ext uri="{BB962C8B-B14F-4D97-AF65-F5344CB8AC3E}">
        <p14:creationId xmlns:p14="http://schemas.microsoft.com/office/powerpoint/2010/main" val="33942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7572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42359"/>
              </p:ext>
            </p:extLst>
          </p:nvPr>
        </p:nvGraphicFramePr>
        <p:xfrm>
          <a:off x="538163" y="882769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882769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73F616D-2D88-4515-B271-9309D556A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6843"/>
              </p:ext>
            </p:extLst>
          </p:nvPr>
        </p:nvGraphicFramePr>
        <p:xfrm>
          <a:off x="609600" y="5280144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5280144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5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作业的时间参数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98586"/>
              </p:ext>
            </p:extLst>
          </p:nvPr>
        </p:nvGraphicFramePr>
        <p:xfrm>
          <a:off x="538163" y="1381125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1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79048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4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129961"/>
              </p:ext>
            </p:extLst>
          </p:nvPr>
        </p:nvGraphicFramePr>
        <p:xfrm>
          <a:off x="538163" y="11477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2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5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83414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8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36467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30537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7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时差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57209"/>
              </p:ext>
            </p:extLst>
          </p:nvPr>
        </p:nvGraphicFramePr>
        <p:xfrm>
          <a:off x="358775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775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0D40D9F-7D6A-4FAA-9BBF-006E30B92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61920"/>
              </p:ext>
            </p:extLst>
          </p:nvPr>
        </p:nvGraphicFramePr>
        <p:xfrm>
          <a:off x="358775" y="2008188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775" y="2008188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7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18772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2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741180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6.7.3 </a:t>
            </a:r>
            <a:r>
              <a:rPr lang="zh-CN" altLang="en-US" dirty="0"/>
              <a:t>计划网络图计算</a:t>
            </a:r>
          </a:p>
        </p:txBody>
      </p:sp>
    </p:spTree>
    <p:extLst>
      <p:ext uri="{BB962C8B-B14F-4D97-AF65-F5344CB8AC3E}">
        <p14:creationId xmlns:p14="http://schemas.microsoft.com/office/powerpoint/2010/main" val="5615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建立计划网络图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757079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Document" r:id="rId3" imgW="11106616" imgH="5739417" progId="Word.Document.12">
                  <p:embed/>
                </p:oleObj>
              </mc:Choice>
              <mc:Fallback>
                <p:oleObj name="Document" r:id="rId3" imgW="11106616" imgH="5739417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6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写出相应的规划问题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9638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2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0051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5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67961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0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问题求解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03119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40B4901-9E16-411E-9CF8-8D4999C77631}"/>
              </a:ext>
            </a:extLst>
          </p:cNvPr>
          <p:cNvSpPr txBox="1"/>
          <p:nvPr/>
        </p:nvSpPr>
        <p:spPr>
          <a:xfrm>
            <a:off x="541337" y="2014537"/>
            <a:ext cx="613703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ex6_20.py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(8, pos=True)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[(1,2,5), (1,3,10), (1,4,11), (2,5,4), (3,4,4), (3,5,0), (4,6,15),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(5,6,21), (5,7,25), (5,8,35), (6,7,0), (6,8,20), (7,8,15)]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(sum(x)); con = []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(x[L[k][1]-1] &gt;= x[L[k][0]-1] + L[k][2])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30583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48675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2FDB2EF-AD0E-4C4B-82A1-37373E806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6582"/>
              </p:ext>
            </p:extLst>
          </p:nvPr>
        </p:nvGraphicFramePr>
        <p:xfrm>
          <a:off x="541336" y="297495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6" y="297495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12657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7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006790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20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9608"/>
              </p:ext>
            </p:extLst>
          </p:nvPr>
        </p:nvGraphicFramePr>
        <p:xfrm>
          <a:off x="538163" y="1147763"/>
          <a:ext cx="11133137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68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6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23559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7" name="Document" r:id="rId3" imgW="11106616" imgH="5820893" progId="Word.Document.12">
                  <p:embed/>
                </p:oleObj>
              </mc:Choice>
              <mc:Fallback>
                <p:oleObj name="Document" r:id="rId3" imgW="11106616" imgH="5820893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5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BFE9D3-912A-419D-A67B-3E0827232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575" y="849434"/>
            <a:ext cx="11236325" cy="5446713"/>
          </a:xfrm>
        </p:spPr>
        <p:txBody>
          <a:bodyPr/>
          <a:lstStyle/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ex6_21.py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=8; x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(n, pos=True); z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[(1,2,5), (1,3,10), (1,4,11), (2,5,4), (3,4,4), (3,5,0), (4,6,15),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(5,6,21), (5,7,25), (5,8,35), (6,7,0), (6,8,20), (7,8,15)]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(sum(x)); con = []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(x[L[k][1]-1] &gt;= x[L[k][0]-1] + L[k][2])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z[-1] = xx[-1]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range(n-1, 0, -1):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z[k-1]=min([z[a[1]-1]-a[2] for a in L if a[0]==k])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print('z:', z); es=[];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=[]; ls=[];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ef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es.append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xx[L[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lf.append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z[L[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z[L[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ef.append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xx[L[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][0]-1]+L[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作业最早开工时间如下：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print(es)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作业最晚开工时间如下：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print(ls)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411263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将关键路线看成最长路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32755"/>
              </p:ext>
            </p:extLst>
          </p:nvPr>
        </p:nvGraphicFramePr>
        <p:xfrm>
          <a:off x="609600" y="1524000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9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91916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2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4136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9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43668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62E91D-A282-4287-A896-ACF9F724A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10668"/>
              </p:ext>
            </p:extLst>
          </p:nvPr>
        </p:nvGraphicFramePr>
        <p:xfrm>
          <a:off x="985838" y="2025650"/>
          <a:ext cx="10972800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2" name="Document" r:id="rId5" imgW="11106616" imgH="5516618" progId="Word.Document.12">
                  <p:embed/>
                </p:oleObj>
              </mc:Choice>
              <mc:Fallback>
                <p:oleObj name="Document" r:id="rId5" imgW="11106616" imgH="5516618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838" y="2025650"/>
                        <a:ext cx="10972800" cy="543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9A72AEB-FA89-4D68-9284-ED3220C42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42539"/>
              </p:ext>
            </p:extLst>
          </p:nvPr>
        </p:nvGraphicFramePr>
        <p:xfrm>
          <a:off x="977778" y="2759809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3" name="Document" r:id="rId7" imgW="11106616" imgH="5500755" progId="Word.Document.12">
                  <p:embed/>
                </p:oleObj>
              </mc:Choice>
              <mc:Fallback>
                <p:oleObj name="Document" r:id="rId7" imgW="11106616" imgH="550075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62E91D-A282-4287-A896-ACF9F724A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778" y="2759809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1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77A2CB-FE2D-4FEE-94F1-E259079B9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[(1,2,5), (1,3,10), (1,4,11), (2,5,4), (3,4,4), (3,5,0), (4,6,15),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(5,6,21), (5,7,25), (5,8,35), (6,7,0), (6,8,20), (7,8,15)]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((8,8), integer=True); fun = 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 = fun + x[L[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 * 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(fun); con =[ x&gt;=0, x&lt;=1]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 = [a[1]-1 for a in L if a[0]==1]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起点相邻顶点的编号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(sum(x[0,out])==1)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起点发出弧的约束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[a[0]-1 for a in L if a[1]==8]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终点相邻顶点的编号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(sum(x[ind,7])==1)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终点进入弧的约束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range(2,8):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out = [a[1]-1 for a in L if a[0]==k]  #k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的出弧的相邻顶点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[a[0]-1 for a in L if a[1]==k]  #k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的入弧的相邻顶点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(sum(x[k-1,out])==sum(x[ind,k-1]))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关键路径的端点为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:'); print(ni+1); print(nj+1)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910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81275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6.7.4  </a:t>
            </a:r>
            <a:r>
              <a:rPr lang="zh-CN" altLang="zh-CN" dirty="0"/>
              <a:t>关键路线与计划网络的优化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26259"/>
              </p:ext>
            </p:extLst>
          </p:nvPr>
        </p:nvGraphicFramePr>
        <p:xfrm>
          <a:off x="538163" y="1147763"/>
          <a:ext cx="11133137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F7E9D7A-4C5E-42ED-9C52-747DC5FA0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61247"/>
              </p:ext>
            </p:extLst>
          </p:nvPr>
        </p:nvGraphicFramePr>
        <p:xfrm>
          <a:off x="538163" y="385445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85445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2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计划网络优化的数学表达式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30336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0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21216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计划网络优化的求解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7044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5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EB5A2-D23D-4178-B1DA-8E734FA22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49435"/>
            <a:ext cx="11236325" cy="5446713"/>
          </a:xfrm>
        </p:spPr>
        <p:txBody>
          <a:bodyPr/>
          <a:lstStyle/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ex6_23.py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[(1,2,5,5,0), (1,3,10,8,700), (1,4,11,8,400), (2,5,4,3,450), (3,4,4,4,0),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(3,5,0,0,0), (4,6,15,15,0), (5,6,21,16,600), (5,7,25,22,300),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(5,8,35,30,500), (6,7,0,0,0), (6,8,20,16,500), (7,8,15,12,400)]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(8, pos=True)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((8,8), integer=True); fun = 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 = fun + y[L[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 * 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][4]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(fun); con =[x[7]-x[0]&lt;=49, y&gt;=0]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][1]-1]-x[L[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][0]-1]+y[L[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][1]-1]&gt;=L[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][1]-1]&lt;=L[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][2]-L[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][3])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print('x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压缩工期的作业为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:'); print(ni+1); print(nj+1)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738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16294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4ED0548-E5F3-4771-BBB2-C13CD6872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07583"/>
              </p:ext>
            </p:extLst>
          </p:nvPr>
        </p:nvGraphicFramePr>
        <p:xfrm>
          <a:off x="538163" y="182880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182880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94439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5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35992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BEAF608-F6A3-4C36-87A7-4943275F6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46885"/>
              </p:ext>
            </p:extLst>
          </p:nvPr>
        </p:nvGraphicFramePr>
        <p:xfrm>
          <a:off x="538163" y="3119438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119438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53174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3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32545"/>
              </p:ext>
            </p:extLst>
          </p:nvPr>
        </p:nvGraphicFramePr>
        <p:xfrm>
          <a:off x="538163" y="1147763"/>
          <a:ext cx="11133137" cy="580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4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80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0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74089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8" name="Document" r:id="rId3" imgW="11106616" imgH="5749151" progId="Word.Document.12">
                  <p:embed/>
                </p:oleObj>
              </mc:Choice>
              <mc:Fallback>
                <p:oleObj name="Document" r:id="rId3" imgW="11106616" imgH="5749151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7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DC01-6A6C-471C-899C-B70931A7D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02188"/>
            <a:ext cx="11236325" cy="5446713"/>
          </a:xfrm>
        </p:spPr>
        <p:txBody>
          <a:bodyPr/>
          <a:lstStyle/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ex6_24.py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[(1,2,5,5,0), (1,3,10,8,700), (1,4,11,8,400), (2,5,4,3,450), (3,4,4,4,0),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(3,5,0,0,0), (4,6,15,15,0), (5,6,21,16,600), (5,7,25,22,300),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(5,8,35,30,500), (6,7,0,0,0), (6,8,20,16,500), (7,8,15,12,400)]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n=8; 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(n, pos=True)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integer=True); fun = 0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 = fun + y[L[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 * 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][4]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fun+sum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(x)); con =[x[7]-x[0]&lt;=49, y&gt;=0]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41279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DC01-6A6C-471C-899C-B70931A7D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705643"/>
            <a:ext cx="11236325" cy="5446713"/>
          </a:xfrm>
        </p:spPr>
        <p:txBody>
          <a:bodyPr/>
          <a:lstStyle/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][1]-1]-x[L[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][0]-1]+y[L[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][1]-1]&gt;=L[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][1]-1]&lt;=L[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][2]-L[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][3])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print('x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xx=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z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(n); z[-1] = xx[-1]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range(n-1, 0, -1):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z[k-1] = min([z[a[1]-1]-a[2]+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[a[0]-1,a[1]-1] for a in L if a[0]==k])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es=[]; ls=[]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es.append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xx[L[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z[L[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][2]+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print(es); print(ls)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4441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7876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6.7.5  </a:t>
            </a:r>
            <a:r>
              <a:rPr lang="zh-CN" altLang="zh-CN" dirty="0"/>
              <a:t>完成作业期望和实现事件的概率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9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00693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1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72988"/>
              </p:ext>
            </p:extLst>
          </p:nvPr>
        </p:nvGraphicFramePr>
        <p:xfrm>
          <a:off x="538163" y="11477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7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28891"/>
              </p:ext>
            </p:extLst>
          </p:nvPr>
        </p:nvGraphicFramePr>
        <p:xfrm>
          <a:off x="538163" y="1147763"/>
          <a:ext cx="11133137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6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453552"/>
              </p:ext>
            </p:extLst>
          </p:nvPr>
        </p:nvGraphicFramePr>
        <p:xfrm>
          <a:off x="538163" y="1147763"/>
          <a:ext cx="10972800" cy="566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5" name="Document" r:id="rId3" imgW="11106616" imgH="5758164" progId="Word.Document.12">
                  <p:embed/>
                </p:oleObj>
              </mc:Choice>
              <mc:Fallback>
                <p:oleObj name="Document" r:id="rId3" imgW="11106616" imgH="575816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66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2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5913</Words>
  <Application>Microsoft Office PowerPoint</Application>
  <PresentationFormat>宽屏</PresentationFormat>
  <Paragraphs>394</Paragraphs>
  <Slides>136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136</vt:i4>
      </vt:variant>
    </vt:vector>
  </HeadingPairs>
  <TitlesOfParts>
    <vt:vector size="144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87</cp:revision>
  <dcterms:created xsi:type="dcterms:W3CDTF">2020-12-25T07:26:00Z</dcterms:created>
  <dcterms:modified xsi:type="dcterms:W3CDTF">2022-01-12T08:38:42Z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