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sldIdLst>
    <p:sldId id="258" r:id="rId2"/>
    <p:sldId id="265" r:id="rId3"/>
    <p:sldId id="521" r:id="rId4"/>
    <p:sldId id="530" r:id="rId5"/>
    <p:sldId id="269" r:id="rId6"/>
    <p:sldId id="524" r:id="rId7"/>
    <p:sldId id="531" r:id="rId8"/>
    <p:sldId id="532" r:id="rId9"/>
    <p:sldId id="533" r:id="rId10"/>
    <p:sldId id="534" r:id="rId11"/>
    <p:sldId id="535" r:id="rId12"/>
    <p:sldId id="536" r:id="rId13"/>
    <p:sldId id="538" r:id="rId14"/>
    <p:sldId id="539" r:id="rId15"/>
    <p:sldId id="540" r:id="rId16"/>
    <p:sldId id="541" r:id="rId17"/>
    <p:sldId id="542" r:id="rId18"/>
    <p:sldId id="537" r:id="rId19"/>
    <p:sldId id="543" r:id="rId20"/>
    <p:sldId id="523" r:id="rId21"/>
    <p:sldId id="528" r:id="rId22"/>
    <p:sldId id="544" r:id="rId23"/>
    <p:sldId id="545" r:id="rId24"/>
    <p:sldId id="527" r:id="rId25"/>
    <p:sldId id="529" r:id="rId26"/>
    <p:sldId id="546" r:id="rId27"/>
    <p:sldId id="547" r:id="rId28"/>
    <p:sldId id="548" r:id="rId29"/>
    <p:sldId id="549" r:id="rId30"/>
    <p:sldId id="550" r:id="rId31"/>
    <p:sldId id="551" r:id="rId32"/>
    <p:sldId id="552" r:id="rId33"/>
    <p:sldId id="553" r:id="rId34"/>
    <p:sldId id="554" r:id="rId35"/>
    <p:sldId id="555" r:id="rId36"/>
    <p:sldId id="556" r:id="rId37"/>
    <p:sldId id="557" r:id="rId38"/>
    <p:sldId id="558" r:id="rId39"/>
    <p:sldId id="575" r:id="rId40"/>
    <p:sldId id="576" r:id="rId41"/>
    <p:sldId id="577" r:id="rId42"/>
    <p:sldId id="578" r:id="rId43"/>
    <p:sldId id="559" r:id="rId44"/>
    <p:sldId id="560" r:id="rId45"/>
    <p:sldId id="561" r:id="rId46"/>
    <p:sldId id="562" r:id="rId47"/>
    <p:sldId id="563" r:id="rId48"/>
    <p:sldId id="564" r:id="rId49"/>
    <p:sldId id="565" r:id="rId50"/>
    <p:sldId id="579" r:id="rId51"/>
    <p:sldId id="580"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B87"/>
    <a:srgbClr val="0087FA"/>
    <a:srgbClr val="0000D2"/>
    <a:srgbClr val="CEED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6" d="100"/>
          <a:sy n="46" d="100"/>
        </p:scale>
        <p:origin x="62" y="864"/>
      </p:cViewPr>
      <p:guideLst/>
    </p:cSldViewPr>
  </p:slideViewPr>
  <p:notesTextViewPr>
    <p:cViewPr>
      <p:scale>
        <a:sx n="1" d="1"/>
        <a:sy n="1" d="1"/>
      </p:scale>
      <p:origin x="0" y="0"/>
    </p:cViewPr>
  </p:notesTextViewPr>
  <p:sorterViewPr>
    <p:cViewPr>
      <p:scale>
        <a:sx n="100" d="100"/>
        <a:sy n="100" d="100"/>
      </p:scale>
      <p:origin x="0" y="-478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图片 1" descr="bj222"/>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userDrawn="1"/>
        </p:nvSpPr>
        <p:spPr>
          <a:xfrm>
            <a:off x="601097" y="143251"/>
            <a:ext cx="4481891"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13.2  </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一种更简洁的计算方法</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Tree>
    <p:extLst>
      <p:ext uri="{BB962C8B-B14F-4D97-AF65-F5344CB8AC3E}">
        <p14:creationId xmlns:p14="http://schemas.microsoft.com/office/powerpoint/2010/main" val="1710764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0" name="文本占位符 4">
            <a:extLst>
              <a:ext uri="{FF2B5EF4-FFF2-40B4-BE49-F238E27FC236}">
                <a16:creationId xmlns:a16="http://schemas.microsoft.com/office/drawing/2014/main" id="{0FCF5B5E-E339-4564-904D-751521C24548}"/>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11" name="文本框 10">
            <a:extLst>
              <a:ext uri="{FF2B5EF4-FFF2-40B4-BE49-F238E27FC236}">
                <a16:creationId xmlns:a16="http://schemas.microsoft.com/office/drawing/2014/main" id="{905B0CFB-D11F-414A-85EF-B145A8E229A9}"/>
              </a:ext>
            </a:extLst>
          </p:cNvPr>
          <p:cNvSpPr txBox="1"/>
          <p:nvPr userDrawn="1"/>
        </p:nvSpPr>
        <p:spPr>
          <a:xfrm>
            <a:off x="601097" y="143251"/>
            <a:ext cx="4481891"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13.2  </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一种更简洁的计算方法</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102497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118369"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6D96AD91-08EE-4AD6-A8FA-6604FF3FAE85}"/>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6" name="文本占位符 5">
            <a:extLst>
              <a:ext uri="{FF2B5EF4-FFF2-40B4-BE49-F238E27FC236}">
                <a16:creationId xmlns:a16="http://schemas.microsoft.com/office/drawing/2014/main" id="{A437E47E-1BEE-44F7-894E-5DE05737C9A2}"/>
              </a:ext>
            </a:extLst>
          </p:cNvPr>
          <p:cNvSpPr>
            <a:spLocks noGrp="1"/>
          </p:cNvSpPr>
          <p:nvPr>
            <p:ph type="body" sz="quarter" idx="11"/>
          </p:nvPr>
        </p:nvSpPr>
        <p:spPr>
          <a:xfrm>
            <a:off x="262644" y="1871638"/>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10" name="文本框 9">
            <a:extLst>
              <a:ext uri="{FF2B5EF4-FFF2-40B4-BE49-F238E27FC236}">
                <a16:creationId xmlns:a16="http://schemas.microsoft.com/office/drawing/2014/main" id="{16A5AB2D-1219-4B0E-B10D-14D665025ED9}"/>
              </a:ext>
            </a:extLst>
          </p:cNvPr>
          <p:cNvSpPr txBox="1"/>
          <p:nvPr userDrawn="1"/>
        </p:nvSpPr>
        <p:spPr>
          <a:xfrm>
            <a:off x="601097" y="143251"/>
            <a:ext cx="4481891"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13.2  </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一种更简洁的计算方法</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11046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1" name="文本占位符 5">
            <a:extLst>
              <a:ext uri="{FF2B5EF4-FFF2-40B4-BE49-F238E27FC236}">
                <a16:creationId xmlns:a16="http://schemas.microsoft.com/office/drawing/2014/main" id="{D740451A-2097-4E8A-AEB5-4572F200E3BB}"/>
              </a:ext>
            </a:extLst>
          </p:cNvPr>
          <p:cNvSpPr>
            <a:spLocks noGrp="1"/>
          </p:cNvSpPr>
          <p:nvPr>
            <p:ph type="body" sz="quarter" idx="11"/>
          </p:nvPr>
        </p:nvSpPr>
        <p:spPr>
          <a:xfrm>
            <a:off x="355950" y="892868"/>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10" name="文本框 9">
            <a:extLst>
              <a:ext uri="{FF2B5EF4-FFF2-40B4-BE49-F238E27FC236}">
                <a16:creationId xmlns:a16="http://schemas.microsoft.com/office/drawing/2014/main" id="{4CF13EFA-5B71-46E5-8C64-0017592AF3D6}"/>
              </a:ext>
            </a:extLst>
          </p:cNvPr>
          <p:cNvSpPr txBox="1"/>
          <p:nvPr userDrawn="1"/>
        </p:nvSpPr>
        <p:spPr>
          <a:xfrm>
            <a:off x="601097" y="143251"/>
            <a:ext cx="4481891"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13.2  </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一种更简洁的计算方法</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68684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0" name="文本占位符 15">
            <a:extLst>
              <a:ext uri="{FF2B5EF4-FFF2-40B4-BE49-F238E27FC236}">
                <a16:creationId xmlns:a16="http://schemas.microsoft.com/office/drawing/2014/main" id="{21620495-73D5-4B1F-AA50-4AD3C8430DF9}"/>
              </a:ext>
            </a:extLst>
          </p:cNvPr>
          <p:cNvSpPr>
            <a:spLocks noGrp="1"/>
          </p:cNvSpPr>
          <p:nvPr>
            <p:ph type="body" sz="quarter" idx="10"/>
          </p:nvPr>
        </p:nvSpPr>
        <p:spPr>
          <a:xfrm>
            <a:off x="601663" y="1060450"/>
            <a:ext cx="11236325" cy="5446713"/>
          </a:xfrm>
          <a:prstGeom prst="rect">
            <a:avLst/>
          </a:prstGeom>
        </p:spPr>
        <p:txBody>
          <a:bodyPr/>
          <a:lstStyle>
            <a:lvl1pPr marL="0" indent="0">
              <a:lnSpc>
                <a:spcPct val="120000"/>
              </a:lnSpc>
              <a:spcBef>
                <a:spcPts val="0"/>
              </a:spcBef>
              <a:buNone/>
              <a:defRPr>
                <a:latin typeface="+mn-lt"/>
                <a:ea typeface="楷体" panose="02010609060101010101" pitchFamily="49" charset="-122"/>
              </a:defRPr>
            </a:lvl1pPr>
          </a:lstStyle>
          <a:p>
            <a:pPr lvl="0"/>
            <a:r>
              <a:rPr lang="zh-CN" altLang="en-US" dirty="0"/>
              <a:t>单击此处编辑母版文本样式</a:t>
            </a:r>
          </a:p>
        </p:txBody>
      </p:sp>
      <p:sp>
        <p:nvSpPr>
          <p:cNvPr id="11" name="文本框 10">
            <a:extLst>
              <a:ext uri="{FF2B5EF4-FFF2-40B4-BE49-F238E27FC236}">
                <a16:creationId xmlns:a16="http://schemas.microsoft.com/office/drawing/2014/main" id="{CD4E5386-4EF2-464E-A906-B11E023AD970}"/>
              </a:ext>
            </a:extLst>
          </p:cNvPr>
          <p:cNvSpPr txBox="1"/>
          <p:nvPr userDrawn="1"/>
        </p:nvSpPr>
        <p:spPr>
          <a:xfrm>
            <a:off x="601097" y="143251"/>
            <a:ext cx="4481891"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13.2  </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一种更简洁的计算方法</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70884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2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userDrawn="1"/>
        </p:nvSpPr>
        <p:spPr>
          <a:xfrm>
            <a:off x="601097" y="143251"/>
            <a:ext cx="4481891"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13.3  </a:t>
            </a:r>
            <a:r>
              <a:rPr lang="zh-CN" altLang="en-US" sz="2400" b="1" kern="1200" dirty="0">
                <a:solidFill>
                  <a:schemeClr val="bg1"/>
                </a:solidFill>
                <a:latin typeface="Times New Roman" panose="02020603050405020304" pitchFamily="18" charset="0"/>
                <a:ea typeface="+mn-ea"/>
                <a:cs typeface="Times New Roman" panose="02020603050405020304" pitchFamily="18" charset="0"/>
              </a:rPr>
              <a:t>案例分析</a:t>
            </a:r>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Tree>
    <p:extLst>
      <p:ext uri="{BB962C8B-B14F-4D97-AF65-F5344CB8AC3E}">
        <p14:creationId xmlns:p14="http://schemas.microsoft.com/office/powerpoint/2010/main" val="3983817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0" name="文本占位符 4">
            <a:extLst>
              <a:ext uri="{FF2B5EF4-FFF2-40B4-BE49-F238E27FC236}">
                <a16:creationId xmlns:a16="http://schemas.microsoft.com/office/drawing/2014/main" id="{0FCF5B5E-E339-4564-904D-751521C24548}"/>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9" name="文本框 8">
            <a:extLst>
              <a:ext uri="{FF2B5EF4-FFF2-40B4-BE49-F238E27FC236}">
                <a16:creationId xmlns:a16="http://schemas.microsoft.com/office/drawing/2014/main" id="{68770C82-9167-4558-891B-705D19BAD8BC}"/>
              </a:ext>
            </a:extLst>
          </p:cNvPr>
          <p:cNvSpPr txBox="1"/>
          <p:nvPr userDrawn="1"/>
        </p:nvSpPr>
        <p:spPr>
          <a:xfrm>
            <a:off x="601097" y="143251"/>
            <a:ext cx="4481891"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13.3  </a:t>
            </a:r>
            <a:r>
              <a:rPr lang="zh-CN" altLang="en-US" sz="2400" b="1" kern="1200" dirty="0">
                <a:solidFill>
                  <a:schemeClr val="bg1"/>
                </a:solidFill>
                <a:latin typeface="Times New Roman" panose="02020603050405020304" pitchFamily="18" charset="0"/>
                <a:ea typeface="+mn-ea"/>
                <a:cs typeface="Times New Roman" panose="02020603050405020304" pitchFamily="18" charset="0"/>
              </a:rPr>
              <a:t>案例分析</a:t>
            </a:r>
          </a:p>
        </p:txBody>
      </p:sp>
    </p:spTree>
    <p:extLst>
      <p:ext uri="{BB962C8B-B14F-4D97-AF65-F5344CB8AC3E}">
        <p14:creationId xmlns:p14="http://schemas.microsoft.com/office/powerpoint/2010/main" val="46944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118369"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6D96AD91-08EE-4AD6-A8FA-6604FF3FAE85}"/>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6" name="文本占位符 5">
            <a:extLst>
              <a:ext uri="{FF2B5EF4-FFF2-40B4-BE49-F238E27FC236}">
                <a16:creationId xmlns:a16="http://schemas.microsoft.com/office/drawing/2014/main" id="{A437E47E-1BEE-44F7-894E-5DE05737C9A2}"/>
              </a:ext>
            </a:extLst>
          </p:cNvPr>
          <p:cNvSpPr>
            <a:spLocks noGrp="1"/>
          </p:cNvSpPr>
          <p:nvPr>
            <p:ph type="body" sz="quarter" idx="11"/>
          </p:nvPr>
        </p:nvSpPr>
        <p:spPr>
          <a:xfrm>
            <a:off x="262644" y="1871638"/>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9" name="文本框 8">
            <a:extLst>
              <a:ext uri="{FF2B5EF4-FFF2-40B4-BE49-F238E27FC236}">
                <a16:creationId xmlns:a16="http://schemas.microsoft.com/office/drawing/2014/main" id="{BDD245AA-791A-4851-9EAF-412732A0F6F5}"/>
              </a:ext>
            </a:extLst>
          </p:cNvPr>
          <p:cNvSpPr txBox="1"/>
          <p:nvPr userDrawn="1"/>
        </p:nvSpPr>
        <p:spPr>
          <a:xfrm>
            <a:off x="601097" y="143251"/>
            <a:ext cx="4481891"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13.3  </a:t>
            </a:r>
            <a:r>
              <a:rPr lang="zh-CN" altLang="en-US" sz="2400" b="1" kern="1200" dirty="0">
                <a:solidFill>
                  <a:schemeClr val="bg1"/>
                </a:solidFill>
                <a:latin typeface="Times New Roman" panose="02020603050405020304" pitchFamily="18" charset="0"/>
                <a:ea typeface="+mn-ea"/>
                <a:cs typeface="Times New Roman" panose="02020603050405020304" pitchFamily="18" charset="0"/>
              </a:rPr>
              <a:t>案例分析</a:t>
            </a:r>
          </a:p>
        </p:txBody>
      </p:sp>
    </p:spTree>
    <p:extLst>
      <p:ext uri="{BB962C8B-B14F-4D97-AF65-F5344CB8AC3E}">
        <p14:creationId xmlns:p14="http://schemas.microsoft.com/office/powerpoint/2010/main" val="285521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1" name="文本占位符 5">
            <a:extLst>
              <a:ext uri="{FF2B5EF4-FFF2-40B4-BE49-F238E27FC236}">
                <a16:creationId xmlns:a16="http://schemas.microsoft.com/office/drawing/2014/main" id="{D740451A-2097-4E8A-AEB5-4572F200E3BB}"/>
              </a:ext>
            </a:extLst>
          </p:cNvPr>
          <p:cNvSpPr>
            <a:spLocks noGrp="1"/>
          </p:cNvSpPr>
          <p:nvPr>
            <p:ph type="body" sz="quarter" idx="11"/>
          </p:nvPr>
        </p:nvSpPr>
        <p:spPr>
          <a:xfrm>
            <a:off x="355950" y="892868"/>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9" name="文本框 8">
            <a:extLst>
              <a:ext uri="{FF2B5EF4-FFF2-40B4-BE49-F238E27FC236}">
                <a16:creationId xmlns:a16="http://schemas.microsoft.com/office/drawing/2014/main" id="{A4D63756-0FD7-4F46-AC67-EB229D07BDEB}"/>
              </a:ext>
            </a:extLst>
          </p:cNvPr>
          <p:cNvSpPr txBox="1"/>
          <p:nvPr userDrawn="1"/>
        </p:nvSpPr>
        <p:spPr>
          <a:xfrm>
            <a:off x="601097" y="143251"/>
            <a:ext cx="4481891"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13.3  </a:t>
            </a:r>
            <a:r>
              <a:rPr lang="zh-CN" altLang="en-US" sz="2400" b="1" kern="1200" dirty="0">
                <a:solidFill>
                  <a:schemeClr val="bg1"/>
                </a:solidFill>
                <a:latin typeface="Times New Roman" panose="02020603050405020304" pitchFamily="18" charset="0"/>
                <a:ea typeface="+mn-ea"/>
                <a:cs typeface="Times New Roman" panose="02020603050405020304" pitchFamily="18" charset="0"/>
              </a:rPr>
              <a:t>案例分析</a:t>
            </a:r>
          </a:p>
        </p:txBody>
      </p:sp>
    </p:spTree>
    <p:extLst>
      <p:ext uri="{BB962C8B-B14F-4D97-AF65-F5344CB8AC3E}">
        <p14:creationId xmlns:p14="http://schemas.microsoft.com/office/powerpoint/2010/main" val="271289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0" name="文本占位符 15">
            <a:extLst>
              <a:ext uri="{FF2B5EF4-FFF2-40B4-BE49-F238E27FC236}">
                <a16:creationId xmlns:a16="http://schemas.microsoft.com/office/drawing/2014/main" id="{21620495-73D5-4B1F-AA50-4AD3C8430DF9}"/>
              </a:ext>
            </a:extLst>
          </p:cNvPr>
          <p:cNvSpPr>
            <a:spLocks noGrp="1"/>
          </p:cNvSpPr>
          <p:nvPr>
            <p:ph type="body" sz="quarter" idx="10"/>
          </p:nvPr>
        </p:nvSpPr>
        <p:spPr>
          <a:xfrm>
            <a:off x="601663" y="1060450"/>
            <a:ext cx="11236325" cy="5446713"/>
          </a:xfrm>
          <a:prstGeom prst="rect">
            <a:avLst/>
          </a:prstGeom>
        </p:spPr>
        <p:txBody>
          <a:bodyPr/>
          <a:lstStyle>
            <a:lvl1pPr marL="0" indent="0">
              <a:lnSpc>
                <a:spcPct val="120000"/>
              </a:lnSpc>
              <a:spcBef>
                <a:spcPts val="0"/>
              </a:spcBef>
              <a:buNone/>
              <a:defRPr>
                <a:latin typeface="+mn-lt"/>
                <a:ea typeface="楷体" panose="02010609060101010101" pitchFamily="49" charset="-122"/>
              </a:defRPr>
            </a:lvl1pPr>
          </a:lstStyle>
          <a:p>
            <a:pPr lvl="0"/>
            <a:r>
              <a:rPr lang="zh-CN" altLang="en-US" dirty="0"/>
              <a:t>单击此处编辑母版文本样式</a:t>
            </a:r>
          </a:p>
        </p:txBody>
      </p:sp>
      <p:sp>
        <p:nvSpPr>
          <p:cNvPr id="9" name="文本框 8">
            <a:extLst>
              <a:ext uri="{FF2B5EF4-FFF2-40B4-BE49-F238E27FC236}">
                <a16:creationId xmlns:a16="http://schemas.microsoft.com/office/drawing/2014/main" id="{534759B9-EB67-4037-8580-E43C41FDC448}"/>
              </a:ext>
            </a:extLst>
          </p:cNvPr>
          <p:cNvSpPr txBox="1"/>
          <p:nvPr userDrawn="1"/>
        </p:nvSpPr>
        <p:spPr>
          <a:xfrm>
            <a:off x="601097" y="143251"/>
            <a:ext cx="4481891"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13.3  </a:t>
            </a:r>
            <a:r>
              <a:rPr lang="zh-CN" altLang="en-US" sz="2400" b="1" kern="1200" dirty="0">
                <a:solidFill>
                  <a:schemeClr val="bg1"/>
                </a:solidFill>
                <a:latin typeface="Times New Roman" panose="02020603050405020304" pitchFamily="18" charset="0"/>
                <a:ea typeface="+mn-ea"/>
                <a:cs typeface="Times New Roman" panose="02020603050405020304" pitchFamily="18" charset="0"/>
              </a:rPr>
              <a:t>案例分析</a:t>
            </a:r>
          </a:p>
        </p:txBody>
      </p:sp>
    </p:spTree>
    <p:extLst>
      <p:ext uri="{BB962C8B-B14F-4D97-AF65-F5344CB8AC3E}">
        <p14:creationId xmlns:p14="http://schemas.microsoft.com/office/powerpoint/2010/main" val="80624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2" name="图片 1" descr="bj222"/>
          <p:cNvPicPr>
            <a:picLocks noChangeAspect="1"/>
          </p:cNvPicPr>
          <p:nvPr userDrawn="1"/>
        </p:nvPicPr>
        <p:blipFill>
          <a:blip r:embed="rId2"/>
          <a:stretch>
            <a:fillRect/>
          </a:stretch>
        </p:blipFill>
        <p:spPr>
          <a:xfrm flipH="1">
            <a:off x="1552" y="0"/>
            <a:ext cx="12192000" cy="6858000"/>
          </a:xfrm>
          <a:prstGeom prst="rect">
            <a:avLst/>
          </a:prstGeom>
        </p:spPr>
      </p:pic>
    </p:spTree>
    <p:extLst>
      <p:ext uri="{BB962C8B-B14F-4D97-AF65-F5344CB8AC3E}">
        <p14:creationId xmlns:p14="http://schemas.microsoft.com/office/powerpoint/2010/main" val="4916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pic>
        <p:nvPicPr>
          <p:cNvPr id="2" name="图片 1" descr="bj222"/>
          <p:cNvPicPr>
            <a:picLocks noChangeAspect="1"/>
          </p:cNvPicPr>
          <p:nvPr userDrawn="1"/>
        </p:nvPicPr>
        <p:blipFill>
          <a:blip r:embed="rId2"/>
          <a:stretch>
            <a:fillRect/>
          </a:stretch>
        </p:blipFill>
        <p:spPr>
          <a:xfrm>
            <a:off x="0" y="-1"/>
            <a:ext cx="12192000" cy="3557847"/>
          </a:xfrm>
          <a:prstGeom prst="rect">
            <a:avLst/>
          </a:prstGeom>
        </p:spPr>
      </p:pic>
    </p:spTree>
    <p:extLst>
      <p:ext uri="{BB962C8B-B14F-4D97-AF65-F5344CB8AC3E}">
        <p14:creationId xmlns:p14="http://schemas.microsoft.com/office/powerpoint/2010/main" val="388985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userDrawn="1"/>
        </p:nvSpPr>
        <p:spPr>
          <a:xfrm>
            <a:off x="601097" y="143251"/>
            <a:ext cx="4685797" cy="461665"/>
          </a:xfrm>
          <a:prstGeom prst="rect">
            <a:avLst/>
          </a:prstGeom>
          <a:noFill/>
        </p:spPr>
        <p:txBody>
          <a:bodyPr wrap="square" rtlCol="0">
            <a:spAutoFit/>
          </a:bodyPr>
          <a:lstStyle/>
          <a:p>
            <a:pPr algn="l"/>
            <a:r>
              <a:rPr lang="zh-CN" altLang="en-US" sz="2400" b="1" dirty="0">
                <a:solidFill>
                  <a:schemeClr val="bg1"/>
                </a:solidFill>
                <a:latin typeface="Times New Roman" panose="02020603050405020304" pitchFamily="18" charset="0"/>
                <a:cs typeface="Times New Roman" panose="02020603050405020304" pitchFamily="18" charset="0"/>
              </a:rPr>
              <a:t>第</a:t>
            </a:r>
            <a:r>
              <a:rPr lang="en-US" altLang="zh-CN" sz="2400" b="1" dirty="0">
                <a:solidFill>
                  <a:schemeClr val="bg1"/>
                </a:solidFill>
                <a:latin typeface="Times New Roman" panose="02020603050405020304" pitchFamily="18" charset="0"/>
                <a:cs typeface="Times New Roman" panose="02020603050405020304" pitchFamily="18" charset="0"/>
              </a:rPr>
              <a:t>13</a:t>
            </a:r>
            <a:r>
              <a:rPr lang="zh-CN" altLang="en-US" sz="2400" b="1" dirty="0">
                <a:solidFill>
                  <a:schemeClr val="bg1"/>
                </a:solidFill>
                <a:latin typeface="Times New Roman" panose="02020603050405020304" pitchFamily="18" charset="0"/>
                <a:cs typeface="Times New Roman" panose="02020603050405020304" pitchFamily="18" charset="0"/>
              </a:rPr>
              <a:t>章  </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偏最小二乘回归分析</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52485980-B781-45A3-9DAF-6B3DCD71DB85}"/>
              </a:ext>
            </a:extLst>
          </p:cNvPr>
          <p:cNvSpPr>
            <a:spLocks noGrp="1"/>
          </p:cNvSpPr>
          <p:nvPr>
            <p:ph type="body" sz="quarter" idx="10"/>
          </p:nvPr>
        </p:nvSpPr>
        <p:spPr>
          <a:xfrm>
            <a:off x="717907" y="1129068"/>
            <a:ext cx="10992011" cy="5290393"/>
          </a:xfrm>
          <a:prstGeom prst="rect">
            <a:avLst/>
          </a:prstGeom>
        </p:spPr>
        <p:txBody>
          <a:bodyPr/>
          <a:lstStyle>
            <a:lvl1pPr marL="0" indent="0">
              <a:lnSpc>
                <a:spcPct val="120000"/>
              </a:lnSpc>
              <a:spcBef>
                <a:spcPts val="0"/>
              </a:spcBef>
              <a:buNone/>
              <a:defRPr>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Tree>
    <p:extLst>
      <p:ext uri="{BB962C8B-B14F-4D97-AF65-F5344CB8AC3E}">
        <p14:creationId xmlns:p14="http://schemas.microsoft.com/office/powerpoint/2010/main" val="40668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0" name="文本框 9">
            <a:extLst>
              <a:ext uri="{FF2B5EF4-FFF2-40B4-BE49-F238E27FC236}">
                <a16:creationId xmlns:a16="http://schemas.microsoft.com/office/drawing/2014/main" id="{1738D94C-350E-4DE4-958D-C489BE252BE2}"/>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13.1 </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偏最小二乘回归分析</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700665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0"/>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6D96AD91-08EE-4AD6-A8FA-6604FF3FAE85}"/>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9" name="文本框 8">
            <a:extLst>
              <a:ext uri="{FF2B5EF4-FFF2-40B4-BE49-F238E27FC236}">
                <a16:creationId xmlns:a16="http://schemas.microsoft.com/office/drawing/2014/main" id="{EB429C89-FCC7-4214-BD86-73D26D3E38F2}"/>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13.1 </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偏最小二乘回归分析</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0174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118369"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5" name="文本占位符 4">
            <a:extLst>
              <a:ext uri="{FF2B5EF4-FFF2-40B4-BE49-F238E27FC236}">
                <a16:creationId xmlns:a16="http://schemas.microsoft.com/office/drawing/2014/main" id="{6D96AD91-08EE-4AD6-A8FA-6604FF3FAE85}"/>
              </a:ext>
            </a:extLst>
          </p:cNvPr>
          <p:cNvSpPr>
            <a:spLocks noGrp="1"/>
          </p:cNvSpPr>
          <p:nvPr>
            <p:ph type="body" sz="quarter" idx="10"/>
          </p:nvPr>
        </p:nvSpPr>
        <p:spPr>
          <a:xfrm>
            <a:off x="262644" y="997890"/>
            <a:ext cx="11266487" cy="625475"/>
          </a:xfrm>
          <a:prstGeom prst="rect">
            <a:avLst/>
          </a:prstGeom>
        </p:spPr>
        <p:txBody>
          <a:bodyPr/>
          <a:lstStyle>
            <a:lvl1pPr marL="0" indent="0">
              <a:buNone/>
              <a:defRPr lang="zh-CN" altLang="en-US" sz="3200" b="1" kern="12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defRPr>
            </a:lvl1pPr>
          </a:lstStyle>
          <a:p>
            <a:pPr lvl="0"/>
            <a:r>
              <a:rPr lang="zh-CN" altLang="en-US" dirty="0"/>
              <a:t>单击此处编辑母版文本样式</a:t>
            </a:r>
          </a:p>
        </p:txBody>
      </p:sp>
      <p:sp>
        <p:nvSpPr>
          <p:cNvPr id="6" name="文本占位符 5">
            <a:extLst>
              <a:ext uri="{FF2B5EF4-FFF2-40B4-BE49-F238E27FC236}">
                <a16:creationId xmlns:a16="http://schemas.microsoft.com/office/drawing/2014/main" id="{A437E47E-1BEE-44F7-894E-5DE05737C9A2}"/>
              </a:ext>
            </a:extLst>
          </p:cNvPr>
          <p:cNvSpPr>
            <a:spLocks noGrp="1"/>
          </p:cNvSpPr>
          <p:nvPr>
            <p:ph type="body" sz="quarter" idx="11"/>
          </p:nvPr>
        </p:nvSpPr>
        <p:spPr>
          <a:xfrm>
            <a:off x="262644" y="1871638"/>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9" name="文本框 8">
            <a:extLst>
              <a:ext uri="{FF2B5EF4-FFF2-40B4-BE49-F238E27FC236}">
                <a16:creationId xmlns:a16="http://schemas.microsoft.com/office/drawing/2014/main" id="{BE3C970C-DF94-462D-88D7-B97A52C47BAA}"/>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13.1 </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偏最小二乘回归分析</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1493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118369"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6" name="文本占位符 5">
            <a:extLst>
              <a:ext uri="{FF2B5EF4-FFF2-40B4-BE49-F238E27FC236}">
                <a16:creationId xmlns:a16="http://schemas.microsoft.com/office/drawing/2014/main" id="{A437E47E-1BEE-44F7-894E-5DE05737C9A2}"/>
              </a:ext>
            </a:extLst>
          </p:cNvPr>
          <p:cNvSpPr>
            <a:spLocks noGrp="1"/>
          </p:cNvSpPr>
          <p:nvPr>
            <p:ph type="body" sz="quarter" idx="11"/>
          </p:nvPr>
        </p:nvSpPr>
        <p:spPr>
          <a:xfrm>
            <a:off x="269181" y="912236"/>
            <a:ext cx="5945188" cy="625475"/>
          </a:xfrm>
          <a:prstGeom prst="rect">
            <a:avLst/>
          </a:prstGeom>
        </p:spPr>
        <p:txBody>
          <a:bodyPr/>
          <a:lstStyle>
            <a:lvl1pPr marL="0" indent="0">
              <a:buNone/>
              <a:defRPr lang="zh-CN" altLang="en-US" sz="2800" b="1" kern="1200" dirty="0" smtClean="0">
                <a:solidFill>
                  <a:srgbClr val="060B87"/>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indent="0">
              <a:buNone/>
              <a:defRPr/>
            </a:lvl2pPr>
          </a:lstStyle>
          <a:p>
            <a:pPr lvl="0"/>
            <a:r>
              <a:rPr lang="zh-CN" altLang="en-US" dirty="0"/>
              <a:t>单击此处编辑母版文本样式</a:t>
            </a:r>
          </a:p>
        </p:txBody>
      </p:sp>
      <p:sp>
        <p:nvSpPr>
          <p:cNvPr id="9" name="文本框 8">
            <a:extLst>
              <a:ext uri="{FF2B5EF4-FFF2-40B4-BE49-F238E27FC236}">
                <a16:creationId xmlns:a16="http://schemas.microsoft.com/office/drawing/2014/main" id="{97F365DB-40CC-4F58-8075-2F292BB8EE83}"/>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13.1 </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偏最小二乘回归分析</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53784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pic>
        <p:nvPicPr>
          <p:cNvPr id="8" name="图片 7" descr="bg11"/>
          <p:cNvPicPr>
            <a:picLocks noChangeAspect="1"/>
          </p:cNvPicPr>
          <p:nvPr userDrawn="1"/>
        </p:nvPicPr>
        <p:blipFill>
          <a:blip r:embed="rId2"/>
          <a:stretch>
            <a:fillRect/>
          </a:stretch>
        </p:blipFill>
        <p:spPr>
          <a:xfrm>
            <a:off x="43150" y="-19368"/>
            <a:ext cx="12192000" cy="6858000"/>
          </a:xfrm>
          <a:prstGeom prst="rect">
            <a:avLst/>
          </a:prstGeom>
        </p:spPr>
      </p:pic>
      <p:pic>
        <p:nvPicPr>
          <p:cNvPr id="7" name="图片 6" descr="标题栏bg"/>
          <p:cNvPicPr>
            <a:picLocks noChangeAspect="1"/>
          </p:cNvPicPr>
          <p:nvPr userDrawn="1"/>
        </p:nvPicPr>
        <p:blipFill>
          <a:blip r:embed="rId3"/>
          <a:stretch>
            <a:fillRect/>
          </a:stretch>
        </p:blipFill>
        <p:spPr>
          <a:xfrm>
            <a:off x="0" y="-19368"/>
            <a:ext cx="12191365" cy="768985"/>
          </a:xfrm>
          <a:prstGeom prst="rect">
            <a:avLst/>
          </a:prstGeom>
        </p:spPr>
      </p:pic>
      <p:sp>
        <p:nvSpPr>
          <p:cNvPr id="3" name="椭圆 2">
            <a:extLst>
              <a:ext uri="{FF2B5EF4-FFF2-40B4-BE49-F238E27FC236}">
                <a16:creationId xmlns:a16="http://schemas.microsoft.com/office/drawing/2014/main" id="{1D85AF02-7CF4-4FE5-A8DE-AB31EE85D58B}"/>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73602F68-ED0B-4077-848F-4ED83EFAAA72}"/>
              </a:ext>
            </a:extLst>
          </p:cNvPr>
          <p:cNvPicPr>
            <a:picLocks noChangeAspect="1"/>
          </p:cNvPicPr>
          <p:nvPr userDrawn="1"/>
        </p:nvPicPr>
        <p:blipFill>
          <a:blip r:embed="rId4"/>
          <a:stretch>
            <a:fillRect/>
          </a:stretch>
        </p:blipFill>
        <p:spPr>
          <a:xfrm>
            <a:off x="43150" y="71814"/>
            <a:ext cx="438988" cy="625637"/>
          </a:xfrm>
          <a:prstGeom prst="rect">
            <a:avLst/>
          </a:prstGeom>
        </p:spPr>
      </p:pic>
      <p:sp>
        <p:nvSpPr>
          <p:cNvPr id="16" name="文本占位符 15">
            <a:extLst>
              <a:ext uri="{FF2B5EF4-FFF2-40B4-BE49-F238E27FC236}">
                <a16:creationId xmlns:a16="http://schemas.microsoft.com/office/drawing/2014/main" id="{37996D8A-0A14-420B-8E3A-AFDBCA355D76}"/>
              </a:ext>
            </a:extLst>
          </p:cNvPr>
          <p:cNvSpPr>
            <a:spLocks noGrp="1"/>
          </p:cNvSpPr>
          <p:nvPr>
            <p:ph type="body" sz="quarter" idx="10"/>
          </p:nvPr>
        </p:nvSpPr>
        <p:spPr>
          <a:xfrm>
            <a:off x="601663" y="1060450"/>
            <a:ext cx="11236325" cy="5446713"/>
          </a:xfrm>
          <a:prstGeom prst="rect">
            <a:avLst/>
          </a:prstGeom>
        </p:spPr>
        <p:txBody>
          <a:bodyPr/>
          <a:lstStyle>
            <a:lvl1pPr marL="0" indent="0">
              <a:lnSpc>
                <a:spcPct val="120000"/>
              </a:lnSpc>
              <a:spcBef>
                <a:spcPts val="0"/>
              </a:spcBef>
              <a:buNone/>
              <a:defRPr>
                <a:latin typeface="+mn-lt"/>
                <a:ea typeface="楷体" panose="02010609060101010101" pitchFamily="49" charset="-122"/>
              </a:defRPr>
            </a:lvl1pPr>
          </a:lstStyle>
          <a:p>
            <a:pPr lvl="0"/>
            <a:r>
              <a:rPr lang="zh-CN" altLang="en-US" dirty="0"/>
              <a:t>单击此处编辑母版文本样式</a:t>
            </a:r>
          </a:p>
        </p:txBody>
      </p:sp>
      <p:sp>
        <p:nvSpPr>
          <p:cNvPr id="9" name="文本框 8">
            <a:extLst>
              <a:ext uri="{FF2B5EF4-FFF2-40B4-BE49-F238E27FC236}">
                <a16:creationId xmlns:a16="http://schemas.microsoft.com/office/drawing/2014/main" id="{F62C09AF-BBB3-46A0-BF3E-52EFE11C0AE0}"/>
              </a:ext>
            </a:extLst>
          </p:cNvPr>
          <p:cNvSpPr txBox="1"/>
          <p:nvPr userDrawn="1"/>
        </p:nvSpPr>
        <p:spPr>
          <a:xfrm>
            <a:off x="601098" y="143251"/>
            <a:ext cx="3570852" cy="461665"/>
          </a:xfrm>
          <a:prstGeom prst="rect">
            <a:avLst/>
          </a:prstGeom>
          <a:noFill/>
        </p:spPr>
        <p:txBody>
          <a:bodyPr wrap="square" rtlCol="0">
            <a:spAutoFit/>
          </a:bodyPr>
          <a:lstStyle/>
          <a:p>
            <a:pPr algn="l"/>
            <a:r>
              <a:rPr lang="en-US" altLang="zh-CN" sz="2400" b="1" dirty="0">
                <a:solidFill>
                  <a:schemeClr val="bg1"/>
                </a:solidFill>
                <a:latin typeface="Times New Roman" panose="02020603050405020304" pitchFamily="18" charset="0"/>
                <a:cs typeface="Times New Roman" panose="02020603050405020304" pitchFamily="18" charset="0"/>
              </a:rPr>
              <a:t>13.1 </a:t>
            </a:r>
            <a:r>
              <a:rPr lang="zh-CN" altLang="zh-CN" sz="2400" b="1" kern="1200" dirty="0">
                <a:solidFill>
                  <a:schemeClr val="bg1"/>
                </a:solidFill>
                <a:latin typeface="Times New Roman" panose="02020603050405020304" pitchFamily="18" charset="0"/>
                <a:ea typeface="+mn-ea"/>
                <a:cs typeface="Times New Roman" panose="02020603050405020304" pitchFamily="18" charset="0"/>
              </a:rPr>
              <a:t>偏最小二乘回归分析</a:t>
            </a:r>
            <a:endParaRPr lang="zh-CN" altLang="en-US" sz="2400" b="1" kern="1200" dirty="0">
              <a:solidFill>
                <a:schemeClr val="bg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030375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图片 8" descr="bg11">
            <a:extLst>
              <a:ext uri="{FF2B5EF4-FFF2-40B4-BE49-F238E27FC236}">
                <a16:creationId xmlns:a16="http://schemas.microsoft.com/office/drawing/2014/main" id="{5C2C3422-9BC7-4844-97B0-9F101D81E520}"/>
              </a:ext>
            </a:extLst>
          </p:cNvPr>
          <p:cNvPicPr>
            <a:picLocks noChangeAspect="1"/>
          </p:cNvPicPr>
          <p:nvPr userDrawn="1"/>
        </p:nvPicPr>
        <p:blipFill>
          <a:blip r:embed="rId21"/>
          <a:stretch>
            <a:fillRect/>
          </a:stretch>
        </p:blipFill>
        <p:spPr>
          <a:xfrm>
            <a:off x="0" y="0"/>
            <a:ext cx="12192000" cy="6858000"/>
          </a:xfrm>
          <a:prstGeom prst="rect">
            <a:avLst/>
          </a:prstGeom>
        </p:spPr>
      </p:pic>
      <p:pic>
        <p:nvPicPr>
          <p:cNvPr id="10" name="图片 9" descr="标题栏bg">
            <a:extLst>
              <a:ext uri="{FF2B5EF4-FFF2-40B4-BE49-F238E27FC236}">
                <a16:creationId xmlns:a16="http://schemas.microsoft.com/office/drawing/2014/main" id="{86D17F04-9E1E-4417-9DAC-037AF7B485BD}"/>
              </a:ext>
            </a:extLst>
          </p:cNvPr>
          <p:cNvPicPr>
            <a:picLocks noChangeAspect="1"/>
          </p:cNvPicPr>
          <p:nvPr userDrawn="1"/>
        </p:nvPicPr>
        <p:blipFill>
          <a:blip r:embed="rId22"/>
          <a:stretch>
            <a:fillRect/>
          </a:stretch>
        </p:blipFill>
        <p:spPr>
          <a:xfrm>
            <a:off x="0" y="-19368"/>
            <a:ext cx="12191365" cy="768985"/>
          </a:xfrm>
          <a:prstGeom prst="rect">
            <a:avLst/>
          </a:prstGeom>
        </p:spPr>
      </p:pic>
      <p:sp>
        <p:nvSpPr>
          <p:cNvPr id="11" name="椭圆 10">
            <a:extLst>
              <a:ext uri="{FF2B5EF4-FFF2-40B4-BE49-F238E27FC236}">
                <a16:creationId xmlns:a16="http://schemas.microsoft.com/office/drawing/2014/main" id="{916942A7-7E20-4E9E-96AC-EFFC7C714462}"/>
              </a:ext>
            </a:extLst>
          </p:cNvPr>
          <p:cNvSpPr/>
          <p:nvPr userDrawn="1"/>
        </p:nvSpPr>
        <p:spPr>
          <a:xfrm>
            <a:off x="118369" y="0"/>
            <a:ext cx="728721" cy="709353"/>
          </a:xfrm>
          <a:prstGeom prst="ellipse">
            <a:avLst/>
          </a:prstGeom>
          <a:solidFill>
            <a:srgbClr val="060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F50D6422-12DF-40ED-ADA8-A2D34A129801}"/>
              </a:ext>
            </a:extLst>
          </p:cNvPr>
          <p:cNvPicPr>
            <a:picLocks noChangeAspect="1"/>
          </p:cNvPicPr>
          <p:nvPr userDrawn="1"/>
        </p:nvPicPr>
        <p:blipFill>
          <a:blip r:embed="rId23"/>
          <a:stretch>
            <a:fillRect/>
          </a:stretch>
        </p:blipFill>
        <p:spPr>
          <a:xfrm>
            <a:off x="43150" y="71814"/>
            <a:ext cx="438988" cy="62563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5" r:id="rId3"/>
    <p:sldLayoutId id="2147483661" r:id="rId4"/>
    <p:sldLayoutId id="2147483664" r:id="rId5"/>
    <p:sldLayoutId id="2147483662" r:id="rId6"/>
    <p:sldLayoutId id="2147483663" r:id="rId7"/>
    <p:sldLayoutId id="2147483668" r:id="rId8"/>
    <p:sldLayoutId id="2147483656" r:id="rId9"/>
    <p:sldLayoutId id="2147483652" r:id="rId10"/>
    <p:sldLayoutId id="2147483665" r:id="rId11"/>
    <p:sldLayoutId id="2147483669" r:id="rId12"/>
    <p:sldLayoutId id="2147483666" r:id="rId13"/>
    <p:sldLayoutId id="2147483667" r:id="rId14"/>
    <p:sldLayoutId id="2147483670" r:id="rId15"/>
    <p:sldLayoutId id="2147483671" r:id="rId16"/>
    <p:sldLayoutId id="2147483672" r:id="rId17"/>
    <p:sldLayoutId id="2147483673" r:id="rId18"/>
    <p:sldLayoutId id="2147483674"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5.xml"/><Relationship Id="rId1" Type="http://schemas.openxmlformats.org/officeDocument/2006/relationships/vmlDrawing" Target="../drawings/vmlDrawing7.vml"/><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5.xml"/><Relationship Id="rId1" Type="http://schemas.openxmlformats.org/officeDocument/2006/relationships/vmlDrawing" Target="../drawings/vmlDrawing8.vml"/><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Document8.docx"/><Relationship Id="rId2" Type="http://schemas.openxmlformats.org/officeDocument/2006/relationships/slideLayout" Target="../slideLayouts/slideLayout5.xml"/><Relationship Id="rId1" Type="http://schemas.openxmlformats.org/officeDocument/2006/relationships/vmlDrawing" Target="../drawings/vmlDrawing9.v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Document9.docx"/><Relationship Id="rId2" Type="http://schemas.openxmlformats.org/officeDocument/2006/relationships/slideLayout" Target="../slideLayouts/slideLayout5.xml"/><Relationship Id="rId1" Type="http://schemas.openxmlformats.org/officeDocument/2006/relationships/vmlDrawing" Target="../drawings/vmlDrawing10.vml"/><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10.docx"/><Relationship Id="rId2" Type="http://schemas.openxmlformats.org/officeDocument/2006/relationships/slideLayout" Target="../slideLayouts/slideLayout5.xml"/><Relationship Id="rId1" Type="http://schemas.openxmlformats.org/officeDocument/2006/relationships/vmlDrawing" Target="../drawings/vmlDrawing11.v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11.docx"/><Relationship Id="rId2" Type="http://schemas.openxmlformats.org/officeDocument/2006/relationships/slideLayout" Target="../slideLayouts/slideLayout5.xml"/><Relationship Id="rId1" Type="http://schemas.openxmlformats.org/officeDocument/2006/relationships/vmlDrawing" Target="../drawings/vmlDrawing12.vml"/><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Word_Document12.docx"/><Relationship Id="rId2" Type="http://schemas.openxmlformats.org/officeDocument/2006/relationships/slideLayout" Target="../slideLayouts/slideLayout5.xml"/><Relationship Id="rId1" Type="http://schemas.openxmlformats.org/officeDocument/2006/relationships/vmlDrawing" Target="../drawings/vmlDrawing13.vml"/><Relationship Id="rId4" Type="http://schemas.openxmlformats.org/officeDocument/2006/relationships/image" Target="../media/image17.emf"/></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13.docx"/><Relationship Id="rId2" Type="http://schemas.openxmlformats.org/officeDocument/2006/relationships/slideLayout" Target="../slideLayouts/slideLayout5.xml"/><Relationship Id="rId1" Type="http://schemas.openxmlformats.org/officeDocument/2006/relationships/vmlDrawing" Target="../drawings/vmlDrawing14.vml"/><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Document14.docx"/><Relationship Id="rId2" Type="http://schemas.openxmlformats.org/officeDocument/2006/relationships/slideLayout" Target="../slideLayouts/slideLayout10.xml"/><Relationship Id="rId1" Type="http://schemas.openxmlformats.org/officeDocument/2006/relationships/vmlDrawing" Target="../drawings/vmlDrawing15.vml"/><Relationship Id="rId4" Type="http://schemas.openxmlformats.org/officeDocument/2006/relationships/image" Target="../media/image19.emf"/></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Word_Document15.docx"/><Relationship Id="rId2" Type="http://schemas.openxmlformats.org/officeDocument/2006/relationships/slideLayout" Target="../slideLayouts/slideLayout10.xml"/><Relationship Id="rId1" Type="http://schemas.openxmlformats.org/officeDocument/2006/relationships/vmlDrawing" Target="../drawings/vmlDrawing16.vml"/><Relationship Id="rId4" Type="http://schemas.openxmlformats.org/officeDocument/2006/relationships/image" Target="../media/image20.emf"/></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Word_Document16.docx"/><Relationship Id="rId2" Type="http://schemas.openxmlformats.org/officeDocument/2006/relationships/slideLayout" Target="../slideLayouts/slideLayout10.xml"/><Relationship Id="rId1" Type="http://schemas.openxmlformats.org/officeDocument/2006/relationships/vmlDrawing" Target="../drawings/vmlDrawing17.vml"/><Relationship Id="rId4" Type="http://schemas.openxmlformats.org/officeDocument/2006/relationships/image" Target="../media/image21.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Word_Document17.docx"/><Relationship Id="rId2" Type="http://schemas.openxmlformats.org/officeDocument/2006/relationships/slideLayout" Target="../slideLayouts/slideLayout15.xml"/><Relationship Id="rId1" Type="http://schemas.openxmlformats.org/officeDocument/2006/relationships/vmlDrawing" Target="../drawings/vmlDrawing18.vml"/><Relationship Id="rId4" Type="http://schemas.openxmlformats.org/officeDocument/2006/relationships/image" Target="../media/image22.emf"/></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Word_Document18.docx"/><Relationship Id="rId2" Type="http://schemas.openxmlformats.org/officeDocument/2006/relationships/slideLayout" Target="../slideLayouts/slideLayout15.xml"/><Relationship Id="rId1" Type="http://schemas.openxmlformats.org/officeDocument/2006/relationships/vmlDrawing" Target="../drawings/vmlDrawing19.vml"/><Relationship Id="rId4" Type="http://schemas.openxmlformats.org/officeDocument/2006/relationships/image" Target="../media/image23.emf"/></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Word_Document19.docx"/><Relationship Id="rId2" Type="http://schemas.openxmlformats.org/officeDocument/2006/relationships/slideLayout" Target="../slideLayouts/slideLayout15.xml"/><Relationship Id="rId1" Type="http://schemas.openxmlformats.org/officeDocument/2006/relationships/vmlDrawing" Target="../drawings/vmlDrawing20.vml"/><Relationship Id="rId4" Type="http://schemas.openxmlformats.org/officeDocument/2006/relationships/image" Target="../media/image24.emf"/></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Word_Document20.docx"/><Relationship Id="rId2" Type="http://schemas.openxmlformats.org/officeDocument/2006/relationships/slideLayout" Target="../slideLayouts/slideLayout15.xml"/><Relationship Id="rId1" Type="http://schemas.openxmlformats.org/officeDocument/2006/relationships/vmlDrawing" Target="../drawings/vmlDrawing21.vml"/><Relationship Id="rId4" Type="http://schemas.openxmlformats.org/officeDocument/2006/relationships/image" Target="../media/image25.emf"/></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Word_Document21.docx"/><Relationship Id="rId2" Type="http://schemas.openxmlformats.org/officeDocument/2006/relationships/slideLayout" Target="../slideLayouts/slideLayout15.xml"/><Relationship Id="rId1" Type="http://schemas.openxmlformats.org/officeDocument/2006/relationships/vmlDrawing" Target="../drawings/vmlDrawing22.vml"/><Relationship Id="rId4" Type="http://schemas.openxmlformats.org/officeDocument/2006/relationships/image" Target="../media/image2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Word_Document22.docx"/><Relationship Id="rId2" Type="http://schemas.openxmlformats.org/officeDocument/2006/relationships/slideLayout" Target="../slideLayouts/slideLayout15.xml"/><Relationship Id="rId1" Type="http://schemas.openxmlformats.org/officeDocument/2006/relationships/vmlDrawing" Target="../drawings/vmlDrawing23.vml"/><Relationship Id="rId4" Type="http://schemas.openxmlformats.org/officeDocument/2006/relationships/image" Target="../media/image27.emf"/></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Word_Document23.docx"/><Relationship Id="rId2" Type="http://schemas.openxmlformats.org/officeDocument/2006/relationships/slideLayout" Target="../slideLayouts/slideLayout15.xml"/><Relationship Id="rId1" Type="http://schemas.openxmlformats.org/officeDocument/2006/relationships/vmlDrawing" Target="../drawings/vmlDrawing24.v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package" Target="../embeddings/Microsoft_Word_Document24.docx"/><Relationship Id="rId2" Type="http://schemas.openxmlformats.org/officeDocument/2006/relationships/slideLayout" Target="../slideLayouts/slideLayout15.xml"/><Relationship Id="rId1" Type="http://schemas.openxmlformats.org/officeDocument/2006/relationships/vmlDrawing" Target="../drawings/vmlDrawing25.vml"/><Relationship Id="rId4" Type="http://schemas.openxmlformats.org/officeDocument/2006/relationships/image" Target="../media/image29.emf"/></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Word_Document25.docx"/><Relationship Id="rId2" Type="http://schemas.openxmlformats.org/officeDocument/2006/relationships/slideLayout" Target="../slideLayouts/slideLayout15.xml"/><Relationship Id="rId1" Type="http://schemas.openxmlformats.org/officeDocument/2006/relationships/vmlDrawing" Target="../drawings/vmlDrawing26.vml"/><Relationship Id="rId4" Type="http://schemas.openxmlformats.org/officeDocument/2006/relationships/image" Target="../media/image30.emf"/></Relationships>
</file>

<file path=ppt/slides/_rels/slide34.xml.rels><?xml version="1.0" encoding="UTF-8" standalone="yes"?>
<Relationships xmlns="http://schemas.openxmlformats.org/package/2006/relationships"><Relationship Id="rId3" Type="http://schemas.openxmlformats.org/officeDocument/2006/relationships/package" Target="../embeddings/Microsoft_Word_Document26.docx"/><Relationship Id="rId2" Type="http://schemas.openxmlformats.org/officeDocument/2006/relationships/slideLayout" Target="../slideLayouts/slideLayout15.xml"/><Relationship Id="rId1" Type="http://schemas.openxmlformats.org/officeDocument/2006/relationships/vmlDrawing" Target="../drawings/vmlDrawing27.vml"/><Relationship Id="rId4" Type="http://schemas.openxmlformats.org/officeDocument/2006/relationships/image" Target="../media/image31.emf"/></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Word_Document27.docx"/><Relationship Id="rId2" Type="http://schemas.openxmlformats.org/officeDocument/2006/relationships/slideLayout" Target="../slideLayouts/slideLayout15.xml"/><Relationship Id="rId1" Type="http://schemas.openxmlformats.org/officeDocument/2006/relationships/vmlDrawing" Target="../drawings/vmlDrawing28.vml"/><Relationship Id="rId4" Type="http://schemas.openxmlformats.org/officeDocument/2006/relationships/image" Target="../media/image32.emf"/></Relationships>
</file>

<file path=ppt/slides/_rels/slide36.xml.rels><?xml version="1.0" encoding="UTF-8" standalone="yes"?>
<Relationships xmlns="http://schemas.openxmlformats.org/package/2006/relationships"><Relationship Id="rId3" Type="http://schemas.openxmlformats.org/officeDocument/2006/relationships/package" Target="../embeddings/Microsoft_Word_Document28.docx"/><Relationship Id="rId2" Type="http://schemas.openxmlformats.org/officeDocument/2006/relationships/slideLayout" Target="../slideLayouts/slideLayout15.xml"/><Relationship Id="rId1" Type="http://schemas.openxmlformats.org/officeDocument/2006/relationships/vmlDrawing" Target="../drawings/vmlDrawing29.vml"/><Relationship Id="rId4" Type="http://schemas.openxmlformats.org/officeDocument/2006/relationships/image" Target="../media/image33.emf"/></Relationships>
</file>

<file path=ppt/slides/_rels/slide37.xml.rels><?xml version="1.0" encoding="UTF-8" standalone="yes"?>
<Relationships xmlns="http://schemas.openxmlformats.org/package/2006/relationships"><Relationship Id="rId3" Type="http://schemas.openxmlformats.org/officeDocument/2006/relationships/package" Target="../embeddings/Microsoft_Word_Document29.docx"/><Relationship Id="rId2" Type="http://schemas.openxmlformats.org/officeDocument/2006/relationships/slideLayout" Target="../slideLayouts/slideLayout15.xml"/><Relationship Id="rId1" Type="http://schemas.openxmlformats.org/officeDocument/2006/relationships/vmlDrawing" Target="../drawings/vmlDrawing30.vml"/><Relationship Id="rId4" Type="http://schemas.openxmlformats.org/officeDocument/2006/relationships/image" Target="../media/image34.emf"/></Relationships>
</file>

<file path=ppt/slides/_rels/slide38.xml.rels><?xml version="1.0" encoding="UTF-8" standalone="yes"?>
<Relationships xmlns="http://schemas.openxmlformats.org/package/2006/relationships"><Relationship Id="rId3" Type="http://schemas.openxmlformats.org/officeDocument/2006/relationships/package" Target="../embeddings/Microsoft_Word_Document30.docx"/><Relationship Id="rId2" Type="http://schemas.openxmlformats.org/officeDocument/2006/relationships/slideLayout" Target="../slideLayouts/slideLayout15.xml"/><Relationship Id="rId1" Type="http://schemas.openxmlformats.org/officeDocument/2006/relationships/vmlDrawing" Target="../drawings/vmlDrawing31.vml"/><Relationship Id="rId4" Type="http://schemas.openxmlformats.org/officeDocument/2006/relationships/image" Target="../media/image35.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package" Target="../embeddings/Microsoft_Word_Document31.docx"/><Relationship Id="rId2" Type="http://schemas.openxmlformats.org/officeDocument/2006/relationships/slideLayout" Target="../slideLayouts/slideLayout15.xml"/><Relationship Id="rId1" Type="http://schemas.openxmlformats.org/officeDocument/2006/relationships/vmlDrawing" Target="../drawings/vmlDrawing32.vml"/><Relationship Id="rId4" Type="http://schemas.openxmlformats.org/officeDocument/2006/relationships/image" Target="../media/image36.emf"/></Relationships>
</file>

<file path=ppt/slides/_rels/slide44.xml.rels><?xml version="1.0" encoding="UTF-8" standalone="yes"?>
<Relationships xmlns="http://schemas.openxmlformats.org/package/2006/relationships"><Relationship Id="rId3" Type="http://schemas.openxmlformats.org/officeDocument/2006/relationships/package" Target="../embeddings/Microsoft_Word_Document32.docx"/><Relationship Id="rId2" Type="http://schemas.openxmlformats.org/officeDocument/2006/relationships/slideLayout" Target="../slideLayouts/slideLayout15.xml"/><Relationship Id="rId1" Type="http://schemas.openxmlformats.org/officeDocument/2006/relationships/vmlDrawing" Target="../drawings/vmlDrawing33.vml"/><Relationship Id="rId4" Type="http://schemas.openxmlformats.org/officeDocument/2006/relationships/image" Target="../media/image37.emf"/></Relationships>
</file>

<file path=ppt/slides/_rels/slide45.xml.rels><?xml version="1.0" encoding="UTF-8" standalone="yes"?>
<Relationships xmlns="http://schemas.openxmlformats.org/package/2006/relationships"><Relationship Id="rId3" Type="http://schemas.openxmlformats.org/officeDocument/2006/relationships/package" Target="../embeddings/Microsoft_Word_Document33.docx"/><Relationship Id="rId2" Type="http://schemas.openxmlformats.org/officeDocument/2006/relationships/slideLayout" Target="../slideLayouts/slideLayout15.xml"/><Relationship Id="rId1" Type="http://schemas.openxmlformats.org/officeDocument/2006/relationships/vmlDrawing" Target="../drawings/vmlDrawing34.vml"/><Relationship Id="rId4" Type="http://schemas.openxmlformats.org/officeDocument/2006/relationships/image" Target="../media/image38.emf"/></Relationships>
</file>

<file path=ppt/slides/_rels/slide46.xml.rels><?xml version="1.0" encoding="UTF-8" standalone="yes"?>
<Relationships xmlns="http://schemas.openxmlformats.org/package/2006/relationships"><Relationship Id="rId3" Type="http://schemas.openxmlformats.org/officeDocument/2006/relationships/package" Target="../embeddings/Microsoft_Word_Document34.docx"/><Relationship Id="rId2" Type="http://schemas.openxmlformats.org/officeDocument/2006/relationships/slideLayout" Target="../slideLayouts/slideLayout15.xml"/><Relationship Id="rId1" Type="http://schemas.openxmlformats.org/officeDocument/2006/relationships/vmlDrawing" Target="../drawings/vmlDrawing35.vml"/><Relationship Id="rId4" Type="http://schemas.openxmlformats.org/officeDocument/2006/relationships/image" Target="../media/image39.emf"/></Relationships>
</file>

<file path=ppt/slides/_rels/slide47.xml.rels><?xml version="1.0" encoding="UTF-8" standalone="yes"?>
<Relationships xmlns="http://schemas.openxmlformats.org/package/2006/relationships"><Relationship Id="rId3" Type="http://schemas.openxmlformats.org/officeDocument/2006/relationships/package" Target="../embeddings/Microsoft_Word_Document35.docx"/><Relationship Id="rId2" Type="http://schemas.openxmlformats.org/officeDocument/2006/relationships/slideLayout" Target="../slideLayouts/slideLayout15.xml"/><Relationship Id="rId1" Type="http://schemas.openxmlformats.org/officeDocument/2006/relationships/vmlDrawing" Target="../drawings/vmlDrawing36.vml"/><Relationship Id="rId4" Type="http://schemas.openxmlformats.org/officeDocument/2006/relationships/image" Target="../media/image40.emf"/></Relationships>
</file>

<file path=ppt/slides/_rels/slide48.xml.rels><?xml version="1.0" encoding="UTF-8" standalone="yes"?>
<Relationships xmlns="http://schemas.openxmlformats.org/package/2006/relationships"><Relationship Id="rId3" Type="http://schemas.openxmlformats.org/officeDocument/2006/relationships/package" Target="../embeddings/Microsoft_Word_Document36.docx"/><Relationship Id="rId2" Type="http://schemas.openxmlformats.org/officeDocument/2006/relationships/slideLayout" Target="../slideLayouts/slideLayout15.xml"/><Relationship Id="rId1" Type="http://schemas.openxmlformats.org/officeDocument/2006/relationships/vmlDrawing" Target="../drawings/vmlDrawing37.vml"/><Relationship Id="rId4" Type="http://schemas.openxmlformats.org/officeDocument/2006/relationships/image" Target="../media/image41.emf"/></Relationships>
</file>

<file path=ppt/slides/_rels/slide49.xml.rels><?xml version="1.0" encoding="UTF-8" standalone="yes"?>
<Relationships xmlns="http://schemas.openxmlformats.org/package/2006/relationships"><Relationship Id="rId3" Type="http://schemas.openxmlformats.org/officeDocument/2006/relationships/package" Target="../embeddings/Microsoft_Word_Document37.docx"/><Relationship Id="rId2" Type="http://schemas.openxmlformats.org/officeDocument/2006/relationships/slideLayout" Target="../slideLayouts/slideLayout15.xml"/><Relationship Id="rId1" Type="http://schemas.openxmlformats.org/officeDocument/2006/relationships/vmlDrawing" Target="../drawings/vmlDrawing38.vml"/><Relationship Id="rId4" Type="http://schemas.openxmlformats.org/officeDocument/2006/relationships/image" Target="../media/image4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userDrawn="1"/>
        </p:nvSpPr>
        <p:spPr>
          <a:xfrm>
            <a:off x="0" y="1938654"/>
            <a:ext cx="8141677" cy="2950845"/>
          </a:xfrm>
          <a:prstGeom prst="rect">
            <a:avLst/>
          </a:prstGeom>
          <a:solidFill>
            <a:srgbClr val="1D8DFF">
              <a:alpha val="60000"/>
            </a:srgbClr>
          </a:solidFill>
          <a:ln>
            <a:noFill/>
          </a:ln>
          <a:effectLst>
            <a:outerShdw blurRad="38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3130060" y="2249695"/>
            <a:ext cx="4889793" cy="2568717"/>
          </a:xfrm>
          <a:prstGeom prst="rect">
            <a:avLst/>
          </a:prstGeom>
          <a:noFill/>
        </p:spPr>
        <p:txBody>
          <a:bodyPr wrap="square" rtlCol="0">
            <a:spAutoFit/>
          </a:bodyPr>
          <a:lstStyle/>
          <a:p>
            <a:pPr algn="ctr" fontAlgn="auto">
              <a:lnSpc>
                <a:spcPct val="120000"/>
              </a:lnSpc>
            </a:pPr>
            <a:r>
              <a:rPr lang="zh-CN" altLang="en-US" sz="4600" b="1" dirty="0">
                <a:solidFill>
                  <a:schemeClr val="bg1"/>
                </a:solidFill>
                <a:latin typeface="微软雅黑" panose="020B0503020204020204" charset="-122"/>
                <a:ea typeface="微软雅黑" panose="020B0503020204020204" charset="-122"/>
                <a:sym typeface="+mn-ea"/>
              </a:rPr>
              <a:t>第</a:t>
            </a:r>
            <a:r>
              <a:rPr lang="en-US" altLang="zh-CN" sz="4600" b="1" dirty="0">
                <a:solidFill>
                  <a:schemeClr val="bg1"/>
                </a:solidFill>
                <a:latin typeface="微软雅黑" panose="020B0503020204020204" charset="-122"/>
                <a:ea typeface="微软雅黑" panose="020B0503020204020204" charset="-122"/>
                <a:sym typeface="+mn-ea"/>
              </a:rPr>
              <a:t>13</a:t>
            </a:r>
            <a:r>
              <a:rPr lang="zh-CN" altLang="en-US" sz="4600" b="1" dirty="0">
                <a:solidFill>
                  <a:schemeClr val="bg1"/>
                </a:solidFill>
                <a:latin typeface="微软雅黑" panose="020B0503020204020204" charset="-122"/>
                <a:ea typeface="微软雅黑" panose="020B0503020204020204" charset="-122"/>
                <a:sym typeface="+mn-ea"/>
              </a:rPr>
              <a:t>章</a:t>
            </a:r>
            <a:endParaRPr lang="en-US" altLang="zh-CN" sz="4600" b="1" dirty="0">
              <a:solidFill>
                <a:schemeClr val="bg1"/>
              </a:solidFill>
              <a:latin typeface="微软雅黑" panose="020B0503020204020204" charset="-122"/>
              <a:ea typeface="微软雅黑" panose="020B0503020204020204" charset="-122"/>
              <a:sym typeface="+mn-ea"/>
            </a:endParaRPr>
          </a:p>
          <a:p>
            <a:pPr algn="ctr" fontAlgn="auto">
              <a:lnSpc>
                <a:spcPct val="120000"/>
              </a:lnSpc>
            </a:pPr>
            <a:r>
              <a:rPr lang="zh-CN" altLang="zh-CN" sz="4600" b="1" dirty="0">
                <a:solidFill>
                  <a:schemeClr val="bg1"/>
                </a:solidFill>
                <a:latin typeface="微软雅黑" panose="020B0503020204020204" charset="-122"/>
                <a:ea typeface="微软雅黑" panose="020B0503020204020204" charset="-122"/>
              </a:rPr>
              <a:t>偏最小二乘回归分析</a:t>
            </a:r>
            <a:endParaRPr lang="zh-CN" altLang="en-US" sz="4600" b="1" dirty="0">
              <a:solidFill>
                <a:schemeClr val="bg1"/>
              </a:solidFill>
              <a:latin typeface="微软雅黑" panose="020B0503020204020204" charset="-122"/>
              <a:ea typeface="微软雅黑" panose="020B0503020204020204" charset="-122"/>
              <a:sym typeface="+mn-ea"/>
            </a:endParaRPr>
          </a:p>
        </p:txBody>
      </p:sp>
      <p:cxnSp>
        <p:nvCxnSpPr>
          <p:cNvPr id="10" name="直接连接符 9"/>
          <p:cNvCxnSpPr>
            <a:cxnSpLocks/>
          </p:cNvCxnSpPr>
          <p:nvPr userDrawn="1"/>
        </p:nvCxnSpPr>
        <p:spPr>
          <a:xfrm>
            <a:off x="423545" y="2172970"/>
            <a:ext cx="0" cy="2506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5091B64A-8987-4FC9-BF53-2D4BE3595F6E}"/>
              </a:ext>
            </a:extLst>
          </p:cNvPr>
          <p:cNvPicPr>
            <a:picLocks noChangeAspect="1"/>
          </p:cNvPicPr>
          <p:nvPr/>
        </p:nvPicPr>
        <p:blipFill>
          <a:blip r:embed="rId2"/>
          <a:stretch>
            <a:fillRect/>
          </a:stretch>
        </p:blipFill>
        <p:spPr>
          <a:xfrm>
            <a:off x="1097770" y="2249695"/>
            <a:ext cx="1654953" cy="23586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2000" fill="hold">
                                          <p:stCondLst>
                                            <p:cond delay="0"/>
                                          </p:stCondLst>
                                        </p:cTn>
                                        <p:tgtEl>
                                          <p:spTgt spid="9"/>
                                        </p:tgtEl>
                                        <p:attrNameLst>
                                          <p:attrName>style.visibility</p:attrName>
                                        </p:attrNameLst>
                                      </p:cBhvr>
                                      <p:to>
                                        <p:strVal val="visible"/>
                                      </p:to>
                                    </p:set>
                                    <p:anim calcmode="lin" valueType="num">
                                      <p:cBhvr additive="base">
                                        <p:cTn id="7" dur="2000" fill="hold"/>
                                        <p:tgtEl>
                                          <p:spTgt spid="9"/>
                                        </p:tgtEl>
                                        <p:attrNameLst>
                                          <p:attrName>ppt_x</p:attrName>
                                        </p:attrNameLst>
                                      </p:cBhvr>
                                      <p:tavLst>
                                        <p:tav tm="0">
                                          <p:val>
                                            <p:strVal val="0-#ppt_w/2"/>
                                          </p:val>
                                        </p:tav>
                                        <p:tav tm="100000">
                                          <p:val>
                                            <p:strVal val="#ppt_x"/>
                                          </p:val>
                                        </p:tav>
                                      </p:tavLst>
                                    </p:anim>
                                    <p:anim calcmode="lin" valueType="num">
                                      <p:cBhvr additive="base">
                                        <p:cTn id="8" dur="20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2500"/>
                            </p:stCondLst>
                            <p:childTnLst>
                              <p:par>
                                <p:cTn id="14" presetID="53" presetClass="entr" presetSubtype="16" fill="hold" nodeType="afterEffect">
                                  <p:stCondLst>
                                    <p:cond delay="0"/>
                                  </p:stCondLst>
                                  <p:childTnLst>
                                    <p:set>
                                      <p:cBhvr>
                                        <p:cTn id="15" dur="1000" fill="hold">
                                          <p:stCondLst>
                                            <p:cond delay="0"/>
                                          </p:stCondLst>
                                        </p:cTn>
                                        <p:tgtEl>
                                          <p:spTgt spid="10"/>
                                        </p:tgtEl>
                                        <p:attrNameLst>
                                          <p:attrName>style.visibility</p:attrName>
                                        </p:attrNameLst>
                                      </p:cBhvr>
                                      <p:to>
                                        <p:strVal val="visible"/>
                                      </p:to>
                                    </p:set>
                                    <p:anim calcmode="lin" valueType="num">
                                      <p:cBhvr>
                                        <p:cTn id="16" dur="1000" fill="hold"/>
                                        <p:tgtEl>
                                          <p:spTgt spid="10"/>
                                        </p:tgtEl>
                                        <p:attrNameLst>
                                          <p:attrName>ppt_w</p:attrName>
                                        </p:attrNameLst>
                                      </p:cBhvr>
                                      <p:tavLst>
                                        <p:tav tm="0">
                                          <p:val>
                                            <p:fltVal val="0"/>
                                          </p:val>
                                        </p:tav>
                                        <p:tav tm="100000">
                                          <p:val>
                                            <p:strVal val="#ppt_w"/>
                                          </p:val>
                                        </p:tav>
                                      </p:tavLst>
                                    </p:anim>
                                    <p:anim calcmode="lin" valueType="num">
                                      <p:cBhvr>
                                        <p:cTn id="17" dur="1000" fill="hold"/>
                                        <p:tgtEl>
                                          <p:spTgt spid="10"/>
                                        </p:tgtEl>
                                        <p:attrNameLst>
                                          <p:attrName>ppt_h</p:attrName>
                                        </p:attrNameLst>
                                      </p:cBhvr>
                                      <p:tavLst>
                                        <p:tav tm="0">
                                          <p:val>
                                            <p:fltVal val="0"/>
                                          </p:val>
                                        </p:tav>
                                        <p:tav tm="100000">
                                          <p:val>
                                            <p:strVal val="#ppt_h"/>
                                          </p:val>
                                        </p:tav>
                                      </p:tavLst>
                                    </p:anim>
                                    <p:animEffect transition="in" filter="fade">
                                      <p:cBhvr>
                                        <p:cTn id="18" dur="1000"/>
                                        <p:tgtEl>
                                          <p:spTgt spid="10"/>
                                        </p:tgtEl>
                                      </p:cBhvr>
                                    </p:animEffect>
                                  </p:childTnLst>
                                </p:cTn>
                              </p:par>
                            </p:childTnLst>
                          </p:cTn>
                        </p:par>
                        <p:par>
                          <p:cTn id="19" fill="hold">
                            <p:stCondLst>
                              <p:cond delay="3500"/>
                            </p:stCondLst>
                            <p:childTnLst>
                              <p:par>
                                <p:cTn id="20" presetID="41" presetClass="entr" presetSubtype="0" fill="hold" grpId="0" nodeType="afterEffect">
                                  <p:stCondLst>
                                    <p:cond delay="0"/>
                                  </p:stCondLst>
                                  <p:iterate type="lt">
                                    <p:tmPct val="10000"/>
                                  </p:iterate>
                                  <p:childTnLst>
                                    <p:set>
                                      <p:cBhvr>
                                        <p:cTn id="21" dur="1000" fill="hold">
                                          <p:stCondLst>
                                            <p:cond delay="0"/>
                                          </p:stCondLst>
                                        </p:cTn>
                                        <p:tgtEl>
                                          <p:spTgt spid="3"/>
                                        </p:tgtEl>
                                        <p:attrNameLst>
                                          <p:attrName>style.visibility</p:attrName>
                                        </p:attrNameLst>
                                      </p:cBhvr>
                                      <p:to>
                                        <p:strVal val="visible"/>
                                      </p:to>
                                    </p:set>
                                    <p:anim calcmode="lin" valueType="num">
                                      <p:cBhvr>
                                        <p:cTn id="22" dur="10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3" dur="1000" fill="hold"/>
                                        <p:tgtEl>
                                          <p:spTgt spid="3"/>
                                        </p:tgtEl>
                                        <p:attrNameLst>
                                          <p:attrName>ppt_y</p:attrName>
                                        </p:attrNameLst>
                                      </p:cBhvr>
                                      <p:tavLst>
                                        <p:tav tm="0">
                                          <p:val>
                                            <p:strVal val="#ppt_y"/>
                                          </p:val>
                                        </p:tav>
                                        <p:tav tm="100000">
                                          <p:val>
                                            <p:strVal val="#ppt_y"/>
                                          </p:val>
                                        </p:tav>
                                      </p:tavLst>
                                    </p:anim>
                                    <p:anim calcmode="lin" valueType="num">
                                      <p:cBhvr>
                                        <p:cTn id="24" dur="10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5" dur="10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10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573455324"/>
              </p:ext>
            </p:extLst>
          </p:nvPr>
        </p:nvGraphicFramePr>
        <p:xfrm>
          <a:off x="541337" y="1126837"/>
          <a:ext cx="11109325" cy="5468938"/>
        </p:xfrm>
        <a:graphic>
          <a:graphicData uri="http://schemas.openxmlformats.org/presentationml/2006/ole">
            <mc:AlternateContent xmlns:mc="http://schemas.openxmlformats.org/markup-compatibility/2006">
              <mc:Choice xmlns:v="urn:schemas-microsoft-com:vml" Requires="v">
                <p:oleObj spid="_x0000_s238596"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541337" y="1126837"/>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408575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1765571"/>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39620"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386823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492994188"/>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40644"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04843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680920873"/>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41668"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64742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682759090"/>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42692"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67214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952062931"/>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43716"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92768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506821931"/>
              </p:ext>
            </p:extLst>
          </p:nvPr>
        </p:nvGraphicFramePr>
        <p:xfrm>
          <a:off x="692814" y="977207"/>
          <a:ext cx="11109325" cy="5468938"/>
        </p:xfrm>
        <a:graphic>
          <a:graphicData uri="http://schemas.openxmlformats.org/presentationml/2006/ole">
            <mc:AlternateContent xmlns:mc="http://schemas.openxmlformats.org/markup-compatibility/2006">
              <mc:Choice xmlns:v="urn:schemas-microsoft-com:vml" Requires="v">
                <p:oleObj spid="_x0000_s244740" name="Document" r:id="rId3" imgW="11106616" imgH="5781958" progId="Word.Document.12">
                  <p:embed/>
                </p:oleObj>
              </mc:Choice>
              <mc:Fallback>
                <p:oleObj name="Document" r:id="rId3" imgW="11106616" imgH="5781958"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692814" y="977207"/>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334481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855314896"/>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45764"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80939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644705973"/>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46788"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41628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056651154"/>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47812"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50660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EE08A58-E3C8-4B09-A914-AED3F6FBD522}"/>
              </a:ext>
            </a:extLst>
          </p:cNvPr>
          <p:cNvSpPr/>
          <p:nvPr/>
        </p:nvSpPr>
        <p:spPr>
          <a:xfrm>
            <a:off x="5697415" y="482322"/>
            <a:ext cx="6272684" cy="6039058"/>
          </a:xfrm>
          <a:prstGeom prst="rect">
            <a:avLst/>
          </a:prstGeom>
          <a:solidFill>
            <a:srgbClr val="1D8DFF">
              <a:alpha val="60000"/>
            </a:srgbClr>
          </a:solidFill>
          <a:ln>
            <a:noFill/>
          </a:ln>
          <a:effectLst>
            <a:outerShdw blurRad="38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 name="直接连接符 2">
            <a:extLst>
              <a:ext uri="{FF2B5EF4-FFF2-40B4-BE49-F238E27FC236}">
                <a16:creationId xmlns:a16="http://schemas.microsoft.com/office/drawing/2014/main" id="{F86E508A-B811-4E51-997F-FAB687B3108E}"/>
              </a:ext>
            </a:extLst>
          </p:cNvPr>
          <p:cNvCxnSpPr>
            <a:cxnSpLocks/>
          </p:cNvCxnSpPr>
          <p:nvPr/>
        </p:nvCxnSpPr>
        <p:spPr>
          <a:xfrm>
            <a:off x="6923315" y="1507252"/>
            <a:ext cx="414143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236C35E4-E8F5-4EDA-8DA3-FE58B3B34613}"/>
              </a:ext>
            </a:extLst>
          </p:cNvPr>
          <p:cNvSpPr txBox="1"/>
          <p:nvPr/>
        </p:nvSpPr>
        <p:spPr>
          <a:xfrm>
            <a:off x="6388860" y="559892"/>
            <a:ext cx="4889793" cy="869790"/>
          </a:xfrm>
          <a:prstGeom prst="rect">
            <a:avLst/>
          </a:prstGeom>
          <a:noFill/>
        </p:spPr>
        <p:txBody>
          <a:bodyPr wrap="square" rtlCol="0">
            <a:spAutoFit/>
          </a:bodyPr>
          <a:lstStyle/>
          <a:p>
            <a:pPr algn="ctr" fontAlgn="auto">
              <a:lnSpc>
                <a:spcPct val="120000"/>
              </a:lnSpc>
            </a:pPr>
            <a:r>
              <a:rPr lang="zh-CN" altLang="en-US" sz="4600" b="1" dirty="0">
                <a:solidFill>
                  <a:schemeClr val="bg1"/>
                </a:solidFill>
                <a:latin typeface="微软雅黑" panose="020B0503020204020204" charset="-122"/>
                <a:ea typeface="微软雅黑" panose="020B0503020204020204" charset="-122"/>
                <a:sym typeface="+mn-ea"/>
              </a:rPr>
              <a:t>目录</a:t>
            </a:r>
          </a:p>
        </p:txBody>
      </p:sp>
      <p:sp>
        <p:nvSpPr>
          <p:cNvPr id="8" name="文本框 7">
            <a:extLst>
              <a:ext uri="{FF2B5EF4-FFF2-40B4-BE49-F238E27FC236}">
                <a16:creationId xmlns:a16="http://schemas.microsoft.com/office/drawing/2014/main" id="{CCDAB999-60B9-4DD1-A96C-21CEA8EE61DE}"/>
              </a:ext>
            </a:extLst>
          </p:cNvPr>
          <p:cNvSpPr txBox="1"/>
          <p:nvPr/>
        </p:nvSpPr>
        <p:spPr>
          <a:xfrm>
            <a:off x="6199439" y="2639090"/>
            <a:ext cx="5565213" cy="1435778"/>
          </a:xfrm>
          <a:prstGeom prst="rect">
            <a:avLst/>
          </a:prstGeom>
          <a:noFill/>
        </p:spPr>
        <p:txBody>
          <a:bodyPr wrap="square" rtlCol="0">
            <a:spAutoFit/>
          </a:bodyPr>
          <a:lstStyle/>
          <a:p>
            <a:pPr fontAlgn="auto">
              <a:lnSpc>
                <a:spcPct val="120000"/>
              </a:lnSpc>
            </a:pPr>
            <a:r>
              <a:rPr lang="en-US" altLang="zh-CN" sz="38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13.2 </a:t>
            </a:r>
            <a:r>
              <a:rPr lang="zh-CN" altLang="zh-CN" sz="38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一种更简洁的计算方法</a:t>
            </a:r>
            <a:endParaRPr lang="zh-CN" altLang="en-US" sz="38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12" name="文本框 11">
            <a:extLst>
              <a:ext uri="{FF2B5EF4-FFF2-40B4-BE49-F238E27FC236}">
                <a16:creationId xmlns:a16="http://schemas.microsoft.com/office/drawing/2014/main" id="{122206C7-6925-4150-9A27-00DA1484E75D}"/>
              </a:ext>
            </a:extLst>
          </p:cNvPr>
          <p:cNvSpPr txBox="1"/>
          <p:nvPr/>
        </p:nvSpPr>
        <p:spPr>
          <a:xfrm>
            <a:off x="6199439" y="1862388"/>
            <a:ext cx="6926899" cy="734560"/>
          </a:xfrm>
          <a:prstGeom prst="rect">
            <a:avLst/>
          </a:prstGeom>
          <a:noFill/>
        </p:spPr>
        <p:txBody>
          <a:bodyPr wrap="square" rtlCol="0">
            <a:spAutoFit/>
          </a:bodyPr>
          <a:lstStyle/>
          <a:p>
            <a:pPr fontAlgn="auto">
              <a:lnSpc>
                <a:spcPct val="120000"/>
              </a:lnSpc>
            </a:pPr>
            <a:r>
              <a:rPr lang="en-US" altLang="zh-CN" sz="38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13.1 </a:t>
            </a:r>
            <a:r>
              <a:rPr lang="zh-CN" altLang="zh-CN" sz="38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偏最小二乘回归分析</a:t>
            </a:r>
            <a:endParaRPr lang="zh-CN" altLang="en-US" sz="38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
        <p:nvSpPr>
          <p:cNvPr id="9" name="文本框 8">
            <a:extLst>
              <a:ext uri="{FF2B5EF4-FFF2-40B4-BE49-F238E27FC236}">
                <a16:creationId xmlns:a16="http://schemas.microsoft.com/office/drawing/2014/main" id="{F5247AFD-F81B-4364-88F4-352A12BE621B}"/>
              </a:ext>
            </a:extLst>
          </p:cNvPr>
          <p:cNvSpPr txBox="1"/>
          <p:nvPr/>
        </p:nvSpPr>
        <p:spPr>
          <a:xfrm>
            <a:off x="6199439" y="4074868"/>
            <a:ext cx="6926899" cy="734560"/>
          </a:xfrm>
          <a:prstGeom prst="rect">
            <a:avLst/>
          </a:prstGeom>
          <a:noFill/>
        </p:spPr>
        <p:txBody>
          <a:bodyPr wrap="square" rtlCol="0">
            <a:spAutoFit/>
          </a:bodyPr>
          <a:lstStyle/>
          <a:p>
            <a:pPr fontAlgn="auto">
              <a:lnSpc>
                <a:spcPct val="120000"/>
              </a:lnSpc>
            </a:pPr>
            <a:r>
              <a:rPr lang="en-US" altLang="zh-CN" sz="38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rPr>
              <a:t>13.3 </a:t>
            </a:r>
            <a:r>
              <a:rPr lang="zh-CN" altLang="en-US" sz="38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案例分析</a:t>
            </a:r>
            <a:endParaRPr lang="zh-CN" altLang="en-US" sz="3800" b="1"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283461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1+#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53" presetClass="entr" presetSubtype="16" fill="hold" nodeType="afterEffect">
                                  <p:stCondLst>
                                    <p:cond delay="0"/>
                                  </p:stCondLst>
                                  <p:childTnLst>
                                    <p:set>
                                      <p:cBhvr>
                                        <p:cTn id="11" dur="1000"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Effect transition="in" filter="fade">
                                      <p:cBhvr>
                                        <p:cTn id="14" dur="1000"/>
                                        <p:tgtEl>
                                          <p:spTgt spid="3"/>
                                        </p:tgtEl>
                                      </p:cBhvr>
                                    </p:animEffect>
                                  </p:childTnLst>
                                </p:cTn>
                              </p:par>
                            </p:childTnLst>
                          </p:cTn>
                        </p:par>
                        <p:par>
                          <p:cTn id="15" fill="hold">
                            <p:stCondLst>
                              <p:cond delay="3000"/>
                            </p:stCondLst>
                            <p:childTnLst>
                              <p:par>
                                <p:cTn id="16" presetID="41" presetClass="entr" presetSubtype="0" fill="hold" grpId="0" nodeType="afterEffect">
                                  <p:stCondLst>
                                    <p:cond delay="0"/>
                                  </p:stCondLst>
                                  <p:iterate type="lt">
                                    <p:tmPct val="10000"/>
                                  </p:iterate>
                                  <p:childTnLst>
                                    <p:set>
                                      <p:cBhvr>
                                        <p:cTn id="17" dur="1000" fill="hold">
                                          <p:stCondLst>
                                            <p:cond delay="0"/>
                                          </p:stCondLst>
                                        </p:cTn>
                                        <p:tgtEl>
                                          <p:spTgt spid="7"/>
                                        </p:tgtEl>
                                        <p:attrNameLst>
                                          <p:attrName>style.visibility</p:attrName>
                                        </p:attrNameLst>
                                      </p:cBhvr>
                                      <p:to>
                                        <p:strVal val="visible"/>
                                      </p:to>
                                    </p:set>
                                    <p:anim calcmode="lin" valueType="num">
                                      <p:cBhvr>
                                        <p:cTn id="18" dur="10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9" dur="1000" fill="hold"/>
                                        <p:tgtEl>
                                          <p:spTgt spid="7"/>
                                        </p:tgtEl>
                                        <p:attrNameLst>
                                          <p:attrName>ppt_y</p:attrName>
                                        </p:attrNameLst>
                                      </p:cBhvr>
                                      <p:tavLst>
                                        <p:tav tm="0">
                                          <p:val>
                                            <p:strVal val="#ppt_y"/>
                                          </p:val>
                                        </p:tav>
                                        <p:tav tm="100000">
                                          <p:val>
                                            <p:strVal val="#ppt_y"/>
                                          </p:val>
                                        </p:tav>
                                      </p:tavLst>
                                    </p:anim>
                                    <p:anim calcmode="lin" valueType="num">
                                      <p:cBhvr>
                                        <p:cTn id="20" dur="10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1" dur="10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2" dur="1000" tmFilter="0,0; .5, 1; 1, 1"/>
                                        <p:tgtEl>
                                          <p:spTgt spid="7"/>
                                        </p:tgtEl>
                                      </p:cBhvr>
                                    </p:animEffect>
                                  </p:childTnLst>
                                </p:cTn>
                              </p:par>
                            </p:childTnLst>
                          </p:cTn>
                        </p:par>
                        <p:par>
                          <p:cTn id="23" fill="hold">
                            <p:stCondLst>
                              <p:cond delay="4100"/>
                            </p:stCondLst>
                            <p:childTnLst>
                              <p:par>
                                <p:cTn id="24" presetID="18" presetClass="entr" presetSubtype="6"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strips(downRight)">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strips(downRight)">
                                      <p:cBhvr>
                                        <p:cTn id="31" dur="500"/>
                                        <p:tgtEl>
                                          <p:spTgt spid="8"/>
                                        </p:tgtEl>
                                      </p:cBhvr>
                                    </p:animEffect>
                                  </p:childTnLst>
                                </p:cTn>
                              </p:par>
                            </p:childTnLst>
                          </p:cTn>
                        </p:par>
                        <p:par>
                          <p:cTn id="32" fill="hold">
                            <p:stCondLst>
                              <p:cond delay="500"/>
                            </p:stCondLst>
                            <p:childTnLst>
                              <p:par>
                                <p:cTn id="33" presetID="18" presetClass="entr" presetSubtype="6"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strips(downRigh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p:bldP spid="8" grpId="0"/>
      <p:bldP spid="12"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69EAA9C-9B3D-432B-98C9-EBC9A382CCAB}"/>
              </a:ext>
            </a:extLst>
          </p:cNvPr>
          <p:cNvGrpSpPr/>
          <p:nvPr/>
        </p:nvGrpSpPr>
        <p:grpSpPr>
          <a:xfrm>
            <a:off x="5447752" y="2767268"/>
            <a:ext cx="1420314" cy="1420314"/>
            <a:chOff x="5447752" y="2767268"/>
            <a:chExt cx="1420314" cy="1420314"/>
          </a:xfrm>
        </p:grpSpPr>
        <p:sp>
          <p:nvSpPr>
            <p:cNvPr id="3" name="椭圆 2">
              <a:extLst>
                <a:ext uri="{FF2B5EF4-FFF2-40B4-BE49-F238E27FC236}">
                  <a16:creationId xmlns:a16="http://schemas.microsoft.com/office/drawing/2014/main" id="{FFAC3BD7-040D-470C-BAD9-C6C78BD6FCD6}"/>
                </a:ext>
              </a:extLst>
            </p:cNvPr>
            <p:cNvSpPr/>
            <p:nvPr/>
          </p:nvSpPr>
          <p:spPr>
            <a:xfrm>
              <a:off x="5447752" y="2767268"/>
              <a:ext cx="1420314" cy="1420314"/>
            </a:xfrm>
            <a:prstGeom prst="ellipse">
              <a:avLst/>
            </a:prstGeom>
            <a:solidFill>
              <a:srgbClr val="004CBC">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
                <a:ea typeface="思源黑体旧字形 Normal" panose="020B0400000000000000" pitchFamily="34" charset="-128"/>
                <a:sym typeface=""/>
              </a:endParaRPr>
            </a:p>
          </p:txBody>
        </p:sp>
        <p:sp>
          <p:nvSpPr>
            <p:cNvPr id="4" name="文本框 3">
              <a:extLst>
                <a:ext uri="{FF2B5EF4-FFF2-40B4-BE49-F238E27FC236}">
                  <a16:creationId xmlns:a16="http://schemas.microsoft.com/office/drawing/2014/main" id="{C51C7B3C-7A29-43AA-8B6E-D92C8CA3168F}"/>
                </a:ext>
              </a:extLst>
            </p:cNvPr>
            <p:cNvSpPr txBox="1"/>
            <p:nvPr/>
          </p:nvSpPr>
          <p:spPr>
            <a:xfrm>
              <a:off x="5565149" y="3123482"/>
              <a:ext cx="1185521" cy="707886"/>
            </a:xfrm>
            <a:prstGeom prst="rect">
              <a:avLst/>
            </a:prstGeom>
            <a:noFill/>
          </p:spPr>
          <p:txBody>
            <a:bodyPr wrap="square" rtlCol="0">
              <a:spAutoFit/>
            </a:bodyPr>
            <a:lstStyle/>
            <a:p>
              <a:pPr algn="ctr"/>
              <a:r>
                <a:rPr lang="en-US" altLang="zh-CN" sz="4000" b="1" dirty="0">
                  <a:solidFill>
                    <a:schemeClr val="bg1"/>
                  </a:solidFill>
                  <a:latin typeface=""/>
                  <a:ea typeface="思源黑体旧字形 Normal" panose="020B0400000000000000" pitchFamily="34" charset="-128"/>
                  <a:sym typeface=""/>
                </a:rPr>
                <a:t>13.2</a:t>
              </a:r>
              <a:endParaRPr lang="zh-CN" altLang="en-US" sz="4000" b="1" dirty="0">
                <a:solidFill>
                  <a:schemeClr val="bg1"/>
                </a:solidFill>
                <a:latin typeface=""/>
                <a:ea typeface="思源黑体旧字形 Normal" panose="020B0400000000000000" pitchFamily="34" charset="-128"/>
                <a:sym typeface=""/>
              </a:endParaRPr>
            </a:p>
          </p:txBody>
        </p:sp>
      </p:grpSp>
      <p:sp>
        <p:nvSpPr>
          <p:cNvPr id="5" name="文本框 4">
            <a:extLst>
              <a:ext uri="{FF2B5EF4-FFF2-40B4-BE49-F238E27FC236}">
                <a16:creationId xmlns:a16="http://schemas.microsoft.com/office/drawing/2014/main" id="{5E63E8EF-96FE-40A9-8631-546E6619292C}"/>
              </a:ext>
            </a:extLst>
          </p:cNvPr>
          <p:cNvSpPr txBox="1"/>
          <p:nvPr/>
        </p:nvSpPr>
        <p:spPr>
          <a:xfrm>
            <a:off x="3788935" y="4617348"/>
            <a:ext cx="4737947" cy="584775"/>
          </a:xfrm>
          <a:prstGeom prst="rect">
            <a:avLst/>
          </a:prstGeom>
          <a:noFill/>
        </p:spPr>
        <p:txBody>
          <a:bodyPr wrap="square" rtlCol="0">
            <a:spAutoFit/>
          </a:bodyPr>
          <a:lstStyle/>
          <a:p>
            <a:pPr algn="ctr"/>
            <a:r>
              <a:rPr lang="zh-CN" altLang="zh-CN" sz="3200" b="1" dirty="0">
                <a:latin typeface="微软雅黑" panose="020B0503020204020204" pitchFamily="34" charset="-122"/>
                <a:ea typeface="微软雅黑" panose="020B0503020204020204" pitchFamily="34" charset="-122"/>
              </a:rPr>
              <a:t>一种更简洁的计算方法</a:t>
            </a:r>
            <a:endParaRPr lang="zh-CN" altLang="en-US" sz="3200" b="1" dirty="0">
              <a:latin typeface="微软雅黑" panose="020B0503020204020204" pitchFamily="34" charset="-122"/>
              <a:ea typeface="微软雅黑" panose="020B0503020204020204" pitchFamily="34" charset="-122"/>
              <a:sym typeface=""/>
            </a:endParaRPr>
          </a:p>
        </p:txBody>
      </p:sp>
    </p:spTree>
    <p:extLst>
      <p:ext uri="{BB962C8B-B14F-4D97-AF65-F5344CB8AC3E}">
        <p14:creationId xmlns:p14="http://schemas.microsoft.com/office/powerpoint/2010/main" val="3951445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540268739"/>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21190"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61722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4138690265"/>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48836"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71828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231486795"/>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49860"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423176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69EAA9C-9B3D-432B-98C9-EBC9A382CCAB}"/>
              </a:ext>
            </a:extLst>
          </p:cNvPr>
          <p:cNvGrpSpPr/>
          <p:nvPr/>
        </p:nvGrpSpPr>
        <p:grpSpPr>
          <a:xfrm>
            <a:off x="5447752" y="2767268"/>
            <a:ext cx="1420314" cy="1420314"/>
            <a:chOff x="5447752" y="2767268"/>
            <a:chExt cx="1420314" cy="1420314"/>
          </a:xfrm>
        </p:grpSpPr>
        <p:sp>
          <p:nvSpPr>
            <p:cNvPr id="3" name="椭圆 2">
              <a:extLst>
                <a:ext uri="{FF2B5EF4-FFF2-40B4-BE49-F238E27FC236}">
                  <a16:creationId xmlns:a16="http://schemas.microsoft.com/office/drawing/2014/main" id="{FFAC3BD7-040D-470C-BAD9-C6C78BD6FCD6}"/>
                </a:ext>
              </a:extLst>
            </p:cNvPr>
            <p:cNvSpPr/>
            <p:nvPr/>
          </p:nvSpPr>
          <p:spPr>
            <a:xfrm>
              <a:off x="5447752" y="2767268"/>
              <a:ext cx="1420314" cy="1420314"/>
            </a:xfrm>
            <a:prstGeom prst="ellipse">
              <a:avLst/>
            </a:prstGeom>
            <a:solidFill>
              <a:srgbClr val="004CBC">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
                <a:ea typeface="思源黑体旧字形 Normal" panose="020B0400000000000000" pitchFamily="34" charset="-128"/>
                <a:sym typeface=""/>
              </a:endParaRPr>
            </a:p>
          </p:txBody>
        </p:sp>
        <p:sp>
          <p:nvSpPr>
            <p:cNvPr id="4" name="文本框 3">
              <a:extLst>
                <a:ext uri="{FF2B5EF4-FFF2-40B4-BE49-F238E27FC236}">
                  <a16:creationId xmlns:a16="http://schemas.microsoft.com/office/drawing/2014/main" id="{C51C7B3C-7A29-43AA-8B6E-D92C8CA3168F}"/>
                </a:ext>
              </a:extLst>
            </p:cNvPr>
            <p:cNvSpPr txBox="1"/>
            <p:nvPr/>
          </p:nvSpPr>
          <p:spPr>
            <a:xfrm>
              <a:off x="5565149" y="3123482"/>
              <a:ext cx="1185521" cy="707886"/>
            </a:xfrm>
            <a:prstGeom prst="rect">
              <a:avLst/>
            </a:prstGeom>
            <a:noFill/>
          </p:spPr>
          <p:txBody>
            <a:bodyPr wrap="square" rtlCol="0">
              <a:spAutoFit/>
            </a:bodyPr>
            <a:lstStyle/>
            <a:p>
              <a:pPr algn="ctr"/>
              <a:r>
                <a:rPr lang="en-US" altLang="zh-CN" sz="4000" b="1" dirty="0">
                  <a:solidFill>
                    <a:schemeClr val="bg1"/>
                  </a:solidFill>
                  <a:latin typeface=""/>
                  <a:ea typeface="思源黑体旧字形 Normal" panose="020B0400000000000000" pitchFamily="34" charset="-128"/>
                  <a:sym typeface=""/>
                </a:rPr>
                <a:t>13.3</a:t>
              </a:r>
              <a:endParaRPr lang="zh-CN" altLang="en-US" sz="4000" b="1" dirty="0">
                <a:solidFill>
                  <a:schemeClr val="bg1"/>
                </a:solidFill>
                <a:latin typeface=""/>
                <a:ea typeface="思源黑体旧字形 Normal" panose="020B0400000000000000" pitchFamily="34" charset="-128"/>
                <a:sym typeface=""/>
              </a:endParaRPr>
            </a:p>
          </p:txBody>
        </p:sp>
      </p:grpSp>
      <p:sp>
        <p:nvSpPr>
          <p:cNvPr id="5" name="文本框 4">
            <a:extLst>
              <a:ext uri="{FF2B5EF4-FFF2-40B4-BE49-F238E27FC236}">
                <a16:creationId xmlns:a16="http://schemas.microsoft.com/office/drawing/2014/main" id="{5E63E8EF-96FE-40A9-8631-546E6619292C}"/>
              </a:ext>
            </a:extLst>
          </p:cNvPr>
          <p:cNvSpPr txBox="1"/>
          <p:nvPr/>
        </p:nvSpPr>
        <p:spPr>
          <a:xfrm>
            <a:off x="3788935" y="4617348"/>
            <a:ext cx="4737947" cy="584775"/>
          </a:xfrm>
          <a:prstGeom prst="rect">
            <a:avLst/>
          </a:prstGeom>
          <a:noFill/>
        </p:spPr>
        <p:txBody>
          <a:bodyPr wrap="square" rtlCol="0">
            <a:spAutoFit/>
          </a:bodyPr>
          <a:lstStyle/>
          <a:p>
            <a:pPr algn="ctr"/>
            <a:r>
              <a:rPr lang="zh-CN" altLang="en-US" sz="3200" b="1" dirty="0">
                <a:latin typeface="微软雅黑" panose="020B0503020204020204" pitchFamily="34" charset="-122"/>
                <a:ea typeface="微软雅黑" panose="020B0503020204020204" pitchFamily="34" charset="-122"/>
              </a:rPr>
              <a:t>案例分析</a:t>
            </a:r>
            <a:endParaRPr lang="zh-CN" altLang="en-US" sz="3200" b="1" dirty="0">
              <a:latin typeface="微软雅黑" panose="020B0503020204020204" pitchFamily="34" charset="-122"/>
              <a:ea typeface="微软雅黑" panose="020B0503020204020204" pitchFamily="34" charset="-122"/>
              <a:sym typeface=""/>
            </a:endParaRPr>
          </a:p>
        </p:txBody>
      </p:sp>
    </p:spTree>
    <p:extLst>
      <p:ext uri="{BB962C8B-B14F-4D97-AF65-F5344CB8AC3E}">
        <p14:creationId xmlns:p14="http://schemas.microsoft.com/office/powerpoint/2010/main" val="4241075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086243278"/>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22214"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347778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159974885"/>
              </p:ext>
            </p:extLst>
          </p:nvPr>
        </p:nvGraphicFramePr>
        <p:xfrm>
          <a:off x="465931" y="932960"/>
          <a:ext cx="11260138" cy="5800349"/>
        </p:xfrm>
        <a:graphic>
          <a:graphicData uri="http://schemas.openxmlformats.org/presentationml/2006/ole">
            <mc:AlternateContent xmlns:mc="http://schemas.openxmlformats.org/markup-compatibility/2006">
              <mc:Choice xmlns:v="urn:schemas-microsoft-com:vml" Requires="v">
                <p:oleObj spid="_x0000_s250884" name="Document" r:id="rId3" imgW="11262783" imgH="8012471" progId="Word.Document.12">
                  <p:embed/>
                </p:oleObj>
              </mc:Choice>
              <mc:Fallback>
                <p:oleObj name="Document" r:id="rId3" imgW="11262783" imgH="8012471"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465931" y="932960"/>
                        <a:ext cx="11260138" cy="5800349"/>
                      </a:xfrm>
                      <a:prstGeom prst="rect">
                        <a:avLst/>
                      </a:prstGeom>
                    </p:spPr>
                  </p:pic>
                </p:oleObj>
              </mc:Fallback>
            </mc:AlternateContent>
          </a:graphicData>
        </a:graphic>
      </p:graphicFrame>
    </p:spTree>
    <p:extLst>
      <p:ext uri="{BB962C8B-B14F-4D97-AF65-F5344CB8AC3E}">
        <p14:creationId xmlns:p14="http://schemas.microsoft.com/office/powerpoint/2010/main" val="29830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521934117"/>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51908"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388205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60983984"/>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52932"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33261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988138553"/>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53956"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95953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F62CFEB-8BBE-45B8-9ED3-3F34C50F3F8A}"/>
              </a:ext>
            </a:extLst>
          </p:cNvPr>
          <p:cNvSpPr>
            <a:spLocks noGrp="1"/>
          </p:cNvSpPr>
          <p:nvPr>
            <p:ph type="body" sz="quarter" idx="10"/>
          </p:nvPr>
        </p:nvSpPr>
        <p:spPr/>
        <p:txBody>
          <a:bodyPr/>
          <a:lstStyle/>
          <a:p>
            <a:pPr algn="just"/>
            <a:r>
              <a:rPr lang="en-US" altLang="zh-CN" b="1" dirty="0"/>
              <a:t>        </a:t>
            </a:r>
            <a:r>
              <a:rPr lang="zh-CN" altLang="zh-CN" b="1" dirty="0"/>
              <a:t>在实际问题中，经常遇到需要研究两组多重相关变量间的相互依赖关系，并研究用一组变量（常称为自变量或预测变量）去预测另一组变量（常称为因变量或响应变量），除了最小二乘准则下的经典多元线性回归分析（</a:t>
            </a:r>
            <a:r>
              <a:rPr lang="en-US" altLang="zh-CN" b="1" dirty="0"/>
              <a:t>MLR</a:t>
            </a:r>
            <a:r>
              <a:rPr lang="zh-CN" altLang="zh-CN" b="1" dirty="0"/>
              <a:t>），提取自变量组主成分的主成分回归分析（</a:t>
            </a:r>
            <a:r>
              <a:rPr lang="en-US" altLang="zh-CN" b="1" dirty="0"/>
              <a:t>PCR</a:t>
            </a:r>
            <a:r>
              <a:rPr lang="zh-CN" altLang="zh-CN" b="1" dirty="0"/>
              <a:t>）等方法外，还有近年发展起来的偏最小二乘（</a:t>
            </a:r>
            <a:r>
              <a:rPr lang="en-US" altLang="zh-CN" b="1" dirty="0"/>
              <a:t>PLS</a:t>
            </a:r>
            <a:r>
              <a:rPr lang="zh-CN" altLang="zh-CN" b="1" dirty="0"/>
              <a:t>）回归方法。</a:t>
            </a:r>
          </a:p>
          <a:p>
            <a:pPr algn="just"/>
            <a:endParaRPr lang="zh-CN" altLang="en-US" dirty="0"/>
          </a:p>
        </p:txBody>
      </p:sp>
    </p:spTree>
    <p:extLst>
      <p:ext uri="{BB962C8B-B14F-4D97-AF65-F5344CB8AC3E}">
        <p14:creationId xmlns:p14="http://schemas.microsoft.com/office/powerpoint/2010/main" val="1548654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415051196"/>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54980"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23255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503004673"/>
              </p:ext>
            </p:extLst>
          </p:nvPr>
        </p:nvGraphicFramePr>
        <p:xfrm>
          <a:off x="711200" y="1049338"/>
          <a:ext cx="11260138" cy="5470525"/>
        </p:xfrm>
        <a:graphic>
          <a:graphicData uri="http://schemas.openxmlformats.org/presentationml/2006/ole">
            <mc:AlternateContent xmlns:mc="http://schemas.openxmlformats.org/markup-compatibility/2006">
              <mc:Choice xmlns:v="urn:schemas-microsoft-com:vml" Requires="v">
                <p:oleObj spid="_x0000_s256004" name="Document" r:id="rId3" imgW="11262783" imgH="5484892" progId="Word.Document.12">
                  <p:embed/>
                </p:oleObj>
              </mc:Choice>
              <mc:Fallback>
                <p:oleObj name="Document" r:id="rId3" imgW="11262783"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260138" cy="5470525"/>
                      </a:xfrm>
                      <a:prstGeom prst="rect">
                        <a:avLst/>
                      </a:prstGeom>
                    </p:spPr>
                  </p:pic>
                </p:oleObj>
              </mc:Fallback>
            </mc:AlternateContent>
          </a:graphicData>
        </a:graphic>
      </p:graphicFrame>
    </p:spTree>
    <p:extLst>
      <p:ext uri="{BB962C8B-B14F-4D97-AF65-F5344CB8AC3E}">
        <p14:creationId xmlns:p14="http://schemas.microsoft.com/office/powerpoint/2010/main" val="229636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345387343"/>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57028"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73873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4285232711"/>
              </p:ext>
            </p:extLst>
          </p:nvPr>
        </p:nvGraphicFramePr>
        <p:xfrm>
          <a:off x="372268" y="1049338"/>
          <a:ext cx="11447463" cy="5470525"/>
        </p:xfrm>
        <a:graphic>
          <a:graphicData uri="http://schemas.openxmlformats.org/presentationml/2006/ole">
            <mc:AlternateContent xmlns:mc="http://schemas.openxmlformats.org/markup-compatibility/2006">
              <mc:Choice xmlns:v="urn:schemas-microsoft-com:vml" Requires="v">
                <p:oleObj spid="_x0000_s258052" name="Document" r:id="rId3" imgW="11443779" imgH="5476601" progId="Word.Document.12">
                  <p:embed/>
                </p:oleObj>
              </mc:Choice>
              <mc:Fallback>
                <p:oleObj name="Document" r:id="rId3" imgW="11443779" imgH="5476601"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372268" y="1049338"/>
                        <a:ext cx="11447463" cy="5470525"/>
                      </a:xfrm>
                      <a:prstGeom prst="rect">
                        <a:avLst/>
                      </a:prstGeom>
                    </p:spPr>
                  </p:pic>
                </p:oleObj>
              </mc:Fallback>
            </mc:AlternateContent>
          </a:graphicData>
        </a:graphic>
      </p:graphicFrame>
    </p:spTree>
    <p:extLst>
      <p:ext uri="{BB962C8B-B14F-4D97-AF65-F5344CB8AC3E}">
        <p14:creationId xmlns:p14="http://schemas.microsoft.com/office/powerpoint/2010/main" val="67380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4108663476"/>
              </p:ext>
            </p:extLst>
          </p:nvPr>
        </p:nvGraphicFramePr>
        <p:xfrm>
          <a:off x="777702" y="716829"/>
          <a:ext cx="11107738" cy="5876925"/>
        </p:xfrm>
        <a:graphic>
          <a:graphicData uri="http://schemas.openxmlformats.org/presentationml/2006/ole">
            <mc:AlternateContent xmlns:mc="http://schemas.openxmlformats.org/markup-compatibility/2006">
              <mc:Choice xmlns:v="urn:schemas-microsoft-com:vml" Requires="v">
                <p:oleObj spid="_x0000_s259076" name="Document" r:id="rId3" imgW="11106616" imgH="5894799" progId="Word.Document.12">
                  <p:embed/>
                </p:oleObj>
              </mc:Choice>
              <mc:Fallback>
                <p:oleObj name="Document" r:id="rId3" imgW="11106616" imgH="5894799"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77702" y="716829"/>
                        <a:ext cx="11107738" cy="5876925"/>
                      </a:xfrm>
                      <a:prstGeom prst="rect">
                        <a:avLst/>
                      </a:prstGeom>
                    </p:spPr>
                  </p:pic>
                </p:oleObj>
              </mc:Fallback>
            </mc:AlternateContent>
          </a:graphicData>
        </a:graphic>
      </p:graphicFrame>
    </p:spTree>
    <p:extLst>
      <p:ext uri="{BB962C8B-B14F-4D97-AF65-F5344CB8AC3E}">
        <p14:creationId xmlns:p14="http://schemas.microsoft.com/office/powerpoint/2010/main" val="347935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566087433"/>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60100"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85744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4290717858"/>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61124"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91348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666649845"/>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62148" name="Document" r:id="rId3" imgW="11106616" imgH="5744825" progId="Word.Document.12">
                  <p:embed/>
                </p:oleObj>
              </mc:Choice>
              <mc:Fallback>
                <p:oleObj name="Document" r:id="rId3" imgW="11106616" imgH="5744825"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59743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427976088"/>
              </p:ext>
            </p:extLst>
          </p:nvPr>
        </p:nvGraphicFramePr>
        <p:xfrm>
          <a:off x="676188" y="943956"/>
          <a:ext cx="11109325" cy="5468938"/>
        </p:xfrm>
        <a:graphic>
          <a:graphicData uri="http://schemas.openxmlformats.org/presentationml/2006/ole">
            <mc:AlternateContent xmlns:mc="http://schemas.openxmlformats.org/markup-compatibility/2006">
              <mc:Choice xmlns:v="urn:schemas-microsoft-com:vml" Requires="v">
                <p:oleObj spid="_x0000_s263172" name="Document" r:id="rId3" imgW="11106616" imgH="5965821" progId="Word.Document.12">
                  <p:embed/>
                </p:oleObj>
              </mc:Choice>
              <mc:Fallback>
                <p:oleObj name="Document" r:id="rId3" imgW="11106616" imgH="5965821"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676188" y="943956"/>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12162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0E5CFAE-5894-464C-8C18-C9923A122271}"/>
              </a:ext>
            </a:extLst>
          </p:cNvPr>
          <p:cNvSpPr>
            <a:spLocks noGrp="1"/>
          </p:cNvSpPr>
          <p:nvPr>
            <p:ph type="body" sz="quarter" idx="10"/>
          </p:nvPr>
        </p:nvSpPr>
        <p:spPr/>
        <p:txBody>
          <a:bodyPr/>
          <a:lstStyle/>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ex13_1.py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numpy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as np</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pylab</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as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from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sklearn.cross_decomposition</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PLSRegression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from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scipy.stats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zscore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from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sklearn.model_selection</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cross_val_predict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from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sklearn.metrics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mean_squared_error</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d0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np.loadtxt</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('data13_1.txt'); N = d0.shape[0]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mu = d0.mean(axis=0)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求均值</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s = d0.std(axis=0,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ddof</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=1)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求标准差</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r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np.corrcoef</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(d0.T)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求相关系数矩阵</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zscore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(d0,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ddof</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=1)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数据标准化</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 = d[:, :3]; b = d[:, 3:]</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n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a.shape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[1]; m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b.shape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[1]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自变量和因变量个数</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rmse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均方误差初始化</a:t>
            </a:r>
            <a:endParaRPr lang="zh-CN" altLang="en-US" dirty="0"/>
          </a:p>
        </p:txBody>
      </p:sp>
    </p:spTree>
    <p:extLst>
      <p:ext uri="{BB962C8B-B14F-4D97-AF65-F5344CB8AC3E}">
        <p14:creationId xmlns:p14="http://schemas.microsoft.com/office/powerpoint/2010/main" val="2562120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F62CFEB-8BBE-45B8-9ED3-3F34C50F3F8A}"/>
              </a:ext>
            </a:extLst>
          </p:cNvPr>
          <p:cNvSpPr>
            <a:spLocks noGrp="1"/>
          </p:cNvSpPr>
          <p:nvPr>
            <p:ph type="body" sz="quarter" idx="10"/>
          </p:nvPr>
        </p:nvSpPr>
        <p:spPr/>
        <p:txBody>
          <a:bodyPr/>
          <a:lstStyle/>
          <a:p>
            <a:pPr indent="711835" algn="l"/>
            <a:r>
              <a:rPr lang="zh-CN" altLang="zh-CN" b="1" dirty="0"/>
              <a:t>偏最小二乘回归提供一种多对多线性回归建模的方法，特别当两组变量的个数很多，且都存在多重相关性，而观测数据的数量（样本量）又较少时，用偏最小二乘回归建立的模型具有传统的经典回归分析等方法所没有的优点。</a:t>
            </a:r>
          </a:p>
          <a:p>
            <a:r>
              <a:rPr lang="en-US" altLang="zh-CN" b="1" dirty="0"/>
              <a:t>         </a:t>
            </a:r>
            <a:r>
              <a:rPr lang="zh-CN" altLang="zh-CN" b="1" dirty="0"/>
              <a:t>偏最小二乘回归分析在建模过程中集中了主成分分析，典型相关分析和线性回归分析方法的特点，因此在分析结果中，除了可以提供一个更为合理的回归模型外，还可以同时完成一些类似于主成分分析和典型相关分析的研究内容，提供更丰富、深入的一些信息。</a:t>
            </a:r>
            <a:endParaRPr lang="zh-CN" altLang="en-US" b="1" dirty="0"/>
          </a:p>
        </p:txBody>
      </p:sp>
    </p:spTree>
    <p:extLst>
      <p:ext uri="{BB962C8B-B14F-4D97-AF65-F5344CB8AC3E}">
        <p14:creationId xmlns:p14="http://schemas.microsoft.com/office/powerpoint/2010/main" val="40183726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0E5CFAE-5894-464C-8C18-C9923A122271}"/>
              </a:ext>
            </a:extLst>
          </p:cNvPr>
          <p:cNvSpPr>
            <a:spLocks noGrp="1"/>
          </p:cNvSpPr>
          <p:nvPr>
            <p:ph type="body" sz="quarter" idx="10"/>
          </p:nvPr>
        </p:nvSpPr>
        <p:spPr/>
        <p:txBody>
          <a:bodyPr/>
          <a:lstStyle/>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for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in range(1, n+1):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以下确定成分的个数</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pls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PLSRegression</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y_cv</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cross_val_predict</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(pls, a, b)</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rmse.append</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mean_squared_error</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(b,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y_cv</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nmin</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np.argmin</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rmse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print('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均方误差：</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\n',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rmse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建议的成分个数</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nmin+1)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md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PLSRegression</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(2).fit(a, b)</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xd</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md.x_scores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_; yd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md.y_scores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_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成分得分</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zx</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np.linalg.pinv</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xd</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计算自变量的成分系数</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自变量的成分系数</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列）：</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\n',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zx</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每列为一成分</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zy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np.linalg.pinv</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(b) @ yd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计算因变量的成分系数</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因变量的成分系数</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列</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\n',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zy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每列为一成分</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xzh</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md.x_loadings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_  #x</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主成分回归系数</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yzh</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md.y_loadings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_  #y</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主成分回归系数</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print('x</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主成分回归</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行</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\n',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xzh</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print('\n------')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print('y</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主成分回归</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行</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\n',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yzh</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print('\n------')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1085496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0E5CFAE-5894-464C-8C18-C9923A122271}"/>
              </a:ext>
            </a:extLst>
          </p:cNvPr>
          <p:cNvSpPr>
            <a:spLocks noGrp="1"/>
          </p:cNvSpPr>
          <p:nvPr>
            <p:ph type="body" sz="quarter" idx="10"/>
          </p:nvPr>
        </p:nvSpPr>
        <p:spPr/>
        <p:txBody>
          <a:bodyPr/>
          <a:lstStyle/>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beta2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md.coef</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_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每一列是</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y</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对</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的回归系数</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（标准化）</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y</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关于</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回归系数</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列</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\n', beta2)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beta3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np.zeros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((n+1, m))</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beta3[0, :] = mu[n:] - mu[:n]/s[:n] @ beta2 * s[n:]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for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in range(m):</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beta3[1:,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s[</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n+i</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]/s[:n] * beta2[:,</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原始数据</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)y</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关于</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回归系数</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列</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):\n', beta3)</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aa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np.hstack</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np.ones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((N,1)), d0[:,:n]])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yh</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aa @ beta3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求预测值</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plt.rc</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('font', family='</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SimHei</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plt.rc</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('axes',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unicode_minus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=False)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plt.rc</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('font', size=15); x0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np.arange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(1, 4)</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plt.bar</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(x0, beta2[0,:],0.1)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plt.bar</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(x0+0.1, beta2[1,:],0.1);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plt.bar</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(x0+0.2, beta2[2,:],0.1)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plt.xticks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(x0 + 0.1,labels=['</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单杠</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弯曲</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跳高</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b0 = d0[:, 3:]; mb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np.max</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(b0, axis=0)</a:t>
            </a:r>
            <a:endParaRPr lang="zh-CN" altLang="en-US" dirty="0"/>
          </a:p>
        </p:txBody>
      </p:sp>
    </p:spTree>
    <p:extLst>
      <p:ext uri="{BB962C8B-B14F-4D97-AF65-F5344CB8AC3E}">
        <p14:creationId xmlns:p14="http://schemas.microsoft.com/office/powerpoint/2010/main" val="8220745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0E5CFAE-5894-464C-8C18-C9923A122271}"/>
              </a:ext>
            </a:extLst>
          </p:cNvPr>
          <p:cNvSpPr>
            <a:spLocks noGrp="1"/>
          </p:cNvSpPr>
          <p:nvPr>
            <p:ph type="body" sz="quarter" idx="10"/>
          </p:nvPr>
        </p:nvSpPr>
        <p:spPr/>
        <p:txBody>
          <a:bodyPr/>
          <a:lstStyle/>
          <a:p>
            <a:pPr indent="889635"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plt.figure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plt.subplot</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(131)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plt.plot</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yh</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[:,0], d0[:,3],'o',[0,mb[0]],[0,mb[0]])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plt.xlabel</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预测数据</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plt.ylabel</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观测数据</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plt.subplot</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(132)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plt.plot</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yh</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[:,1], d0[:,4],'*',[0,mb[1]],[0,mb[1]])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plt.xlabel</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预测数据</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plt.ylabel</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观测数据</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plt.subplot</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(133)</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plt.plot</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yh</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[:,2], d0[:,5],'p',[0,mb[2]],[0,mb[2]])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889635"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plt.xlabel</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预测数据</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plt.ylabel</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观测数据</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plt.show</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169725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498962572"/>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64196"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7685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2054750726"/>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65220"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59794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1217225721"/>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66244"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033891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4151983011"/>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67268"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36841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201111243"/>
              </p:ext>
            </p:extLst>
          </p:nvPr>
        </p:nvGraphicFramePr>
        <p:xfrm>
          <a:off x="711200" y="1049338"/>
          <a:ext cx="11260138" cy="5470525"/>
        </p:xfrm>
        <a:graphic>
          <a:graphicData uri="http://schemas.openxmlformats.org/presentationml/2006/ole">
            <mc:AlternateContent xmlns:mc="http://schemas.openxmlformats.org/markup-compatibility/2006">
              <mc:Choice xmlns:v="urn:schemas-microsoft-com:vml" Requires="v">
                <p:oleObj spid="_x0000_s268292" name="Document" r:id="rId3" imgW="11262783" imgH="5484892" progId="Word.Document.12">
                  <p:embed/>
                </p:oleObj>
              </mc:Choice>
              <mc:Fallback>
                <p:oleObj name="Document" r:id="rId3" imgW="11262783"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11200" y="1049338"/>
                        <a:ext cx="11260138" cy="5470525"/>
                      </a:xfrm>
                      <a:prstGeom prst="rect">
                        <a:avLst/>
                      </a:prstGeom>
                    </p:spPr>
                  </p:pic>
                </p:oleObj>
              </mc:Fallback>
            </mc:AlternateContent>
          </a:graphicData>
        </a:graphic>
      </p:graphicFrame>
    </p:spTree>
    <p:extLst>
      <p:ext uri="{BB962C8B-B14F-4D97-AF65-F5344CB8AC3E}">
        <p14:creationId xmlns:p14="http://schemas.microsoft.com/office/powerpoint/2010/main" val="49413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4280366381"/>
              </p:ext>
            </p:extLst>
          </p:nvPr>
        </p:nvGraphicFramePr>
        <p:xfrm>
          <a:off x="542131" y="949585"/>
          <a:ext cx="11107738" cy="5724525"/>
        </p:xfrm>
        <a:graphic>
          <a:graphicData uri="http://schemas.openxmlformats.org/presentationml/2006/ole">
            <mc:AlternateContent xmlns:mc="http://schemas.openxmlformats.org/markup-compatibility/2006">
              <mc:Choice xmlns:v="urn:schemas-microsoft-com:vml" Requires="v">
                <p:oleObj spid="_x0000_s269316" name="Document" r:id="rId3" imgW="11106616" imgH="5739417" progId="Word.Document.12">
                  <p:embed/>
                </p:oleObj>
              </mc:Choice>
              <mc:Fallback>
                <p:oleObj name="Document" r:id="rId3" imgW="11106616" imgH="5739417"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542131" y="949585"/>
                        <a:ext cx="11107738" cy="5724525"/>
                      </a:xfrm>
                      <a:prstGeom prst="rect">
                        <a:avLst/>
                      </a:prstGeom>
                    </p:spPr>
                  </p:pic>
                </p:oleObj>
              </mc:Fallback>
            </mc:AlternateContent>
          </a:graphicData>
        </a:graphic>
      </p:graphicFrame>
    </p:spTree>
    <p:extLst>
      <p:ext uri="{BB962C8B-B14F-4D97-AF65-F5344CB8AC3E}">
        <p14:creationId xmlns:p14="http://schemas.microsoft.com/office/powerpoint/2010/main" val="103616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486663898"/>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70340"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86492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69EAA9C-9B3D-432B-98C9-EBC9A382CCAB}"/>
              </a:ext>
            </a:extLst>
          </p:cNvPr>
          <p:cNvGrpSpPr/>
          <p:nvPr/>
        </p:nvGrpSpPr>
        <p:grpSpPr>
          <a:xfrm>
            <a:off x="5447752" y="2767268"/>
            <a:ext cx="1420314" cy="1420314"/>
            <a:chOff x="5447752" y="2767268"/>
            <a:chExt cx="1420314" cy="1420314"/>
          </a:xfrm>
        </p:grpSpPr>
        <p:sp>
          <p:nvSpPr>
            <p:cNvPr id="3" name="椭圆 2">
              <a:extLst>
                <a:ext uri="{FF2B5EF4-FFF2-40B4-BE49-F238E27FC236}">
                  <a16:creationId xmlns:a16="http://schemas.microsoft.com/office/drawing/2014/main" id="{FFAC3BD7-040D-470C-BAD9-C6C78BD6FCD6}"/>
                </a:ext>
              </a:extLst>
            </p:cNvPr>
            <p:cNvSpPr/>
            <p:nvPr/>
          </p:nvSpPr>
          <p:spPr>
            <a:xfrm>
              <a:off x="5447752" y="2767268"/>
              <a:ext cx="1420314" cy="1420314"/>
            </a:xfrm>
            <a:prstGeom prst="ellipse">
              <a:avLst/>
            </a:prstGeom>
            <a:solidFill>
              <a:srgbClr val="004CBC">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
                <a:ea typeface="思源黑体旧字形 Normal" panose="020B0400000000000000" pitchFamily="34" charset="-128"/>
                <a:sym typeface=""/>
              </a:endParaRPr>
            </a:p>
          </p:txBody>
        </p:sp>
        <p:sp>
          <p:nvSpPr>
            <p:cNvPr id="4" name="文本框 3">
              <a:extLst>
                <a:ext uri="{FF2B5EF4-FFF2-40B4-BE49-F238E27FC236}">
                  <a16:creationId xmlns:a16="http://schemas.microsoft.com/office/drawing/2014/main" id="{C51C7B3C-7A29-43AA-8B6E-D92C8CA3168F}"/>
                </a:ext>
              </a:extLst>
            </p:cNvPr>
            <p:cNvSpPr txBox="1"/>
            <p:nvPr/>
          </p:nvSpPr>
          <p:spPr>
            <a:xfrm>
              <a:off x="5565149" y="3123482"/>
              <a:ext cx="1185521" cy="707886"/>
            </a:xfrm>
            <a:prstGeom prst="rect">
              <a:avLst/>
            </a:prstGeom>
            <a:noFill/>
          </p:spPr>
          <p:txBody>
            <a:bodyPr wrap="square" rtlCol="0">
              <a:spAutoFit/>
            </a:bodyPr>
            <a:lstStyle/>
            <a:p>
              <a:pPr algn="ctr"/>
              <a:r>
                <a:rPr lang="en-US" altLang="zh-CN" sz="4000" b="1" dirty="0">
                  <a:solidFill>
                    <a:schemeClr val="bg1"/>
                  </a:solidFill>
                  <a:latin typeface=""/>
                  <a:ea typeface="思源黑体旧字形 Normal" panose="020B0400000000000000" pitchFamily="34" charset="-128"/>
                  <a:sym typeface=""/>
                </a:rPr>
                <a:t>13.1</a:t>
              </a:r>
              <a:endParaRPr lang="zh-CN" altLang="en-US" sz="4000" b="1" dirty="0">
                <a:solidFill>
                  <a:schemeClr val="bg1"/>
                </a:solidFill>
                <a:latin typeface=""/>
                <a:ea typeface="思源黑体旧字形 Normal" panose="020B0400000000000000" pitchFamily="34" charset="-128"/>
                <a:sym typeface=""/>
              </a:endParaRPr>
            </a:p>
          </p:txBody>
        </p:sp>
      </p:grpSp>
      <p:sp>
        <p:nvSpPr>
          <p:cNvPr id="5" name="文本框 4">
            <a:extLst>
              <a:ext uri="{FF2B5EF4-FFF2-40B4-BE49-F238E27FC236}">
                <a16:creationId xmlns:a16="http://schemas.microsoft.com/office/drawing/2014/main" id="{5E63E8EF-96FE-40A9-8631-546E6619292C}"/>
              </a:ext>
            </a:extLst>
          </p:cNvPr>
          <p:cNvSpPr txBox="1"/>
          <p:nvPr/>
        </p:nvSpPr>
        <p:spPr>
          <a:xfrm>
            <a:off x="4208090" y="4645628"/>
            <a:ext cx="3899639" cy="584775"/>
          </a:xfrm>
          <a:prstGeom prst="rect">
            <a:avLst/>
          </a:prstGeom>
          <a:noFill/>
        </p:spPr>
        <p:txBody>
          <a:bodyPr wrap="square" rtlCol="0">
            <a:spAutoFit/>
          </a:bodyPr>
          <a:lstStyle/>
          <a:p>
            <a:pPr algn="ctr"/>
            <a:r>
              <a:rPr lang="zh-CN" altLang="zh-CN" sz="3200" b="1" dirty="0">
                <a:latin typeface="微软雅黑" panose="020B0503020204020204" pitchFamily="34" charset="-122"/>
                <a:ea typeface="微软雅黑" panose="020B0503020204020204" pitchFamily="34" charset="-122"/>
              </a:rPr>
              <a:t>偏最小二乘回归分析</a:t>
            </a:r>
            <a:endParaRPr lang="zh-CN" altLang="en-US" sz="3200" b="1" dirty="0">
              <a:latin typeface="微软雅黑" panose="020B0503020204020204" pitchFamily="34" charset="-122"/>
              <a:ea typeface="微软雅黑" panose="020B0503020204020204" pitchFamily="34" charset="-122"/>
              <a:sym typeface=""/>
            </a:endParaRPr>
          </a:p>
        </p:txBody>
      </p:sp>
    </p:spTree>
    <p:extLst>
      <p:ext uri="{BB962C8B-B14F-4D97-AF65-F5344CB8AC3E}">
        <p14:creationId xmlns:p14="http://schemas.microsoft.com/office/powerpoint/2010/main" val="23049674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B3303A9-1F2A-4F2D-B985-E47FCFD4B8F8}"/>
              </a:ext>
            </a:extLst>
          </p:cNvPr>
          <p:cNvSpPr>
            <a:spLocks noGrp="1"/>
          </p:cNvSpPr>
          <p:nvPr>
            <p:ph type="body" sz="quarter" idx="10"/>
          </p:nvPr>
        </p:nvSpPr>
        <p:spPr/>
        <p:txBody>
          <a:bodyPr/>
          <a:lstStyle/>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程序文件</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ex13_2.py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numpy</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as np</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from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sklearn.cross_decomposition</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PLSRegression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from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scipy.stats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zscore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from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sklearn.model_selection</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cross_val_predict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from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sklearn.metrics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import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mean_squared_error</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d0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np.loadtxt</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('data13_2.txt')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mu = d0.mean(axis=0)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求均值</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s =d0.std(axis=0,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ddof</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=1)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求标准差</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r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np.corrcoef</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(d0.T)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求相关系数矩阵</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zscore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(d0,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ddof</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=1)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数据标准化</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 = d[:, :7]; b = d[:, 7:]</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n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a.shape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[1]; m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b.shape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[1]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自变量和因变量个数</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mse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均方误差初始化</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en-US" dirty="0"/>
          </a:p>
        </p:txBody>
      </p:sp>
    </p:spTree>
    <p:extLst>
      <p:ext uri="{BB962C8B-B14F-4D97-AF65-F5344CB8AC3E}">
        <p14:creationId xmlns:p14="http://schemas.microsoft.com/office/powerpoint/2010/main" val="28735305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B3303A9-1F2A-4F2D-B985-E47FCFD4B8F8}"/>
              </a:ext>
            </a:extLst>
          </p:cNvPr>
          <p:cNvSpPr>
            <a:spLocks noGrp="1"/>
          </p:cNvSpPr>
          <p:nvPr>
            <p:ph type="body" sz="quarter" idx="10"/>
          </p:nvPr>
        </p:nvSpPr>
        <p:spPr/>
        <p:txBody>
          <a:bodyPr/>
          <a:lstStyle/>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for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in range(1, n+1):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以下确定成分的个数</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pls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PLSRegression</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y_cv</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cross_val_predict</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(pls, a, b)</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mse.append</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mean_squared_error</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(b,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y_cv</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nmin</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np.argmin</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mse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print('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均方误差：</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\n',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mse</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建议的成分个数</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nmin+1)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md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PLSRegression</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(2).fit(a, b)</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b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md.coef</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_   #</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每一列是</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y</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对</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x</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的回归系数</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print('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标准化数据的回归系数</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列</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\n', b)</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b0 =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np.zeros</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((n+1, m))</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b0[0, :] = mu[n:] - mu[:n]/s[:n] @ b * s[n:]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for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in range(m):</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b0[1:, </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 = s[</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n+i</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]/s[:n] * b[:,</a:t>
            </a:r>
            <a:r>
              <a:rPr lang="en-US" altLang="zh-CN" sz="1800" b="1" kern="100" dirty="0" err="1">
                <a:effectLst/>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b="1" kern="100" dirty="0">
                <a:effectLst/>
                <a:latin typeface="Times New Roman" panose="02020603050405020304" pitchFamily="18" charset="0"/>
                <a:ea typeface="华文中宋" panose="0201060004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b="1" dirty="0">
                <a:effectLst/>
                <a:latin typeface="Times New Roman" panose="02020603050405020304" pitchFamily="18" charset="0"/>
                <a:ea typeface="华文中宋" panose="02010600040101010101" pitchFamily="2" charset="-122"/>
              </a:rPr>
              <a:t>print('(</a:t>
            </a:r>
            <a:r>
              <a:rPr lang="zh-CN" altLang="zh-CN" sz="1800" b="1" dirty="0">
                <a:effectLst/>
                <a:latin typeface="Times New Roman" panose="02020603050405020304" pitchFamily="18" charset="0"/>
                <a:ea typeface="华文中宋" panose="02010600040101010101" pitchFamily="2" charset="-122"/>
                <a:cs typeface="Times New Roman" panose="02020603050405020304" pitchFamily="18" charset="0"/>
              </a:rPr>
              <a:t>原始数据</a:t>
            </a:r>
            <a:r>
              <a:rPr lang="en-US" altLang="zh-CN" sz="1800" b="1" dirty="0">
                <a:effectLst/>
                <a:latin typeface="Times New Roman" panose="02020603050405020304" pitchFamily="18" charset="0"/>
                <a:ea typeface="华文中宋" panose="02010600040101010101" pitchFamily="2" charset="-122"/>
              </a:rPr>
              <a:t>)y</a:t>
            </a:r>
            <a:r>
              <a:rPr lang="zh-CN" altLang="zh-CN" sz="1800" b="1" dirty="0">
                <a:effectLst/>
                <a:latin typeface="Times New Roman" panose="02020603050405020304" pitchFamily="18" charset="0"/>
                <a:ea typeface="华文中宋" panose="02010600040101010101" pitchFamily="2" charset="-122"/>
                <a:cs typeface="Times New Roman" panose="02020603050405020304" pitchFamily="18" charset="0"/>
              </a:rPr>
              <a:t>关于</a:t>
            </a:r>
            <a:r>
              <a:rPr lang="en-US" altLang="zh-CN" sz="1800" b="1" dirty="0">
                <a:effectLst/>
                <a:latin typeface="Times New Roman" panose="02020603050405020304" pitchFamily="18" charset="0"/>
                <a:ea typeface="华文中宋" panose="02010600040101010101" pitchFamily="2" charset="-122"/>
              </a:rPr>
              <a:t>x</a:t>
            </a:r>
            <a:r>
              <a:rPr lang="zh-CN" altLang="zh-CN" sz="1800" b="1" dirty="0">
                <a:effectLst/>
                <a:latin typeface="Times New Roman" panose="02020603050405020304" pitchFamily="18" charset="0"/>
                <a:ea typeface="华文中宋" panose="02010600040101010101" pitchFamily="2" charset="-122"/>
                <a:cs typeface="Times New Roman" panose="02020603050405020304" pitchFamily="18" charset="0"/>
              </a:rPr>
              <a:t>回归系数</a:t>
            </a:r>
            <a:r>
              <a:rPr lang="en-US" altLang="zh-CN" sz="1800" b="1" dirty="0">
                <a:effectLst/>
                <a:latin typeface="Times New Roman" panose="02020603050405020304" pitchFamily="18" charset="0"/>
                <a:ea typeface="华文中宋" panose="02010600040101010101" pitchFamily="2" charset="-122"/>
              </a:rPr>
              <a:t>(</a:t>
            </a:r>
            <a:r>
              <a:rPr lang="zh-CN" altLang="zh-CN" sz="1800" b="1" dirty="0">
                <a:effectLst/>
                <a:latin typeface="Times New Roman" panose="02020603050405020304" pitchFamily="18" charset="0"/>
                <a:ea typeface="华文中宋" panose="02010600040101010101" pitchFamily="2" charset="-122"/>
                <a:cs typeface="Times New Roman" panose="02020603050405020304" pitchFamily="18" charset="0"/>
              </a:rPr>
              <a:t>列</a:t>
            </a:r>
            <a:r>
              <a:rPr lang="en-US" altLang="zh-CN" sz="1800" b="1" dirty="0">
                <a:effectLst/>
                <a:latin typeface="Times New Roman" panose="02020603050405020304" pitchFamily="18" charset="0"/>
                <a:ea typeface="华文中宋" panose="02010600040101010101" pitchFamily="2" charset="-122"/>
              </a:rPr>
              <a:t>):\n', b0) </a:t>
            </a:r>
            <a:endParaRPr lang="zh-CN" altLang="en-US" dirty="0"/>
          </a:p>
        </p:txBody>
      </p:sp>
    </p:spTree>
    <p:extLst>
      <p:ext uri="{BB962C8B-B14F-4D97-AF65-F5344CB8AC3E}">
        <p14:creationId xmlns:p14="http://schemas.microsoft.com/office/powerpoint/2010/main" val="1671323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583290980"/>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18135" name="Document" r:id="rId3" imgW="11106616" imgH="5484892" progId="Word.Document.12">
                  <p:embed/>
                </p:oleObj>
              </mc:Choice>
              <mc:Fallback>
                <p:oleObj name="Document" r:id="rId3" imgW="11106616" imgH="5484892" progId="Word.Document.12">
                  <p:embed/>
                  <p:pic>
                    <p:nvPicPr>
                      <p:cNvPr id="5" name="对象 4">
                        <a:extLst>
                          <a:ext uri="{FF2B5EF4-FFF2-40B4-BE49-F238E27FC236}">
                            <a16:creationId xmlns:a16="http://schemas.microsoft.com/office/drawing/2014/main" id="{33DDC69A-BBDC-4DB1-B73E-F2ADF5113235}"/>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290225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705746108"/>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35524"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332144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3913602949"/>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36548"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424603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C44DAEF-5245-4AC4-9A25-81BE9F414BF7}"/>
              </a:ext>
            </a:extLst>
          </p:cNvPr>
          <p:cNvGraphicFramePr>
            <a:graphicFrameLocks noChangeAspect="1"/>
          </p:cNvGraphicFramePr>
          <p:nvPr>
            <p:extLst>
              <p:ext uri="{D42A27DB-BD31-4B8C-83A1-F6EECF244321}">
                <p14:modId xmlns:p14="http://schemas.microsoft.com/office/powerpoint/2010/main" val="510647590"/>
              </p:ext>
            </p:extLst>
          </p:nvPr>
        </p:nvGraphicFramePr>
        <p:xfrm>
          <a:off x="709439" y="1043709"/>
          <a:ext cx="11109325" cy="5468938"/>
        </p:xfrm>
        <a:graphic>
          <a:graphicData uri="http://schemas.openxmlformats.org/presentationml/2006/ole">
            <mc:AlternateContent xmlns:mc="http://schemas.openxmlformats.org/markup-compatibility/2006">
              <mc:Choice xmlns:v="urn:schemas-microsoft-com:vml" Requires="v">
                <p:oleObj spid="_x0000_s237572" name="Document" r:id="rId3" imgW="11106616" imgH="5484892" progId="Word.Document.12">
                  <p:embed/>
                </p:oleObj>
              </mc:Choice>
              <mc:Fallback>
                <p:oleObj name="Document" r:id="rId3" imgW="11106616" imgH="5484892" progId="Word.Document.12">
                  <p:embed/>
                  <p:pic>
                    <p:nvPicPr>
                      <p:cNvPr id="4" name="对象 3">
                        <a:extLst>
                          <a:ext uri="{FF2B5EF4-FFF2-40B4-BE49-F238E27FC236}">
                            <a16:creationId xmlns:a16="http://schemas.microsoft.com/office/drawing/2014/main" id="{0C44DAEF-5245-4AC4-9A25-81BE9F414BF7}"/>
                          </a:ext>
                        </a:extLst>
                      </p:cNvPr>
                      <p:cNvPicPr/>
                      <p:nvPr/>
                    </p:nvPicPr>
                    <p:blipFill>
                      <a:blip r:embed="rId4"/>
                      <a:stretch>
                        <a:fillRect/>
                      </a:stretch>
                    </p:blipFill>
                    <p:spPr>
                      <a:xfrm>
                        <a:off x="709439" y="1043709"/>
                        <a:ext cx="11109325" cy="5468938"/>
                      </a:xfrm>
                      <a:prstGeom prst="rect">
                        <a:avLst/>
                      </a:prstGeom>
                    </p:spPr>
                  </p:pic>
                </p:oleObj>
              </mc:Fallback>
            </mc:AlternateContent>
          </a:graphicData>
        </a:graphic>
      </p:graphicFrame>
    </p:spTree>
    <p:extLst>
      <p:ext uri="{BB962C8B-B14F-4D97-AF65-F5344CB8AC3E}">
        <p14:creationId xmlns:p14="http://schemas.microsoft.com/office/powerpoint/2010/main" val="145307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1036</TotalTime>
  <Words>1431</Words>
  <Application>Microsoft Office PowerPoint</Application>
  <PresentationFormat>宽屏</PresentationFormat>
  <Paragraphs>102</Paragraphs>
  <Slides>51</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58" baseType="lpstr">
      <vt:lpstr>等线</vt:lpstr>
      <vt:lpstr>微软雅黑</vt:lpstr>
      <vt:lpstr>Arial</vt:lpstr>
      <vt:lpstr>Calibri</vt:lpstr>
      <vt:lpstr>Times New Roman</vt:lpstr>
      <vt:lpstr>Office 主题</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dc:creator>
  <cp:lastModifiedBy>gav</cp:lastModifiedBy>
  <cp:revision>70</cp:revision>
  <dcterms:created xsi:type="dcterms:W3CDTF">2020-12-25T07:26:00Z</dcterms:created>
  <dcterms:modified xsi:type="dcterms:W3CDTF">2022-01-20T06:18:06Z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