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48" r:id="rId1"/>
  </p:sldMasterIdLst>
  <p:sldIdLst>
    <p:sldId id="258" r:id="rId2"/>
    <p:sldId id="265" r:id="rId3"/>
    <p:sldId id="521" r:id="rId4"/>
    <p:sldId id="269" r:id="rId5"/>
    <p:sldId id="546" r:id="rId6"/>
    <p:sldId id="524" r:id="rId7"/>
    <p:sldId id="548" r:id="rId8"/>
    <p:sldId id="547" r:id="rId9"/>
    <p:sldId id="598" r:id="rId10"/>
    <p:sldId id="599" r:id="rId11"/>
    <p:sldId id="523" r:id="rId12"/>
    <p:sldId id="531" r:id="rId13"/>
    <p:sldId id="550" r:id="rId14"/>
    <p:sldId id="551" r:id="rId15"/>
    <p:sldId id="600" r:id="rId16"/>
    <p:sldId id="601" r:id="rId17"/>
    <p:sldId id="602" r:id="rId18"/>
    <p:sldId id="603" r:id="rId19"/>
    <p:sldId id="552" r:id="rId20"/>
    <p:sldId id="604" r:id="rId21"/>
    <p:sldId id="605" r:id="rId22"/>
    <p:sldId id="606" r:id="rId23"/>
    <p:sldId id="607" r:id="rId24"/>
    <p:sldId id="608" r:id="rId25"/>
    <p:sldId id="554" r:id="rId26"/>
    <p:sldId id="609" r:id="rId27"/>
    <p:sldId id="553" r:id="rId28"/>
    <p:sldId id="556" r:id="rId29"/>
    <p:sldId id="555" r:id="rId30"/>
    <p:sldId id="610" r:id="rId31"/>
    <p:sldId id="611" r:id="rId32"/>
    <p:sldId id="612" r:id="rId33"/>
    <p:sldId id="613" r:id="rId34"/>
    <p:sldId id="615" r:id="rId35"/>
    <p:sldId id="527" r:id="rId36"/>
    <p:sldId id="558" r:id="rId37"/>
    <p:sldId id="526" r:id="rId38"/>
    <p:sldId id="535" r:id="rId39"/>
    <p:sldId id="616" r:id="rId40"/>
    <p:sldId id="536" r:id="rId41"/>
    <p:sldId id="617" r:id="rId42"/>
    <p:sldId id="618" r:id="rId43"/>
    <p:sldId id="619" r:id="rId44"/>
    <p:sldId id="538" r:id="rId45"/>
    <p:sldId id="620" r:id="rId46"/>
    <p:sldId id="621" r:id="rId47"/>
    <p:sldId id="622" r:id="rId48"/>
    <p:sldId id="540" r:id="rId49"/>
    <p:sldId id="539" r:id="rId50"/>
    <p:sldId id="623" r:id="rId51"/>
    <p:sldId id="624" r:id="rId52"/>
    <p:sldId id="542" r:id="rId53"/>
    <p:sldId id="625" r:id="rId54"/>
    <p:sldId id="626" r:id="rId55"/>
    <p:sldId id="541" r:id="rId56"/>
    <p:sldId id="543" r:id="rId57"/>
    <p:sldId id="545" r:id="rId58"/>
    <p:sldId id="544" r:id="rId59"/>
    <p:sldId id="559" r:id="rId60"/>
    <p:sldId id="627" r:id="rId61"/>
    <p:sldId id="561" r:id="rId62"/>
    <p:sldId id="563" r:id="rId63"/>
    <p:sldId id="628" r:id="rId64"/>
    <p:sldId id="629" r:id="rId65"/>
    <p:sldId id="565" r:id="rId66"/>
    <p:sldId id="630" r:id="rId67"/>
    <p:sldId id="631" r:id="rId68"/>
    <p:sldId id="633" r:id="rId69"/>
    <p:sldId id="634" r:id="rId70"/>
    <p:sldId id="528" r:id="rId71"/>
    <p:sldId id="532" r:id="rId72"/>
    <p:sldId id="567" r:id="rId73"/>
    <p:sldId id="635" r:id="rId74"/>
    <p:sldId id="637" r:id="rId75"/>
    <p:sldId id="638" r:id="rId76"/>
    <p:sldId id="569" r:id="rId77"/>
    <p:sldId id="639" r:id="rId78"/>
    <p:sldId id="640" r:id="rId79"/>
    <p:sldId id="641" r:id="rId80"/>
    <p:sldId id="642" r:id="rId81"/>
    <p:sldId id="570" r:id="rId82"/>
    <p:sldId id="643" r:id="rId83"/>
    <p:sldId id="644" r:id="rId84"/>
    <p:sldId id="645" r:id="rId85"/>
    <p:sldId id="646" r:id="rId86"/>
    <p:sldId id="647" r:id="rId87"/>
    <p:sldId id="648" r:id="rId88"/>
    <p:sldId id="649" r:id="rId89"/>
    <p:sldId id="568" r:id="rId90"/>
    <p:sldId id="650" r:id="rId91"/>
    <p:sldId id="529" r:id="rId92"/>
    <p:sldId id="652" r:id="rId93"/>
    <p:sldId id="572" r:id="rId94"/>
    <p:sldId id="533" r:id="rId95"/>
    <p:sldId id="651" r:id="rId96"/>
    <p:sldId id="573" r:id="rId97"/>
    <p:sldId id="653" r:id="rId98"/>
    <p:sldId id="575" r:id="rId99"/>
    <p:sldId id="654" r:id="rId100"/>
    <p:sldId id="655" r:id="rId101"/>
    <p:sldId id="656" r:id="rId102"/>
    <p:sldId id="576" r:id="rId103"/>
    <p:sldId id="657" r:id="rId104"/>
    <p:sldId id="658" r:id="rId105"/>
    <p:sldId id="659" r:id="rId106"/>
    <p:sldId id="660" r:id="rId107"/>
    <p:sldId id="530" r:id="rId108"/>
    <p:sldId id="534" r:id="rId109"/>
    <p:sldId id="578" r:id="rId110"/>
    <p:sldId id="579" r:id="rId111"/>
    <p:sldId id="661" r:id="rId112"/>
    <p:sldId id="662" r:id="rId113"/>
    <p:sldId id="663" r:id="rId114"/>
    <p:sldId id="664" r:id="rId115"/>
    <p:sldId id="665" r:id="rId116"/>
    <p:sldId id="580" r:id="rId117"/>
    <p:sldId id="666" r:id="rId118"/>
    <p:sldId id="667" r:id="rId119"/>
    <p:sldId id="582" r:id="rId120"/>
    <p:sldId id="584" r:id="rId121"/>
    <p:sldId id="586" r:id="rId122"/>
    <p:sldId id="669" r:id="rId123"/>
    <p:sldId id="670" r:id="rId124"/>
    <p:sldId id="581" r:id="rId125"/>
    <p:sldId id="583" r:id="rId126"/>
    <p:sldId id="588" r:id="rId127"/>
    <p:sldId id="585" r:id="rId128"/>
    <p:sldId id="671" r:id="rId129"/>
    <p:sldId id="587" r:id="rId130"/>
    <p:sldId id="677" r:id="rId131"/>
    <p:sldId id="678" r:id="rId132"/>
    <p:sldId id="592" r:id="rId133"/>
    <p:sldId id="672" r:id="rId134"/>
    <p:sldId id="673" r:id="rId135"/>
    <p:sldId id="679" r:id="rId136"/>
    <p:sldId id="680" r:id="rId137"/>
    <p:sldId id="681" r:id="rId138"/>
    <p:sldId id="682" r:id="rId139"/>
    <p:sldId id="674" r:id="rId140"/>
    <p:sldId id="675" r:id="rId141"/>
    <p:sldId id="589" r:id="rId142"/>
    <p:sldId id="591" r:id="rId143"/>
    <p:sldId id="683" r:id="rId144"/>
    <p:sldId id="684" r:id="rId145"/>
    <p:sldId id="685" r:id="rId146"/>
    <p:sldId id="594" r:id="rId147"/>
    <p:sldId id="595" r:id="rId148"/>
    <p:sldId id="686" r:id="rId149"/>
    <p:sldId id="687" r:id="rId150"/>
    <p:sldId id="688" r:id="rId151"/>
    <p:sldId id="689" r:id="rId152"/>
    <p:sldId id="690" r:id="rId153"/>
    <p:sldId id="691" r:id="rId154"/>
    <p:sldId id="692" r:id="rId155"/>
    <p:sldId id="693" r:id="rId156"/>
    <p:sldId id="694" r:id="rId157"/>
    <p:sldId id="695" r:id="rId158"/>
    <p:sldId id="696" r:id="rId159"/>
    <p:sldId id="697" r:id="rId160"/>
    <p:sldId id="698" r:id="rId161"/>
    <p:sldId id="596" r:id="rId16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0B87"/>
    <a:srgbClr val="0087FA"/>
    <a:srgbClr val="0000D2"/>
    <a:srgbClr val="CEED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6" d="100"/>
          <a:sy n="46" d="100"/>
        </p:scale>
        <p:origin x="6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7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theme" Target="theme/theme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0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9.emf"/></Relationships>
</file>

<file path=ppt/drawings/_rels/vmlDrawing10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emf"/></Relationships>
</file>

<file path=ppt/drawings/_rels/vmlDrawing10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1.emf"/></Relationships>
</file>

<file path=ppt/drawings/_rels/vmlDrawing10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2.emf"/></Relationships>
</file>

<file path=ppt/drawings/_rels/vmlDrawing10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3.emf"/></Relationships>
</file>

<file path=ppt/drawings/_rels/vmlDrawing10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4.emf"/></Relationships>
</file>

<file path=ppt/drawings/_rels/vmlDrawing10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5.emf"/></Relationships>
</file>

<file path=ppt/drawings/_rels/vmlDrawing10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6.emf"/></Relationships>
</file>

<file path=ppt/drawings/_rels/vmlDrawing10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7.emf"/></Relationships>
</file>

<file path=ppt/drawings/_rels/vmlDrawing10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9.emf"/></Relationships>
</file>

<file path=ppt/drawings/_rels/vmlDrawing1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0.emf"/></Relationships>
</file>

<file path=ppt/drawings/_rels/vmlDrawing1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1.emf"/></Relationships>
</file>

<file path=ppt/drawings/_rels/vmlDrawing1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2.emf"/></Relationships>
</file>

<file path=ppt/drawings/_rels/vmlDrawing1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3.emf"/></Relationships>
</file>

<file path=ppt/drawings/_rels/vmlDrawing1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4.emf"/></Relationships>
</file>

<file path=ppt/drawings/_rels/vmlDrawing1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5.emf"/></Relationships>
</file>

<file path=ppt/drawings/_rels/vmlDrawing1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6.emf"/></Relationships>
</file>

<file path=ppt/drawings/_rels/vmlDrawing1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7.emf"/></Relationships>
</file>

<file path=ppt/drawings/_rels/vmlDrawing1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9.emf"/></Relationships>
</file>

<file path=ppt/drawings/_rels/vmlDrawing1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0.emf"/></Relationships>
</file>

<file path=ppt/drawings/_rels/vmlDrawing1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1.emf"/></Relationships>
</file>

<file path=ppt/drawings/_rels/vmlDrawing1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2.emf"/></Relationships>
</file>

<file path=ppt/drawings/_rels/vmlDrawing1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3.emf"/></Relationships>
</file>

<file path=ppt/drawings/_rels/vmlDrawing1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4.emf"/></Relationships>
</file>

<file path=ppt/drawings/_rels/vmlDrawing1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5.emf"/></Relationships>
</file>

<file path=ppt/drawings/_rels/vmlDrawing1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6.emf"/></Relationships>
</file>

<file path=ppt/drawings/_rels/vmlDrawing1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7.emf"/></Relationships>
</file>

<file path=ppt/drawings/_rels/vmlDrawing1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9.emf"/></Relationships>
</file>

<file path=ppt/drawings/_rels/vmlDrawing1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0.emf"/></Relationships>
</file>

<file path=ppt/drawings/_rels/vmlDrawing1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1.emf"/></Relationships>
</file>

<file path=ppt/drawings/_rels/vmlDrawing1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2.emf"/></Relationships>
</file>

<file path=ppt/drawings/_rels/vmlDrawing1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3.emf"/></Relationships>
</file>

<file path=ppt/drawings/_rels/vmlDrawing1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4.emf"/></Relationships>
</file>

<file path=ppt/drawings/_rels/vmlDrawing1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5.emf"/></Relationships>
</file>

<file path=ppt/drawings/_rels/vmlDrawing1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6.emf"/></Relationships>
</file>

<file path=ppt/drawings/_rels/vmlDrawing1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7.emf"/></Relationships>
</file>

<file path=ppt/drawings/_rels/vmlDrawing1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5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image" Target="../media/image58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6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image" Target="../media/image69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6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emf"/><Relationship Id="rId1" Type="http://schemas.openxmlformats.org/officeDocument/2006/relationships/image" Target="../media/image7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e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e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e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emf"/></Relationships>
</file>

<file path=ppt/drawings/_rels/vmlDrawing7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emf"/></Relationships>
</file>

<file path=ppt/drawings/_rels/vmlDrawing7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emf"/></Relationships>
</file>

<file path=ppt/drawings/_rels/vmlDrawing7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emf"/></Relationships>
</file>

<file path=ppt/drawings/_rels/vmlDrawing7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emf"/></Relationships>
</file>

<file path=ppt/drawings/_rels/vmlDrawing7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emf"/></Relationships>
</file>

<file path=ppt/drawings/_rels/vmlDrawing7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emf"/></Relationships>
</file>

<file path=ppt/drawings/_rels/vmlDrawing8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emf"/></Relationships>
</file>

<file path=ppt/drawings/_rels/vmlDrawing8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emf"/></Relationships>
</file>

<file path=ppt/drawings/_rels/vmlDrawing8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emf"/></Relationships>
</file>

<file path=ppt/drawings/_rels/vmlDrawing8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emf"/></Relationships>
</file>

<file path=ppt/drawings/_rels/vmlDrawing8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emf"/></Relationships>
</file>

<file path=ppt/drawings/_rels/vmlDrawing8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emf"/></Relationships>
</file>

<file path=ppt/drawings/_rels/vmlDrawing8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emf"/></Relationships>
</file>

<file path=ppt/drawings/_rels/vmlDrawing8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emf"/></Relationships>
</file>

<file path=ppt/drawings/_rels/vmlDrawing8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emf"/></Relationships>
</file>

<file path=ppt/drawings/_rels/vmlDrawing9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emf"/></Relationships>
</file>

<file path=ppt/drawings/_rels/vmlDrawing9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emf"/></Relationships>
</file>

<file path=ppt/drawings/_rels/vmlDrawing9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emf"/></Relationships>
</file>

<file path=ppt/drawings/_rels/vmlDrawing9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emf"/></Relationships>
</file>

<file path=ppt/drawings/_rels/vmlDrawing9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4.emf"/></Relationships>
</file>

<file path=ppt/drawings/_rels/vmlDrawing9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emf"/></Relationships>
</file>

<file path=ppt/drawings/_rels/vmlDrawing9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6.emf"/></Relationships>
</file>

<file path=ppt/drawings/_rels/vmlDrawing9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7.emf"/></Relationships>
</file>

<file path=ppt/drawings/_rels/vmlDrawing9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8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bj2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14.2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综合评价数据处理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64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占位符 4">
            <a:extLst>
              <a:ext uri="{FF2B5EF4-FFF2-40B4-BE49-F238E27FC236}">
                <a16:creationId xmlns:a16="http://schemas.microsoft.com/office/drawing/2014/main" id="{0FCF5B5E-E339-4564-904D-751521C245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347266-72CC-449E-AFE9-46E3E105B69E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14.2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综合评价数据处理</a:t>
            </a:r>
          </a:p>
        </p:txBody>
      </p:sp>
    </p:spTree>
    <p:extLst>
      <p:ext uri="{BB962C8B-B14F-4D97-AF65-F5344CB8AC3E}">
        <p14:creationId xmlns:p14="http://schemas.microsoft.com/office/powerpoint/2010/main" val="210249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369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96AD91-08EE-4AD6-A8FA-6604FF3FA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437E47E-1BEE-44F7-894E-5DE05737C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4" y="187163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B8312CD-DF0E-4ACB-B0D3-FDA00AE0726E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14.2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综合评价数据处理</a:t>
            </a:r>
          </a:p>
        </p:txBody>
      </p:sp>
    </p:spTree>
    <p:extLst>
      <p:ext uri="{BB962C8B-B14F-4D97-AF65-F5344CB8AC3E}">
        <p14:creationId xmlns:p14="http://schemas.microsoft.com/office/powerpoint/2010/main" val="211046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D740451A-2097-4E8A-AEB5-4572F200E3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5950" y="89286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ADC9B73-B16E-4BDB-997D-8735277CAF4E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14.2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综合评价数据处理</a:t>
            </a:r>
          </a:p>
        </p:txBody>
      </p:sp>
    </p:spTree>
    <p:extLst>
      <p:ext uri="{BB962C8B-B14F-4D97-AF65-F5344CB8AC3E}">
        <p14:creationId xmlns:p14="http://schemas.microsoft.com/office/powerpoint/2010/main" val="168684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占位符 15">
            <a:extLst>
              <a:ext uri="{FF2B5EF4-FFF2-40B4-BE49-F238E27FC236}">
                <a16:creationId xmlns:a16="http://schemas.microsoft.com/office/drawing/2014/main" id="{21620495-73D5-4B1F-AA50-4AD3C8430D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1060450"/>
            <a:ext cx="11236325" cy="54467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>
                <a:latin typeface="+mn-lt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8F77B88-EE41-4818-B16D-2134AF44BA72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14.2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综合评价数据处理</a:t>
            </a:r>
          </a:p>
        </p:txBody>
      </p:sp>
    </p:spTree>
    <p:extLst>
      <p:ext uri="{BB962C8B-B14F-4D97-AF65-F5344CB8AC3E}">
        <p14:creationId xmlns:p14="http://schemas.microsoft.com/office/powerpoint/2010/main" val="270884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738D94C-350E-4DE4-958D-C489BE252BE2}"/>
              </a:ext>
            </a:extLst>
          </p:cNvPr>
          <p:cNvSpPr txBox="1"/>
          <p:nvPr userDrawn="1"/>
        </p:nvSpPr>
        <p:spPr>
          <a:xfrm>
            <a:off x="601097" y="143251"/>
            <a:ext cx="4303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14.3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常用的综合评价数学模型</a:t>
            </a:r>
          </a:p>
        </p:txBody>
      </p:sp>
    </p:spTree>
    <p:extLst>
      <p:ext uri="{BB962C8B-B14F-4D97-AF65-F5344CB8AC3E}">
        <p14:creationId xmlns:p14="http://schemas.microsoft.com/office/powerpoint/2010/main" val="1320140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96AD91-08EE-4AD6-A8FA-6604FF3FA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86519F-9B20-402D-B798-453214701697}"/>
              </a:ext>
            </a:extLst>
          </p:cNvPr>
          <p:cNvSpPr txBox="1"/>
          <p:nvPr userDrawn="1"/>
        </p:nvSpPr>
        <p:spPr>
          <a:xfrm>
            <a:off x="601097" y="143251"/>
            <a:ext cx="4303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14.3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常用的综合评价数学模型</a:t>
            </a:r>
          </a:p>
        </p:txBody>
      </p:sp>
    </p:spTree>
    <p:extLst>
      <p:ext uri="{BB962C8B-B14F-4D97-AF65-F5344CB8AC3E}">
        <p14:creationId xmlns:p14="http://schemas.microsoft.com/office/powerpoint/2010/main" val="164671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369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96AD91-08EE-4AD6-A8FA-6604FF3FA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437E47E-1BEE-44F7-894E-5DE05737C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4" y="187163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CD42843-0DB8-4B07-838D-EB63A7D8DAEC}"/>
              </a:ext>
            </a:extLst>
          </p:cNvPr>
          <p:cNvSpPr txBox="1"/>
          <p:nvPr userDrawn="1"/>
        </p:nvSpPr>
        <p:spPr>
          <a:xfrm>
            <a:off x="601097" y="143251"/>
            <a:ext cx="4303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14.3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常用的综合评价数学模型</a:t>
            </a:r>
          </a:p>
        </p:txBody>
      </p:sp>
    </p:spTree>
    <p:extLst>
      <p:ext uri="{BB962C8B-B14F-4D97-AF65-F5344CB8AC3E}">
        <p14:creationId xmlns:p14="http://schemas.microsoft.com/office/powerpoint/2010/main" val="140501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369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437E47E-1BEE-44F7-894E-5DE05737C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9181" y="912236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D041A0B-B89F-45FD-A93D-8A151A6ABD1B}"/>
              </a:ext>
            </a:extLst>
          </p:cNvPr>
          <p:cNvSpPr txBox="1"/>
          <p:nvPr userDrawn="1"/>
        </p:nvSpPr>
        <p:spPr>
          <a:xfrm>
            <a:off x="601097" y="143251"/>
            <a:ext cx="4303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14.3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常用的综合评价数学模型</a:t>
            </a:r>
          </a:p>
        </p:txBody>
      </p:sp>
    </p:spTree>
    <p:extLst>
      <p:ext uri="{BB962C8B-B14F-4D97-AF65-F5344CB8AC3E}">
        <p14:creationId xmlns:p14="http://schemas.microsoft.com/office/powerpoint/2010/main" val="372543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37996D8A-0A14-420B-8E3A-AFDBCA355D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1060450"/>
            <a:ext cx="11236325" cy="54467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>
                <a:latin typeface="+mn-lt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EE610C6-48E3-4E6C-8F0A-8B0B588AA60F}"/>
              </a:ext>
            </a:extLst>
          </p:cNvPr>
          <p:cNvSpPr txBox="1"/>
          <p:nvPr userDrawn="1"/>
        </p:nvSpPr>
        <p:spPr>
          <a:xfrm>
            <a:off x="601097" y="143251"/>
            <a:ext cx="4303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14.3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常用的综合评价数学模型</a:t>
            </a:r>
          </a:p>
        </p:txBody>
      </p:sp>
    </p:spTree>
    <p:extLst>
      <p:ext uri="{BB962C8B-B14F-4D97-AF65-F5344CB8AC3E}">
        <p14:creationId xmlns:p14="http://schemas.microsoft.com/office/powerpoint/2010/main" val="4121918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bj2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552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726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14.4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模糊数学方法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47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占位符 4">
            <a:extLst>
              <a:ext uri="{FF2B5EF4-FFF2-40B4-BE49-F238E27FC236}">
                <a16:creationId xmlns:a16="http://schemas.microsoft.com/office/drawing/2014/main" id="{0FCF5B5E-E339-4564-904D-751521C245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250D8D7-8F7B-4190-A082-561E1221D7C6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14.4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模糊数学方法</a:t>
            </a:r>
          </a:p>
        </p:txBody>
      </p:sp>
    </p:spTree>
    <p:extLst>
      <p:ext uri="{BB962C8B-B14F-4D97-AF65-F5344CB8AC3E}">
        <p14:creationId xmlns:p14="http://schemas.microsoft.com/office/powerpoint/2010/main" val="94510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369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96AD91-08EE-4AD6-A8FA-6604FF3FA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437E47E-1BEE-44F7-894E-5DE05737C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4" y="187163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740360A-8393-4B12-8A6B-DE7903F22D3E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14.4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模糊数学方法</a:t>
            </a:r>
          </a:p>
        </p:txBody>
      </p:sp>
    </p:spTree>
    <p:extLst>
      <p:ext uri="{BB962C8B-B14F-4D97-AF65-F5344CB8AC3E}">
        <p14:creationId xmlns:p14="http://schemas.microsoft.com/office/powerpoint/2010/main" val="194173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D740451A-2097-4E8A-AEB5-4572F200E3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5950" y="89286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447DE71-069C-4B0B-B7C7-408D94CEDCD1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14.4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模糊数学方法</a:t>
            </a:r>
          </a:p>
        </p:txBody>
      </p:sp>
    </p:spTree>
    <p:extLst>
      <p:ext uri="{BB962C8B-B14F-4D97-AF65-F5344CB8AC3E}">
        <p14:creationId xmlns:p14="http://schemas.microsoft.com/office/powerpoint/2010/main" val="185679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占位符 15">
            <a:extLst>
              <a:ext uri="{FF2B5EF4-FFF2-40B4-BE49-F238E27FC236}">
                <a16:creationId xmlns:a16="http://schemas.microsoft.com/office/drawing/2014/main" id="{21620495-73D5-4B1F-AA50-4AD3C8430D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1060450"/>
            <a:ext cx="11236325" cy="54467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>
                <a:latin typeface="+mn-lt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1C1612-004A-4D67-9239-D9412CCAF5A3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14.4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模糊数学方法</a:t>
            </a:r>
          </a:p>
        </p:txBody>
      </p:sp>
    </p:spTree>
    <p:extLst>
      <p:ext uri="{BB962C8B-B14F-4D97-AF65-F5344CB8AC3E}">
        <p14:creationId xmlns:p14="http://schemas.microsoft.com/office/powerpoint/2010/main" val="369458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738D94C-350E-4DE4-958D-C489BE252BE2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14.5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数据包络分析</a:t>
            </a:r>
          </a:p>
        </p:txBody>
      </p:sp>
    </p:spTree>
    <p:extLst>
      <p:ext uri="{BB962C8B-B14F-4D97-AF65-F5344CB8AC3E}">
        <p14:creationId xmlns:p14="http://schemas.microsoft.com/office/powerpoint/2010/main" val="41098480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96AD91-08EE-4AD6-A8FA-6604FF3FA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4F57FAD-B2FD-48E3-A21F-82D862444861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14.5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数据包络分析</a:t>
            </a:r>
          </a:p>
        </p:txBody>
      </p:sp>
    </p:spTree>
    <p:extLst>
      <p:ext uri="{BB962C8B-B14F-4D97-AF65-F5344CB8AC3E}">
        <p14:creationId xmlns:p14="http://schemas.microsoft.com/office/powerpoint/2010/main" val="194136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369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96AD91-08EE-4AD6-A8FA-6604FF3FA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437E47E-1BEE-44F7-894E-5DE05737C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4" y="187163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0019D7D-45D6-45D4-BD96-B18345E262DC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14.5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数据包络分析</a:t>
            </a:r>
          </a:p>
        </p:txBody>
      </p:sp>
    </p:spTree>
    <p:extLst>
      <p:ext uri="{BB962C8B-B14F-4D97-AF65-F5344CB8AC3E}">
        <p14:creationId xmlns:p14="http://schemas.microsoft.com/office/powerpoint/2010/main" val="137478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369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437E47E-1BEE-44F7-894E-5DE05737C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9181" y="912236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F039B-A88D-4530-8A4F-35AB2DE304A8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14.5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数据包络分析</a:t>
            </a:r>
          </a:p>
        </p:txBody>
      </p:sp>
    </p:spTree>
    <p:extLst>
      <p:ext uri="{BB962C8B-B14F-4D97-AF65-F5344CB8AC3E}">
        <p14:creationId xmlns:p14="http://schemas.microsoft.com/office/powerpoint/2010/main" val="332398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37996D8A-0A14-420B-8E3A-AFDBCA355D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1060450"/>
            <a:ext cx="11236325" cy="54467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>
                <a:latin typeface="+mn-lt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FFB76CE-B93E-45F1-B740-E886FBA46537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14.5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数据包络分析</a:t>
            </a:r>
          </a:p>
        </p:txBody>
      </p:sp>
    </p:spTree>
    <p:extLst>
      <p:ext uri="{BB962C8B-B14F-4D97-AF65-F5344CB8AC3E}">
        <p14:creationId xmlns:p14="http://schemas.microsoft.com/office/powerpoint/2010/main" val="279921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bj2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355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589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14.6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招聘公务员问题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5697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占位符 4">
            <a:extLst>
              <a:ext uri="{FF2B5EF4-FFF2-40B4-BE49-F238E27FC236}">
                <a16:creationId xmlns:a16="http://schemas.microsoft.com/office/drawing/2014/main" id="{0FCF5B5E-E339-4564-904D-751521C245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16DFC1B-20DE-447C-A121-2E93B39C4022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14.6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招聘公务员问题</a:t>
            </a:r>
          </a:p>
        </p:txBody>
      </p:sp>
    </p:spTree>
    <p:extLst>
      <p:ext uri="{BB962C8B-B14F-4D97-AF65-F5344CB8AC3E}">
        <p14:creationId xmlns:p14="http://schemas.microsoft.com/office/powerpoint/2010/main" val="103869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369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96AD91-08EE-4AD6-A8FA-6604FF3FA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437E47E-1BEE-44F7-894E-5DE05737C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4" y="187163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BA5B080-8CBA-49F9-8B02-95900F8535A4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14.6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招聘公务员问题</a:t>
            </a:r>
          </a:p>
        </p:txBody>
      </p:sp>
    </p:spTree>
    <p:extLst>
      <p:ext uri="{BB962C8B-B14F-4D97-AF65-F5344CB8AC3E}">
        <p14:creationId xmlns:p14="http://schemas.microsoft.com/office/powerpoint/2010/main" val="58380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D740451A-2097-4E8A-AEB5-4572F200E3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5950" y="89286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182FB00-C2A6-4668-8CD4-C846922EA695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14.6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招聘公务员问题</a:t>
            </a:r>
          </a:p>
        </p:txBody>
      </p:sp>
    </p:spTree>
    <p:extLst>
      <p:ext uri="{BB962C8B-B14F-4D97-AF65-F5344CB8AC3E}">
        <p14:creationId xmlns:p14="http://schemas.microsoft.com/office/powerpoint/2010/main" val="172328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占位符 15">
            <a:extLst>
              <a:ext uri="{FF2B5EF4-FFF2-40B4-BE49-F238E27FC236}">
                <a16:creationId xmlns:a16="http://schemas.microsoft.com/office/drawing/2014/main" id="{21620495-73D5-4B1F-AA50-4AD3C8430D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1060450"/>
            <a:ext cx="11236325" cy="54467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>
                <a:latin typeface="+mn-lt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3517D64-FC03-47D2-9612-23445651D4D2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14.6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招聘公务员问题</a:t>
            </a:r>
          </a:p>
        </p:txBody>
      </p:sp>
    </p:spTree>
    <p:extLst>
      <p:ext uri="{BB962C8B-B14F-4D97-AF65-F5344CB8AC3E}">
        <p14:creationId xmlns:p14="http://schemas.microsoft.com/office/powerpoint/2010/main" val="59782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章  综合评价方法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485980-B781-45A3-9DAF-6B3DCD71DB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7907" y="1129068"/>
            <a:ext cx="10992011" cy="529039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668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738D94C-350E-4DE4-958D-C489BE252BE2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综合评价指标体系</a:t>
            </a:r>
          </a:p>
        </p:txBody>
      </p:sp>
    </p:spTree>
    <p:extLst>
      <p:ext uri="{BB962C8B-B14F-4D97-AF65-F5344CB8AC3E}">
        <p14:creationId xmlns:p14="http://schemas.microsoft.com/office/powerpoint/2010/main" val="1700665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96AD91-08EE-4AD6-A8FA-6604FF3FA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5DB8C11-AB44-4E74-829E-B2456396874D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综合评价指标体系</a:t>
            </a:r>
          </a:p>
        </p:txBody>
      </p:sp>
    </p:spTree>
    <p:extLst>
      <p:ext uri="{BB962C8B-B14F-4D97-AF65-F5344CB8AC3E}">
        <p14:creationId xmlns:p14="http://schemas.microsoft.com/office/powerpoint/2010/main" val="90174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369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96AD91-08EE-4AD6-A8FA-6604FF3FA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437E47E-1BEE-44F7-894E-5DE05737C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4" y="187163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009C19A-9CD7-454A-A19F-05A89A5C434F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综合评价指标体系</a:t>
            </a:r>
          </a:p>
        </p:txBody>
      </p:sp>
    </p:spTree>
    <p:extLst>
      <p:ext uri="{BB962C8B-B14F-4D97-AF65-F5344CB8AC3E}">
        <p14:creationId xmlns:p14="http://schemas.microsoft.com/office/powerpoint/2010/main" val="221493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369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437E47E-1BEE-44F7-894E-5DE05737C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9181" y="912236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A159814-C3C9-40A6-B1C1-53E6934D5EAF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综合评价指标体系</a:t>
            </a:r>
          </a:p>
        </p:txBody>
      </p:sp>
    </p:spTree>
    <p:extLst>
      <p:ext uri="{BB962C8B-B14F-4D97-AF65-F5344CB8AC3E}">
        <p14:creationId xmlns:p14="http://schemas.microsoft.com/office/powerpoint/2010/main" val="53784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37996D8A-0A14-420B-8E3A-AFDBCA355D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1060450"/>
            <a:ext cx="11236325" cy="54467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>
                <a:latin typeface="+mn-lt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0E5AEB4-50CB-4429-97A8-C3B6AFB298C9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综合评价指标体系</a:t>
            </a:r>
          </a:p>
        </p:txBody>
      </p:sp>
    </p:spTree>
    <p:extLst>
      <p:ext uri="{BB962C8B-B14F-4D97-AF65-F5344CB8AC3E}">
        <p14:creationId xmlns:p14="http://schemas.microsoft.com/office/powerpoint/2010/main" val="1030375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g11">
            <a:extLst>
              <a:ext uri="{FF2B5EF4-FFF2-40B4-BE49-F238E27FC236}">
                <a16:creationId xmlns:a16="http://schemas.microsoft.com/office/drawing/2014/main" id="{5C2C3422-9BC7-4844-97B0-9F101D81E520}"/>
              </a:ext>
            </a:extLst>
          </p:cNvPr>
          <p:cNvPicPr>
            <a:picLocks noChangeAspect="1"/>
          </p:cNvPicPr>
          <p:nvPr userDrawn="1"/>
        </p:nvPicPr>
        <p:blipFill>
          <a:blip r:embed="rId3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图片 9" descr="标题栏bg">
            <a:extLst>
              <a:ext uri="{FF2B5EF4-FFF2-40B4-BE49-F238E27FC236}">
                <a16:creationId xmlns:a16="http://schemas.microsoft.com/office/drawing/2014/main" id="{86D17F04-9E1E-4417-9DAC-037AF7B485BD}"/>
              </a:ext>
            </a:extLst>
          </p:cNvPr>
          <p:cNvPicPr>
            <a:picLocks noChangeAspect="1"/>
          </p:cNvPicPr>
          <p:nvPr userDrawn="1"/>
        </p:nvPicPr>
        <p:blipFill>
          <a:blip r:embed="rId37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11" name="椭圆 10">
            <a:extLst>
              <a:ext uri="{FF2B5EF4-FFF2-40B4-BE49-F238E27FC236}">
                <a16:creationId xmlns:a16="http://schemas.microsoft.com/office/drawing/2014/main" id="{916942A7-7E20-4E9E-96AC-EFFC7C714462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50D6422-12DF-40ED-ADA8-A2D34A129801}"/>
              </a:ext>
            </a:extLst>
          </p:cNvPr>
          <p:cNvPicPr>
            <a:picLocks noChangeAspect="1"/>
          </p:cNvPicPr>
          <p:nvPr userDrawn="1"/>
        </p:nvPicPr>
        <p:blipFill>
          <a:blip r:embed="rId38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5" r:id="rId3"/>
    <p:sldLayoutId id="2147483661" r:id="rId4"/>
    <p:sldLayoutId id="2147483664" r:id="rId5"/>
    <p:sldLayoutId id="2147483662" r:id="rId6"/>
    <p:sldLayoutId id="2147483663" r:id="rId7"/>
    <p:sldLayoutId id="2147483668" r:id="rId8"/>
    <p:sldLayoutId id="2147483656" r:id="rId9"/>
    <p:sldLayoutId id="2147483652" r:id="rId10"/>
    <p:sldLayoutId id="2147483665" r:id="rId11"/>
    <p:sldLayoutId id="2147483669" r:id="rId12"/>
    <p:sldLayoutId id="2147483666" r:id="rId13"/>
    <p:sldLayoutId id="2147483667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88" r:id="rId33"/>
    <p:sldLayoutId id="2147483689" r:id="rId3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emf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1.docx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87.vml"/><Relationship Id="rId4" Type="http://schemas.openxmlformats.org/officeDocument/2006/relationships/image" Target="../media/image96.emf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2.docx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88.vml"/><Relationship Id="rId4" Type="http://schemas.openxmlformats.org/officeDocument/2006/relationships/image" Target="../media/image97.emf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3.docx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89.vml"/><Relationship Id="rId4" Type="http://schemas.openxmlformats.org/officeDocument/2006/relationships/image" Target="../media/image98.emf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4.docx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90.vml"/><Relationship Id="rId4" Type="http://schemas.openxmlformats.org/officeDocument/2006/relationships/image" Target="../media/image99.emf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5.docx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91.vml"/><Relationship Id="rId4" Type="http://schemas.openxmlformats.org/officeDocument/2006/relationships/image" Target="../media/image100.emf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6.docx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92.vml"/><Relationship Id="rId4" Type="http://schemas.openxmlformats.org/officeDocument/2006/relationships/image" Target="../media/image101.emf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7.docx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93.vml"/><Relationship Id="rId4" Type="http://schemas.openxmlformats.org/officeDocument/2006/relationships/image" Target="../media/image102.emf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8.docx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94.vml"/><Relationship Id="rId4" Type="http://schemas.openxmlformats.org/officeDocument/2006/relationships/image" Target="../media/image10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9.docx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95.vml"/><Relationship Id="rId4" Type="http://schemas.openxmlformats.org/officeDocument/2006/relationships/image" Target="../media/image104.emf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0.docx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96.vml"/><Relationship Id="rId4" Type="http://schemas.openxmlformats.org/officeDocument/2006/relationships/image" Target="../media/image105.emf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1.docx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97.vml"/><Relationship Id="rId4" Type="http://schemas.openxmlformats.org/officeDocument/2006/relationships/image" Target="../media/image106.emf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2.docx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98.vml"/><Relationship Id="rId4" Type="http://schemas.openxmlformats.org/officeDocument/2006/relationships/image" Target="../media/image107.emf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3.docx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99.vml"/><Relationship Id="rId4" Type="http://schemas.openxmlformats.org/officeDocument/2006/relationships/image" Target="../media/image108.emf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4.docx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100.vml"/><Relationship Id="rId4" Type="http://schemas.openxmlformats.org/officeDocument/2006/relationships/image" Target="../media/image109.emf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5.docx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101.vml"/><Relationship Id="rId4" Type="http://schemas.openxmlformats.org/officeDocument/2006/relationships/image" Target="../media/image110.emf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6.docx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102.vml"/><Relationship Id="rId4" Type="http://schemas.openxmlformats.org/officeDocument/2006/relationships/image" Target="../media/image111.emf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7.docx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103.vml"/><Relationship Id="rId4" Type="http://schemas.openxmlformats.org/officeDocument/2006/relationships/image" Target="../media/image112.emf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8.docx"/><Relationship Id="rId2" Type="http://schemas.openxmlformats.org/officeDocument/2006/relationships/slideLayout" Target="../slideLayouts/slideLayout32.xml"/><Relationship Id="rId1" Type="http://schemas.openxmlformats.org/officeDocument/2006/relationships/vmlDrawing" Target="../drawings/vmlDrawing104.vml"/><Relationship Id="rId4" Type="http://schemas.openxmlformats.org/officeDocument/2006/relationships/image" Target="../media/image11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emf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9.docx"/><Relationship Id="rId2" Type="http://schemas.openxmlformats.org/officeDocument/2006/relationships/slideLayout" Target="../slideLayouts/slideLayout33.xml"/><Relationship Id="rId1" Type="http://schemas.openxmlformats.org/officeDocument/2006/relationships/vmlDrawing" Target="../drawings/vmlDrawing105.vml"/><Relationship Id="rId4" Type="http://schemas.openxmlformats.org/officeDocument/2006/relationships/image" Target="../media/image114.emf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0.docx"/><Relationship Id="rId2" Type="http://schemas.openxmlformats.org/officeDocument/2006/relationships/slideLayout" Target="../slideLayouts/slideLayout32.xml"/><Relationship Id="rId1" Type="http://schemas.openxmlformats.org/officeDocument/2006/relationships/vmlDrawing" Target="../drawings/vmlDrawing106.vml"/><Relationship Id="rId4" Type="http://schemas.openxmlformats.org/officeDocument/2006/relationships/image" Target="../media/image115.emf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1.docx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107.vml"/><Relationship Id="rId4" Type="http://schemas.openxmlformats.org/officeDocument/2006/relationships/image" Target="../media/image116.emf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2.docx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108.vml"/><Relationship Id="rId4" Type="http://schemas.openxmlformats.org/officeDocument/2006/relationships/image" Target="../media/image117.emf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3.docx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109.vml"/><Relationship Id="rId4" Type="http://schemas.openxmlformats.org/officeDocument/2006/relationships/image" Target="../media/image118.emf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4.docx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110.vml"/><Relationship Id="rId4" Type="http://schemas.openxmlformats.org/officeDocument/2006/relationships/image" Target="../media/image119.emf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5.docx"/><Relationship Id="rId2" Type="http://schemas.openxmlformats.org/officeDocument/2006/relationships/slideLayout" Target="../slideLayouts/slideLayout33.xml"/><Relationship Id="rId1" Type="http://schemas.openxmlformats.org/officeDocument/2006/relationships/vmlDrawing" Target="../drawings/vmlDrawing111.vml"/><Relationship Id="rId4" Type="http://schemas.openxmlformats.org/officeDocument/2006/relationships/image" Target="../media/image120.emf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6.docx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112.vml"/><Relationship Id="rId4" Type="http://schemas.openxmlformats.org/officeDocument/2006/relationships/image" Target="../media/image121.emf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7.docx"/><Relationship Id="rId2" Type="http://schemas.openxmlformats.org/officeDocument/2006/relationships/slideLayout" Target="../slideLayouts/slideLayout33.xml"/><Relationship Id="rId1" Type="http://schemas.openxmlformats.org/officeDocument/2006/relationships/vmlDrawing" Target="../drawings/vmlDrawing113.vml"/><Relationship Id="rId4" Type="http://schemas.openxmlformats.org/officeDocument/2006/relationships/image" Target="../media/image122.emf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8.docx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114.vml"/><Relationship Id="rId4" Type="http://schemas.openxmlformats.org/officeDocument/2006/relationships/image" Target="../media/image12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emf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9.docx"/><Relationship Id="rId2" Type="http://schemas.openxmlformats.org/officeDocument/2006/relationships/slideLayout" Target="../slideLayouts/slideLayout32.xml"/><Relationship Id="rId1" Type="http://schemas.openxmlformats.org/officeDocument/2006/relationships/vmlDrawing" Target="../drawings/vmlDrawing115.vml"/><Relationship Id="rId4" Type="http://schemas.openxmlformats.org/officeDocument/2006/relationships/image" Target="../media/image124.emf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0.docx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116.vml"/><Relationship Id="rId4" Type="http://schemas.openxmlformats.org/officeDocument/2006/relationships/image" Target="../media/image125.emf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1.docx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117.vml"/><Relationship Id="rId4" Type="http://schemas.openxmlformats.org/officeDocument/2006/relationships/image" Target="../media/image126.emf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2.docx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118.vml"/><Relationship Id="rId4" Type="http://schemas.openxmlformats.org/officeDocument/2006/relationships/image" Target="../media/image127.emf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3.docx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119.vml"/><Relationship Id="rId4" Type="http://schemas.openxmlformats.org/officeDocument/2006/relationships/image" Target="../media/image128.emf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4.docx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120.vml"/><Relationship Id="rId4" Type="http://schemas.openxmlformats.org/officeDocument/2006/relationships/image" Target="../media/image129.emf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5.docx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121.vml"/><Relationship Id="rId4" Type="http://schemas.openxmlformats.org/officeDocument/2006/relationships/image" Target="../media/image130.emf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6.docx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122.vml"/><Relationship Id="rId4" Type="http://schemas.openxmlformats.org/officeDocument/2006/relationships/image" Target="../media/image13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3.emf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7.docx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123.vml"/><Relationship Id="rId4" Type="http://schemas.openxmlformats.org/officeDocument/2006/relationships/image" Target="../media/image132.emf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8.docx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124.vml"/><Relationship Id="rId4" Type="http://schemas.openxmlformats.org/officeDocument/2006/relationships/image" Target="../media/image133.emf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9.docx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125.vml"/><Relationship Id="rId4" Type="http://schemas.openxmlformats.org/officeDocument/2006/relationships/image" Target="../media/image134.emf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0.docx"/><Relationship Id="rId2" Type="http://schemas.openxmlformats.org/officeDocument/2006/relationships/slideLayout" Target="../slideLayouts/slideLayout33.xml"/><Relationship Id="rId1" Type="http://schemas.openxmlformats.org/officeDocument/2006/relationships/vmlDrawing" Target="../drawings/vmlDrawing126.vml"/><Relationship Id="rId4" Type="http://schemas.openxmlformats.org/officeDocument/2006/relationships/image" Target="../media/image135.emf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1.docx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127.vml"/><Relationship Id="rId4" Type="http://schemas.openxmlformats.org/officeDocument/2006/relationships/image" Target="../media/image136.emf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2.docx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128.vml"/><Relationship Id="rId4" Type="http://schemas.openxmlformats.org/officeDocument/2006/relationships/image" Target="../media/image137.emf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3.docx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129.vml"/><Relationship Id="rId4" Type="http://schemas.openxmlformats.org/officeDocument/2006/relationships/image" Target="../media/image13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4.emf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4.docx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130.vml"/><Relationship Id="rId4" Type="http://schemas.openxmlformats.org/officeDocument/2006/relationships/image" Target="../media/image139.emf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5.docx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131.vml"/><Relationship Id="rId4" Type="http://schemas.openxmlformats.org/officeDocument/2006/relationships/image" Target="../media/image140.emf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6.docx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132.vml"/><Relationship Id="rId4" Type="http://schemas.openxmlformats.org/officeDocument/2006/relationships/image" Target="../media/image141.emf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7.docx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133.vml"/><Relationship Id="rId4" Type="http://schemas.openxmlformats.org/officeDocument/2006/relationships/image" Target="../media/image142.emf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8.docx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134.vml"/><Relationship Id="rId4" Type="http://schemas.openxmlformats.org/officeDocument/2006/relationships/image" Target="../media/image143.emf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9.docx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135.vml"/><Relationship Id="rId4" Type="http://schemas.openxmlformats.org/officeDocument/2006/relationships/image" Target="../media/image144.emf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0.docx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136.vml"/><Relationship Id="rId4" Type="http://schemas.openxmlformats.org/officeDocument/2006/relationships/image" Target="../media/image145.emf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1.docx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137.vml"/><Relationship Id="rId4" Type="http://schemas.openxmlformats.org/officeDocument/2006/relationships/image" Target="../media/image146.emf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2.docx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138.vml"/><Relationship Id="rId4" Type="http://schemas.openxmlformats.org/officeDocument/2006/relationships/image" Target="../media/image147.emf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5.emf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3.docx"/><Relationship Id="rId2" Type="http://schemas.openxmlformats.org/officeDocument/2006/relationships/slideLayout" Target="../slideLayouts/slideLayout33.xml"/><Relationship Id="rId1" Type="http://schemas.openxmlformats.org/officeDocument/2006/relationships/vmlDrawing" Target="../drawings/vmlDrawing139.vml"/><Relationship Id="rId4" Type="http://schemas.openxmlformats.org/officeDocument/2006/relationships/image" Target="../media/image14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9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2.emf"/><Relationship Id="rId5" Type="http://schemas.openxmlformats.org/officeDocument/2006/relationships/package" Target="../embeddings/Microsoft_Word_Document17.docx"/><Relationship Id="rId4" Type="http://schemas.openxmlformats.org/officeDocument/2006/relationships/image" Target="../media/image2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6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7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8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9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5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30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6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31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7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32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8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33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9.doc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4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0.docx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5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1.doc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6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2.doc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3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3.docx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38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4.doc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39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5.doc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40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6.doc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41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7.docx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42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8.doc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43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9.doc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44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0.doc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46.emf"/><Relationship Id="rId5" Type="http://schemas.openxmlformats.org/officeDocument/2006/relationships/package" Target="../embeddings/Microsoft_Word_Document41.docx"/><Relationship Id="rId4" Type="http://schemas.openxmlformats.org/officeDocument/2006/relationships/image" Target="../media/image45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2.docx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47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3.doc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4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4.doc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49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5.doc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50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6.docx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51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7.doc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52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8.doc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53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9.doc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54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0.doc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9.vml"/><Relationship Id="rId4" Type="http://schemas.openxmlformats.org/officeDocument/2006/relationships/image" Target="../media/image55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1.doc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0.vml"/><Relationship Id="rId4" Type="http://schemas.openxmlformats.org/officeDocument/2006/relationships/image" Target="../media/image56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2.docx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51.vml"/><Relationship Id="rId4" Type="http://schemas.openxmlformats.org/officeDocument/2006/relationships/image" Target="../media/image57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3.docx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59.emf"/><Relationship Id="rId5" Type="http://schemas.openxmlformats.org/officeDocument/2006/relationships/package" Target="../embeddings/Microsoft_Word_Document54.docx"/><Relationship Id="rId4" Type="http://schemas.openxmlformats.org/officeDocument/2006/relationships/image" Target="../media/image5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5.doc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3.vml"/><Relationship Id="rId4" Type="http://schemas.openxmlformats.org/officeDocument/2006/relationships/image" Target="../media/image60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6.docx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4.vml"/><Relationship Id="rId4" Type="http://schemas.openxmlformats.org/officeDocument/2006/relationships/image" Target="../media/image61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7.docx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5.vml"/><Relationship Id="rId4" Type="http://schemas.openxmlformats.org/officeDocument/2006/relationships/image" Target="../media/image62.e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8.doc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6.vml"/><Relationship Id="rId4" Type="http://schemas.openxmlformats.org/officeDocument/2006/relationships/image" Target="../media/image63.e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9.doc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7.vml"/><Relationship Id="rId4" Type="http://schemas.openxmlformats.org/officeDocument/2006/relationships/image" Target="../media/image64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0.docx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8.vml"/><Relationship Id="rId4" Type="http://schemas.openxmlformats.org/officeDocument/2006/relationships/image" Target="../media/image65.e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1.doc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9.vml"/><Relationship Id="rId4" Type="http://schemas.openxmlformats.org/officeDocument/2006/relationships/image" Target="../media/image66.e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2.doc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60.vml"/><Relationship Id="rId4" Type="http://schemas.openxmlformats.org/officeDocument/2006/relationships/image" Target="../media/image67.e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3.docx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61.vml"/><Relationship Id="rId4" Type="http://schemas.openxmlformats.org/officeDocument/2006/relationships/image" Target="../media/image68.e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4.docx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62.vml"/><Relationship Id="rId6" Type="http://schemas.openxmlformats.org/officeDocument/2006/relationships/image" Target="../media/image70.emf"/><Relationship Id="rId5" Type="http://schemas.openxmlformats.org/officeDocument/2006/relationships/package" Target="../embeddings/Microsoft_Word_Document65.docx"/><Relationship Id="rId4" Type="http://schemas.openxmlformats.org/officeDocument/2006/relationships/image" Target="../media/image69.e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6.docx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63.vml"/><Relationship Id="rId4" Type="http://schemas.openxmlformats.org/officeDocument/2006/relationships/image" Target="../media/image71.e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7.docx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64.vml"/><Relationship Id="rId4" Type="http://schemas.openxmlformats.org/officeDocument/2006/relationships/image" Target="../media/image72.e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8.docx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65.vml"/><Relationship Id="rId4" Type="http://schemas.openxmlformats.org/officeDocument/2006/relationships/image" Target="../media/image73.e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9.docx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66.vml"/><Relationship Id="rId4" Type="http://schemas.openxmlformats.org/officeDocument/2006/relationships/image" Target="../media/image74.e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0.docx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67.vml"/><Relationship Id="rId4" Type="http://schemas.openxmlformats.org/officeDocument/2006/relationships/image" Target="../media/image75.e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1.docx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68.vml"/><Relationship Id="rId4" Type="http://schemas.openxmlformats.org/officeDocument/2006/relationships/image" Target="../media/image76.e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2.docx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69.vml"/><Relationship Id="rId6" Type="http://schemas.openxmlformats.org/officeDocument/2006/relationships/image" Target="../media/image78.emf"/><Relationship Id="rId5" Type="http://schemas.openxmlformats.org/officeDocument/2006/relationships/package" Target="../embeddings/Microsoft_Word_Document73.docx"/><Relationship Id="rId4" Type="http://schemas.openxmlformats.org/officeDocument/2006/relationships/image" Target="../media/image7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4.docx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70.vml"/><Relationship Id="rId4" Type="http://schemas.openxmlformats.org/officeDocument/2006/relationships/image" Target="../media/image79.e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5.docx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71.vml"/><Relationship Id="rId4" Type="http://schemas.openxmlformats.org/officeDocument/2006/relationships/image" Target="../media/image80.e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6.docx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72.vml"/><Relationship Id="rId4" Type="http://schemas.openxmlformats.org/officeDocument/2006/relationships/image" Target="../media/image81.e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7.docx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73.vml"/><Relationship Id="rId4" Type="http://schemas.openxmlformats.org/officeDocument/2006/relationships/image" Target="../media/image82.e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8.docx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74.vml"/><Relationship Id="rId4" Type="http://schemas.openxmlformats.org/officeDocument/2006/relationships/image" Target="../media/image83.em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9.docx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75.vml"/><Relationship Id="rId4" Type="http://schemas.openxmlformats.org/officeDocument/2006/relationships/image" Target="../media/image84.emf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0.docx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76.vml"/><Relationship Id="rId4" Type="http://schemas.openxmlformats.org/officeDocument/2006/relationships/image" Target="../media/image85.emf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1.docx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77.vml"/><Relationship Id="rId4" Type="http://schemas.openxmlformats.org/officeDocument/2006/relationships/image" Target="../media/image86.emf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2.docx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78.vml"/><Relationship Id="rId4" Type="http://schemas.openxmlformats.org/officeDocument/2006/relationships/image" Target="../media/image8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emf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3.docx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79.vml"/><Relationship Id="rId4" Type="http://schemas.openxmlformats.org/officeDocument/2006/relationships/image" Target="../media/image88.emf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4.docx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80.vml"/><Relationship Id="rId4" Type="http://schemas.openxmlformats.org/officeDocument/2006/relationships/image" Target="../media/image89.emf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5.docx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81.vml"/><Relationship Id="rId4" Type="http://schemas.openxmlformats.org/officeDocument/2006/relationships/image" Target="../media/image90.emf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6.docx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82.vml"/><Relationship Id="rId4" Type="http://schemas.openxmlformats.org/officeDocument/2006/relationships/image" Target="../media/image91.emf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7.docx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83.vml"/><Relationship Id="rId4" Type="http://schemas.openxmlformats.org/officeDocument/2006/relationships/image" Target="../media/image92.emf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8.docx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84.vml"/><Relationship Id="rId4" Type="http://schemas.openxmlformats.org/officeDocument/2006/relationships/image" Target="../media/image93.emf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9.docx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85.vml"/><Relationship Id="rId4" Type="http://schemas.openxmlformats.org/officeDocument/2006/relationships/image" Target="../media/image94.emf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0.docx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86.vml"/><Relationship Id="rId4" Type="http://schemas.openxmlformats.org/officeDocument/2006/relationships/image" Target="../media/image9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1938654"/>
            <a:ext cx="8141677" cy="2950845"/>
          </a:xfrm>
          <a:prstGeom prst="rect">
            <a:avLst/>
          </a:prstGeom>
          <a:solidFill>
            <a:srgbClr val="1D8DFF">
              <a:alpha val="60000"/>
            </a:srgbClr>
          </a:solidFill>
          <a:ln>
            <a:noFill/>
          </a:ln>
          <a:effectLst>
            <a:outerShdw blurRad="381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3130060" y="2249695"/>
            <a:ext cx="4889793" cy="1719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20000"/>
              </a:lnSpc>
            </a:pPr>
            <a:r>
              <a:rPr lang="zh-CN" altLang="en-US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</a:t>
            </a:r>
            <a:r>
              <a:rPr lang="en-US" altLang="zh-CN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14</a:t>
            </a:r>
            <a:r>
              <a:rPr lang="zh-CN" altLang="en-US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章</a:t>
            </a:r>
            <a:endParaRPr lang="en-US" altLang="zh-CN" sz="4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 fontAlgn="auto">
              <a:lnSpc>
                <a:spcPct val="120000"/>
              </a:lnSpc>
            </a:pPr>
            <a:r>
              <a:rPr lang="zh-CN" altLang="en-US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综合评价方法</a:t>
            </a:r>
          </a:p>
        </p:txBody>
      </p:sp>
      <p:cxnSp>
        <p:nvCxnSpPr>
          <p:cNvPr id="10" name="直接连接符 9"/>
          <p:cNvCxnSpPr>
            <a:cxnSpLocks/>
          </p:cNvCxnSpPr>
          <p:nvPr userDrawn="1"/>
        </p:nvCxnSpPr>
        <p:spPr>
          <a:xfrm>
            <a:off x="423545" y="2172970"/>
            <a:ext cx="0" cy="250698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5091B64A-8987-4FC9-BF53-2D4BE3595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70" y="2249695"/>
            <a:ext cx="1654953" cy="23586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693955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850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176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6516683"/>
              </p:ext>
            </p:extLst>
          </p:nvPr>
        </p:nvGraphicFramePr>
        <p:xfrm>
          <a:off x="542131" y="930275"/>
          <a:ext cx="11107738" cy="592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88" name="Document" r:id="rId3" imgW="11106616" imgH="5952121" progId="Word.Document.12">
                  <p:embed/>
                </p:oleObj>
              </mc:Choice>
              <mc:Fallback>
                <p:oleObj name="Document" r:id="rId3" imgW="11106616" imgH="5952121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2131" y="930275"/>
                        <a:ext cx="11107738" cy="592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11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696934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12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815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0917924"/>
              </p:ext>
            </p:extLst>
          </p:nvPr>
        </p:nvGraphicFramePr>
        <p:xfrm>
          <a:off x="410181" y="1324723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01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0181" y="1324723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0253FF0-D0C7-4009-ADF3-C7DE05C43B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案例</a:t>
            </a:r>
          </a:p>
        </p:txBody>
      </p:sp>
    </p:spTree>
    <p:extLst>
      <p:ext uri="{BB962C8B-B14F-4D97-AF65-F5344CB8AC3E}">
        <p14:creationId xmlns:p14="http://schemas.microsoft.com/office/powerpoint/2010/main" val="403815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0464722"/>
              </p:ext>
            </p:extLst>
          </p:nvPr>
        </p:nvGraphicFramePr>
        <p:xfrm>
          <a:off x="711200" y="1049338"/>
          <a:ext cx="11260138" cy="585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36" name="Document" r:id="rId3" imgW="11262783" imgH="5484892" progId="Word.Document.12">
                  <p:embed/>
                </p:oleObj>
              </mc:Choice>
              <mc:Fallback>
                <p:oleObj name="Document" r:id="rId3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260138" cy="5859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3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00910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60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219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843198"/>
              </p:ext>
            </p:extLst>
          </p:nvPr>
        </p:nvGraphicFramePr>
        <p:xfrm>
          <a:off x="711200" y="1049338"/>
          <a:ext cx="112601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284" name="Document" r:id="rId3" imgW="11262783" imgH="5484892" progId="Word.Document.12">
                  <p:embed/>
                </p:oleObj>
              </mc:Choice>
              <mc:Fallback>
                <p:oleObj name="Document" r:id="rId3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2601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170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02B398F-ADDE-4104-A147-8D40642F6B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4790" y="877570"/>
            <a:ext cx="11236325" cy="5446713"/>
          </a:xfrm>
        </p:spPr>
        <p:txBody>
          <a:bodyPr/>
          <a:lstStyle/>
          <a:p>
            <a:pPr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ex14_5.py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cvxpy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cp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 =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np.loadtxt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('data14_5.txt')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d[:,:3]; b = d[:,3:]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u =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cp.Variable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(3, pos=True); v =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cp.Variable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(2, pos=True)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for j in range(10):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con = [ a @ u &gt;= b @ v, a[j] @ u ==1]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obj =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cp.Maximize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(b[j]@v)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prob =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cp.Problem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(obj, con)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prob.solve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(solver='GLPK_MI')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print('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',str(j+1),'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个对象最优值：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',round(prob.value,4))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print('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最优解：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\n',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np.round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(u.value,4),'\n',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np.round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(v.value,4))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70053364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69EAA9C-9B3D-432B-98C9-EBC9A382CCAB}"/>
              </a:ext>
            </a:extLst>
          </p:cNvPr>
          <p:cNvGrpSpPr/>
          <p:nvPr/>
        </p:nvGrpSpPr>
        <p:grpSpPr>
          <a:xfrm>
            <a:off x="5447752" y="2767268"/>
            <a:ext cx="1420314" cy="1420314"/>
            <a:chOff x="5447752" y="2767268"/>
            <a:chExt cx="1420314" cy="1420314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FFAC3BD7-040D-470C-BAD9-C6C78BD6FCD6}"/>
                </a:ext>
              </a:extLst>
            </p:cNvPr>
            <p:cNvSpPr/>
            <p:nvPr/>
          </p:nvSpPr>
          <p:spPr>
            <a:xfrm>
              <a:off x="5447752" y="2767268"/>
              <a:ext cx="1420314" cy="1420314"/>
            </a:xfrm>
            <a:prstGeom prst="ellipse">
              <a:avLst/>
            </a:prstGeom>
            <a:solidFill>
              <a:srgbClr val="004CBC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51C7B3C-7A29-43AA-8B6E-D92C8CA3168F}"/>
                </a:ext>
              </a:extLst>
            </p:cNvPr>
            <p:cNvSpPr txBox="1"/>
            <p:nvPr/>
          </p:nvSpPr>
          <p:spPr>
            <a:xfrm>
              <a:off x="5565149" y="3123482"/>
              <a:ext cx="11855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"/>
                  <a:ea typeface="思源黑体旧字形 Normal" panose="020B0400000000000000" pitchFamily="34" charset="-128"/>
                  <a:sym typeface=""/>
                </a:rPr>
                <a:t>14.6</a:t>
              </a:r>
              <a:endParaRPr lang="zh-CN" altLang="en-US" sz="4000" b="1" dirty="0">
                <a:solidFill>
                  <a:schemeClr val="bg1"/>
                </a:solidFill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E63E8EF-96FE-40A9-8631-546E6619292C}"/>
              </a:ext>
            </a:extLst>
          </p:cNvPr>
          <p:cNvSpPr txBox="1"/>
          <p:nvPr/>
        </p:nvSpPr>
        <p:spPr>
          <a:xfrm>
            <a:off x="3788935" y="4617348"/>
            <a:ext cx="4737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"/>
              </a:rPr>
              <a:t>招聘公务员问题</a:t>
            </a:r>
          </a:p>
        </p:txBody>
      </p:sp>
    </p:spTree>
    <p:extLst>
      <p:ext uri="{BB962C8B-B14F-4D97-AF65-F5344CB8AC3E}">
        <p14:creationId xmlns:p14="http://schemas.microsoft.com/office/powerpoint/2010/main" val="10238769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774441"/>
              </p:ext>
            </p:extLst>
          </p:nvPr>
        </p:nvGraphicFramePr>
        <p:xfrm>
          <a:off x="541337" y="943956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60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337" y="943956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697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2829343"/>
              </p:ext>
            </p:extLst>
          </p:nvPr>
        </p:nvGraphicFramePr>
        <p:xfrm>
          <a:off x="419806" y="1623365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48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9806" y="1623365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0E6BDDE-525C-4B21-A656-4DCAFACCAE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14.6.1 </a:t>
            </a:r>
            <a:r>
              <a:rPr lang="zh-CN" altLang="en-US" dirty="0"/>
              <a:t>问题提出</a:t>
            </a:r>
          </a:p>
        </p:txBody>
      </p:sp>
    </p:spTree>
    <p:extLst>
      <p:ext uri="{BB962C8B-B14F-4D97-AF65-F5344CB8AC3E}">
        <p14:creationId xmlns:p14="http://schemas.microsoft.com/office/powerpoint/2010/main" val="5090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69EAA9C-9B3D-432B-98C9-EBC9A382CCAB}"/>
              </a:ext>
            </a:extLst>
          </p:cNvPr>
          <p:cNvGrpSpPr/>
          <p:nvPr/>
        </p:nvGrpSpPr>
        <p:grpSpPr>
          <a:xfrm>
            <a:off x="5447752" y="2767268"/>
            <a:ext cx="1420314" cy="1420314"/>
            <a:chOff x="5447752" y="2767268"/>
            <a:chExt cx="1420314" cy="1420314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FFAC3BD7-040D-470C-BAD9-C6C78BD6FCD6}"/>
                </a:ext>
              </a:extLst>
            </p:cNvPr>
            <p:cNvSpPr/>
            <p:nvPr/>
          </p:nvSpPr>
          <p:spPr>
            <a:xfrm>
              <a:off x="5447752" y="2767268"/>
              <a:ext cx="1420314" cy="1420314"/>
            </a:xfrm>
            <a:prstGeom prst="ellipse">
              <a:avLst/>
            </a:prstGeom>
            <a:solidFill>
              <a:srgbClr val="004CBC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51C7B3C-7A29-43AA-8B6E-D92C8CA3168F}"/>
                </a:ext>
              </a:extLst>
            </p:cNvPr>
            <p:cNvSpPr txBox="1"/>
            <p:nvPr/>
          </p:nvSpPr>
          <p:spPr>
            <a:xfrm>
              <a:off x="5565149" y="3123482"/>
              <a:ext cx="11855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"/>
                  <a:ea typeface="思源黑体旧字形 Normal" panose="020B0400000000000000" pitchFamily="34" charset="-128"/>
                  <a:sym typeface=""/>
                </a:rPr>
                <a:t>14.2</a:t>
              </a:r>
              <a:endParaRPr lang="zh-CN" altLang="en-US" sz="4000" b="1" dirty="0">
                <a:solidFill>
                  <a:schemeClr val="bg1"/>
                </a:solidFill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E63E8EF-96FE-40A9-8631-546E6619292C}"/>
              </a:ext>
            </a:extLst>
          </p:cNvPr>
          <p:cNvSpPr txBox="1"/>
          <p:nvPr/>
        </p:nvSpPr>
        <p:spPr>
          <a:xfrm>
            <a:off x="3788935" y="4617348"/>
            <a:ext cx="4737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综合评价数据处理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95144501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7130203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72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419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06853"/>
              </p:ext>
            </p:extLst>
          </p:nvPr>
        </p:nvGraphicFramePr>
        <p:xfrm>
          <a:off x="711200" y="727075"/>
          <a:ext cx="11260138" cy="613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08" name="Document" r:id="rId3" imgW="11262783" imgH="6148242" progId="Word.Document.12">
                  <p:embed/>
                </p:oleObj>
              </mc:Choice>
              <mc:Fallback>
                <p:oleObj name="Document" r:id="rId3" imgW="11262783" imgH="614824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1200" y="727075"/>
                        <a:ext cx="11260138" cy="6130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769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746024"/>
              </p:ext>
            </p:extLst>
          </p:nvPr>
        </p:nvGraphicFramePr>
        <p:xfrm>
          <a:off x="541337" y="927287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332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337" y="927287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9573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024416"/>
              </p:ext>
            </p:extLst>
          </p:nvPr>
        </p:nvGraphicFramePr>
        <p:xfrm>
          <a:off x="711200" y="1049338"/>
          <a:ext cx="112601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56" name="Document" r:id="rId3" imgW="11262783" imgH="5484892" progId="Word.Document.12">
                  <p:embed/>
                </p:oleObj>
              </mc:Choice>
              <mc:Fallback>
                <p:oleObj name="Document" r:id="rId3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2601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852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1474167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380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769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7610312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04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769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420393"/>
              </p:ext>
            </p:extLst>
          </p:nvPr>
        </p:nvGraphicFramePr>
        <p:xfrm>
          <a:off x="419806" y="1623365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396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9806" y="1623365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0E6BDDE-525C-4B21-A656-4DCAFACCAE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14.6.2 </a:t>
            </a:r>
            <a:r>
              <a:rPr lang="zh-CN" altLang="en-US" dirty="0"/>
              <a:t>问题分析</a:t>
            </a:r>
          </a:p>
        </p:txBody>
      </p:sp>
    </p:spTree>
    <p:extLst>
      <p:ext uri="{BB962C8B-B14F-4D97-AF65-F5344CB8AC3E}">
        <p14:creationId xmlns:p14="http://schemas.microsoft.com/office/powerpoint/2010/main" val="84096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9771297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28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165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917943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452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35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645299"/>
              </p:ext>
            </p:extLst>
          </p:nvPr>
        </p:nvGraphicFramePr>
        <p:xfrm>
          <a:off x="419806" y="2184375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444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9806" y="2184375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0E6BDDE-525C-4B21-A656-4DCAFACCAE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14.6.3  </a:t>
            </a:r>
            <a:r>
              <a:rPr lang="zh-CN" altLang="zh-CN" dirty="0"/>
              <a:t>模型假设与符号说明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4E0B5E-1941-4D52-8C18-C3B96460CB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4" y="1672138"/>
            <a:ext cx="5945188" cy="62547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模型假设</a:t>
            </a:r>
          </a:p>
        </p:txBody>
      </p:sp>
    </p:spTree>
    <p:extLst>
      <p:ext uri="{BB962C8B-B14F-4D97-AF65-F5344CB8AC3E}">
        <p14:creationId xmlns:p14="http://schemas.microsoft.com/office/powerpoint/2010/main" val="222484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476305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00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686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992647"/>
              </p:ext>
            </p:extLst>
          </p:nvPr>
        </p:nvGraphicFramePr>
        <p:xfrm>
          <a:off x="541337" y="138906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492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337" y="138906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8FFA13C-59F7-4CCA-986A-9A31716D66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符号说明</a:t>
            </a:r>
          </a:p>
        </p:txBody>
      </p:sp>
    </p:spTree>
    <p:extLst>
      <p:ext uri="{BB962C8B-B14F-4D97-AF65-F5344CB8AC3E}">
        <p14:creationId xmlns:p14="http://schemas.microsoft.com/office/powerpoint/2010/main" val="151653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505286"/>
              </p:ext>
            </p:extLst>
          </p:nvPr>
        </p:nvGraphicFramePr>
        <p:xfrm>
          <a:off x="653169" y="2297613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40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3169" y="2297613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0E6BDDE-525C-4B21-A656-4DCAFACCAE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14.6.4 </a:t>
            </a:r>
            <a:r>
              <a:rPr lang="zh-CN" altLang="en-US" dirty="0"/>
              <a:t>模型准备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4E0B5E-1941-4D52-8C18-C3B96460CB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4" y="1672138"/>
            <a:ext cx="5945188" cy="62547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zh-CN" dirty="0"/>
              <a:t>应聘者复试成绩量化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489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977697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476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786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3162167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00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191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0953407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420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449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3136774"/>
              </p:ext>
            </p:extLst>
          </p:nvPr>
        </p:nvGraphicFramePr>
        <p:xfrm>
          <a:off x="711200" y="1049338"/>
          <a:ext cx="112601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68" name="Document" r:id="rId3" imgW="11262783" imgH="5484892" progId="Word.Document.12">
                  <p:embed/>
                </p:oleObj>
              </mc:Choice>
              <mc:Fallback>
                <p:oleObj name="Document" r:id="rId3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2601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576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081568"/>
              </p:ext>
            </p:extLst>
          </p:nvPr>
        </p:nvGraphicFramePr>
        <p:xfrm>
          <a:off x="541337" y="138906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88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337" y="138906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8FFA13C-59F7-4CCA-986A-9A31716D66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zh-CN" dirty="0"/>
              <a:t>初试分数与复试分数的规范化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403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1967693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16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799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405482"/>
              </p:ext>
            </p:extLst>
          </p:nvPr>
        </p:nvGraphicFramePr>
        <p:xfrm>
          <a:off x="541337" y="1518343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24" name="Document" r:id="rId3" imgW="11106616" imgH="5492824" progId="Word.Document.12">
                  <p:embed/>
                </p:oleObj>
              </mc:Choice>
              <mc:Fallback>
                <p:oleObj name="Document" r:id="rId3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337" y="1518343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8FFA13C-59F7-4CCA-986A-9A31716D66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zh-CN" dirty="0"/>
              <a:t>确定应聘人员的综合分数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619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6940560"/>
              </p:ext>
            </p:extLst>
          </p:nvPr>
        </p:nvGraphicFramePr>
        <p:xfrm>
          <a:off x="711200" y="1049338"/>
          <a:ext cx="112601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64" name="Document" r:id="rId3" imgW="11262783" imgH="5484892" progId="Word.Document.12">
                  <p:embed/>
                </p:oleObj>
              </mc:Choice>
              <mc:Fallback>
                <p:oleObj name="Document" r:id="rId3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2601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43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8058017"/>
              </p:ext>
            </p:extLst>
          </p:nvPr>
        </p:nvGraphicFramePr>
        <p:xfrm>
          <a:off x="541337" y="138906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77" name="Document" r:id="rId3" imgW="11106616" imgH="5492824" progId="Word.Document.12">
                  <p:embed/>
                </p:oleObj>
              </mc:Choice>
              <mc:Fallback>
                <p:oleObj name="Document" r:id="rId3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337" y="138906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E7E503B-F3C3-4DEC-8803-F4F77F38AC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zh-CN" dirty="0"/>
              <a:t>定量指标的一致化处理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458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C652651-B03B-4760-AF1B-612E516D5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anli14_1_1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scipy.optimize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fsolve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pylab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f1 = lambda t: [1/(1+t[0]/(1-t[1])**2)-0.01,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        1/(1+t[0]/(3-t[1])**2)-0.8]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c1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fsolve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(f1, [0.5,0.5])  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待定参数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alpha,beta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f2 = lambda t: [t[0]*np.log(3)+t[1]-0.8, t[0]*np.log(5)+t[1]-1]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c2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fsolve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(f2, [0.5, 0.5]) 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待定参数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a,b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fx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lambda x: (1/(1+c1[0]/(x-c1[1])**2) * ((x&gt;=1)&amp;(x&lt;=3))+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       (c2[0]*np.log(x)+c2[1]) * ((x&gt;3) &amp; (x&lt;=5)))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x0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np.linspace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(1, 5, 100);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plt.plot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(x0,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fx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(x0))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f2 =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fx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(2); f4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fx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(4)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004222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C652651-B03B-4760-AF1B-612E516D5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276225"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d0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np.loadtxt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('anli14_1_1.txt')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d1 = d0[:,0]; d2 = d0[:,3:]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e20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fx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(d2); e21 = e20.mean(1)         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逐行求均值得到综合复试成绩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e2 =  (e21-min(e21))/(max(e21)-min(e21))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复试成绩标准化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e1 = (d1-min(d1))/(max(d1)-min(d1))     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初始成绩标准化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 = (e1 + e2) /2                        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计算综合得分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ind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np.argsort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(-f)                    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从大到小排序的地址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ind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ind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np.arange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(1,len(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ind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)+1)      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综合得分排序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综合得分：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\n', f); print('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综合得分排序：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\n',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ind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np.savetxt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('anli14_1_2.txt', f);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plt.show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533137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7593778"/>
              </p:ext>
            </p:extLst>
          </p:nvPr>
        </p:nvGraphicFramePr>
        <p:xfrm>
          <a:off x="419806" y="2184375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684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9806" y="2184375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0E6BDDE-525C-4B21-A656-4DCAFACCAE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14.6.5  </a:t>
            </a:r>
            <a:r>
              <a:rPr lang="zh-CN" altLang="zh-CN" dirty="0"/>
              <a:t>模型的建立与求解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4E0B5E-1941-4D52-8C18-C3B96460CB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4" y="1672138"/>
            <a:ext cx="5945188" cy="62547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zh-CN" dirty="0"/>
              <a:t>问题（</a:t>
            </a:r>
            <a:r>
              <a:rPr lang="en-US" altLang="zh-CN" dirty="0"/>
              <a:t>1</a:t>
            </a:r>
            <a:r>
              <a:rPr lang="zh-CN" altLang="zh-CN" dirty="0"/>
              <a:t>）的模型建立与求解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986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4472337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548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848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720090"/>
              </p:ext>
            </p:extLst>
          </p:nvPr>
        </p:nvGraphicFramePr>
        <p:xfrm>
          <a:off x="711200" y="1049338"/>
          <a:ext cx="11107738" cy="553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572" name="Document" r:id="rId3" imgW="11106616" imgH="5555193" progId="Word.Document.12">
                  <p:embed/>
                </p:oleObj>
              </mc:Choice>
              <mc:Fallback>
                <p:oleObj name="Document" r:id="rId3" imgW="11106616" imgH="5555193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107738" cy="553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013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587625"/>
              </p:ext>
            </p:extLst>
          </p:nvPr>
        </p:nvGraphicFramePr>
        <p:xfrm>
          <a:off x="711200" y="1049338"/>
          <a:ext cx="112601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596" name="Document" r:id="rId3" imgW="11262783" imgH="5484892" progId="Word.Document.12">
                  <p:embed/>
                </p:oleObj>
              </mc:Choice>
              <mc:Fallback>
                <p:oleObj name="Document" r:id="rId3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2601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814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5238092"/>
              </p:ext>
            </p:extLst>
          </p:nvPr>
        </p:nvGraphicFramePr>
        <p:xfrm>
          <a:off x="660400" y="660400"/>
          <a:ext cx="11107738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620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0400" y="660400"/>
                        <a:ext cx="11107738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478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187905"/>
              </p:ext>
            </p:extLst>
          </p:nvPr>
        </p:nvGraphicFramePr>
        <p:xfrm>
          <a:off x="711200" y="1049338"/>
          <a:ext cx="11107738" cy="574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44" name="Document" r:id="rId3" imgW="11106616" imgH="5753837" progId="Word.Document.12">
                  <p:embed/>
                </p:oleObj>
              </mc:Choice>
              <mc:Fallback>
                <p:oleObj name="Document" r:id="rId3" imgW="11106616" imgH="5753837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107738" cy="574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76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042969"/>
              </p:ext>
            </p:extLst>
          </p:nvPr>
        </p:nvGraphicFramePr>
        <p:xfrm>
          <a:off x="541337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68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337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65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824498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92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397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8984729"/>
              </p:ext>
            </p:extLst>
          </p:nvPr>
        </p:nvGraphicFramePr>
        <p:xfrm>
          <a:off x="542131" y="914400"/>
          <a:ext cx="11107738" cy="594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01" name="Document" r:id="rId3" imgW="11106616" imgH="5958611" progId="Word.Document.12">
                  <p:embed/>
                </p:oleObj>
              </mc:Choice>
              <mc:Fallback>
                <p:oleObj name="Document" r:id="rId3" imgW="11106616" imgH="5958611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2131" y="914400"/>
                        <a:ext cx="11107738" cy="594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075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2306791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16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43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432583"/>
              </p:ext>
            </p:extLst>
          </p:nvPr>
        </p:nvGraphicFramePr>
        <p:xfrm>
          <a:off x="711200" y="1049338"/>
          <a:ext cx="11107738" cy="574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12" name="Document" r:id="rId3" imgW="11106616" imgH="5753837" progId="Word.Document.12">
                  <p:embed/>
                </p:oleObj>
              </mc:Choice>
              <mc:Fallback>
                <p:oleObj name="Document" r:id="rId3" imgW="11106616" imgH="5753837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107738" cy="574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842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939047"/>
              </p:ext>
            </p:extLst>
          </p:nvPr>
        </p:nvGraphicFramePr>
        <p:xfrm>
          <a:off x="711200" y="1049338"/>
          <a:ext cx="112601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660" name="Document" r:id="rId3" imgW="11262783" imgH="5484892" progId="Word.Document.12">
                  <p:embed/>
                </p:oleObj>
              </mc:Choice>
              <mc:Fallback>
                <p:oleObj name="Document" r:id="rId3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2601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474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06C6BAA-1B5B-4ED4-BE7C-183508A9A1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4914" y="910821"/>
            <a:ext cx="11236325" cy="5446713"/>
          </a:xfrm>
        </p:spPr>
        <p:txBody>
          <a:bodyPr/>
          <a:lstStyle/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anli14_1_2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scipy.optimize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fsolve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cvxpy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cp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pandas as pd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f1 = lambda t: [1/(1+t[0]/(1-t[1])**2)-0.01,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        1/(1+t[0]/(4-t[1])**2)-0.8]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c1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fsolve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(f1, [0.5,0.5])  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待定参数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alpha,beta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f2 = lambda t: [t[0]*np.log(4)+t[1]-0.8, t[0]*np.log(7)+t[1]-1]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c2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fsolve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(f2, [0.5, 0.5]) 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待定参数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a,b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 = lambda x: (1/(1+c1[0]/(x-c1[1])**2) * ((x&gt;=1)&amp;(x&lt;=4))+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       (c2[0]*np.log(x)+c2[1]) * ((x&gt;4) &amp; (x&lt;=7)))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f17 = f(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np.arange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(1,8))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计算对应的函数值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d1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np.loadtxt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('anli14_1_1.txt'); d2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np.loadtxt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('anli14_1_3.txt')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d1[:, 3:]; b = d2[:, 6:]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 = lambda x: (4*(x==0)+5*(x==-1)+6*(x==-2)+7*(x==-3)+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       3*(x==1)+2*(x==2)+(x&gt;=3))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5509038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06C6BAA-1B5B-4ED4-BE7C-183508A9A1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1540" y="860944"/>
            <a:ext cx="11236325" cy="5446713"/>
          </a:xfrm>
        </p:spPr>
        <p:txBody>
          <a:bodyPr/>
          <a:lstStyle/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b.shape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[0]; n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a.shape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[0]; s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np.zeros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((n, m))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for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in range(n):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for j in range(m):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t1 = g(b[j,:]-a[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,:]); t2 = f(t1)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s[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i,j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 = t2.mean()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计算用人部门对应聘者的评分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np.loadtxt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('anli14_1_2.txt')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cp.Variable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((n, m), integer=True)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obj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cp.Maximize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cp.sum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cp.multiply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(d,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cp.sum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x,axis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=1)))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           +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cp.sum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cp.multiply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(s, x)))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con = [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cp.sum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(x)==8,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cp.sum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x,axis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=1)&lt;=1,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cp.sum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x,axis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=0)&gt;=1,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cp.sum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x,axis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=0)&lt;=2, x&gt;=0, x&lt;=1]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prob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cp.Problem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(obj, con);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prob.solve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(solver='GLPK_MI')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0154987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06C6BAA-1B5B-4ED4-BE7C-183508A9A1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1540" y="860944"/>
            <a:ext cx="11236325" cy="5446713"/>
          </a:xfrm>
        </p:spPr>
        <p:txBody>
          <a:bodyPr/>
          <a:lstStyle/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最优值：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prob.value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); print('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最优解：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\n',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x.value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 j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np.nonzero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x.value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pf0 = s *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x.value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; pf = pf0[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np.nonzero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(pf0)]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提取非零评分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out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np.vstack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([j+1, i+1, d[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], pf])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fid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pd.ExcelWriter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('anli14_1_4.xlsx')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pd.DataFrame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(s).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to_excel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(fid, index=None)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pd.DataFrame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(out).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to_excel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(fid, 'Sheet2', index=None)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fid.save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4681012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2803225"/>
              </p:ext>
            </p:extLst>
          </p:nvPr>
        </p:nvGraphicFramePr>
        <p:xfrm>
          <a:off x="541337" y="138906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32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337" y="138906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8FFA13C-59F7-4CCA-986A-9A31716D66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zh-CN" dirty="0"/>
              <a:t>问题（</a:t>
            </a:r>
            <a:r>
              <a:rPr lang="en-US" altLang="zh-CN" dirty="0"/>
              <a:t>2</a:t>
            </a:r>
            <a:r>
              <a:rPr lang="zh-CN" altLang="zh-CN" dirty="0"/>
              <a:t>）的模型建立与求解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73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160163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56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667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061104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740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528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0743215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764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793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320610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945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563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378269"/>
              </p:ext>
            </p:extLst>
          </p:nvPr>
        </p:nvGraphicFramePr>
        <p:xfrm>
          <a:off x="711200" y="1049338"/>
          <a:ext cx="11107738" cy="553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788" name="Document" r:id="rId3" imgW="11106616" imgH="5555193" progId="Word.Document.12">
                  <p:embed/>
                </p:oleObj>
              </mc:Choice>
              <mc:Fallback>
                <p:oleObj name="Document" r:id="rId3" imgW="11106616" imgH="5555193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107738" cy="553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962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525571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812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7867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0752703"/>
              </p:ext>
            </p:extLst>
          </p:nvPr>
        </p:nvGraphicFramePr>
        <p:xfrm>
          <a:off x="711200" y="1049338"/>
          <a:ext cx="112601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836" name="Document" r:id="rId3" imgW="11262783" imgH="5484892" progId="Word.Document.12">
                  <p:embed/>
                </p:oleObj>
              </mc:Choice>
              <mc:Fallback>
                <p:oleObj name="Document" r:id="rId3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2601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663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718752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860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280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774701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884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758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3112437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08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011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536554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32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122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9293626"/>
              </p:ext>
            </p:extLst>
          </p:nvPr>
        </p:nvGraphicFramePr>
        <p:xfrm>
          <a:off x="542131" y="849832"/>
          <a:ext cx="11107738" cy="574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56" name="Document" r:id="rId3" imgW="11106616" imgH="5753837" progId="Word.Document.12">
                  <p:embed/>
                </p:oleObj>
              </mc:Choice>
              <mc:Fallback>
                <p:oleObj name="Document" r:id="rId3" imgW="11106616" imgH="5753837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2131" y="849832"/>
                        <a:ext cx="11107738" cy="574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875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406946"/>
              </p:ext>
            </p:extLst>
          </p:nvPr>
        </p:nvGraphicFramePr>
        <p:xfrm>
          <a:off x="711200" y="1049338"/>
          <a:ext cx="112601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980" name="Document" r:id="rId3" imgW="11262783" imgH="5484892" progId="Word.Document.12">
                  <p:embed/>
                </p:oleObj>
              </mc:Choice>
              <mc:Fallback>
                <p:oleObj name="Document" r:id="rId3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2601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597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8AD2A20-5887-4FA1-A631-32BF22EE20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anli14_1_3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cvxpy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cp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pandas as pd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fx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lambda x: np.log(4-x)/np.log(3)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w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fx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np.arange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(1,4))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计算权重向量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d1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np.loadtxt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('anli14_1_1.txt'); d2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np.loadtxt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('anli14_1_3.txt')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d1[:,[1,2]]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志愿类别数据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下面匿名函数把工作类别映射到部门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 = lambda x: (0*(x==1)+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([1,2])*(x==2)+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([3,4])*(x==3)+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([5,6])*(x==4))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wij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np.zeros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((16,7))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权重矩阵初始化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for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in range(16):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wij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i,g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(a[i,0])]=1;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wij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i,g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(a[i,1])]=w[1]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tj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d2[:,1:6]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提出部门客观评分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8834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269641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69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398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8AD2A20-5887-4FA1-A631-32BF22EE20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wij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* 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tj.mean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(axis=1))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计算对部门的满意度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pd.read_excel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('anli14_1_4.xlsx').values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np.sqrt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(s*t)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计算相互满意度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cp.Variable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((16, 7), integer=True)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obj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cp.Maximize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cp.sum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cp.multiply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(r, x)))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con = [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cp.sum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(x)==8,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cp.sum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x,axis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=1)&lt;=1,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cp.sum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x,axis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=0)&gt;=1,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cp.sum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x,axis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=0)&lt;=2, x&gt;=0, x&lt;=1]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prob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cp.Problem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(obj, con);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prob.solve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(solver='GLPK_MI')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最优值：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prob.value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); xx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x.value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最优解：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\n', xx)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 j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np.nonzero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(xx)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fc0 = r * xx; fc = fc0[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np.nonzero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(fc0)]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提取满意度数据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out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np.vstack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([j+1, i+1, fc])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ind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np.argsort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(j); out = out[:,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ind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部门序号从小到大排序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pd.DataFrame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(out).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to_excel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('anli14_1_5.xlsx', index=None)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3075647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373504"/>
              </p:ext>
            </p:extLst>
          </p:nvPr>
        </p:nvGraphicFramePr>
        <p:xfrm>
          <a:off x="541337" y="138906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79" name="Document" r:id="rId3" imgW="11106616" imgH="5492824" progId="Word.Document.12">
                  <p:embed/>
                </p:oleObj>
              </mc:Choice>
              <mc:Fallback>
                <p:oleObj name="Document" r:id="rId3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337" y="138906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8FFA13C-59F7-4CCA-986A-9A31716D66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zh-CN" dirty="0"/>
              <a:t>问题（</a:t>
            </a:r>
            <a:r>
              <a:rPr lang="en-US" altLang="zh-CN" dirty="0"/>
              <a:t>3</a:t>
            </a:r>
            <a:r>
              <a:rPr lang="zh-CN" altLang="zh-CN"/>
              <a:t>）的求解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560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900586"/>
              </p:ext>
            </p:extLst>
          </p:nvPr>
        </p:nvGraphicFramePr>
        <p:xfrm>
          <a:off x="542131" y="700203"/>
          <a:ext cx="11107738" cy="5883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93" name="Document" r:id="rId3" imgW="11106616" imgH="6436655" progId="Word.Document.12">
                  <p:embed/>
                </p:oleObj>
              </mc:Choice>
              <mc:Fallback>
                <p:oleObj name="Document" r:id="rId3" imgW="11106616" imgH="6436655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2131" y="700203"/>
                        <a:ext cx="11107738" cy="58834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612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984050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17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134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971549"/>
              </p:ext>
            </p:extLst>
          </p:nvPr>
        </p:nvGraphicFramePr>
        <p:xfrm>
          <a:off x="541338" y="1385888"/>
          <a:ext cx="11109325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25" name="Document" r:id="rId3" imgW="11106616" imgH="5492824" progId="Word.Document.12">
                  <p:embed/>
                </p:oleObj>
              </mc:Choice>
              <mc:Fallback>
                <p:oleObj name="Document" r:id="rId3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338" y="1385888"/>
                        <a:ext cx="11109325" cy="547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E7E503B-F3C3-4DEC-8803-F4F77F38AC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zh-CN" dirty="0"/>
              <a:t>定量指标值的无量纲化处理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524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EE08A58-E3C8-4B09-A914-AED3F6FBD522}"/>
              </a:ext>
            </a:extLst>
          </p:cNvPr>
          <p:cNvSpPr/>
          <p:nvPr/>
        </p:nvSpPr>
        <p:spPr>
          <a:xfrm>
            <a:off x="5697415" y="482322"/>
            <a:ext cx="6272684" cy="6039058"/>
          </a:xfrm>
          <a:prstGeom prst="rect">
            <a:avLst/>
          </a:prstGeom>
          <a:solidFill>
            <a:srgbClr val="1D8DFF">
              <a:alpha val="60000"/>
            </a:srgbClr>
          </a:solidFill>
          <a:ln>
            <a:noFill/>
          </a:ln>
          <a:effectLst>
            <a:outerShdw blurRad="381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86E508A-B811-4E51-997F-FAB687B3108E}"/>
              </a:ext>
            </a:extLst>
          </p:cNvPr>
          <p:cNvCxnSpPr>
            <a:cxnSpLocks/>
          </p:cNvCxnSpPr>
          <p:nvPr/>
        </p:nvCxnSpPr>
        <p:spPr>
          <a:xfrm>
            <a:off x="6923315" y="1507252"/>
            <a:ext cx="414143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236C35E4-E8F5-4EDA-8DA3-FE58B3B34613}"/>
              </a:ext>
            </a:extLst>
          </p:cNvPr>
          <p:cNvSpPr txBox="1"/>
          <p:nvPr/>
        </p:nvSpPr>
        <p:spPr>
          <a:xfrm>
            <a:off x="6388860" y="559892"/>
            <a:ext cx="4889793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20000"/>
              </a:lnSpc>
            </a:pPr>
            <a:r>
              <a:rPr lang="zh-CN" altLang="en-US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目录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CDAB999-60B9-4DD1-A96C-21CEA8EE61DE}"/>
              </a:ext>
            </a:extLst>
          </p:cNvPr>
          <p:cNvSpPr txBox="1"/>
          <p:nvPr/>
        </p:nvSpPr>
        <p:spPr>
          <a:xfrm>
            <a:off x="6199439" y="2489465"/>
            <a:ext cx="5565213" cy="632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14.2 </a:t>
            </a:r>
            <a:r>
              <a:rPr lang="zh-CN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综合评价数据处理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22206C7-6925-4150-9A27-00DA1484E75D}"/>
              </a:ext>
            </a:extLst>
          </p:cNvPr>
          <p:cNvSpPr txBox="1"/>
          <p:nvPr/>
        </p:nvSpPr>
        <p:spPr>
          <a:xfrm>
            <a:off x="6199439" y="1712763"/>
            <a:ext cx="6926899" cy="632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14.1 </a:t>
            </a:r>
            <a:r>
              <a:rPr lang="zh-CN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综合评价指标体系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19B0A65-7494-4152-8B32-2E88A07E2986}"/>
              </a:ext>
            </a:extLst>
          </p:cNvPr>
          <p:cNvSpPr txBox="1"/>
          <p:nvPr/>
        </p:nvSpPr>
        <p:spPr>
          <a:xfrm>
            <a:off x="6202214" y="3988523"/>
            <a:ext cx="5565213" cy="632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14.4 </a:t>
            </a:r>
            <a:r>
              <a:rPr lang="zh-CN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模糊数学方法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4EE1EF1-BDED-4DF0-8313-23981E042ECF}"/>
              </a:ext>
            </a:extLst>
          </p:cNvPr>
          <p:cNvSpPr txBox="1"/>
          <p:nvPr/>
        </p:nvSpPr>
        <p:spPr>
          <a:xfrm>
            <a:off x="6202214" y="3211821"/>
            <a:ext cx="6926899" cy="632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14.3 </a:t>
            </a:r>
            <a:r>
              <a:rPr lang="zh-CN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常用的综合评价数学模型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318CDB2-456C-472B-B849-B4BDBC75007D}"/>
              </a:ext>
            </a:extLst>
          </p:cNvPr>
          <p:cNvSpPr txBox="1"/>
          <p:nvPr/>
        </p:nvSpPr>
        <p:spPr>
          <a:xfrm>
            <a:off x="6218839" y="5451565"/>
            <a:ext cx="5565213" cy="632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14.6 </a:t>
            </a:r>
            <a:r>
              <a:rPr lang="zh-CN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招聘公务员问题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F1E0744-CF70-4C7B-B563-7AFE00CD9DF5}"/>
              </a:ext>
            </a:extLst>
          </p:cNvPr>
          <p:cNvSpPr txBox="1"/>
          <p:nvPr/>
        </p:nvSpPr>
        <p:spPr>
          <a:xfrm>
            <a:off x="6218839" y="4674863"/>
            <a:ext cx="6926899" cy="632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14.5 </a:t>
            </a:r>
            <a:r>
              <a:rPr lang="zh-CN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数据包络分析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461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100"/>
                            </p:stCondLst>
                            <p:childTnLst>
                              <p:par>
                                <p:cTn id="2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/>
      <p:bldP spid="8" grpId="0"/>
      <p:bldP spid="12" grpId="0"/>
      <p:bldP spid="9" grpId="0"/>
      <p:bldP spid="10" grpId="0"/>
      <p:bldP spid="11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469268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041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806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949497"/>
              </p:ext>
            </p:extLst>
          </p:nvPr>
        </p:nvGraphicFramePr>
        <p:xfrm>
          <a:off x="711200" y="998538"/>
          <a:ext cx="111077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065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1200" y="998538"/>
                        <a:ext cx="111077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909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576413"/>
              </p:ext>
            </p:extLst>
          </p:nvPr>
        </p:nvGraphicFramePr>
        <p:xfrm>
          <a:off x="707852" y="694531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095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7852" y="694531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AB479AD9-E316-4556-B05E-B67B233D96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296604"/>
              </p:ext>
            </p:extLst>
          </p:nvPr>
        </p:nvGraphicFramePr>
        <p:xfrm>
          <a:off x="709439" y="1818728"/>
          <a:ext cx="111077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096" name="Document" r:id="rId5" imgW="11106616" imgH="5492824" progId="Word.Document.12">
                  <p:embed/>
                </p:oleObj>
              </mc:Choice>
              <mc:Fallback>
                <p:oleObj name="Document" r:id="rId5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9439" y="1818728"/>
                        <a:ext cx="111077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506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099048"/>
              </p:ext>
            </p:extLst>
          </p:nvPr>
        </p:nvGraphicFramePr>
        <p:xfrm>
          <a:off x="661324" y="799956"/>
          <a:ext cx="11107738" cy="558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13" name="Document" r:id="rId3" imgW="11106616" imgH="5597373" progId="Word.Document.12">
                  <p:embed/>
                </p:oleObj>
              </mc:Choice>
              <mc:Fallback>
                <p:oleObj name="Document" r:id="rId3" imgW="11106616" imgH="5597373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1324" y="799956"/>
                        <a:ext cx="11107738" cy="558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107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9089639"/>
              </p:ext>
            </p:extLst>
          </p:nvPr>
        </p:nvGraphicFramePr>
        <p:xfrm>
          <a:off x="542131" y="849833"/>
          <a:ext cx="11107738" cy="565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137" name="Document" r:id="rId3" imgW="11106616" imgH="5675966" progId="Word.Document.12">
                  <p:embed/>
                </p:oleObj>
              </mc:Choice>
              <mc:Fallback>
                <p:oleObj name="Document" r:id="rId3" imgW="11106616" imgH="5675966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2131" y="849833"/>
                        <a:ext cx="11107738" cy="5656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291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153809"/>
              </p:ext>
            </p:extLst>
          </p:nvPr>
        </p:nvGraphicFramePr>
        <p:xfrm>
          <a:off x="541337" y="138906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73" name="Document" r:id="rId3" imgW="11106616" imgH="5492824" progId="Word.Document.12">
                  <p:embed/>
                </p:oleObj>
              </mc:Choice>
              <mc:Fallback>
                <p:oleObj name="Document" r:id="rId3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337" y="138906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E7E503B-F3C3-4DEC-8803-F4F77F38AC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zh-CN" dirty="0"/>
              <a:t>定性指标的定量化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878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6436859"/>
              </p:ext>
            </p:extLst>
          </p:nvPr>
        </p:nvGraphicFramePr>
        <p:xfrm>
          <a:off x="711200" y="1049338"/>
          <a:ext cx="11260138" cy="574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161" name="Document" r:id="rId3" imgW="11262783" imgH="5484892" progId="Word.Document.12">
                  <p:embed/>
                </p:oleObj>
              </mc:Choice>
              <mc:Fallback>
                <p:oleObj name="Document" r:id="rId3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260138" cy="574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495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257036"/>
              </p:ext>
            </p:extLst>
          </p:nvPr>
        </p:nvGraphicFramePr>
        <p:xfrm>
          <a:off x="711200" y="1049338"/>
          <a:ext cx="112601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49" name="Document" r:id="rId3" imgW="11262783" imgH="5484892" progId="Word.Document.12">
                  <p:embed/>
                </p:oleObj>
              </mc:Choice>
              <mc:Fallback>
                <p:oleObj name="Document" r:id="rId3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2601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175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240488"/>
              </p:ext>
            </p:extLst>
          </p:nvPr>
        </p:nvGraphicFramePr>
        <p:xfrm>
          <a:off x="541337" y="138906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21" name="Document" r:id="rId3" imgW="11106616" imgH="5492824" progId="Word.Document.12">
                  <p:embed/>
                </p:oleObj>
              </mc:Choice>
              <mc:Fallback>
                <p:oleObj name="Document" r:id="rId3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337" y="138906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E7E503B-F3C3-4DEC-8803-F4F77F38AC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zh-CN" dirty="0"/>
              <a:t>评价指标预处理示例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566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070618"/>
              </p:ext>
            </p:extLst>
          </p:nvPr>
        </p:nvGraphicFramePr>
        <p:xfrm>
          <a:off x="711200" y="1049338"/>
          <a:ext cx="112601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97" name="Document" r:id="rId3" imgW="11262783" imgH="5484892" progId="Word.Document.12">
                  <p:embed/>
                </p:oleObj>
              </mc:Choice>
              <mc:Fallback>
                <p:oleObj name="Document" r:id="rId3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2601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94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F62CFEB-8BBE-45B8-9ED3-3F34C50F3F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/>
              <a:t>         </a:t>
            </a:r>
            <a:r>
              <a:rPr lang="zh-CN" altLang="zh-CN" b="1" dirty="0"/>
              <a:t>评价方法大体上可分为两类，其主要区别在确定权重的方法上。一类是主观赋权法，多数采取综合咨询评分确定权重，如综合指数法、模糊综合评判法、层次分析法、功效系数法等。另一类是客观赋权，根据各指标间相关关系或各指标值变异程度来确定权数，如主成分分析法、因子分析法、理想解法（也称</a:t>
            </a:r>
            <a:r>
              <a:rPr lang="en-US" altLang="zh-CN" b="1" dirty="0"/>
              <a:t>TOPSIS</a:t>
            </a:r>
            <a:r>
              <a:rPr lang="zh-CN" altLang="zh-CN" b="1" dirty="0"/>
              <a:t>法）等。目前国内外综合评价方法有数十种之多，其中主要使用的评价方法有主成分分析法、因子分析、</a:t>
            </a:r>
            <a:r>
              <a:rPr lang="en-US" altLang="zh-CN" b="1" dirty="0"/>
              <a:t>TOPSIS</a:t>
            </a:r>
            <a:r>
              <a:rPr lang="zh-CN" altLang="zh-CN" b="1" dirty="0"/>
              <a:t>、秩和比法、灰色关联法、熵权法、</a:t>
            </a:r>
            <a:r>
              <a:rPr lang="en-US" altLang="zh-CN" b="1" dirty="0"/>
              <a:t>PageRank</a:t>
            </a:r>
            <a:r>
              <a:rPr lang="zh-CN" altLang="zh-CN" b="1" dirty="0"/>
              <a:t>法、层次分析法、模糊评价法、物元分析法、聚类分析法、价值工程法、神经网络法等。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8654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8292093"/>
              </p:ext>
            </p:extLst>
          </p:nvPr>
        </p:nvGraphicFramePr>
        <p:xfrm>
          <a:off x="711200" y="1049338"/>
          <a:ext cx="112601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08" name="Document" r:id="rId3" imgW="11262783" imgH="5484892" progId="Word.Document.12">
                  <p:embed/>
                </p:oleObj>
              </mc:Choice>
              <mc:Fallback>
                <p:oleObj name="Document" r:id="rId3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2601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023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5378117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32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471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539874"/>
              </p:ext>
            </p:extLst>
          </p:nvPr>
        </p:nvGraphicFramePr>
        <p:xfrm>
          <a:off x="661324" y="799956"/>
          <a:ext cx="11107738" cy="633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56" name="Document" r:id="rId3" imgW="11106616" imgH="6349050" progId="Word.Document.12">
                  <p:embed/>
                </p:oleObj>
              </mc:Choice>
              <mc:Fallback>
                <p:oleObj name="Document" r:id="rId3" imgW="11106616" imgH="6349050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1324" y="799956"/>
                        <a:ext cx="11107738" cy="633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998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866016"/>
              </p:ext>
            </p:extLst>
          </p:nvPr>
        </p:nvGraphicFramePr>
        <p:xfrm>
          <a:off x="384405" y="114346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80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4405" y="114346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002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778669D-A9C2-48C1-8623-AB4A2EB5D8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837" y="855272"/>
            <a:ext cx="11236325" cy="5446713"/>
          </a:xfrm>
        </p:spPr>
        <p:txBody>
          <a:bodyPr/>
          <a:lstStyle/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ex14_1.py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pandas as pd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np.loadtxt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('data14_1_1.txt')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np.linalg.norm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a,axis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=0)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逐列求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范数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m1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a.max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(axis=0)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逐列求最大值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m2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a.min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(axis=0)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逐列求最小值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R1 = a / b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全部列向量归一化处理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R2 = a / m1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全部列向量比例变换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R3 = (a-m2) / (m1-m2)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全部列向量极差变换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R1[:,3] = 1 - a[:,3] / b[3]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列特殊处理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R2[:,3] = m2[3] / a[:,3]   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列特殊处理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R3[:,3] = (m1[3]-a[:,3]) / (m1[3]-m2[3])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np.savetxt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('data14_1_2.txt', R1,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fmt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='%.4f')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pd.ExcelWriter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('data14_1_3.xlsx')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pd.DataFrame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(R1).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to_excel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(f, index=None)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写入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Excel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文件方便做表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pd.DataFrame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(R2).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to_excel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(f, 'Sheet2', index=None)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b="1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pd.DataFrame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(R3).</a:t>
            </a:r>
            <a:r>
              <a:rPr lang="en-US" altLang="zh-CN" sz="1800" b="1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to_excel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(f, 'Sheet3', index=None); </a:t>
            </a:r>
            <a:r>
              <a:rPr lang="en-US" altLang="zh-CN" sz="1800" b="1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f.save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06563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69EAA9C-9B3D-432B-98C9-EBC9A382CCAB}"/>
              </a:ext>
            </a:extLst>
          </p:cNvPr>
          <p:cNvGrpSpPr/>
          <p:nvPr/>
        </p:nvGrpSpPr>
        <p:grpSpPr>
          <a:xfrm>
            <a:off x="5447752" y="2767268"/>
            <a:ext cx="1420314" cy="1420314"/>
            <a:chOff x="5447752" y="2767268"/>
            <a:chExt cx="1420314" cy="1420314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FFAC3BD7-040D-470C-BAD9-C6C78BD6FCD6}"/>
                </a:ext>
              </a:extLst>
            </p:cNvPr>
            <p:cNvSpPr/>
            <p:nvPr/>
          </p:nvSpPr>
          <p:spPr>
            <a:xfrm>
              <a:off x="5447752" y="2767268"/>
              <a:ext cx="1420314" cy="1420314"/>
            </a:xfrm>
            <a:prstGeom prst="ellipse">
              <a:avLst/>
            </a:prstGeom>
            <a:solidFill>
              <a:srgbClr val="004CBC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51C7B3C-7A29-43AA-8B6E-D92C8CA3168F}"/>
                </a:ext>
              </a:extLst>
            </p:cNvPr>
            <p:cNvSpPr txBox="1"/>
            <p:nvPr/>
          </p:nvSpPr>
          <p:spPr>
            <a:xfrm>
              <a:off x="5565149" y="3123482"/>
              <a:ext cx="11855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"/>
                  <a:ea typeface="思源黑体旧字形 Normal" panose="020B0400000000000000" pitchFamily="34" charset="-128"/>
                  <a:sym typeface=""/>
                </a:rPr>
                <a:t>14.3</a:t>
              </a:r>
              <a:endParaRPr lang="zh-CN" altLang="en-US" sz="4000" b="1" dirty="0">
                <a:solidFill>
                  <a:schemeClr val="bg1"/>
                </a:solidFill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E63E8EF-96FE-40A9-8631-546E6619292C}"/>
              </a:ext>
            </a:extLst>
          </p:cNvPr>
          <p:cNvSpPr txBox="1"/>
          <p:nvPr/>
        </p:nvSpPr>
        <p:spPr>
          <a:xfrm>
            <a:off x="3788935" y="4617348"/>
            <a:ext cx="4737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常用的综合评价数学模型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6553964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147418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69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658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09D8DA-3BB6-4DEB-9717-F9D1454C40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14.3.1 </a:t>
            </a:r>
            <a:r>
              <a:rPr lang="zh-CN" altLang="zh-CN" dirty="0"/>
              <a:t>线性加权综合评价法</a:t>
            </a:r>
            <a:endParaRPr lang="zh-CN" altLang="en-US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74ED04D-869C-40C4-8BBB-47443E6FB1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3478067"/>
              </p:ext>
            </p:extLst>
          </p:nvPr>
        </p:nvGraphicFramePr>
        <p:xfrm>
          <a:off x="642938" y="1625600"/>
          <a:ext cx="11160125" cy="469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24" name="Document" r:id="rId3" imgW="11157352" imgH="4704014" progId="Word.Document.12">
                  <p:embed/>
                </p:oleObj>
              </mc:Choice>
              <mc:Fallback>
                <p:oleObj name="Document" r:id="rId3" imgW="11157352" imgH="4704014" progId="Word.Document.12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074ED04D-869C-40C4-8BBB-47443E6FB1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2938" y="1625600"/>
                        <a:ext cx="11160125" cy="4691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194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684407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48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152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3356410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04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975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69EAA9C-9B3D-432B-98C9-EBC9A382CCAB}"/>
              </a:ext>
            </a:extLst>
          </p:cNvPr>
          <p:cNvGrpSpPr/>
          <p:nvPr/>
        </p:nvGrpSpPr>
        <p:grpSpPr>
          <a:xfrm>
            <a:off x="5447752" y="2767268"/>
            <a:ext cx="1420314" cy="1420314"/>
            <a:chOff x="5447752" y="2767268"/>
            <a:chExt cx="1420314" cy="1420314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FFAC3BD7-040D-470C-BAD9-C6C78BD6FCD6}"/>
                </a:ext>
              </a:extLst>
            </p:cNvPr>
            <p:cNvSpPr/>
            <p:nvPr/>
          </p:nvSpPr>
          <p:spPr>
            <a:xfrm>
              <a:off x="5447752" y="2767268"/>
              <a:ext cx="1420314" cy="1420314"/>
            </a:xfrm>
            <a:prstGeom prst="ellipse">
              <a:avLst/>
            </a:prstGeom>
            <a:solidFill>
              <a:srgbClr val="004CBC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51C7B3C-7A29-43AA-8B6E-D92C8CA3168F}"/>
                </a:ext>
              </a:extLst>
            </p:cNvPr>
            <p:cNvSpPr txBox="1"/>
            <p:nvPr/>
          </p:nvSpPr>
          <p:spPr>
            <a:xfrm>
              <a:off x="5565149" y="3123482"/>
              <a:ext cx="11855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"/>
                  <a:ea typeface="思源黑体旧字形 Normal" panose="020B0400000000000000" pitchFamily="34" charset="-128"/>
                  <a:sym typeface=""/>
                </a:rPr>
                <a:t>14.1</a:t>
              </a:r>
              <a:endParaRPr lang="zh-CN" altLang="en-US" sz="4000" b="1" dirty="0">
                <a:solidFill>
                  <a:schemeClr val="bg1"/>
                </a:solidFill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E63E8EF-96FE-40A9-8631-546E6619292C}"/>
              </a:ext>
            </a:extLst>
          </p:cNvPr>
          <p:cNvSpPr txBox="1"/>
          <p:nvPr/>
        </p:nvSpPr>
        <p:spPr>
          <a:xfrm>
            <a:off x="4208090" y="4645628"/>
            <a:ext cx="3899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综合评价指标体系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3049674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09D8DA-3BB6-4DEB-9717-F9D1454C40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14.3.2 TOPSIS</a:t>
            </a:r>
            <a:r>
              <a:rPr lang="zh-CN" altLang="en-US" dirty="0"/>
              <a:t>法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74ED04D-869C-40C4-8BBB-47443E6FB1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740961"/>
              </p:ext>
            </p:extLst>
          </p:nvPr>
        </p:nvGraphicFramePr>
        <p:xfrm>
          <a:off x="642938" y="1625600"/>
          <a:ext cx="11160125" cy="467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72" name="Document" r:id="rId3" imgW="11157352" imgH="4704014" progId="Word.Document.12">
                  <p:embed/>
                </p:oleObj>
              </mc:Choice>
              <mc:Fallback>
                <p:oleObj name="Document" r:id="rId3" imgW="11157352" imgH="4704014" progId="Word.Document.12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074ED04D-869C-40C4-8BBB-47443E6FB1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2938" y="1625600"/>
                        <a:ext cx="11160125" cy="467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64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879705"/>
              </p:ext>
            </p:extLst>
          </p:nvPr>
        </p:nvGraphicFramePr>
        <p:xfrm>
          <a:off x="711200" y="1049338"/>
          <a:ext cx="111077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28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1077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454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047470"/>
              </p:ext>
            </p:extLst>
          </p:nvPr>
        </p:nvGraphicFramePr>
        <p:xfrm>
          <a:off x="542131" y="810029"/>
          <a:ext cx="11107738" cy="582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52" name="Document" r:id="rId3" imgW="11106616" imgH="5841443" progId="Word.Document.12">
                  <p:embed/>
                </p:oleObj>
              </mc:Choice>
              <mc:Fallback>
                <p:oleObj name="Document" r:id="rId3" imgW="11106616" imgH="5841443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2131" y="810029"/>
                        <a:ext cx="11107738" cy="5824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489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5327016"/>
              </p:ext>
            </p:extLst>
          </p:nvPr>
        </p:nvGraphicFramePr>
        <p:xfrm>
          <a:off x="709439" y="1093585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76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93585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146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09D8DA-3BB6-4DEB-9717-F9D1454C40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14.3.3 </a:t>
            </a:r>
            <a:r>
              <a:rPr lang="zh-CN" altLang="zh-CN" dirty="0"/>
              <a:t>灰色关联度分析</a:t>
            </a:r>
            <a:endParaRPr lang="zh-CN" altLang="en-US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74ED04D-869C-40C4-8BBB-47443E6FB1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517860"/>
              </p:ext>
            </p:extLst>
          </p:nvPr>
        </p:nvGraphicFramePr>
        <p:xfrm>
          <a:off x="642938" y="1625600"/>
          <a:ext cx="11160125" cy="469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20" name="Document" r:id="rId3" imgW="11157352" imgH="4704014" progId="Word.Document.12">
                  <p:embed/>
                </p:oleObj>
              </mc:Choice>
              <mc:Fallback>
                <p:oleObj name="Document" r:id="rId3" imgW="11157352" imgH="4704014" progId="Word.Document.12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074ED04D-869C-40C4-8BBB-47443E6FB1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2938" y="1625600"/>
                        <a:ext cx="11160125" cy="4691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595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08602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00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119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234281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24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532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506154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54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FC97E529-0D38-4F7F-8C77-E1947D9737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128680"/>
              </p:ext>
            </p:extLst>
          </p:nvPr>
        </p:nvGraphicFramePr>
        <p:xfrm>
          <a:off x="709438" y="4123531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55" name="Document" r:id="rId5" imgW="11106616" imgH="5484892" progId="Word.Document.12">
                  <p:embed/>
                </p:oleObj>
              </mc:Choice>
              <mc:Fallback>
                <p:oleObj name="Document" r:id="rId5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9438" y="4123531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403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09D8DA-3BB6-4DEB-9717-F9D1454C40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14.3.4 </a:t>
            </a:r>
            <a:r>
              <a:rPr lang="zh-CN" altLang="zh-CN" dirty="0"/>
              <a:t>熵值法</a:t>
            </a:r>
            <a:endParaRPr lang="zh-CN" altLang="en-US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74ED04D-869C-40C4-8BBB-47443E6FB1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339823"/>
              </p:ext>
            </p:extLst>
          </p:nvPr>
        </p:nvGraphicFramePr>
        <p:xfrm>
          <a:off x="642938" y="1625600"/>
          <a:ext cx="11160125" cy="469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68" name="Document" r:id="rId3" imgW="11157352" imgH="4704014" progId="Word.Document.12">
                  <p:embed/>
                </p:oleObj>
              </mc:Choice>
              <mc:Fallback>
                <p:oleObj name="Document" r:id="rId3" imgW="11157352" imgH="4704014" progId="Word.Document.12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074ED04D-869C-40C4-8BBB-47443E6FB1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2938" y="1625600"/>
                        <a:ext cx="11160125" cy="4691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512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3437708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44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162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1324773"/>
              </p:ext>
            </p:extLst>
          </p:nvPr>
        </p:nvGraphicFramePr>
        <p:xfrm>
          <a:off x="541337" y="138906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81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337" y="138906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BB8CD47-74AB-4F3A-B66D-401DAD0DF5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zh-CN" dirty="0"/>
              <a:t>综合评价指标体系的概念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524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8949207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72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398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848730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96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123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09D8DA-3BB6-4DEB-9717-F9D1454C40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14.3.5  </a:t>
            </a:r>
            <a:r>
              <a:rPr lang="zh-CN" altLang="zh-CN" dirty="0"/>
              <a:t>秩和比法</a:t>
            </a:r>
            <a:endParaRPr lang="zh-CN" altLang="en-US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74ED04D-869C-40C4-8BBB-47443E6FB1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8027782"/>
              </p:ext>
            </p:extLst>
          </p:nvPr>
        </p:nvGraphicFramePr>
        <p:xfrm>
          <a:off x="642938" y="1625600"/>
          <a:ext cx="11160125" cy="467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16" name="Document" r:id="rId3" imgW="11157352" imgH="4704014" progId="Word.Document.12">
                  <p:embed/>
                </p:oleObj>
              </mc:Choice>
              <mc:Fallback>
                <p:oleObj name="Document" r:id="rId3" imgW="11157352" imgH="4704014" progId="Word.Document.12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074ED04D-869C-40C4-8BBB-47443E6FB1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2938" y="1625600"/>
                        <a:ext cx="11160125" cy="467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065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711437"/>
              </p:ext>
            </p:extLst>
          </p:nvPr>
        </p:nvGraphicFramePr>
        <p:xfrm>
          <a:off x="711200" y="1049338"/>
          <a:ext cx="111077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20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1077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471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473323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44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436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088481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392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944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354607"/>
              </p:ext>
            </p:extLst>
          </p:nvPr>
        </p:nvGraphicFramePr>
        <p:xfrm>
          <a:off x="711200" y="1049338"/>
          <a:ext cx="11107738" cy="553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40" name="Document" r:id="rId3" imgW="11106616" imgH="5555193" progId="Word.Document.12">
                  <p:embed/>
                </p:oleObj>
              </mc:Choice>
              <mc:Fallback>
                <p:oleObj name="Document" r:id="rId3" imgW="11106616" imgH="5555193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107738" cy="553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020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276620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88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055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09D8DA-3BB6-4DEB-9717-F9D1454C40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14.3.6 </a:t>
            </a:r>
            <a:r>
              <a:rPr lang="zh-CN" altLang="zh-CN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zh-CN" altLang="zh-CN" dirty="0"/>
              <a:t>综合评价示例</a:t>
            </a:r>
            <a:endParaRPr lang="zh-CN" altLang="en-US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74ED04D-869C-40C4-8BBB-47443E6FB1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8684511"/>
              </p:ext>
            </p:extLst>
          </p:nvPr>
        </p:nvGraphicFramePr>
        <p:xfrm>
          <a:off x="642938" y="1625600"/>
          <a:ext cx="11160125" cy="469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64" name="Document" r:id="rId3" imgW="11157352" imgH="4704014" progId="Word.Document.12">
                  <p:embed/>
                </p:oleObj>
              </mc:Choice>
              <mc:Fallback>
                <p:oleObj name="Document" r:id="rId3" imgW="11157352" imgH="4704014" progId="Word.Document.12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074ED04D-869C-40C4-8BBB-47443E6FB1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2938" y="1625600"/>
                        <a:ext cx="11160125" cy="4691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940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376554"/>
              </p:ext>
            </p:extLst>
          </p:nvPr>
        </p:nvGraphicFramePr>
        <p:xfrm>
          <a:off x="541337" y="138906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899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337" y="138906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6CEA8F4-DD27-47BB-8459-369DBCB021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zh-CN" dirty="0"/>
              <a:t>利用</a:t>
            </a:r>
            <a:r>
              <a:rPr lang="en-US" altLang="zh-CN" dirty="0"/>
              <a:t>TOPSIS</a:t>
            </a:r>
            <a:r>
              <a:rPr lang="zh-CN" altLang="zh-CN" dirty="0"/>
              <a:t>法进行综合评价</a:t>
            </a:r>
            <a:endParaRPr lang="zh-CN" altLang="en-US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D03F1EE0-998B-4186-BFA7-33ED7927DD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8495888"/>
              </p:ext>
            </p:extLst>
          </p:nvPr>
        </p:nvGraphicFramePr>
        <p:xfrm>
          <a:off x="1082675" y="3211295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00" name="Document" r:id="rId5" imgW="11106616" imgH="5484892" progId="Word.Document.12">
                  <p:embed/>
                </p:oleObj>
              </mc:Choice>
              <mc:Fallback>
                <p:oleObj name="Document" r:id="rId5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82675" y="3211295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292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410677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45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33DDC69A-BBDC-4DB1-B73E-F2ADF51132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225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332775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68" name="Document" r:id="rId3" imgW="11106616" imgH="5492824" progId="Word.Document.12">
                  <p:embed/>
                </p:oleObj>
              </mc:Choice>
              <mc:Fallback>
                <p:oleObj name="Document" r:id="rId3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367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533786"/>
              </p:ext>
            </p:extLst>
          </p:nvPr>
        </p:nvGraphicFramePr>
        <p:xfrm>
          <a:off x="541338" y="1389063"/>
          <a:ext cx="11261725" cy="546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41" name="Document" r:id="rId3" imgW="11262783" imgH="5484892" progId="Word.Document.12">
                  <p:embed/>
                </p:oleObj>
              </mc:Choice>
              <mc:Fallback>
                <p:oleObj name="Document" r:id="rId3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338" y="1389063"/>
                        <a:ext cx="11261725" cy="546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6CEA8F4-DD27-47BB-8459-369DBCB021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zh-CN" dirty="0"/>
              <a:t>灰色关联度评价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303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0633151"/>
              </p:ext>
            </p:extLst>
          </p:nvPr>
        </p:nvGraphicFramePr>
        <p:xfrm>
          <a:off x="541337" y="138906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989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337" y="138906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6CEA8F4-DD27-47BB-8459-369DBCB021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zh-CN" dirty="0"/>
              <a:t>熵值法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8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466398"/>
              </p:ext>
            </p:extLst>
          </p:nvPr>
        </p:nvGraphicFramePr>
        <p:xfrm>
          <a:off x="709439" y="960581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92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960581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317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395677"/>
              </p:ext>
            </p:extLst>
          </p:nvPr>
        </p:nvGraphicFramePr>
        <p:xfrm>
          <a:off x="677112" y="727075"/>
          <a:ext cx="11109325" cy="613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16" name="Document" r:id="rId3" imgW="11106616" imgH="6150405" progId="Word.Document.12">
                  <p:embed/>
                </p:oleObj>
              </mc:Choice>
              <mc:Fallback>
                <p:oleObj name="Document" r:id="rId3" imgW="11106616" imgH="6150405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112" y="727075"/>
                        <a:ext cx="11109325" cy="6130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179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752881"/>
              </p:ext>
            </p:extLst>
          </p:nvPr>
        </p:nvGraphicFramePr>
        <p:xfrm>
          <a:off x="541338" y="1389063"/>
          <a:ext cx="11261725" cy="546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37" name="Document" r:id="rId3" imgW="11262783" imgH="5484892" progId="Word.Document.12">
                  <p:embed/>
                </p:oleObj>
              </mc:Choice>
              <mc:Fallback>
                <p:oleObj name="Document" r:id="rId3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338" y="1389063"/>
                        <a:ext cx="11261725" cy="546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6CEA8F4-DD27-47BB-8459-369DBCB021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zh-CN" dirty="0"/>
              <a:t> 秩和比法评价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568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8791549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40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190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9469308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64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878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995E1E0-3B1B-4750-B44B-7D163B6225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71183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ex14_2.py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scipy.stats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rankdata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np.loadtxt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('data14_1_2.txt')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bp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a.max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(axis=0)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求正理想解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bm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a.min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(axis=0)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求负理想解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d1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np.linalg.norm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(a-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bp,axis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=1)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求到正理想解的距离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d2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np.linalg.norm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(a-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bm,axis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=1)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求到负理想解的距离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f1 = d2 / (d1+d2); print('TOPSIS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评价值：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f1)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 = bp - a    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计算参考序列与每个序列的差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m1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c.max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(); m2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c.min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计算最大差和最小差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 = 0.5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分辨系数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(m2+r*m1)/(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c+r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*m1)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计算灰色关联系数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f2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xs.mean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(axis=1)   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求灰色关联度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灰色关联度：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np.round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(f2,4))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826800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995E1E0-3B1B-4750-B44B-7D163B6225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71183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a.shape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[0]; s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a.sum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(axis=0)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逐列求和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 = a / s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求特征比重矩阵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 = -(P*np.log(P)).sum(axis=0)/np.log(n)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计算熵值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 = 1- e; w = g / sum(g)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计算差异系数和权重系数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f3 = P @ w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计算各对象的评价值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评价值：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np.round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(f3,4))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rankdata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(a, axis=0)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逐列编秩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RSR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R.mean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(axis=1) / n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计算秩和比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秩和比：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np.round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(RSR,4))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8510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401302"/>
              </p:ext>
            </p:extLst>
          </p:nvPr>
        </p:nvGraphicFramePr>
        <p:xfrm>
          <a:off x="541337" y="138906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29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337" y="138906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BB8CD47-74AB-4F3A-B66D-401DAD0DF5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zh-CN" dirty="0"/>
              <a:t>综合评价指标体系的设置原则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9326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69EAA9C-9B3D-432B-98C9-EBC9A382CCAB}"/>
              </a:ext>
            </a:extLst>
          </p:cNvPr>
          <p:cNvGrpSpPr/>
          <p:nvPr/>
        </p:nvGrpSpPr>
        <p:grpSpPr>
          <a:xfrm>
            <a:off x="5447752" y="2767268"/>
            <a:ext cx="1420314" cy="1420314"/>
            <a:chOff x="5447752" y="2767268"/>
            <a:chExt cx="1420314" cy="1420314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FFAC3BD7-040D-470C-BAD9-C6C78BD6FCD6}"/>
                </a:ext>
              </a:extLst>
            </p:cNvPr>
            <p:cNvSpPr/>
            <p:nvPr/>
          </p:nvSpPr>
          <p:spPr>
            <a:xfrm>
              <a:off x="5447752" y="2767268"/>
              <a:ext cx="1420314" cy="1420314"/>
            </a:xfrm>
            <a:prstGeom prst="ellipse">
              <a:avLst/>
            </a:prstGeom>
            <a:solidFill>
              <a:srgbClr val="004CBC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51C7B3C-7A29-43AA-8B6E-D92C8CA3168F}"/>
                </a:ext>
              </a:extLst>
            </p:cNvPr>
            <p:cNvSpPr txBox="1"/>
            <p:nvPr/>
          </p:nvSpPr>
          <p:spPr>
            <a:xfrm>
              <a:off x="5565149" y="3123482"/>
              <a:ext cx="11855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"/>
                  <a:ea typeface="思源黑体旧字形 Normal" panose="020B0400000000000000" pitchFamily="34" charset="-128"/>
                  <a:sym typeface=""/>
                </a:rPr>
                <a:t>14.4</a:t>
              </a:r>
              <a:endParaRPr lang="zh-CN" altLang="en-US" sz="4000" b="1" dirty="0">
                <a:solidFill>
                  <a:schemeClr val="bg1"/>
                </a:solidFill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E63E8EF-96FE-40A9-8631-546E6619292C}"/>
              </a:ext>
            </a:extLst>
          </p:cNvPr>
          <p:cNvSpPr txBox="1"/>
          <p:nvPr/>
        </p:nvSpPr>
        <p:spPr>
          <a:xfrm>
            <a:off x="3788935" y="4617348"/>
            <a:ext cx="4737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模糊数学方法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62380279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0435162"/>
              </p:ext>
            </p:extLst>
          </p:nvPr>
        </p:nvGraphicFramePr>
        <p:xfrm>
          <a:off x="419806" y="1623365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12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9806" y="1623365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946A9E0-9555-4C3E-9AE2-C8984DDEC6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14.4.1  </a:t>
            </a:r>
            <a:r>
              <a:rPr lang="zh-CN" altLang="zh-CN" dirty="0"/>
              <a:t>模糊数学基本概念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980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281905"/>
              </p:ext>
            </p:extLst>
          </p:nvPr>
        </p:nvGraphicFramePr>
        <p:xfrm>
          <a:off x="676188" y="694531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88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6188" y="694531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77384D1A-FBD9-4AD1-BCA2-90A9B22D4F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8011677"/>
              </p:ext>
            </p:extLst>
          </p:nvPr>
        </p:nvGraphicFramePr>
        <p:xfrm>
          <a:off x="541337" y="3689926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89" name="Document" r:id="rId5" imgW="11106616" imgH="5492824" progId="Word.Document.12">
                  <p:embed/>
                </p:oleObj>
              </mc:Choice>
              <mc:Fallback>
                <p:oleObj name="Document" r:id="rId5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1337" y="3689926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587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065050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11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428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7220272"/>
              </p:ext>
            </p:extLst>
          </p:nvPr>
        </p:nvGraphicFramePr>
        <p:xfrm>
          <a:off x="1430713" y="815456"/>
          <a:ext cx="9330574" cy="6042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59" name="Document" r:id="rId3" imgW="11250189" imgH="7302615" progId="Word.Document.12">
                  <p:embed/>
                </p:oleObj>
              </mc:Choice>
              <mc:Fallback>
                <p:oleObj name="Document" r:id="rId3" imgW="11250189" imgH="7302615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30713" y="815456"/>
                        <a:ext cx="9330574" cy="60425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276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782681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783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327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2411001"/>
              </p:ext>
            </p:extLst>
          </p:nvPr>
        </p:nvGraphicFramePr>
        <p:xfrm>
          <a:off x="419806" y="1623365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09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9806" y="1623365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946A9E0-9555-4C3E-9AE2-C8984DDEC6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14.4.2  </a:t>
            </a:r>
            <a:r>
              <a:rPr lang="zh-CN" altLang="zh-CN" dirty="0"/>
              <a:t>模糊贴近度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434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65180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07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228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335155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31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463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6849409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58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BE86C4F3-9644-4F19-AA3B-9E778ABDE0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663927"/>
              </p:ext>
            </p:extLst>
          </p:nvPr>
        </p:nvGraphicFramePr>
        <p:xfrm>
          <a:off x="861839" y="307982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59" name="Document" r:id="rId5" imgW="11106616" imgH="5492824" progId="Word.Document.12">
                  <p:embed/>
                </p:oleObj>
              </mc:Choice>
              <mc:Fallback>
                <p:oleObj name="Document" r:id="rId5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61839" y="307982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399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85481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05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645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95BA320-981E-499C-BFD4-323096BFDF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837" y="1027198"/>
            <a:ext cx="11236325" cy="5446713"/>
          </a:xfrm>
        </p:spPr>
        <p:txBody>
          <a:bodyPr/>
          <a:lstStyle/>
          <a:p>
            <a:pPr algn="just"/>
            <a:r>
              <a:rPr lang="en-US" altLang="zh-CN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ex14_3.py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([[0.4,0.3,0.5,0.3],[0.3,0.3,0.4,0.4],[0.2,0.3,0.3,0.3]])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 = </a:t>
            </a:r>
            <a:r>
              <a:rPr lang="en-US" altLang="zh-CN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([0.2,0.3,0.4,0.3]); n = </a:t>
            </a:r>
            <a:r>
              <a:rPr lang="en-US" altLang="zh-CN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a.shape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[0]; N=[]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for e in a: </a:t>
            </a:r>
            <a:r>
              <a:rPr lang="en-US" altLang="zh-CN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N.append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(1-sum(abs(e-b))/n)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print("</a:t>
            </a:r>
            <a:r>
              <a:rPr lang="zh-CN" altLang="zh-CN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贴近度为：</a:t>
            </a:r>
            <a:r>
              <a:rPr lang="en-US" altLang="zh-CN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",</a:t>
            </a:r>
            <a:r>
              <a:rPr lang="en-US" altLang="zh-CN" b="1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np.round</a:t>
            </a:r>
            <a:r>
              <a:rPr lang="en-US" altLang="zh-CN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(N,4))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02306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9718628"/>
              </p:ext>
            </p:extLst>
          </p:nvPr>
        </p:nvGraphicFramePr>
        <p:xfrm>
          <a:off x="419806" y="1623365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57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9806" y="1623365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946A9E0-9555-4C3E-9AE2-C8984DDEC6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14.4.3  </a:t>
            </a:r>
            <a:r>
              <a:rPr lang="zh-CN" altLang="zh-CN" dirty="0"/>
              <a:t>模糊</a:t>
            </a:r>
            <a:r>
              <a:rPr lang="zh-CN" altLang="en-US" dirty="0"/>
              <a:t>综合评价</a:t>
            </a:r>
          </a:p>
        </p:txBody>
      </p:sp>
    </p:spTree>
    <p:extLst>
      <p:ext uri="{BB962C8B-B14F-4D97-AF65-F5344CB8AC3E}">
        <p14:creationId xmlns:p14="http://schemas.microsoft.com/office/powerpoint/2010/main" val="297669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4634477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03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5596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674717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27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410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275958"/>
              </p:ext>
            </p:extLst>
          </p:nvPr>
        </p:nvGraphicFramePr>
        <p:xfrm>
          <a:off x="694575" y="947738"/>
          <a:ext cx="11107738" cy="591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49" name="Document" r:id="rId3" imgW="11106616" imgH="5929409" progId="Word.Document.12">
                  <p:embed/>
                </p:oleObj>
              </mc:Choice>
              <mc:Fallback>
                <p:oleObj name="Document" r:id="rId3" imgW="11106616" imgH="5929409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575" y="947738"/>
                        <a:ext cx="11107738" cy="5910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769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8758059"/>
              </p:ext>
            </p:extLst>
          </p:nvPr>
        </p:nvGraphicFramePr>
        <p:xfrm>
          <a:off x="661324" y="849833"/>
          <a:ext cx="112601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73" name="Document" r:id="rId3" imgW="11262783" imgH="5484892" progId="Word.Document.12">
                  <p:embed/>
                </p:oleObj>
              </mc:Choice>
              <mc:Fallback>
                <p:oleObj name="Document" r:id="rId3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1324" y="849833"/>
                        <a:ext cx="112601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142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6342179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97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774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415053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21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644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4041165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45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23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371491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33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443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068558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26" name="Document" r:id="rId3" imgW="11106616" imgH="5952121" progId="Word.Document.12">
                  <p:embed/>
                </p:oleObj>
              </mc:Choice>
              <mc:Fallback>
                <p:oleObj name="Document" r:id="rId3" imgW="11106616" imgH="5952121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758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7CA72AC-A65A-4807-8CBC-CD87F74A9E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ex14_4.py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np.loadtxt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('data14_4.txt')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f1 = lambda x: x/8800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f2 = lambda x: 1-x/8000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f3 = lambda x: (x&lt;=5.5)+(8-x)/(8-5.5)*((x&gt;5.5) &amp; (x&lt;8))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f4 = lambda x: 1-x/200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f5 = lambda x: (x-50)/(1500-50)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 = []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for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in range(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(a)):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s = '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f'+str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(i+1)+'(a['+str(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)+'])';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R.append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(eval(s))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(R)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w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([0.25, 0.2, 0.2, 0.1, 0.25])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 = w @ R 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计算综合评价值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print('</a:t>
            </a:r>
            <a:r>
              <a:rPr lang="zh-CN" altLang="zh-CN" sz="18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评价值：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', </a:t>
            </a:r>
            <a:r>
              <a:rPr lang="en-US" altLang="zh-CN" sz="1800" b="1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np.round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(B,4))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601874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69EAA9C-9B3D-432B-98C9-EBC9A382CCAB}"/>
              </a:ext>
            </a:extLst>
          </p:cNvPr>
          <p:cNvGrpSpPr/>
          <p:nvPr/>
        </p:nvGrpSpPr>
        <p:grpSpPr>
          <a:xfrm>
            <a:off x="5447752" y="2767268"/>
            <a:ext cx="1420314" cy="1420314"/>
            <a:chOff x="5447752" y="2767268"/>
            <a:chExt cx="1420314" cy="1420314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FFAC3BD7-040D-470C-BAD9-C6C78BD6FCD6}"/>
                </a:ext>
              </a:extLst>
            </p:cNvPr>
            <p:cNvSpPr/>
            <p:nvPr/>
          </p:nvSpPr>
          <p:spPr>
            <a:xfrm>
              <a:off x="5447752" y="2767268"/>
              <a:ext cx="1420314" cy="1420314"/>
            </a:xfrm>
            <a:prstGeom prst="ellipse">
              <a:avLst/>
            </a:prstGeom>
            <a:solidFill>
              <a:srgbClr val="004CBC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51C7B3C-7A29-43AA-8B6E-D92C8CA3168F}"/>
                </a:ext>
              </a:extLst>
            </p:cNvPr>
            <p:cNvSpPr txBox="1"/>
            <p:nvPr/>
          </p:nvSpPr>
          <p:spPr>
            <a:xfrm>
              <a:off x="5565149" y="3123482"/>
              <a:ext cx="11855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"/>
                  <a:ea typeface="思源黑体旧字形 Normal" panose="020B0400000000000000" pitchFamily="34" charset="-128"/>
                  <a:sym typeface=""/>
                </a:rPr>
                <a:t>14.5</a:t>
              </a:r>
              <a:endParaRPr lang="zh-CN" altLang="en-US" sz="4000" b="1" dirty="0">
                <a:solidFill>
                  <a:schemeClr val="bg1"/>
                </a:solidFill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E63E8EF-96FE-40A9-8631-546E6619292C}"/>
              </a:ext>
            </a:extLst>
          </p:cNvPr>
          <p:cNvSpPr txBox="1"/>
          <p:nvPr/>
        </p:nvSpPr>
        <p:spPr>
          <a:xfrm>
            <a:off x="3788935" y="4617348"/>
            <a:ext cx="4737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"/>
              </a:rPr>
              <a:t>数据包络分析</a:t>
            </a:r>
          </a:p>
        </p:txBody>
      </p:sp>
    </p:spTree>
    <p:extLst>
      <p:ext uri="{BB962C8B-B14F-4D97-AF65-F5344CB8AC3E}">
        <p14:creationId xmlns:p14="http://schemas.microsoft.com/office/powerpoint/2010/main" val="70731269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63920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092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683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111936"/>
              </p:ext>
            </p:extLst>
          </p:nvPr>
        </p:nvGraphicFramePr>
        <p:xfrm>
          <a:off x="419806" y="1623365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05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9806" y="1623365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017ABA-DF21-419E-9FB0-B6D634ED2F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14.5.1  </a:t>
            </a:r>
            <a:r>
              <a:rPr lang="zh-CN" altLang="zh-CN" dirty="0"/>
              <a:t>数据包络分析的</a:t>
            </a:r>
            <a:r>
              <a:rPr lang="en-US" altLang="zh-CN" dirty="0"/>
              <a:t>C</a:t>
            </a:r>
            <a:r>
              <a:rPr lang="en-US" altLang="zh-CN" baseline="30000" dirty="0"/>
              <a:t>2</a:t>
            </a:r>
            <a:r>
              <a:rPr lang="en-US" altLang="zh-CN" dirty="0"/>
              <a:t>R</a:t>
            </a:r>
            <a:r>
              <a:rPr lang="zh-CN" altLang="zh-CN" dirty="0"/>
              <a:t>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021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3052044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36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385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8929932"/>
              </p:ext>
            </p:extLst>
          </p:nvPr>
        </p:nvGraphicFramePr>
        <p:xfrm>
          <a:off x="709439" y="993833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16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993833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694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635344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29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711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6693158"/>
              </p:ext>
            </p:extLst>
          </p:nvPr>
        </p:nvGraphicFramePr>
        <p:xfrm>
          <a:off x="542131" y="1031875"/>
          <a:ext cx="11107738" cy="582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40" name="Document" r:id="rId3" imgW="11106616" imgH="5838559" progId="Word.Document.12">
                  <p:embed/>
                </p:oleObj>
              </mc:Choice>
              <mc:Fallback>
                <p:oleObj name="Document" r:id="rId3" imgW="11106616" imgH="5838559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2131" y="1031875"/>
                        <a:ext cx="11107738" cy="5826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467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3266739"/>
              </p:ext>
            </p:extLst>
          </p:nvPr>
        </p:nvGraphicFramePr>
        <p:xfrm>
          <a:off x="419806" y="2055627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53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9806" y="2055627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017ABA-DF21-419E-9FB0-B6D634ED2F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14.5.1  </a:t>
            </a:r>
            <a:r>
              <a:rPr lang="zh-CN" altLang="zh-CN" dirty="0"/>
              <a:t>数据包络分析的</a:t>
            </a:r>
            <a:r>
              <a:rPr lang="en-US" altLang="zh-CN" dirty="0"/>
              <a:t>C</a:t>
            </a:r>
            <a:r>
              <a:rPr lang="en-US" altLang="zh-CN" baseline="30000" dirty="0"/>
              <a:t>2</a:t>
            </a:r>
            <a:r>
              <a:rPr lang="en-US" altLang="zh-CN" dirty="0"/>
              <a:t>R</a:t>
            </a:r>
            <a:r>
              <a:rPr lang="zh-CN" altLang="zh-CN" dirty="0"/>
              <a:t>模型</a:t>
            </a:r>
            <a:endParaRPr lang="zh-CN" altLang="en-US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25BE3B0-96BB-44CA-A4B5-F1AB59C6DC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4" y="1638888"/>
            <a:ext cx="5945188" cy="62547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导言</a:t>
            </a:r>
          </a:p>
        </p:txBody>
      </p:sp>
    </p:spTree>
    <p:extLst>
      <p:ext uri="{BB962C8B-B14F-4D97-AF65-F5344CB8AC3E}">
        <p14:creationId xmlns:p14="http://schemas.microsoft.com/office/powerpoint/2010/main" val="25156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61003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64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029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</TotalTime>
  <Words>2912</Words>
  <Application>Microsoft Office PowerPoint</Application>
  <PresentationFormat>宽屏</PresentationFormat>
  <Paragraphs>239</Paragraphs>
  <Slides>161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161</vt:i4>
      </vt:variant>
    </vt:vector>
  </HeadingPairs>
  <TitlesOfParts>
    <vt:vector size="168" baseType="lpstr">
      <vt:lpstr>等线</vt:lpstr>
      <vt:lpstr>微软雅黑</vt:lpstr>
      <vt:lpstr>Arial</vt:lpstr>
      <vt:lpstr>Calibri</vt:lpstr>
      <vt:lpstr>Times New Roman</vt:lpstr>
      <vt:lpstr>Office 主题</vt:lpstr>
      <vt:lpstr>Microsoft Word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gav</cp:lastModifiedBy>
  <cp:revision>77</cp:revision>
  <dcterms:created xsi:type="dcterms:W3CDTF">2020-12-25T07:26:00Z</dcterms:created>
  <dcterms:modified xsi:type="dcterms:W3CDTF">2022-01-20T08:25:53Z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