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530" r:id="rId5"/>
    <p:sldId id="531" r:id="rId6"/>
    <p:sldId id="532" r:id="rId7"/>
    <p:sldId id="269" r:id="rId8"/>
    <p:sldId id="524" r:id="rId9"/>
    <p:sldId id="533" r:id="rId10"/>
    <p:sldId id="535" r:id="rId11"/>
    <p:sldId id="537" r:id="rId12"/>
    <p:sldId id="534" r:id="rId13"/>
    <p:sldId id="536" r:id="rId14"/>
    <p:sldId id="538" r:id="rId15"/>
    <p:sldId id="569" r:id="rId16"/>
    <p:sldId id="570" r:id="rId17"/>
    <p:sldId id="540" r:id="rId18"/>
    <p:sldId id="571" r:id="rId19"/>
    <p:sldId id="542" r:id="rId20"/>
    <p:sldId id="572" r:id="rId21"/>
    <p:sldId id="544" r:id="rId22"/>
    <p:sldId id="546" r:id="rId23"/>
    <p:sldId id="548" r:id="rId24"/>
    <p:sldId id="550" r:id="rId25"/>
    <p:sldId id="552" r:id="rId26"/>
    <p:sldId id="573" r:id="rId27"/>
    <p:sldId id="523" r:id="rId28"/>
    <p:sldId id="528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4" r:id="rId37"/>
    <p:sldId id="585" r:id="rId38"/>
    <p:sldId id="586" r:id="rId39"/>
    <p:sldId id="587" r:id="rId40"/>
    <p:sldId id="588" r:id="rId41"/>
    <p:sldId id="527" r:id="rId42"/>
    <p:sldId id="553" r:id="rId43"/>
    <p:sldId id="529" r:id="rId44"/>
    <p:sldId id="589" r:id="rId45"/>
    <p:sldId id="590" r:id="rId46"/>
    <p:sldId id="592" r:id="rId47"/>
    <p:sldId id="593" r:id="rId48"/>
    <p:sldId id="594" r:id="rId49"/>
    <p:sldId id="595" r:id="rId50"/>
    <p:sldId id="591" r:id="rId51"/>
    <p:sldId id="554" r:id="rId52"/>
    <p:sldId id="596" r:id="rId53"/>
    <p:sldId id="555" r:id="rId54"/>
    <p:sldId id="597" r:id="rId55"/>
    <p:sldId id="598" r:id="rId56"/>
    <p:sldId id="599" r:id="rId57"/>
    <p:sldId id="600" r:id="rId58"/>
    <p:sldId id="601" r:id="rId59"/>
    <p:sldId id="602" r:id="rId60"/>
    <p:sldId id="603" r:id="rId61"/>
    <p:sldId id="606" r:id="rId62"/>
    <p:sldId id="558" r:id="rId63"/>
    <p:sldId id="604" r:id="rId64"/>
    <p:sldId id="605" r:id="rId65"/>
    <p:sldId id="556" r:id="rId66"/>
    <p:sldId id="607" r:id="rId67"/>
    <p:sldId id="557" r:id="rId68"/>
    <p:sldId id="608" r:id="rId69"/>
    <p:sldId id="609" r:id="rId70"/>
    <p:sldId id="613" r:id="rId71"/>
    <p:sldId id="559" r:id="rId72"/>
    <p:sldId id="560" r:id="rId73"/>
    <p:sldId id="614" r:id="rId74"/>
    <p:sldId id="561" r:id="rId75"/>
    <p:sldId id="615" r:id="rId76"/>
    <p:sldId id="616" r:id="rId77"/>
    <p:sldId id="617" r:id="rId78"/>
    <p:sldId id="618" r:id="rId79"/>
    <p:sldId id="619" r:id="rId80"/>
    <p:sldId id="562" r:id="rId81"/>
    <p:sldId id="620" r:id="rId82"/>
    <p:sldId id="621" r:id="rId83"/>
    <p:sldId id="563" r:id="rId84"/>
    <p:sldId id="565" r:id="rId85"/>
    <p:sldId id="622" r:id="rId86"/>
    <p:sldId id="623" r:id="rId87"/>
    <p:sldId id="624" r:id="rId88"/>
    <p:sldId id="567" r:id="rId89"/>
    <p:sldId id="564" r:id="rId90"/>
    <p:sldId id="625" r:id="rId91"/>
    <p:sldId id="626" r:id="rId92"/>
    <p:sldId id="627" r:id="rId93"/>
    <p:sldId id="628" r:id="rId94"/>
    <p:sldId id="629" r:id="rId95"/>
    <p:sldId id="630" r:id="rId96"/>
    <p:sldId id="632" r:id="rId9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79A46A-8247-4A19-BBA6-40EFBE141507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A1F609-33FA-4325-BAD3-49BF9689EF7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DA4333-ACF4-4CFC-B911-29C2B16D0C5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C54756-6B8F-47DC-B26B-1BC8C3643083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216465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315835-9426-485C-8DBC-7497453E00AC}"/>
              </a:ext>
            </a:extLst>
          </p:cNvPr>
          <p:cNvSpPr txBox="1"/>
          <p:nvPr userDrawn="1"/>
        </p:nvSpPr>
        <p:spPr>
          <a:xfrm>
            <a:off x="601098" y="143251"/>
            <a:ext cx="35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40911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7B4A37-893F-4D6D-8A2B-7B5E73A96227}"/>
              </a:ext>
            </a:extLst>
          </p:cNvPr>
          <p:cNvSpPr txBox="1"/>
          <p:nvPr userDrawn="1"/>
        </p:nvSpPr>
        <p:spPr>
          <a:xfrm>
            <a:off x="601098" y="143251"/>
            <a:ext cx="378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40250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BD71A-02E3-4B3D-BE07-1E3139A1F3E4}"/>
              </a:ext>
            </a:extLst>
          </p:cNvPr>
          <p:cNvSpPr txBox="1"/>
          <p:nvPr userDrawn="1"/>
        </p:nvSpPr>
        <p:spPr>
          <a:xfrm>
            <a:off x="601097" y="143251"/>
            <a:ext cx="395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27113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06A475-750B-4EBC-8DAF-EF3F77684C09}"/>
              </a:ext>
            </a:extLst>
          </p:cNvPr>
          <p:cNvSpPr txBox="1"/>
          <p:nvPr userDrawn="1"/>
        </p:nvSpPr>
        <p:spPr>
          <a:xfrm>
            <a:off x="601097" y="143251"/>
            <a:ext cx="388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零和博弈的混合策略</a:t>
            </a:r>
          </a:p>
        </p:txBody>
      </p:sp>
    </p:spTree>
    <p:extLst>
      <p:ext uri="{BB962C8B-B14F-4D97-AF65-F5344CB8AC3E}">
        <p14:creationId xmlns:p14="http://schemas.microsoft.com/office/powerpoint/2010/main" val="30447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242842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315835-9426-485C-8DBC-7497453E00A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3071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7B4A37-893F-4D6D-8A2B-7B5E73A96227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28412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BD71A-02E3-4B3D-BE07-1E3139A1F3E4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12008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06A475-750B-4EBC-8DAF-EF3F77684C0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403129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博弈论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1357D-07C5-4E6B-AFA6-274CAB97F42F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86AD31-5328-4A6F-859F-81629933F56E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7AE8B0-6400-41FA-8EE8-1490FCD766F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C009F-72FC-429D-B533-E008EDE2A5C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2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Document62.docx"/><Relationship Id="rId4" Type="http://schemas.openxmlformats.org/officeDocument/2006/relationships/image" Target="../media/image66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8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1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3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4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5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79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0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1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82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3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4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86.emf"/><Relationship Id="rId5" Type="http://schemas.openxmlformats.org/officeDocument/2006/relationships/package" Target="../embeddings/Microsoft_Word_Document81.docx"/><Relationship Id="rId4" Type="http://schemas.openxmlformats.org/officeDocument/2006/relationships/image" Target="../media/image8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87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88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8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90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1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92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93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94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5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博弈论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66396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A13C26-4D22-46B7-B7D2-9ECA04A1C9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相同点</a:t>
            </a:r>
          </a:p>
        </p:txBody>
      </p:sp>
    </p:spTree>
    <p:extLst>
      <p:ext uri="{BB962C8B-B14F-4D97-AF65-F5344CB8AC3E}">
        <p14:creationId xmlns:p14="http://schemas.microsoft.com/office/powerpoint/2010/main" val="17253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17155"/>
              </p:ext>
            </p:extLst>
          </p:nvPr>
        </p:nvGraphicFramePr>
        <p:xfrm>
          <a:off x="338931" y="1224973"/>
          <a:ext cx="1151413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5" name="Document" r:id="rId3" imgW="11511068" imgH="6019538" progId="Word.Document.12">
                  <p:embed/>
                </p:oleObj>
              </mc:Choice>
              <mc:Fallback>
                <p:oleObj name="Document" r:id="rId3" imgW="11511068" imgH="601953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931" y="1224973"/>
                        <a:ext cx="1151413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A13C26-4D22-46B7-B7D2-9ECA04A1C9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不同点</a:t>
            </a:r>
          </a:p>
        </p:txBody>
      </p:sp>
    </p:spTree>
    <p:extLst>
      <p:ext uri="{BB962C8B-B14F-4D97-AF65-F5344CB8AC3E}">
        <p14:creationId xmlns:p14="http://schemas.microsoft.com/office/powerpoint/2010/main" val="33214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93237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5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315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4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47402"/>
              </p:ext>
            </p:extLst>
          </p:nvPr>
        </p:nvGraphicFramePr>
        <p:xfrm>
          <a:off x="403181" y="2081678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181" y="2081678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55756CC-1C7F-4044-8AB4-4FA3BD8AE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16.1.2  </a:t>
            </a:r>
            <a:r>
              <a:rPr lang="zh-CN" altLang="en-US" dirty="0"/>
              <a:t>博弈论中的经典案例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33148-5A1B-4851-9361-9FF0CC09BB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52566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囚徒困境</a:t>
            </a:r>
          </a:p>
        </p:txBody>
      </p:sp>
    </p:spTree>
    <p:extLst>
      <p:ext uri="{BB962C8B-B14F-4D97-AF65-F5344CB8AC3E}">
        <p14:creationId xmlns:p14="http://schemas.microsoft.com/office/powerpoint/2010/main" val="318928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3813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2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1603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8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7528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智猪博弈</a:t>
            </a:r>
          </a:p>
        </p:txBody>
      </p:sp>
    </p:spTree>
    <p:extLst>
      <p:ext uri="{BB962C8B-B14F-4D97-AF65-F5344CB8AC3E}">
        <p14:creationId xmlns:p14="http://schemas.microsoft.com/office/powerpoint/2010/main" val="32504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2755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7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40331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斗鸡博弈</a:t>
            </a:r>
          </a:p>
        </p:txBody>
      </p:sp>
    </p:spTree>
    <p:extLst>
      <p:ext uri="{BB962C8B-B14F-4D97-AF65-F5344CB8AC3E}">
        <p14:creationId xmlns:p14="http://schemas.microsoft.com/office/powerpoint/2010/main" val="39152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16.2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零和博弈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16.1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3A1C37-88E2-41D8-B176-7BA6495419BE}"/>
              </a:ext>
            </a:extLst>
          </p:cNvPr>
          <p:cNvSpPr txBox="1"/>
          <p:nvPr/>
        </p:nvSpPr>
        <p:spPr>
          <a:xfrm>
            <a:off x="6204575" y="342900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16.3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零和博弈的混合策略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B42CA9-00B6-4984-92DA-964B35F5A938}"/>
              </a:ext>
            </a:extLst>
          </p:cNvPr>
          <p:cNvSpPr txBox="1"/>
          <p:nvPr/>
        </p:nvSpPr>
        <p:spPr>
          <a:xfrm>
            <a:off x="6199438" y="4151896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16.4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双矩阵博弈模型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561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2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08175"/>
              </p:ext>
            </p:extLst>
          </p:nvPr>
        </p:nvGraphicFramePr>
        <p:xfrm>
          <a:off x="341224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224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2E02A0D-C835-4E34-A94C-7EAE28EF4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16.1.3  </a:t>
            </a:r>
            <a:r>
              <a:rPr lang="zh-CN" altLang="zh-CN" dirty="0"/>
              <a:t>博弈的一般概念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884333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局中人（</a:t>
            </a:r>
            <a:r>
              <a:rPr lang="en-US" altLang="zh-CN" dirty="0"/>
              <a:t>Player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21964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策略集（</a:t>
            </a:r>
            <a:r>
              <a:rPr lang="en-US" altLang="zh-CN" dirty="0"/>
              <a:t>Strategies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8142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9573088" cy="62547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赢得函数（支付函数）（</a:t>
            </a:r>
            <a:r>
              <a:rPr lang="en-US" altLang="zh-CN" dirty="0"/>
              <a:t>Payoff Function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7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79910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408FF3-9A33-45E9-9CB1-676E98619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9573088" cy="625475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博弈问题的分类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8634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0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16.2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零和博弈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3543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4213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5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0ACCDF8-4EFB-4B66-9957-B7BB3C594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7862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497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2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9952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0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7421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8678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4BF4107-C3B1-4072-B2CA-72FB8C05E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402"/>
              </p:ext>
            </p:extLst>
          </p:nvPr>
        </p:nvGraphicFramePr>
        <p:xfrm>
          <a:off x="861839" y="231001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7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839" y="231001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70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2829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2833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6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304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3F6667-0B07-401E-B39C-902192ECC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60104"/>
              </p:ext>
            </p:extLst>
          </p:nvPr>
        </p:nvGraphicFramePr>
        <p:xfrm>
          <a:off x="709438" y="487033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9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8" y="487033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04060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4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01859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2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1187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4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644CE1-942E-44D5-BA44-F963DB895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3219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39763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16.3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零和博弈的混合策略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81478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66518"/>
              </p:ext>
            </p:extLst>
          </p:nvPr>
        </p:nvGraphicFramePr>
        <p:xfrm>
          <a:off x="419806" y="144309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44309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6806AA-6E61-46D4-83EF-50D9583B5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16.3.1  </a:t>
            </a:r>
            <a:r>
              <a:rPr lang="zh-CN" altLang="zh-CN" dirty="0"/>
              <a:t>零和博弈的混合策略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0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32863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6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2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5808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2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5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9333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65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335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987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50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1024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76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2361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4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644CE1-942E-44D5-BA44-F963DB895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7169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1644CE1-942E-44D5-BA44-F963DB895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6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3077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773428"/>
              </p:ext>
            </p:extLst>
          </p:nvPr>
        </p:nvGraphicFramePr>
        <p:xfrm>
          <a:off x="711200" y="1049338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7" name="Document" r:id="rId3" imgW="11106616" imgH="5753837" progId="Word.Document.12">
                  <p:embed/>
                </p:oleObj>
              </mc:Choice>
              <mc:Fallback>
                <p:oleObj name="Document" r:id="rId3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5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079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2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63469"/>
              </p:ext>
            </p:extLst>
          </p:nvPr>
        </p:nvGraphicFramePr>
        <p:xfrm>
          <a:off x="474864" y="2248840"/>
          <a:ext cx="1146593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1" name="Document" r:id="rId3" imgW="12258082" imgH="5476601" progId="Word.Document.12">
                  <p:embed/>
                </p:oleObj>
              </mc:Choice>
              <mc:Fallback>
                <p:oleObj name="Document" r:id="rId3" imgW="12258082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864" y="2248840"/>
                        <a:ext cx="1146593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6806AA-6E61-46D4-83EF-50D9583B5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16.3.1  </a:t>
            </a:r>
            <a:r>
              <a:rPr lang="zh-CN" altLang="zh-CN" dirty="0"/>
              <a:t>零和博弈的混合策略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AD2E7-DC01-4E16-A58F-44AAF91D4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23365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线性方程组方法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1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4656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3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8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498"/>
              </p:ext>
            </p:extLst>
          </p:nvPr>
        </p:nvGraphicFramePr>
        <p:xfrm>
          <a:off x="714375" y="881495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881495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2C3F52-2CFF-4C31-A686-CADAD4BAC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4416"/>
              </p:ext>
            </p:extLst>
          </p:nvPr>
        </p:nvGraphicFramePr>
        <p:xfrm>
          <a:off x="714375" y="2131176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4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5" y="2131176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19217"/>
              </p:ext>
            </p:extLst>
          </p:nvPr>
        </p:nvGraphicFramePr>
        <p:xfrm>
          <a:off x="714375" y="1047750"/>
          <a:ext cx="10906125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89" name="Document" r:id="rId3" imgW="11106616" imgH="5979521" progId="Word.Document.12">
                  <p:embed/>
                </p:oleObj>
              </mc:Choice>
              <mc:Fallback>
                <p:oleObj name="Document" r:id="rId3" imgW="11106616" imgH="59795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85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3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48358"/>
              </p:ext>
            </p:extLst>
          </p:nvPr>
        </p:nvGraphicFramePr>
        <p:xfrm>
          <a:off x="642937" y="814993"/>
          <a:ext cx="10906125" cy="58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5" name="Document" r:id="rId3" imgW="11106616" imgH="5941666" progId="Word.Document.12">
                  <p:embed/>
                </p:oleObj>
              </mc:Choice>
              <mc:Fallback>
                <p:oleObj name="Document" r:id="rId3" imgW="11106616" imgH="59416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7" y="814993"/>
                        <a:ext cx="10906125" cy="581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6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37462"/>
              </p:ext>
            </p:extLst>
          </p:nvPr>
        </p:nvGraphicFramePr>
        <p:xfrm>
          <a:off x="498245" y="1014499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245" y="1014499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5840BE2-4EB9-4345-B4F8-B0A58E30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4" y="1280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42263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4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644CE1-942E-44D5-BA44-F963DB895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786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5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1644CE1-942E-44D5-BA44-F963DB895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2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73402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7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A3275-8B92-4D54-97A7-9D0F272A7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292" y="705643"/>
            <a:ext cx="11236325" cy="544671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ex16_3.py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([[3,1,1,1,1,-1],[1,3,1,1,-1,1],[1,-1,3,1,1,1],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[-1,1,1,3,1,1],[1,1,-1,1,3,1],[1,1,1,-1,1,3]],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Az1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([A.T, -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((6,1))])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Az2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([Az1, [1,1,1,1,1,1,0]])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构造完整的系数阵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([[0,0,0,0,0,0,1]]).T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非线性方程组的常数项列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Az3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([Az2,B])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构造增广阵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Az4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sp.Matrix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(Az3.astype(int))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转换为符号矩阵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 = Az4.rref()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把增广阵化成行最简形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(Az2) @ B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求最小范数解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行最简形为：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\n',s1[0]); 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最小范数解为：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\n',s2)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('data15_3.txt',A,fmt='%.0f')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68288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12880"/>
              </p:ext>
            </p:extLst>
          </p:nvPr>
        </p:nvGraphicFramePr>
        <p:xfrm>
          <a:off x="515938" y="1230313"/>
          <a:ext cx="10906125" cy="537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8" y="1230313"/>
                        <a:ext cx="10906125" cy="537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6009D1-2D04-4D78-BED7-D3F14C1BC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零和博弈的线性规划解法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4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07862"/>
              </p:ext>
            </p:extLst>
          </p:nvPr>
        </p:nvGraphicFramePr>
        <p:xfrm>
          <a:off x="449263" y="847725"/>
          <a:ext cx="10906125" cy="613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9" name="Document" r:id="rId3" imgW="11106616" imgH="6265410" progId="Word.Document.12">
                  <p:embed/>
                </p:oleObj>
              </mc:Choice>
              <mc:Fallback>
                <p:oleObj name="Document" r:id="rId3" imgW="11106616" imgH="626541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263" y="847725"/>
                        <a:ext cx="10906125" cy="613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4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63402"/>
              </p:ext>
            </p:extLst>
          </p:nvPr>
        </p:nvGraphicFramePr>
        <p:xfrm>
          <a:off x="714375" y="1047750"/>
          <a:ext cx="109061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5" name="Document" r:id="rId3" imgW="11106616" imgH="5587279" progId="Word.Document.12">
                  <p:embed/>
                </p:oleObj>
              </mc:Choice>
              <mc:Fallback>
                <p:oleObj name="Document" r:id="rId3" imgW="11106616" imgH="558727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4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575172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7A64B42-74FB-4175-A418-4DC1C5898F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76886"/>
              </p:ext>
            </p:extLst>
          </p:nvPr>
        </p:nvGraphicFramePr>
        <p:xfrm>
          <a:off x="714374" y="1981547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6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4" y="1981547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6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7CF37-EF40-433F-9888-A3B828979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ex16_4.py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('data16_3.txt')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(6, pos=True); y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(6, pos=True)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v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ob1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(u); con1 = [A.T @ x &gt;=u, sum(x)==1]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prob1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(ob1, con1)  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构造第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个线性规划问题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prob1.solve(solver='GLPK_MI'); 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u:', prob1.value)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x:\n',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ob2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(v); con2 = [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A@y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&lt;=v, sum(y)==1]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prob2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(ob2, con2)  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构造第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个线性规划问题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prob2.solve(solver='GLPK_MI'); 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v:', prob2.value)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y:\n',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86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244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03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884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5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10110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1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16.1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3AB766-A132-4D30-8149-154583CCF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ex16_5.py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([[1/3,1/2,-1/3],[-2/5,1/5,-1/2],[1/2,-3/5,1/3]])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 pos=True); y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 pos=True)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v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ob1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(u); con1 = [A.T @ x &gt;=u, sum(x)==1]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prob1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(ob1, con1)  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构造第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个线性规划问题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prob1.solve(solver='GLPK_MI'); 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u:', prob1.value)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x:\n',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(x.value,4))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ob2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(v); con2 = [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A@y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&lt;=v, sum(y)==1]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prob2 =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(ob2, con2)  #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构造第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个线性规划问题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prob2.solve(solver='GLPK_MI'); 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v:', prob2.value)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y:\n',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(y.value,4))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37558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16.4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双矩阵博弈模型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4348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408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7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149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95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3699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D0FA16-939E-4A1B-ABA0-67BB42244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16.4.1  </a:t>
            </a:r>
            <a:r>
              <a:rPr lang="zh-CN" altLang="zh-CN" dirty="0"/>
              <a:t>非合作的双矩阵博弈的纯策略解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2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23802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5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37558"/>
              </p:ext>
            </p:extLst>
          </p:nvPr>
        </p:nvGraphicFramePr>
        <p:xfrm>
          <a:off x="714375" y="1047750"/>
          <a:ext cx="11056938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46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1056938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4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68849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1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34718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9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7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1620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2783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22313"/>
              </p:ext>
            </p:extLst>
          </p:nvPr>
        </p:nvGraphicFramePr>
        <p:xfrm>
          <a:off x="714375" y="1047750"/>
          <a:ext cx="11056938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5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1056938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5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492153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241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75020"/>
              </p:ext>
            </p:extLst>
          </p:nvPr>
        </p:nvGraphicFramePr>
        <p:xfrm>
          <a:off x="415925" y="1628775"/>
          <a:ext cx="10906125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925" y="1628775"/>
                        <a:ext cx="10906125" cy="537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D0FA16-939E-4A1B-ABA0-67BB42244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16.4.2  </a:t>
            </a:r>
            <a:r>
              <a:rPr lang="zh-CN" altLang="zh-CN" dirty="0"/>
              <a:t>非合作的双矩阵博弈的混合策略解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570991"/>
              </p:ext>
            </p:extLst>
          </p:nvPr>
        </p:nvGraphicFramePr>
        <p:xfrm>
          <a:off x="349250" y="1479550"/>
          <a:ext cx="10906125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" y="1479550"/>
                        <a:ext cx="10906125" cy="537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47805-F20C-4E2F-9C5F-F9AF34392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混合策略解的基本概念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5689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6495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3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64217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D62C6F6-354A-480B-A1E3-A1964FC22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47730"/>
              </p:ext>
            </p:extLst>
          </p:nvPr>
        </p:nvGraphicFramePr>
        <p:xfrm>
          <a:off x="714375" y="3125787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5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5" y="3125787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2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04329"/>
              </p:ext>
            </p:extLst>
          </p:nvPr>
        </p:nvGraphicFramePr>
        <p:xfrm>
          <a:off x="714375" y="1047750"/>
          <a:ext cx="1090612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38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36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9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36044"/>
              </p:ext>
            </p:extLst>
          </p:nvPr>
        </p:nvGraphicFramePr>
        <p:xfrm>
          <a:off x="352306" y="147121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306" y="147121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47805-F20C-4E2F-9C5F-F9AF34392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混合策略解的求法举例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3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97919"/>
              </p:ext>
            </p:extLst>
          </p:nvPr>
        </p:nvGraphicFramePr>
        <p:xfrm>
          <a:off x="714375" y="1047750"/>
          <a:ext cx="11056938" cy="590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3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1056938" cy="590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6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37342"/>
              </p:ext>
            </p:extLst>
          </p:nvPr>
        </p:nvGraphicFramePr>
        <p:xfrm>
          <a:off x="341224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224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2E02A0D-C835-4E34-A94C-7EAE28EF4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16.1.1  </a:t>
            </a:r>
            <a:r>
              <a:rPr lang="zh-CN" altLang="en-US" dirty="0"/>
              <a:t>博弈论的定义</a:t>
            </a:r>
          </a:p>
        </p:txBody>
      </p:sp>
    </p:spTree>
    <p:extLst>
      <p:ext uri="{BB962C8B-B14F-4D97-AF65-F5344CB8AC3E}">
        <p14:creationId xmlns:p14="http://schemas.microsoft.com/office/powerpoint/2010/main" val="206718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18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4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36489"/>
              </p:ext>
            </p:extLst>
          </p:nvPr>
        </p:nvGraphicFramePr>
        <p:xfrm>
          <a:off x="692813" y="86082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6" name="Document" r:id="rId3" imgW="11106616" imgH="5985649" progId="Word.Document.12">
                  <p:embed/>
                </p:oleObj>
              </mc:Choice>
              <mc:Fallback>
                <p:oleObj name="Document" r:id="rId3" imgW="11106616" imgH="598564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813" y="86082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8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342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536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306502"/>
              </p:ext>
            </p:extLst>
          </p:nvPr>
        </p:nvGraphicFramePr>
        <p:xfrm>
          <a:off x="714375" y="1047750"/>
          <a:ext cx="10906125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58" name="Document" r:id="rId3" imgW="11106616" imgH="5553030" progId="Word.Document.12">
                  <p:embed/>
                </p:oleObj>
              </mc:Choice>
              <mc:Fallback>
                <p:oleObj name="Document" r:id="rId3" imgW="11106616" imgH="555303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047750"/>
                        <a:ext cx="10906125" cy="543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2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02333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5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5DA784-0508-42FD-BD00-D5E6FFCA9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ex16_7.py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minimize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([[14,13,12],[13,12,12],[12,12,13]])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([[13,14,15],[14,15,15],[15,15,14]])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lambda z: sum(z)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定义虚拟的目标函数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con1 = {'type':'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ineq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fun':lambda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z:z[:3]@a@z[3:]-a@z[3:]}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con2 = {'type':'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ineq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fun':lambda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z:z[:3]@b@z[3:]-b.T@z[:3]}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con3 = {'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type':'eq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fun':lambda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z:sum(z[:3])-1}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con4 = {'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type':'eq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fun':lambda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z:sum(z[3:])-1}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[con1, con2, con3, con4]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bd = [(0, 1) for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range(6)]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minimize(obj,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(6), constraints=con, bounds=bd)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解的详细信息如下：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s)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s.x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[:3]; y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s.x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[3:]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print('x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的解为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:',x); print('y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的解为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:',y)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甲队平均得分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x@a@y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乙队平均得分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x@b@y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70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1059</Words>
  <Application>Microsoft Office PowerPoint</Application>
  <PresentationFormat>宽屏</PresentationFormat>
  <Paragraphs>98</Paragraphs>
  <Slides>96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2" baseType="lpstr">
      <vt:lpstr>微软雅黑</vt:lpstr>
      <vt:lpstr>Arial</vt:lpstr>
      <vt:lpstr>Calibri</vt:lpstr>
      <vt:lpstr>Times New Roman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68</cp:revision>
  <dcterms:created xsi:type="dcterms:W3CDTF">2020-12-25T07:26:00Z</dcterms:created>
  <dcterms:modified xsi:type="dcterms:W3CDTF">2022-01-20T09:43:26Z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