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40" r:id="rId2"/>
    <p:sldId id="341" r:id="rId3"/>
    <p:sldId id="342" r:id="rId4"/>
    <p:sldId id="384" r:id="rId5"/>
    <p:sldId id="352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44" r:id="rId14"/>
    <p:sldId id="345" r:id="rId15"/>
    <p:sldId id="346" r:id="rId16"/>
    <p:sldId id="347" r:id="rId17"/>
    <p:sldId id="392" r:id="rId18"/>
    <p:sldId id="369" r:id="rId19"/>
    <p:sldId id="370" r:id="rId20"/>
    <p:sldId id="371" r:id="rId21"/>
    <p:sldId id="372" r:id="rId22"/>
    <p:sldId id="373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38" autoAdjust="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B153A-C97E-4445-A936-4DAEB0B319B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184D5B5-1B0A-4F3A-9BA7-71398422A82B}">
      <dgm:prSet/>
      <dgm:spPr/>
      <dgm:t>
        <a:bodyPr/>
        <a:lstStyle/>
        <a:p>
          <a:pPr rtl="0"/>
          <a:r>
            <a:rPr lang="it-IT" dirty="0" smtClean="0"/>
            <a:t>Rapporto usato</a:t>
          </a:r>
          <a:endParaRPr lang="it-IT" dirty="0"/>
        </a:p>
      </dgm:t>
    </dgm:pt>
    <dgm:pt modelId="{1E534164-6EA9-4BD0-A579-5C4FF8318EC2}" type="parTrans" cxnId="{7BF774A8-CE5A-4EF8-B620-9BABFDEBC05A}">
      <dgm:prSet/>
      <dgm:spPr/>
      <dgm:t>
        <a:bodyPr/>
        <a:lstStyle/>
        <a:p>
          <a:endParaRPr lang="it-IT"/>
        </a:p>
      </dgm:t>
    </dgm:pt>
    <dgm:pt modelId="{C1B6E4DA-3190-456F-935F-2E6036BF8C3B}" type="sibTrans" cxnId="{7BF774A8-CE5A-4EF8-B620-9BABFDEBC05A}">
      <dgm:prSet/>
      <dgm:spPr/>
      <dgm:t>
        <a:bodyPr/>
        <a:lstStyle/>
        <a:p>
          <a:endParaRPr lang="it-IT"/>
        </a:p>
      </dgm:t>
    </dgm:pt>
    <dgm:pt modelId="{BEF22BE1-2EBE-4830-BCAF-F4469F80E9F9}">
      <dgm:prSet/>
      <dgm:spPr/>
      <dgm:t>
        <a:bodyPr/>
        <a:lstStyle/>
        <a:p>
          <a:pPr rtl="0"/>
          <a:r>
            <a:rPr lang="it-IT" dirty="0" smtClean="0"/>
            <a:t>Diametro ruota</a:t>
          </a:r>
          <a:endParaRPr lang="it-IT" dirty="0"/>
        </a:p>
      </dgm:t>
    </dgm:pt>
    <dgm:pt modelId="{2B9BF985-42CB-4F18-ABEF-76D29C4EC602}" type="parTrans" cxnId="{2B57B928-7CF0-46DF-BC11-26984E5792DA}">
      <dgm:prSet/>
      <dgm:spPr/>
      <dgm:t>
        <a:bodyPr/>
        <a:lstStyle/>
        <a:p>
          <a:endParaRPr lang="it-IT"/>
        </a:p>
      </dgm:t>
    </dgm:pt>
    <dgm:pt modelId="{11CF6067-3DBB-4967-93C5-5E12FF4BA2CC}" type="sibTrans" cxnId="{2B57B928-7CF0-46DF-BC11-26984E5792DA}">
      <dgm:prSet/>
      <dgm:spPr/>
      <dgm:t>
        <a:bodyPr/>
        <a:lstStyle/>
        <a:p>
          <a:endParaRPr lang="it-IT"/>
        </a:p>
      </dgm:t>
    </dgm:pt>
    <dgm:pt modelId="{5EA2FB58-0256-4CBF-90FE-12CA9A59DEEC}">
      <dgm:prSet/>
      <dgm:spPr/>
      <dgm:t>
        <a:bodyPr/>
        <a:lstStyle/>
        <a:p>
          <a:pPr rtl="0"/>
          <a:r>
            <a:rPr lang="it-IT" dirty="0" smtClean="0"/>
            <a:t>Cadenza</a:t>
          </a:r>
          <a:endParaRPr lang="it-IT" dirty="0"/>
        </a:p>
      </dgm:t>
    </dgm:pt>
    <dgm:pt modelId="{88C1498B-E234-4EAF-8B3A-2A14DA4D543A}" type="parTrans" cxnId="{326E0B8F-917F-4630-A53D-C676C1F4EB03}">
      <dgm:prSet/>
      <dgm:spPr/>
      <dgm:t>
        <a:bodyPr/>
        <a:lstStyle/>
        <a:p>
          <a:endParaRPr lang="it-IT"/>
        </a:p>
      </dgm:t>
    </dgm:pt>
    <dgm:pt modelId="{006C41A5-5D10-4A02-B0DB-C0E33BE34692}" type="sibTrans" cxnId="{326E0B8F-917F-4630-A53D-C676C1F4EB03}">
      <dgm:prSet/>
      <dgm:spPr/>
      <dgm:t>
        <a:bodyPr/>
        <a:lstStyle/>
        <a:p>
          <a:endParaRPr lang="it-IT"/>
        </a:p>
      </dgm:t>
    </dgm:pt>
    <dgm:pt modelId="{638E542E-9DDD-4042-A2FA-9FA10793EE5B}">
      <dgm:prSet/>
      <dgm:spPr/>
      <dgm:t>
        <a:bodyPr/>
        <a:lstStyle/>
        <a:p>
          <a:pPr rtl="0"/>
          <a:r>
            <a:rPr lang="it-IT" smtClean="0"/>
            <a:t>Velocità</a:t>
          </a:r>
          <a:endParaRPr lang="it-IT" dirty="0"/>
        </a:p>
      </dgm:t>
    </dgm:pt>
    <dgm:pt modelId="{48B2B2C7-1E29-4E14-AB64-F70D9A4E6F89}" type="parTrans" cxnId="{86CAA2BE-CAD7-449D-8772-C31A06E98524}">
      <dgm:prSet/>
      <dgm:spPr/>
      <dgm:t>
        <a:bodyPr/>
        <a:lstStyle/>
        <a:p>
          <a:endParaRPr lang="it-IT"/>
        </a:p>
      </dgm:t>
    </dgm:pt>
    <dgm:pt modelId="{7ABE12F7-2E94-4B20-B805-849F376593FC}" type="sibTrans" cxnId="{86CAA2BE-CAD7-449D-8772-C31A06E98524}">
      <dgm:prSet/>
      <dgm:spPr/>
      <dgm:t>
        <a:bodyPr/>
        <a:lstStyle/>
        <a:p>
          <a:endParaRPr lang="it-IT"/>
        </a:p>
      </dgm:t>
    </dgm:pt>
    <dgm:pt modelId="{1B9D22E0-68C0-4F85-B89C-FF222445A672}" type="pres">
      <dgm:prSet presAssocID="{232B153A-C97E-4445-A936-4DAEB0B319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3C5AEBA-FB82-4D69-A797-FE9948E2DFE1}" type="pres">
      <dgm:prSet presAssocID="{232B153A-C97E-4445-A936-4DAEB0B319BB}" presName="vNodes" presStyleCnt="0"/>
      <dgm:spPr/>
    </dgm:pt>
    <dgm:pt modelId="{36357F65-3DAE-4873-9176-B67F254B6D1E}" type="pres">
      <dgm:prSet presAssocID="{6184D5B5-1B0A-4F3A-9BA7-71398422A8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E1C1118-F811-44E5-B141-EE5A9D980028}" type="pres">
      <dgm:prSet presAssocID="{C1B6E4DA-3190-456F-935F-2E6036BF8C3B}" presName="spacerT" presStyleCnt="0"/>
      <dgm:spPr/>
    </dgm:pt>
    <dgm:pt modelId="{A84EDA53-3BD8-4ADF-B15C-AD26419C880E}" type="pres">
      <dgm:prSet presAssocID="{C1B6E4DA-3190-456F-935F-2E6036BF8C3B}" presName="sibTrans" presStyleLbl="sibTrans2D1" presStyleIdx="0" presStyleCnt="3"/>
      <dgm:spPr/>
      <dgm:t>
        <a:bodyPr/>
        <a:lstStyle/>
        <a:p>
          <a:endParaRPr lang="it-IT"/>
        </a:p>
      </dgm:t>
    </dgm:pt>
    <dgm:pt modelId="{5EFEA825-0209-42AD-9FC2-E3455D1705FD}" type="pres">
      <dgm:prSet presAssocID="{C1B6E4DA-3190-456F-935F-2E6036BF8C3B}" presName="spacerB" presStyleCnt="0"/>
      <dgm:spPr/>
    </dgm:pt>
    <dgm:pt modelId="{BA1CADE9-94AF-4EA7-8D14-5845C0390D38}" type="pres">
      <dgm:prSet presAssocID="{BEF22BE1-2EBE-4830-BCAF-F4469F80E9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908F4B-CEB5-4C2C-B0FF-F1D3AB5E3E5A}" type="pres">
      <dgm:prSet presAssocID="{11CF6067-3DBB-4967-93C5-5E12FF4BA2CC}" presName="spacerT" presStyleCnt="0"/>
      <dgm:spPr/>
    </dgm:pt>
    <dgm:pt modelId="{87A2C5D0-D17E-4EAF-81DA-8CC5DD302DF4}" type="pres">
      <dgm:prSet presAssocID="{11CF6067-3DBB-4967-93C5-5E12FF4BA2CC}" presName="sibTrans" presStyleLbl="sibTrans2D1" presStyleIdx="1" presStyleCnt="3"/>
      <dgm:spPr/>
      <dgm:t>
        <a:bodyPr/>
        <a:lstStyle/>
        <a:p>
          <a:endParaRPr lang="it-IT"/>
        </a:p>
      </dgm:t>
    </dgm:pt>
    <dgm:pt modelId="{795CFB33-AB4D-4076-9B71-9FD20810B6FE}" type="pres">
      <dgm:prSet presAssocID="{11CF6067-3DBB-4967-93C5-5E12FF4BA2CC}" presName="spacerB" presStyleCnt="0"/>
      <dgm:spPr/>
    </dgm:pt>
    <dgm:pt modelId="{E14CD659-3FB2-48CC-B9A4-8DB782B49714}" type="pres">
      <dgm:prSet presAssocID="{5EA2FB58-0256-4CBF-90FE-12CA9A59DEE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8CA50F1-AC89-4CBB-9B51-C335E09A1F04}" type="pres">
      <dgm:prSet presAssocID="{232B153A-C97E-4445-A936-4DAEB0B319BB}" presName="sibTransLast" presStyleLbl="sibTrans2D1" presStyleIdx="2" presStyleCnt="3"/>
      <dgm:spPr/>
      <dgm:t>
        <a:bodyPr/>
        <a:lstStyle/>
        <a:p>
          <a:endParaRPr lang="it-IT"/>
        </a:p>
      </dgm:t>
    </dgm:pt>
    <dgm:pt modelId="{BBBB9F42-6906-4243-9D4A-EA0EF2C7AE44}" type="pres">
      <dgm:prSet presAssocID="{232B153A-C97E-4445-A936-4DAEB0B319BB}" presName="connectorText" presStyleLbl="sibTrans2D1" presStyleIdx="2" presStyleCnt="3"/>
      <dgm:spPr/>
      <dgm:t>
        <a:bodyPr/>
        <a:lstStyle/>
        <a:p>
          <a:endParaRPr lang="it-IT"/>
        </a:p>
      </dgm:t>
    </dgm:pt>
    <dgm:pt modelId="{366FCC2B-FEFC-47FD-AA58-24C44D6DF91C}" type="pres">
      <dgm:prSet presAssocID="{232B153A-C97E-4445-A936-4DAEB0B319BB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B167D10-DB88-4899-B805-7EE7C55D6585}" type="presOf" srcId="{5EA2FB58-0256-4CBF-90FE-12CA9A59DEEC}" destId="{E14CD659-3FB2-48CC-B9A4-8DB782B49714}" srcOrd="0" destOrd="0" presId="urn:microsoft.com/office/officeart/2005/8/layout/equation2"/>
    <dgm:cxn modelId="{2B57B928-7CF0-46DF-BC11-26984E5792DA}" srcId="{232B153A-C97E-4445-A936-4DAEB0B319BB}" destId="{BEF22BE1-2EBE-4830-BCAF-F4469F80E9F9}" srcOrd="1" destOrd="0" parTransId="{2B9BF985-42CB-4F18-ABEF-76D29C4EC602}" sibTransId="{11CF6067-3DBB-4967-93C5-5E12FF4BA2CC}"/>
    <dgm:cxn modelId="{A935CDF2-C3CF-43D8-8202-766B9DFE6014}" type="presOf" srcId="{232B153A-C97E-4445-A936-4DAEB0B319BB}" destId="{1B9D22E0-68C0-4F85-B89C-FF222445A672}" srcOrd="0" destOrd="0" presId="urn:microsoft.com/office/officeart/2005/8/layout/equation2"/>
    <dgm:cxn modelId="{86CAA2BE-CAD7-449D-8772-C31A06E98524}" srcId="{232B153A-C97E-4445-A936-4DAEB0B319BB}" destId="{638E542E-9DDD-4042-A2FA-9FA10793EE5B}" srcOrd="3" destOrd="0" parTransId="{48B2B2C7-1E29-4E14-AB64-F70D9A4E6F89}" sibTransId="{7ABE12F7-2E94-4B20-B805-849F376593FC}"/>
    <dgm:cxn modelId="{DF162590-9F7A-422D-8253-7D9940744EE2}" type="presOf" srcId="{11CF6067-3DBB-4967-93C5-5E12FF4BA2CC}" destId="{87A2C5D0-D17E-4EAF-81DA-8CC5DD302DF4}" srcOrd="0" destOrd="0" presId="urn:microsoft.com/office/officeart/2005/8/layout/equation2"/>
    <dgm:cxn modelId="{C54223C6-8B7F-4476-8635-AD5F85AF459A}" type="presOf" srcId="{006C41A5-5D10-4A02-B0DB-C0E33BE34692}" destId="{BBBB9F42-6906-4243-9D4A-EA0EF2C7AE44}" srcOrd="1" destOrd="0" presId="urn:microsoft.com/office/officeart/2005/8/layout/equation2"/>
    <dgm:cxn modelId="{F6D08AD8-DE4A-4200-9314-7993BEE6DC52}" type="presOf" srcId="{006C41A5-5D10-4A02-B0DB-C0E33BE34692}" destId="{F8CA50F1-AC89-4CBB-9B51-C335E09A1F04}" srcOrd="0" destOrd="0" presId="urn:microsoft.com/office/officeart/2005/8/layout/equation2"/>
    <dgm:cxn modelId="{C2BAE889-F4B3-46A0-881F-7D4F803B72EF}" type="presOf" srcId="{638E542E-9DDD-4042-A2FA-9FA10793EE5B}" destId="{366FCC2B-FEFC-47FD-AA58-24C44D6DF91C}" srcOrd="0" destOrd="0" presId="urn:microsoft.com/office/officeart/2005/8/layout/equation2"/>
    <dgm:cxn modelId="{AAC2DBB7-7729-48BF-89E1-634A9A111BA7}" type="presOf" srcId="{BEF22BE1-2EBE-4830-BCAF-F4469F80E9F9}" destId="{BA1CADE9-94AF-4EA7-8D14-5845C0390D38}" srcOrd="0" destOrd="0" presId="urn:microsoft.com/office/officeart/2005/8/layout/equation2"/>
    <dgm:cxn modelId="{8183502D-717B-4F99-BD98-41E81AB7903C}" type="presOf" srcId="{C1B6E4DA-3190-456F-935F-2E6036BF8C3B}" destId="{A84EDA53-3BD8-4ADF-B15C-AD26419C880E}" srcOrd="0" destOrd="0" presId="urn:microsoft.com/office/officeart/2005/8/layout/equation2"/>
    <dgm:cxn modelId="{0476BF6B-A3AD-4349-A10D-7AF07C7BB0D4}" type="presOf" srcId="{6184D5B5-1B0A-4F3A-9BA7-71398422A82B}" destId="{36357F65-3DAE-4873-9176-B67F254B6D1E}" srcOrd="0" destOrd="0" presId="urn:microsoft.com/office/officeart/2005/8/layout/equation2"/>
    <dgm:cxn modelId="{7BF774A8-CE5A-4EF8-B620-9BABFDEBC05A}" srcId="{232B153A-C97E-4445-A936-4DAEB0B319BB}" destId="{6184D5B5-1B0A-4F3A-9BA7-71398422A82B}" srcOrd="0" destOrd="0" parTransId="{1E534164-6EA9-4BD0-A579-5C4FF8318EC2}" sibTransId="{C1B6E4DA-3190-456F-935F-2E6036BF8C3B}"/>
    <dgm:cxn modelId="{326E0B8F-917F-4630-A53D-C676C1F4EB03}" srcId="{232B153A-C97E-4445-A936-4DAEB0B319BB}" destId="{5EA2FB58-0256-4CBF-90FE-12CA9A59DEEC}" srcOrd="2" destOrd="0" parTransId="{88C1498B-E234-4EAF-8B3A-2A14DA4D543A}" sibTransId="{006C41A5-5D10-4A02-B0DB-C0E33BE34692}"/>
    <dgm:cxn modelId="{A8BCF029-D113-4252-A373-1E3577F6CECC}" type="presParOf" srcId="{1B9D22E0-68C0-4F85-B89C-FF222445A672}" destId="{D3C5AEBA-FB82-4D69-A797-FE9948E2DFE1}" srcOrd="0" destOrd="0" presId="urn:microsoft.com/office/officeart/2005/8/layout/equation2"/>
    <dgm:cxn modelId="{67C718A4-8FF5-4F61-8070-51FBFD5C5126}" type="presParOf" srcId="{D3C5AEBA-FB82-4D69-A797-FE9948E2DFE1}" destId="{36357F65-3DAE-4873-9176-B67F254B6D1E}" srcOrd="0" destOrd="0" presId="urn:microsoft.com/office/officeart/2005/8/layout/equation2"/>
    <dgm:cxn modelId="{825BD514-012E-4373-ABAF-416AED2EE68A}" type="presParOf" srcId="{D3C5AEBA-FB82-4D69-A797-FE9948E2DFE1}" destId="{8E1C1118-F811-44E5-B141-EE5A9D980028}" srcOrd="1" destOrd="0" presId="urn:microsoft.com/office/officeart/2005/8/layout/equation2"/>
    <dgm:cxn modelId="{873E8E43-2BA9-4F12-BB2F-2C22270E9E10}" type="presParOf" srcId="{D3C5AEBA-FB82-4D69-A797-FE9948E2DFE1}" destId="{A84EDA53-3BD8-4ADF-B15C-AD26419C880E}" srcOrd="2" destOrd="0" presId="urn:microsoft.com/office/officeart/2005/8/layout/equation2"/>
    <dgm:cxn modelId="{3335F3FB-5184-4C27-B959-4126C44B6481}" type="presParOf" srcId="{D3C5AEBA-FB82-4D69-A797-FE9948E2DFE1}" destId="{5EFEA825-0209-42AD-9FC2-E3455D1705FD}" srcOrd="3" destOrd="0" presId="urn:microsoft.com/office/officeart/2005/8/layout/equation2"/>
    <dgm:cxn modelId="{832E8CFE-559A-4092-A105-E5468C353406}" type="presParOf" srcId="{D3C5AEBA-FB82-4D69-A797-FE9948E2DFE1}" destId="{BA1CADE9-94AF-4EA7-8D14-5845C0390D38}" srcOrd="4" destOrd="0" presId="urn:microsoft.com/office/officeart/2005/8/layout/equation2"/>
    <dgm:cxn modelId="{3E20BC05-0BAC-4EEB-ABD0-C29EA8738CEA}" type="presParOf" srcId="{D3C5AEBA-FB82-4D69-A797-FE9948E2DFE1}" destId="{48908F4B-CEB5-4C2C-B0FF-F1D3AB5E3E5A}" srcOrd="5" destOrd="0" presId="urn:microsoft.com/office/officeart/2005/8/layout/equation2"/>
    <dgm:cxn modelId="{DB8C98AB-B6EF-45AE-B2BB-390EB53D7AE2}" type="presParOf" srcId="{D3C5AEBA-FB82-4D69-A797-FE9948E2DFE1}" destId="{87A2C5D0-D17E-4EAF-81DA-8CC5DD302DF4}" srcOrd="6" destOrd="0" presId="urn:microsoft.com/office/officeart/2005/8/layout/equation2"/>
    <dgm:cxn modelId="{2EC71489-D948-431B-8FEC-7A0A2D40DA81}" type="presParOf" srcId="{D3C5AEBA-FB82-4D69-A797-FE9948E2DFE1}" destId="{795CFB33-AB4D-4076-9B71-9FD20810B6FE}" srcOrd="7" destOrd="0" presId="urn:microsoft.com/office/officeart/2005/8/layout/equation2"/>
    <dgm:cxn modelId="{82C749BC-FD22-4722-BD7D-8A9EE270A682}" type="presParOf" srcId="{D3C5AEBA-FB82-4D69-A797-FE9948E2DFE1}" destId="{E14CD659-3FB2-48CC-B9A4-8DB782B49714}" srcOrd="8" destOrd="0" presId="urn:microsoft.com/office/officeart/2005/8/layout/equation2"/>
    <dgm:cxn modelId="{E133EEFB-9110-48A6-9277-E094DBCFDC6D}" type="presParOf" srcId="{1B9D22E0-68C0-4F85-B89C-FF222445A672}" destId="{F8CA50F1-AC89-4CBB-9B51-C335E09A1F04}" srcOrd="1" destOrd="0" presId="urn:microsoft.com/office/officeart/2005/8/layout/equation2"/>
    <dgm:cxn modelId="{252C849D-FDD3-4BEF-91C8-6F9FFB232DDE}" type="presParOf" srcId="{F8CA50F1-AC89-4CBB-9B51-C335E09A1F04}" destId="{BBBB9F42-6906-4243-9D4A-EA0EF2C7AE44}" srcOrd="0" destOrd="0" presId="urn:microsoft.com/office/officeart/2005/8/layout/equation2"/>
    <dgm:cxn modelId="{046C0A8A-3FAD-4D21-B0FE-9CE3B212BCEC}" type="presParOf" srcId="{1B9D22E0-68C0-4F85-B89C-FF222445A672}" destId="{366FCC2B-FEFC-47FD-AA58-24C44D6DF91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357F65-3DAE-4873-9176-B67F254B6D1E}">
      <dsp:nvSpPr>
        <dsp:cNvPr id="0" name=""/>
        <dsp:cNvSpPr/>
      </dsp:nvSpPr>
      <dsp:spPr>
        <a:xfrm>
          <a:off x="968437" y="899"/>
          <a:ext cx="722119" cy="722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Rapporto usato</a:t>
          </a:r>
          <a:endParaRPr lang="it-IT" sz="900" kern="1200" dirty="0"/>
        </a:p>
      </dsp:txBody>
      <dsp:txXfrm>
        <a:off x="968437" y="899"/>
        <a:ext cx="722119" cy="722119"/>
      </dsp:txXfrm>
    </dsp:sp>
    <dsp:sp modelId="{A84EDA53-3BD8-4ADF-B15C-AD26419C880E}">
      <dsp:nvSpPr>
        <dsp:cNvPr id="0" name=""/>
        <dsp:cNvSpPr/>
      </dsp:nvSpPr>
      <dsp:spPr>
        <a:xfrm>
          <a:off x="1120082" y="781655"/>
          <a:ext cx="418829" cy="41882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1120082" y="781655"/>
        <a:ext cx="418829" cy="418829"/>
      </dsp:txXfrm>
    </dsp:sp>
    <dsp:sp modelId="{BA1CADE9-94AF-4EA7-8D14-5845C0390D38}">
      <dsp:nvSpPr>
        <dsp:cNvPr id="0" name=""/>
        <dsp:cNvSpPr/>
      </dsp:nvSpPr>
      <dsp:spPr>
        <a:xfrm>
          <a:off x="968437" y="1259120"/>
          <a:ext cx="722119" cy="722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Diametro ruota</a:t>
          </a:r>
          <a:endParaRPr lang="it-IT" sz="900" kern="1200" dirty="0"/>
        </a:p>
      </dsp:txBody>
      <dsp:txXfrm>
        <a:off x="968437" y="1259120"/>
        <a:ext cx="722119" cy="722119"/>
      </dsp:txXfrm>
    </dsp:sp>
    <dsp:sp modelId="{87A2C5D0-D17E-4EAF-81DA-8CC5DD302DF4}">
      <dsp:nvSpPr>
        <dsp:cNvPr id="0" name=""/>
        <dsp:cNvSpPr/>
      </dsp:nvSpPr>
      <dsp:spPr>
        <a:xfrm>
          <a:off x="1120082" y="2039875"/>
          <a:ext cx="418829" cy="41882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1120082" y="2039875"/>
        <a:ext cx="418829" cy="418829"/>
      </dsp:txXfrm>
    </dsp:sp>
    <dsp:sp modelId="{E14CD659-3FB2-48CC-B9A4-8DB782B49714}">
      <dsp:nvSpPr>
        <dsp:cNvPr id="0" name=""/>
        <dsp:cNvSpPr/>
      </dsp:nvSpPr>
      <dsp:spPr>
        <a:xfrm>
          <a:off x="968437" y="2517341"/>
          <a:ext cx="722119" cy="722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Cadenza</a:t>
          </a:r>
          <a:endParaRPr lang="it-IT" sz="900" kern="1200" dirty="0"/>
        </a:p>
      </dsp:txBody>
      <dsp:txXfrm>
        <a:off x="968437" y="2517341"/>
        <a:ext cx="722119" cy="722119"/>
      </dsp:txXfrm>
    </dsp:sp>
    <dsp:sp modelId="{F8CA50F1-AC89-4CBB-9B51-C335E09A1F04}">
      <dsp:nvSpPr>
        <dsp:cNvPr id="0" name=""/>
        <dsp:cNvSpPr/>
      </dsp:nvSpPr>
      <dsp:spPr>
        <a:xfrm>
          <a:off x="1798874" y="1485865"/>
          <a:ext cx="229633" cy="268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>
        <a:off x="1798874" y="1485865"/>
        <a:ext cx="229633" cy="268628"/>
      </dsp:txXfrm>
    </dsp:sp>
    <dsp:sp modelId="{366FCC2B-FEFC-47FD-AA58-24C44D6DF91C}">
      <dsp:nvSpPr>
        <dsp:cNvPr id="0" name=""/>
        <dsp:cNvSpPr/>
      </dsp:nvSpPr>
      <dsp:spPr>
        <a:xfrm>
          <a:off x="2123828" y="898060"/>
          <a:ext cx="1444238" cy="1444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smtClean="0"/>
            <a:t>Velocità</a:t>
          </a:r>
          <a:endParaRPr lang="it-IT" sz="2200" kern="1200" dirty="0"/>
        </a:p>
      </dsp:txBody>
      <dsp:txXfrm>
        <a:off x="2123828" y="898060"/>
        <a:ext cx="1444238" cy="1444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C2E912-BD33-44BB-80AD-3933CD7FD2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0A4B7-2DC6-4641-8E22-DE157EA1A92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B87FF-E573-469E-871B-0333C7F068A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A5BDEE6-2094-4B9F-9352-C861BBC4188B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72C4A9A-EDFA-417D-9C39-F6F41948319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C9733-3521-4895-9105-13FB59C35DC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7C5C4-BC78-4678-A375-1ADCAD6D5D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70C05-778D-496A-8786-999C91D0F39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560E6-6743-4879-9A75-376359790C6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55B6F-D563-4A54-9017-A23469042E6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0CA8D-6E26-4AF8-AE50-0D4604E87AA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76546-BDAC-4B56-B8E1-51380D5765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7596A-057B-4EFA-AFB9-5502F2EFB88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4CD694-64EC-4F4C-902F-862BF9C3BA5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35238"/>
            <a:ext cx="7772400" cy="1470025"/>
          </a:xfrm>
        </p:spPr>
        <p:txBody>
          <a:bodyPr/>
          <a:lstStyle/>
          <a:p>
            <a:r>
              <a:rPr lang="it-IT">
                <a:solidFill>
                  <a:srgbClr val="006699"/>
                </a:solidFill>
                <a:latin typeface="hooge 05_53" pitchFamily="2" charset="0"/>
              </a:rPr>
              <a:t>Creazione di classi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I pacchetti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3611563"/>
            <a:ext cx="8229600" cy="2481262"/>
          </a:xfrm>
          <a:noFill/>
          <a:ln/>
        </p:spPr>
        <p:txBody>
          <a:bodyPr/>
          <a:lstStyle/>
          <a:p>
            <a:pPr marL="381000" indent="-381000"/>
            <a:r>
              <a:rPr lang="it-IT" sz="3600" dirty="0"/>
              <a:t>Il file di classe si chiamerà </a:t>
            </a:r>
            <a:r>
              <a:rPr lang="it-IT" sz="3600" b="1" dirty="0" err="1" smtClean="0">
                <a:solidFill>
                  <a:srgbClr val="006699"/>
                </a:solidFill>
              </a:rPr>
              <a:t>Bike.as</a:t>
            </a:r>
            <a:r>
              <a:rPr lang="it-IT" sz="3600" dirty="0" smtClean="0"/>
              <a:t> </a:t>
            </a:r>
            <a:r>
              <a:rPr lang="it-IT" sz="3600" dirty="0"/>
              <a:t>e risiederà nella cartella del progetto:	</a:t>
            </a:r>
            <a:r>
              <a:rPr lang="it-IT" sz="3600" b="1" dirty="0" smtClean="0">
                <a:solidFill>
                  <a:srgbClr val="FC2818"/>
                </a:solidFill>
              </a:rPr>
              <a:t> D:\ProgettiFlash\Bicicletta\Bike.as</a:t>
            </a:r>
            <a:endParaRPr lang="it-IT" sz="3600" b="1" dirty="0">
              <a:solidFill>
                <a:srgbClr val="FC2818"/>
              </a:solidFill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9750" y="1458913"/>
            <a:ext cx="7848600" cy="1920875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it-IT" sz="2000" b="1" dirty="0">
                <a:latin typeface="Courier New" pitchFamily="49" charset="0"/>
              </a:rPr>
              <a:t>//package </a:t>
            </a:r>
            <a:r>
              <a:rPr lang="it-IT" sz="2000" b="1" dirty="0" err="1">
                <a:latin typeface="Courier New" pitchFamily="49" charset="0"/>
              </a:rPr>
              <a:t>aninimo</a:t>
            </a:r>
            <a:endParaRPr lang="it-IT" sz="2000" b="1" dirty="0"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it-IT" sz="2000" b="1" dirty="0">
                <a:latin typeface="Courier New" pitchFamily="49" charset="0"/>
              </a:rPr>
              <a:t>package {</a:t>
            </a:r>
          </a:p>
          <a:p>
            <a:pPr>
              <a:tabLst>
                <a:tab pos="228600" algn="l"/>
              </a:tabLst>
            </a:pPr>
            <a:r>
              <a:rPr lang="it-IT" sz="2000" b="1" dirty="0">
                <a:latin typeface="Courier New" pitchFamily="49" charset="0"/>
              </a:rPr>
              <a:t>	public </a:t>
            </a:r>
            <a:r>
              <a:rPr lang="it-IT" sz="2000" b="1" dirty="0" err="1">
                <a:latin typeface="Courier New" pitchFamily="49" charset="0"/>
              </a:rPr>
              <a:t>class</a:t>
            </a:r>
            <a:r>
              <a:rPr lang="it-IT" sz="2000" b="1" dirty="0">
                <a:latin typeface="Courier New" pitchFamily="49" charset="0"/>
              </a:rPr>
              <a:t> </a:t>
            </a:r>
            <a:r>
              <a:rPr lang="it-IT" sz="2000" b="1" dirty="0" smtClean="0">
                <a:latin typeface="Courier New" pitchFamily="49" charset="0"/>
              </a:rPr>
              <a:t>Bike{</a:t>
            </a:r>
            <a:endParaRPr lang="it-IT" sz="2000" b="1" dirty="0"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it-IT" sz="2000" b="1" dirty="0">
                <a:latin typeface="Courier New" pitchFamily="49" charset="0"/>
              </a:rPr>
              <a:t>	 ...</a:t>
            </a:r>
          </a:p>
          <a:p>
            <a:pPr>
              <a:tabLst>
                <a:tab pos="228600" algn="l"/>
              </a:tabLst>
            </a:pPr>
            <a:r>
              <a:rPr lang="it-IT" sz="2000" b="1" dirty="0">
                <a:latin typeface="Courier New" pitchFamily="49" charset="0"/>
              </a:rPr>
              <a:t>	}</a:t>
            </a:r>
          </a:p>
          <a:p>
            <a:pPr>
              <a:tabLst>
                <a:tab pos="228600" algn="l"/>
              </a:tabLst>
            </a:pPr>
            <a:r>
              <a:rPr lang="it-IT" sz="2000" b="1" dirty="0">
                <a:latin typeface="Courier New" pitchFamily="49" charset="0"/>
              </a:rPr>
              <a:t>}</a:t>
            </a:r>
            <a:endParaRPr lang="en-GB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I pacchetti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idx="1"/>
          </p:nvPr>
        </p:nvSpPr>
        <p:spPr>
          <a:xfrm>
            <a:off x="179388" y="3500438"/>
            <a:ext cx="8785225" cy="2481262"/>
          </a:xfrm>
          <a:noFill/>
          <a:ln/>
        </p:spPr>
        <p:txBody>
          <a:bodyPr/>
          <a:lstStyle/>
          <a:p>
            <a:pPr marL="381000" indent="-381000">
              <a:buFontTx/>
              <a:buNone/>
            </a:pPr>
            <a:r>
              <a:rPr lang="it-IT" sz="2800" dirty="0"/>
              <a:t>	Il file di classe si chiamerà </a:t>
            </a:r>
            <a:r>
              <a:rPr lang="it-IT" sz="2800" b="1" dirty="0" err="1" smtClean="0">
                <a:solidFill>
                  <a:srgbClr val="006699"/>
                </a:solidFill>
              </a:rPr>
              <a:t>Bike.as</a:t>
            </a:r>
            <a:r>
              <a:rPr lang="it-IT" sz="2800" dirty="0" smtClean="0"/>
              <a:t> </a:t>
            </a:r>
            <a:r>
              <a:rPr lang="it-IT" sz="2800" dirty="0"/>
              <a:t>e risiederà nella cartella </a:t>
            </a:r>
            <a:r>
              <a:rPr lang="it-IT" sz="2800" dirty="0" err="1"/>
              <a:t>classiProgetto</a:t>
            </a:r>
            <a:r>
              <a:rPr lang="it-IT" sz="2800" dirty="0"/>
              <a:t>:</a:t>
            </a:r>
          </a:p>
          <a:p>
            <a:pPr marL="381000" indent="-381000" algn="ctr">
              <a:buFontTx/>
              <a:buNone/>
            </a:pPr>
            <a:r>
              <a:rPr lang="it-IT" sz="2800" b="1" dirty="0" smtClean="0">
                <a:solidFill>
                  <a:srgbClr val="FC2818"/>
                </a:solidFill>
              </a:rPr>
              <a:t>D:\ProgettiFlash\Bicicletta\classiProgetto\Bike.as</a:t>
            </a:r>
            <a:endParaRPr lang="it-IT" sz="2800" b="1" dirty="0">
              <a:solidFill>
                <a:srgbClr val="FC2818"/>
              </a:solidFill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39750" y="1458913"/>
            <a:ext cx="7848600" cy="1920875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//package con nome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package classiProgetto{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	public class Rosa {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	 ...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	}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}</a:t>
            </a:r>
            <a:endParaRPr lang="en-GB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I pacchetti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idx="1"/>
          </p:nvPr>
        </p:nvSpPr>
        <p:spPr>
          <a:xfrm>
            <a:off x="179388" y="3500438"/>
            <a:ext cx="8785225" cy="2481262"/>
          </a:xfrm>
          <a:noFill/>
          <a:ln/>
        </p:spPr>
        <p:txBody>
          <a:bodyPr/>
          <a:lstStyle/>
          <a:p>
            <a:pPr marL="381000" indent="-381000">
              <a:buFontTx/>
              <a:buNone/>
            </a:pPr>
            <a:r>
              <a:rPr lang="it-IT" sz="2800" dirty="0"/>
              <a:t>	Il file di classe si chiamerà </a:t>
            </a:r>
            <a:r>
              <a:rPr lang="it-IT" sz="2800" b="1" dirty="0" err="1" smtClean="0">
                <a:solidFill>
                  <a:srgbClr val="006699"/>
                </a:solidFill>
              </a:rPr>
              <a:t>Bike.as</a:t>
            </a:r>
            <a:r>
              <a:rPr lang="it-IT" sz="2800" dirty="0" smtClean="0"/>
              <a:t> </a:t>
            </a:r>
            <a:r>
              <a:rPr lang="it-IT" sz="2800" dirty="0"/>
              <a:t>e risiederà nella cartella </a:t>
            </a:r>
            <a:r>
              <a:rPr lang="it-IT" sz="2800" dirty="0" err="1"/>
              <a:t>classiProgetto\uno</a:t>
            </a:r>
            <a:r>
              <a:rPr lang="it-IT" sz="2800" dirty="0"/>
              <a:t>:</a:t>
            </a:r>
          </a:p>
          <a:p>
            <a:pPr marL="381000" indent="-381000" algn="ctr">
              <a:buFontTx/>
              <a:buNone/>
            </a:pPr>
            <a:r>
              <a:rPr lang="it-IT" sz="2700" b="1" dirty="0" smtClean="0">
                <a:solidFill>
                  <a:srgbClr val="FC2818"/>
                </a:solidFill>
              </a:rPr>
              <a:t>D:\ProgettiFlash\Bicicletta\classiProgetto\uno\Bike.as</a:t>
            </a:r>
            <a:endParaRPr lang="it-IT" sz="2700" b="1" dirty="0">
              <a:solidFill>
                <a:srgbClr val="FC2818"/>
              </a:solidFill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39750" y="1458913"/>
            <a:ext cx="7848600" cy="1920875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//package con nome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package classiProgetto</a:t>
            </a:r>
            <a:r>
              <a:rPr lang="it-IT" sz="2000" b="1">
                <a:solidFill>
                  <a:srgbClr val="FC2818"/>
                </a:solidFill>
                <a:latin typeface="Courier New" pitchFamily="49" charset="0"/>
              </a:rPr>
              <a:t>.</a:t>
            </a:r>
            <a:r>
              <a:rPr lang="it-IT" sz="2000" b="1">
                <a:latin typeface="Courier New" pitchFamily="49" charset="0"/>
              </a:rPr>
              <a:t>uno{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	public class Rosa {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	 ...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	}</a:t>
            </a:r>
          </a:p>
          <a:p>
            <a:pPr>
              <a:tabLst>
                <a:tab pos="228600" algn="l"/>
              </a:tabLst>
            </a:pPr>
            <a:r>
              <a:rPr lang="it-IT" sz="2000" b="1">
                <a:latin typeface="Courier New" pitchFamily="49" charset="0"/>
              </a:rPr>
              <a:t>}</a:t>
            </a:r>
            <a:endParaRPr lang="en-GB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288925"/>
          </a:xfrm>
        </p:spPr>
        <p:txBody>
          <a:bodyPr/>
          <a:lstStyle/>
          <a:p>
            <a:pPr algn="l"/>
            <a:r>
              <a:rPr lang="it-IT" sz="1800" dirty="0">
                <a:solidFill>
                  <a:srgbClr val="006699"/>
                </a:solidFill>
                <a:latin typeface="hooge 05_53" pitchFamily="2" charset="0"/>
              </a:rPr>
              <a:t>LA </a:t>
            </a:r>
            <a:r>
              <a:rPr lang="it-IT" sz="1800" dirty="0" err="1">
                <a:solidFill>
                  <a:srgbClr val="006699"/>
                </a:solidFill>
                <a:latin typeface="hooge 05_53" pitchFamily="2" charset="0"/>
              </a:rPr>
              <a:t>classE</a:t>
            </a:r>
            <a:r>
              <a:rPr lang="it-IT" sz="1800" dirty="0">
                <a:solidFill>
                  <a:srgbClr val="006699"/>
                </a:solidFill>
                <a:latin typeface="hooge 05_53" pitchFamily="2" charset="0"/>
              </a:rPr>
              <a:t> </a:t>
            </a:r>
            <a:r>
              <a:rPr lang="it-IT" sz="1800" dirty="0" smtClean="0">
                <a:solidFill>
                  <a:srgbClr val="006699"/>
                </a:solidFill>
                <a:latin typeface="hooge 05_53" pitchFamily="2" charset="0"/>
              </a:rPr>
              <a:t>BIKE</a:t>
            </a:r>
            <a:endParaRPr lang="it-IT" sz="1800" dirty="0">
              <a:solidFill>
                <a:srgbClr val="006699"/>
              </a:solidFill>
              <a:latin typeface="hooge 05_53" pitchFamily="2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688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</a:rPr>
              <a:t>pakage</a:t>
            </a:r>
            <a:endParaRPr lang="it-IT" sz="2800" b="1" dirty="0" smtClean="0">
              <a:solidFill>
                <a:srgbClr val="006699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{	</a:t>
            </a:r>
            <a:endParaRPr lang="it-IT" sz="2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solidFill>
                  <a:srgbClr val="006699"/>
                </a:solidFill>
                <a:latin typeface="Courier New" pitchFamily="49" charset="0"/>
              </a:rPr>
              <a:t>	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800" b="1" dirty="0" err="1">
                <a:solidFill>
                  <a:srgbClr val="006699"/>
                </a:solidFill>
                <a:latin typeface="Courier New" pitchFamily="49" charset="0"/>
              </a:rPr>
              <a:t>class</a:t>
            </a:r>
            <a:r>
              <a:rPr lang="it-IT" sz="2800" b="1" dirty="0"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Bike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{</a:t>
            </a:r>
            <a:endParaRPr lang="it-IT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	</a:t>
            </a:r>
            <a:r>
              <a:rPr lang="it-IT" sz="2800" b="1" dirty="0">
                <a:solidFill>
                  <a:schemeClr val="bg2"/>
                </a:solidFill>
                <a:latin typeface="Courier New" pitchFamily="49" charset="0"/>
              </a:rPr>
              <a:t>//definizione della classe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solidFill>
                  <a:schemeClr val="bg2"/>
                </a:solidFill>
                <a:latin typeface="Courier New" pitchFamily="49" charset="0"/>
              </a:rPr>
              <a:t>		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solidFill>
                  <a:schemeClr val="bg2"/>
                </a:solidFill>
                <a:latin typeface="Courier New" pitchFamily="49" charset="0"/>
              </a:rPr>
              <a:t>		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solidFill>
                  <a:schemeClr val="bg2"/>
                </a:solidFill>
                <a:latin typeface="Courier New" pitchFamily="49" charset="0"/>
              </a:rPr>
              <a:t>		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</a:t>
            </a:r>
            <a:r>
              <a:rPr lang="it-IT" sz="28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288925"/>
          </a:xfrm>
          <a:noFill/>
          <a:ln/>
        </p:spPr>
        <p:txBody>
          <a:bodyPr/>
          <a:lstStyle/>
          <a:p>
            <a:pPr algn="l"/>
            <a:r>
              <a:rPr lang="it-IT" sz="1800">
                <a:solidFill>
                  <a:srgbClr val="006699"/>
                </a:solidFill>
                <a:latin typeface="hooge 05_53" pitchFamily="2" charset="0"/>
              </a:rPr>
              <a:t>LA classE ROSA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4973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</a:t>
            </a:r>
            <a:r>
              <a:rPr lang="it-IT" sz="2800" b="1" dirty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800" b="1" dirty="0" err="1">
                <a:solidFill>
                  <a:srgbClr val="006699"/>
                </a:solidFill>
                <a:latin typeface="Courier New" pitchFamily="49" charset="0"/>
              </a:rPr>
              <a:t>class</a:t>
            </a:r>
            <a:r>
              <a:rPr lang="it-IT" sz="2800" b="1" dirty="0"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Bike{</a:t>
            </a:r>
            <a:endParaRPr lang="it-IT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	</a:t>
            </a:r>
            <a:r>
              <a:rPr lang="it-IT" sz="2800" b="1" dirty="0">
                <a:solidFill>
                  <a:schemeClr val="bg2"/>
                </a:solidFill>
                <a:latin typeface="Courier New" pitchFamily="49" charset="0"/>
              </a:rPr>
              <a:t>// Proprietà della classe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 smtClean="0">
                <a:latin typeface="Courier New" pitchFamily="49" charset="0"/>
              </a:rPr>
              <a:t>		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private </a:t>
            </a: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rapporti:</a:t>
            </a:r>
            <a:r>
              <a:rPr lang="it-IT" sz="2800" b="1" dirty="0" err="1" smtClean="0">
                <a:solidFill>
                  <a:srgbClr val="FF0000"/>
                </a:solidFill>
                <a:latin typeface="Courier New" pitchFamily="49" charset="0"/>
              </a:rPr>
              <a:t>Array</a:t>
            </a:r>
            <a:r>
              <a:rPr lang="it-IT" sz="2800" b="1" dirty="0" smtClean="0">
                <a:latin typeface="Courier New" pitchFamily="49" charset="0"/>
              </a:rPr>
              <a:t> = [24, 			22, 20, 18, 16, 14];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 smtClean="0">
                <a:latin typeface="Courier New" pitchFamily="49" charset="0"/>
              </a:rPr>
              <a:t>		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private </a:t>
            </a: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corona:</a:t>
            </a:r>
            <a:r>
              <a:rPr lang="it-IT" sz="2800" b="1" dirty="0" err="1" smtClean="0">
                <a:solidFill>
                  <a:srgbClr val="FF0000"/>
                </a:solidFill>
                <a:latin typeface="Courier New" pitchFamily="49" charset="0"/>
              </a:rPr>
              <a:t>uint</a:t>
            </a:r>
            <a:r>
              <a:rPr lang="it-IT" sz="2800" b="1" dirty="0" smtClean="0">
                <a:latin typeface="Courier New" pitchFamily="49" charset="0"/>
              </a:rPr>
              <a:t> = 48;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 smtClean="0">
                <a:latin typeface="Courier New" pitchFamily="49" charset="0"/>
              </a:rPr>
              <a:t>		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private </a:t>
            </a: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 </a:t>
            </a:r>
            <a:r>
              <a:rPr lang="it-IT" sz="2800" b="1" dirty="0" err="1" smtClean="0">
                <a:latin typeface="Courier New" pitchFamily="49" charset="0"/>
              </a:rPr>
              <a:t>diametroRuota</a:t>
            </a:r>
            <a:r>
              <a:rPr lang="it-IT" sz="2800" b="1" dirty="0" smtClean="0">
                <a:latin typeface="Courier New" pitchFamily="49" charset="0"/>
              </a:rPr>
              <a:t>:</a:t>
            </a:r>
            <a:r>
              <a:rPr lang="it-IT" sz="2800" b="1" dirty="0" err="1" smtClean="0">
                <a:solidFill>
                  <a:srgbClr val="FF0000"/>
                </a:solidFill>
                <a:latin typeface="Courier New" pitchFamily="49" charset="0"/>
              </a:rPr>
              <a:t>Number</a:t>
            </a:r>
            <a:r>
              <a:rPr lang="it-IT" sz="2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 smtClean="0"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 smtClean="0">
                <a:latin typeface="Courier New" pitchFamily="49" charset="0"/>
              </a:rPr>
              <a:t>		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cadenza:</a:t>
            </a:r>
            <a:r>
              <a:rPr lang="it-IT" sz="2800" b="1" dirty="0" err="1" smtClean="0">
                <a:latin typeface="Courier New" pitchFamily="49" charset="0"/>
              </a:rPr>
              <a:t>Number</a:t>
            </a:r>
            <a:r>
              <a:rPr lang="it-IT" sz="2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 smtClean="0">
                <a:latin typeface="Courier New" pitchFamily="49" charset="0"/>
              </a:rPr>
              <a:t>		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it-IT" sz="2800" b="1" dirty="0" smtClean="0">
                <a:solidFill>
                  <a:srgbClr val="006699"/>
                </a:solidFill>
                <a:latin typeface="Courier New" pitchFamily="49" charset="0"/>
              </a:rPr>
              <a:t> </a:t>
            </a:r>
            <a:r>
              <a:rPr lang="it-IT" sz="2800" b="1" dirty="0" err="1" smtClean="0">
                <a:latin typeface="Courier New" pitchFamily="49" charset="0"/>
              </a:rPr>
              <a:t>statoCambio</a:t>
            </a:r>
            <a:r>
              <a:rPr lang="it-IT" sz="2800" b="1" dirty="0" smtClean="0">
                <a:latin typeface="Courier New" pitchFamily="49" charset="0"/>
              </a:rPr>
              <a:t>:</a:t>
            </a:r>
            <a:r>
              <a:rPr lang="it-IT" sz="2800" b="1" dirty="0" err="1" smtClean="0">
                <a:solidFill>
                  <a:srgbClr val="FF0000"/>
                </a:solidFill>
                <a:latin typeface="Courier New" pitchFamily="49" charset="0"/>
              </a:rPr>
              <a:t>uint</a:t>
            </a:r>
            <a:r>
              <a:rPr lang="it-IT" sz="2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288925"/>
          </a:xfrm>
          <a:noFill/>
          <a:ln/>
        </p:spPr>
        <p:txBody>
          <a:bodyPr/>
          <a:lstStyle/>
          <a:p>
            <a:pPr algn="l"/>
            <a:r>
              <a:rPr lang="it-IT" sz="1800">
                <a:solidFill>
                  <a:srgbClr val="006699"/>
                </a:solidFill>
                <a:latin typeface="hooge 05_53" pitchFamily="2" charset="0"/>
              </a:rPr>
              <a:t>LA classE ROSA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4973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</a:t>
            </a:r>
            <a:r>
              <a:rPr lang="it-IT" sz="2800" b="1" dirty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800" b="1" dirty="0" err="1">
                <a:solidFill>
                  <a:srgbClr val="006699"/>
                </a:solidFill>
                <a:latin typeface="Courier New" pitchFamily="49" charset="0"/>
              </a:rPr>
              <a:t>class</a:t>
            </a:r>
            <a:r>
              <a:rPr lang="it-IT" sz="2800" b="1" dirty="0"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Bike{</a:t>
            </a:r>
            <a:endParaRPr lang="it-IT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 smtClean="0">
                <a:solidFill>
                  <a:schemeClr val="bg2"/>
                </a:solidFill>
                <a:latin typeface="Courier New" pitchFamily="49" charset="0"/>
              </a:rPr>
              <a:t>/* </a:t>
            </a:r>
            <a:r>
              <a:rPr lang="it-IT" sz="2400" b="1" dirty="0">
                <a:solidFill>
                  <a:schemeClr val="bg2"/>
                </a:solidFill>
                <a:latin typeface="Courier New" pitchFamily="49" charset="0"/>
              </a:rPr>
              <a:t>Metodo "</a:t>
            </a:r>
            <a:r>
              <a:rPr lang="it-IT" sz="2400" b="1" dirty="0" err="1">
                <a:solidFill>
                  <a:schemeClr val="bg2"/>
                </a:solidFill>
                <a:latin typeface="Courier New" pitchFamily="49" charset="0"/>
              </a:rPr>
              <a:t>Constructor</a:t>
            </a:r>
            <a:r>
              <a:rPr lang="it-IT" sz="2400" b="1" dirty="0">
                <a:solidFill>
                  <a:schemeClr val="bg2"/>
                </a:solidFill>
                <a:latin typeface="Courier New" pitchFamily="49" charset="0"/>
              </a:rPr>
              <a:t>" : viene </a:t>
            </a:r>
            <a:r>
              <a:rPr lang="it-IT" sz="2400" b="1" dirty="0" smtClean="0">
                <a:solidFill>
                  <a:schemeClr val="bg2"/>
                </a:solidFill>
                <a:latin typeface="Courier New" pitchFamily="49" charset="0"/>
              </a:rPr>
              <a:t>chiamato quando </a:t>
            </a:r>
            <a:r>
              <a:rPr lang="it-IT" sz="2400" b="1" dirty="0">
                <a:solidFill>
                  <a:schemeClr val="bg2"/>
                </a:solidFill>
                <a:latin typeface="Courier New" pitchFamily="49" charset="0"/>
              </a:rPr>
              <a:t>si crea una </a:t>
            </a:r>
            <a:r>
              <a:rPr lang="it-IT" sz="2400" b="1" dirty="0" err="1">
                <a:solidFill>
                  <a:schemeClr val="bg2"/>
                </a:solidFill>
                <a:latin typeface="Courier New" pitchFamily="49" charset="0"/>
              </a:rPr>
              <a:t>instanza</a:t>
            </a:r>
            <a:r>
              <a:rPr lang="it-IT" sz="2400" b="1" dirty="0">
                <a:solidFill>
                  <a:schemeClr val="bg2"/>
                </a:solidFill>
                <a:latin typeface="Courier New" pitchFamily="49" charset="0"/>
              </a:rPr>
              <a:t> della </a:t>
            </a:r>
            <a:r>
              <a:rPr lang="it-IT" sz="2400" b="1" dirty="0" smtClean="0">
                <a:solidFill>
                  <a:schemeClr val="bg2"/>
                </a:solidFill>
                <a:latin typeface="Courier New" pitchFamily="49" charset="0"/>
              </a:rPr>
              <a:t>classe */</a:t>
            </a:r>
            <a:endParaRPr lang="it-IT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		</a:t>
            </a:r>
            <a:r>
              <a:rPr lang="it-IT" sz="2400" b="1" dirty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400" b="1" dirty="0" err="1">
                <a:solidFill>
                  <a:srgbClr val="006699"/>
                </a:solidFill>
                <a:latin typeface="Courier New" pitchFamily="49" charset="0"/>
              </a:rPr>
              <a:t>function</a:t>
            </a:r>
            <a:r>
              <a:rPr lang="it-IT" sz="2400" b="1" dirty="0">
                <a:latin typeface="Courier New" pitchFamily="49" charset="0"/>
              </a:rPr>
              <a:t> </a:t>
            </a:r>
            <a:r>
              <a:rPr lang="it-IT" sz="2400" b="1" dirty="0" smtClean="0">
                <a:latin typeface="Courier New" pitchFamily="49" charset="0"/>
              </a:rPr>
              <a:t>Bike(misura:</a:t>
            </a:r>
            <a:r>
              <a:rPr lang="it-IT" sz="2400" b="1" dirty="0" err="1" smtClean="0">
                <a:latin typeface="Courier New" pitchFamily="49" charset="0"/>
              </a:rPr>
              <a:t>uint</a:t>
            </a:r>
            <a:r>
              <a:rPr lang="it-IT" sz="2400" b="1" dirty="0" smtClean="0">
                <a:latin typeface="Courier New" pitchFamily="49" charset="0"/>
              </a:rPr>
              <a:t>):</a:t>
            </a:r>
            <a:r>
              <a:rPr lang="it-IT" sz="2400" b="1" dirty="0" err="1" smtClean="0">
                <a:latin typeface="Courier New" pitchFamily="49" charset="0"/>
              </a:rPr>
              <a:t>void</a:t>
            </a:r>
            <a:r>
              <a:rPr lang="it-IT" sz="2400" b="1" dirty="0" smtClean="0">
                <a:latin typeface="Courier New" pitchFamily="49" charset="0"/>
              </a:rPr>
              <a:t> 	{</a:t>
            </a:r>
            <a:endParaRPr lang="it-IT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 smtClean="0">
                <a:latin typeface="Courier New" pitchFamily="49" charset="0"/>
              </a:rPr>
              <a:t>		  </a:t>
            </a:r>
            <a:r>
              <a:rPr lang="it-IT" sz="2400" b="1" dirty="0" err="1" smtClean="0">
                <a:latin typeface="Courier New" pitchFamily="49" charset="0"/>
              </a:rPr>
              <a:t>diametroRuota</a:t>
            </a:r>
            <a:r>
              <a:rPr lang="it-IT" sz="2400" b="1" dirty="0" smtClean="0">
                <a:latin typeface="Courier New" pitchFamily="49" charset="0"/>
              </a:rPr>
              <a:t> = misura * 2.54001;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 smtClean="0">
                <a:latin typeface="Courier New" pitchFamily="49" charset="0"/>
              </a:rPr>
              <a:t>		  cadenza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 smtClean="0">
                <a:latin typeface="Courier New" pitchFamily="49" charset="0"/>
              </a:rPr>
              <a:t>		  </a:t>
            </a:r>
            <a:r>
              <a:rPr lang="it-IT" sz="2400" b="1" dirty="0" err="1" smtClean="0">
                <a:latin typeface="Courier New" pitchFamily="49" charset="0"/>
              </a:rPr>
              <a:t>statoCambio</a:t>
            </a:r>
            <a:r>
              <a:rPr lang="it-IT" sz="2400" b="1" dirty="0" smtClean="0">
                <a:latin typeface="Courier New" pitchFamily="49" charset="0"/>
              </a:rPr>
              <a:t> = 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	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288925"/>
          </a:xfrm>
          <a:noFill/>
          <a:ln/>
        </p:spPr>
        <p:txBody>
          <a:bodyPr/>
          <a:lstStyle/>
          <a:p>
            <a:pPr algn="l"/>
            <a:r>
              <a:rPr lang="it-IT" sz="1800">
                <a:solidFill>
                  <a:srgbClr val="006699"/>
                </a:solidFill>
                <a:latin typeface="hooge 05_53" pitchFamily="2" charset="0"/>
              </a:rPr>
              <a:t>LA classE ROSA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4973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</a:t>
            </a:r>
            <a:r>
              <a:rPr lang="it-IT" sz="2800" b="1" dirty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800" b="1" dirty="0" err="1">
                <a:solidFill>
                  <a:srgbClr val="006699"/>
                </a:solidFill>
                <a:latin typeface="Courier New" pitchFamily="49" charset="0"/>
              </a:rPr>
              <a:t>class</a:t>
            </a:r>
            <a:r>
              <a:rPr lang="it-IT" sz="2800" b="1" dirty="0"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Bike{</a:t>
            </a:r>
            <a:endParaRPr lang="it-IT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pitchFamily="49" charset="0"/>
              </a:rPr>
              <a:t>	</a:t>
            </a:r>
            <a:r>
              <a:rPr lang="it-IT" sz="2000" b="1" dirty="0" smtClean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it-IT" sz="2000" b="1" dirty="0">
                <a:solidFill>
                  <a:schemeClr val="bg2"/>
                </a:solidFill>
                <a:latin typeface="Courier New" pitchFamily="49" charset="0"/>
              </a:rPr>
              <a:t>Metodo per </a:t>
            </a:r>
            <a:r>
              <a:rPr lang="it-IT" sz="2000" b="1" dirty="0" smtClean="0">
                <a:solidFill>
                  <a:schemeClr val="bg2"/>
                </a:solidFill>
                <a:latin typeface="Courier New" pitchFamily="49" charset="0"/>
              </a:rPr>
              <a:t>cambiare l Cadenza</a:t>
            </a:r>
            <a:endParaRPr lang="it-IT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 </a:t>
            </a:r>
            <a:r>
              <a:rPr lang="it-IT" sz="2000" b="1" dirty="0" smtClean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000" b="1" dirty="0" err="1" smtClean="0">
                <a:solidFill>
                  <a:srgbClr val="006699"/>
                </a:solidFill>
                <a:latin typeface="Courier New" pitchFamily="49" charset="0"/>
              </a:rPr>
              <a:t>function</a:t>
            </a:r>
            <a:r>
              <a:rPr lang="it-IT" sz="2000" b="1" dirty="0" smtClean="0">
                <a:solidFill>
                  <a:srgbClr val="006699"/>
                </a:solidFill>
                <a:latin typeface="Courier New" pitchFamily="49" charset="0"/>
              </a:rPr>
              <a:t> </a:t>
            </a:r>
            <a:r>
              <a:rPr lang="it-IT" sz="2000" b="1" dirty="0" err="1" smtClean="0">
                <a:latin typeface="Courier New" pitchFamily="49" charset="0"/>
              </a:rPr>
              <a:t>cambiaCadenza</a:t>
            </a:r>
            <a:r>
              <a:rPr lang="it-IT" sz="2000" b="1" dirty="0" smtClean="0">
                <a:latin typeface="Courier New" pitchFamily="49" charset="0"/>
              </a:rPr>
              <a:t> (</a:t>
            </a:r>
            <a:r>
              <a:rPr lang="it-IT" sz="2000" b="1" dirty="0" err="1" smtClean="0">
                <a:latin typeface="Courier New" pitchFamily="49" charset="0"/>
              </a:rPr>
              <a:t>diff</a:t>
            </a:r>
            <a:r>
              <a:rPr lang="it-IT" sz="2000" b="1" dirty="0" smtClean="0">
                <a:latin typeface="Courier New" pitchFamily="49" charset="0"/>
              </a:rPr>
              <a:t>:</a:t>
            </a:r>
            <a:r>
              <a:rPr lang="it-IT" sz="2000" b="1" dirty="0" err="1" smtClean="0">
                <a:latin typeface="Courier New" pitchFamily="49" charset="0"/>
              </a:rPr>
              <a:t>Number</a:t>
            </a:r>
            <a:r>
              <a:rPr lang="it-IT" sz="2000" b="1" dirty="0" smtClean="0">
                <a:latin typeface="Courier New" pitchFamily="49" charset="0"/>
              </a:rPr>
              <a:t>) :</a:t>
            </a:r>
            <a:r>
              <a:rPr lang="it-IT" sz="2000" b="1" dirty="0" err="1" smtClean="0">
                <a:latin typeface="Courier New" pitchFamily="49" charset="0"/>
              </a:rPr>
              <a:t>void</a:t>
            </a:r>
            <a:endParaRPr lang="it-IT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	cadenza = </a:t>
            </a:r>
            <a:r>
              <a:rPr lang="it-IT" sz="2000" b="1" dirty="0" err="1" smtClean="0">
                <a:latin typeface="Courier New" pitchFamily="49" charset="0"/>
              </a:rPr>
              <a:t>cadenza</a:t>
            </a:r>
            <a:r>
              <a:rPr lang="it-IT" sz="2000" b="1" dirty="0" smtClean="0">
                <a:latin typeface="Courier New" pitchFamily="49" charset="0"/>
              </a:rPr>
              <a:t> + </a:t>
            </a:r>
            <a:r>
              <a:rPr lang="it-IT" sz="2000" b="1" dirty="0" err="1" smtClean="0">
                <a:latin typeface="Courier New" pitchFamily="49" charset="0"/>
              </a:rPr>
              <a:t>diff</a:t>
            </a:r>
            <a:r>
              <a:rPr lang="it-IT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	</a:t>
            </a:r>
            <a:r>
              <a:rPr lang="it-IT" sz="2000" b="1" dirty="0" err="1" smtClean="0">
                <a:solidFill>
                  <a:srgbClr val="006699"/>
                </a:solidFill>
                <a:latin typeface="Courier New" pitchFamily="49" charset="0"/>
              </a:rPr>
              <a:t>if</a:t>
            </a:r>
            <a:r>
              <a:rPr lang="it-IT" sz="2000" b="1" dirty="0" smtClean="0">
                <a:latin typeface="Courier New" pitchFamily="49" charset="0"/>
              </a:rPr>
              <a:t> (cadenza &lt;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		cadenza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	</a:t>
            </a:r>
            <a:r>
              <a:rPr lang="it-IT" sz="2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288925"/>
          </a:xfrm>
          <a:noFill/>
          <a:ln/>
        </p:spPr>
        <p:txBody>
          <a:bodyPr/>
          <a:lstStyle/>
          <a:p>
            <a:pPr algn="l"/>
            <a:r>
              <a:rPr lang="it-IT" sz="1800">
                <a:solidFill>
                  <a:srgbClr val="006699"/>
                </a:solidFill>
                <a:latin typeface="hooge 05_53" pitchFamily="2" charset="0"/>
              </a:rPr>
              <a:t>LA classE ROSA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4973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</a:t>
            </a:r>
            <a:r>
              <a:rPr lang="it-IT" sz="2800" b="1" dirty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800" b="1" dirty="0" err="1">
                <a:solidFill>
                  <a:srgbClr val="006699"/>
                </a:solidFill>
                <a:latin typeface="Courier New" pitchFamily="49" charset="0"/>
              </a:rPr>
              <a:t>class</a:t>
            </a:r>
            <a:r>
              <a:rPr lang="it-IT" sz="2800" b="1" dirty="0">
                <a:latin typeface="Courier New" pitchFamily="49" charset="0"/>
              </a:rPr>
              <a:t> </a:t>
            </a:r>
            <a:r>
              <a:rPr lang="it-IT" sz="2800" b="1" dirty="0" smtClean="0">
                <a:latin typeface="Courier New" pitchFamily="49" charset="0"/>
              </a:rPr>
              <a:t>Bike{</a:t>
            </a:r>
            <a:endParaRPr lang="it-IT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800" b="1" dirty="0">
                <a:latin typeface="Courier New" pitchFamily="49" charset="0"/>
              </a:rPr>
              <a:t>	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pitchFamily="49" charset="0"/>
              </a:rPr>
              <a:t>	</a:t>
            </a:r>
            <a:r>
              <a:rPr lang="it-IT" sz="2000" b="1" dirty="0" smtClean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it-IT" sz="2000" b="1" dirty="0">
                <a:solidFill>
                  <a:schemeClr val="bg2"/>
                </a:solidFill>
                <a:latin typeface="Courier New" pitchFamily="49" charset="0"/>
              </a:rPr>
              <a:t>Metodo per </a:t>
            </a:r>
            <a:r>
              <a:rPr lang="it-IT" sz="2000" b="1" dirty="0" smtClean="0">
                <a:solidFill>
                  <a:schemeClr val="bg2"/>
                </a:solidFill>
                <a:latin typeface="Courier New" pitchFamily="49" charset="0"/>
              </a:rPr>
              <a:t>ricavare </a:t>
            </a:r>
            <a:r>
              <a:rPr lang="it-IT" sz="2000" b="1" u="sng" dirty="0" smtClean="0">
                <a:solidFill>
                  <a:schemeClr val="bg2"/>
                </a:solidFill>
                <a:latin typeface="Courier New" pitchFamily="49" charset="0"/>
              </a:rPr>
              <a:t>la</a:t>
            </a:r>
            <a:r>
              <a:rPr lang="it-IT" sz="2000" b="1" dirty="0" smtClean="0">
                <a:solidFill>
                  <a:schemeClr val="bg2"/>
                </a:solidFill>
                <a:latin typeface="Courier New" pitchFamily="49" charset="0"/>
              </a:rPr>
              <a:t> velocità</a:t>
            </a:r>
            <a:endParaRPr lang="it-IT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</a:t>
            </a:r>
            <a:r>
              <a:rPr lang="it-IT" sz="2000" b="1" dirty="0" smtClean="0">
                <a:solidFill>
                  <a:srgbClr val="006699"/>
                </a:solidFill>
                <a:latin typeface="Courier New" pitchFamily="49" charset="0"/>
              </a:rPr>
              <a:t>public </a:t>
            </a:r>
            <a:r>
              <a:rPr lang="it-IT" sz="2000" b="1" dirty="0" err="1" smtClean="0">
                <a:solidFill>
                  <a:srgbClr val="006699"/>
                </a:solidFill>
                <a:latin typeface="Courier New" pitchFamily="49" charset="0"/>
              </a:rPr>
              <a:t>function</a:t>
            </a:r>
            <a:r>
              <a:rPr lang="it-IT" sz="2000" b="1" dirty="0" smtClean="0">
                <a:solidFill>
                  <a:srgbClr val="006699"/>
                </a:solidFill>
                <a:latin typeface="Courier New" pitchFamily="49" charset="0"/>
              </a:rPr>
              <a:t> </a:t>
            </a:r>
            <a:r>
              <a:rPr lang="it-IT" sz="2000" b="1" dirty="0" err="1" smtClean="0">
                <a:latin typeface="Courier New" pitchFamily="49" charset="0"/>
              </a:rPr>
              <a:t>speed</a:t>
            </a:r>
            <a:r>
              <a:rPr lang="it-IT" sz="2000" b="1" dirty="0" smtClean="0">
                <a:latin typeface="Courier New" pitchFamily="49" charset="0"/>
              </a:rPr>
              <a:t> ():</a:t>
            </a:r>
            <a:r>
              <a:rPr lang="it-IT" sz="2000" b="1" dirty="0" err="1" smtClean="0">
                <a:latin typeface="Courier New" pitchFamily="49" charset="0"/>
              </a:rPr>
              <a:t>Number</a:t>
            </a:r>
            <a:r>
              <a:rPr lang="it-IT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  </a:t>
            </a:r>
            <a:r>
              <a:rPr lang="it-IT" sz="2000" b="1" dirty="0" err="1" smtClean="0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it-IT" sz="2000" b="1" dirty="0" smtClean="0">
                <a:latin typeface="Courier New" pitchFamily="49" charset="0"/>
              </a:rPr>
              <a:t> passo = </a:t>
            </a:r>
            <a:r>
              <a:rPr lang="it-IT" sz="2000" b="1" dirty="0" err="1" smtClean="0">
                <a:latin typeface="Courier New" pitchFamily="49" charset="0"/>
              </a:rPr>
              <a:t>diametroRuota</a:t>
            </a:r>
            <a:r>
              <a:rPr lang="it-IT" sz="2000" b="1" dirty="0" smtClean="0">
                <a:latin typeface="Courier New" pitchFamily="49" charset="0"/>
              </a:rPr>
              <a:t> * </a:t>
            </a:r>
            <a:r>
              <a:rPr lang="it-IT" sz="2000" b="1" dirty="0" err="1" smtClean="0">
                <a:latin typeface="Courier New" pitchFamily="49" charset="0"/>
              </a:rPr>
              <a:t>Math</a:t>
            </a:r>
            <a:r>
              <a:rPr lang="it-IT" sz="2000" b="1" dirty="0" smtClean="0">
                <a:latin typeface="Courier New" pitchFamily="49" charset="0"/>
              </a:rPr>
              <a:t>.PI *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pitchFamily="49" charset="0"/>
              </a:rPr>
              <a:t>	</a:t>
            </a:r>
            <a:r>
              <a:rPr lang="it-IT" sz="2000" b="1" dirty="0" smtClean="0">
                <a:latin typeface="Courier New" pitchFamily="49" charset="0"/>
              </a:rPr>
              <a:t>		corona / rapporti[</a:t>
            </a:r>
            <a:r>
              <a:rPr lang="it-IT" sz="2000" b="1" dirty="0" err="1" smtClean="0">
                <a:latin typeface="Courier New" pitchFamily="49" charset="0"/>
              </a:rPr>
              <a:t>statoCambio</a:t>
            </a:r>
            <a:r>
              <a:rPr lang="it-IT" sz="2000" b="1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  </a:t>
            </a:r>
            <a:r>
              <a:rPr lang="it-IT" sz="2000" b="1" dirty="0" err="1" smtClean="0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it-IT" sz="2000" b="1" dirty="0" smtClean="0">
                <a:latin typeface="Courier New" pitchFamily="49" charset="0"/>
              </a:rPr>
              <a:t> </a:t>
            </a:r>
            <a:r>
              <a:rPr lang="it-IT" sz="2000" b="1" dirty="0" err="1" smtClean="0">
                <a:latin typeface="Courier New" pitchFamily="49" charset="0"/>
              </a:rPr>
              <a:t>km_ora</a:t>
            </a:r>
            <a:r>
              <a:rPr lang="it-IT" sz="2000" b="1" dirty="0" smtClean="0">
                <a:latin typeface="Courier New" pitchFamily="49" charset="0"/>
              </a:rPr>
              <a:t> =  passo * cadenza * 60 /100000;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  </a:t>
            </a:r>
            <a:r>
              <a:rPr lang="it-IT" sz="2000" b="1" dirty="0" err="1" smtClean="0">
                <a:solidFill>
                  <a:srgbClr val="006699"/>
                </a:solidFill>
                <a:latin typeface="Courier New" pitchFamily="49" charset="0"/>
              </a:rPr>
              <a:t>return</a:t>
            </a:r>
            <a:r>
              <a:rPr lang="it-IT" sz="2000" b="1" dirty="0" smtClean="0">
                <a:latin typeface="Courier New" pitchFamily="49" charset="0"/>
              </a:rPr>
              <a:t> </a:t>
            </a:r>
            <a:r>
              <a:rPr lang="it-IT" sz="2000" b="1" dirty="0" err="1" smtClean="0">
                <a:latin typeface="Courier New" pitchFamily="49" charset="0"/>
              </a:rPr>
              <a:t>km_ora</a:t>
            </a:r>
            <a:r>
              <a:rPr lang="it-IT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	</a:t>
            </a:r>
            <a:r>
              <a:rPr lang="it-IT" sz="2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>
                <a:solidFill>
                  <a:srgbClr val="006699"/>
                </a:solidFill>
                <a:latin typeface="hooge 05_53" pitchFamily="2" charset="0"/>
              </a:rPr>
              <a:t>Provare una classe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388937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dirty="0"/>
              <a:t>Per creare e usare una classe è necessario: </a:t>
            </a:r>
          </a:p>
          <a:p>
            <a:pPr marL="800100" lvl="1" indent="-342900">
              <a:lnSpc>
                <a:spcPct val="80000"/>
              </a:lnSpc>
            </a:pPr>
            <a:r>
              <a:rPr lang="it-IT" sz="2400" dirty="0"/>
              <a:t>Definizione di una classe in un file di classe </a:t>
            </a:r>
            <a:r>
              <a:rPr lang="it-IT" sz="2400" i="1" dirty="0" err="1" smtClean="0"/>
              <a:t>ActionScript</a:t>
            </a:r>
            <a:r>
              <a:rPr lang="it-IT" sz="2400" i="1" dirty="0" smtClean="0"/>
              <a:t> </a:t>
            </a:r>
            <a:r>
              <a:rPr lang="it-IT" sz="2400" dirty="0" smtClean="0"/>
              <a:t> </a:t>
            </a:r>
            <a:r>
              <a:rPr lang="it-IT" sz="2400" dirty="0"/>
              <a:t>esterno. </a:t>
            </a:r>
          </a:p>
          <a:p>
            <a:pPr marL="800100" lvl="1" indent="-342900">
              <a:lnSpc>
                <a:spcPct val="80000"/>
              </a:lnSpc>
            </a:pPr>
            <a:r>
              <a:rPr lang="it-IT" sz="2400" dirty="0"/>
              <a:t>Salvataggio del file di classe nella directory specificata per il percorso della classe (o nel percorso in cui Flash cerca le classi) oppure nella stessa directory del file FLA dell'applicazione. </a:t>
            </a:r>
          </a:p>
          <a:p>
            <a:pPr marL="800100" lvl="1" indent="-342900">
              <a:lnSpc>
                <a:spcPct val="80000"/>
              </a:lnSpc>
            </a:pPr>
            <a:r>
              <a:rPr lang="it-IT" sz="2400" dirty="0"/>
              <a:t>Creazione di un'istanza della classe in un altro script, ossia un documento FLA o un file di script esterno, oppure tramite creazione di una sottoclasse basata sulla classe originale</a:t>
            </a:r>
            <a:r>
              <a:rPr lang="it-IT" sz="1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>
                <a:solidFill>
                  <a:srgbClr val="006699"/>
                </a:solidFill>
                <a:latin typeface="hooge 05_53" pitchFamily="2" charset="0"/>
              </a:rPr>
              <a:t>Usare una classe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13684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sz="2000"/>
              <a:t>Per creare un'istanza di una classe </a:t>
            </a:r>
            <a:r>
              <a:rPr lang="it-IT" sz="2000" i="1"/>
              <a:t>ActionScript</a:t>
            </a:r>
            <a:r>
              <a:rPr lang="it-IT" sz="2000"/>
              <a:t>, si utilizza l'operatore </a:t>
            </a:r>
            <a:r>
              <a:rPr lang="it-IT" sz="2400" b="1" i="1">
                <a:solidFill>
                  <a:srgbClr val="006699"/>
                </a:solidFill>
              </a:rPr>
              <a:t>new</a:t>
            </a:r>
            <a:r>
              <a:rPr lang="it-IT" sz="2000"/>
              <a:t> per richiamare la funzione di costruzione della classe. Tale funzione ha sempre lo stesso nome della classe e restituisce un'istanza della classe che generalmente viene assegnata a una variabile.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971550" y="3398838"/>
            <a:ext cx="6985000" cy="366712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GB" b="1" dirty="0" err="1">
                <a:latin typeface="Courier New" pitchFamily="49" charset="0"/>
              </a:rPr>
              <a:t>var</a:t>
            </a:r>
            <a:r>
              <a:rPr lang="en-GB" b="1" dirty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bici:Bike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</a:rPr>
              <a:t>= new </a:t>
            </a:r>
            <a:r>
              <a:rPr lang="en-GB" b="1" dirty="0" err="1" smtClean="0">
                <a:latin typeface="Courier New" pitchFamily="49" charset="0"/>
              </a:rPr>
              <a:t>Byke</a:t>
            </a:r>
            <a:r>
              <a:rPr lang="en-GB" b="1" dirty="0" smtClean="0">
                <a:latin typeface="Courier New" pitchFamily="49" charset="0"/>
              </a:rPr>
              <a:t>();</a:t>
            </a:r>
            <a:endParaRPr lang="en-GB" b="1" dirty="0">
              <a:latin typeface="Courier New" pitchFamily="49" charset="0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468313" y="4005263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 sz="2000"/>
              <a:t>Usando l'operatore punto (.) si accede al valore di una proprietà o a un metodo di un'istanza.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971550" y="4868863"/>
            <a:ext cx="6985000" cy="366712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GB" b="1" dirty="0" err="1" smtClean="0">
                <a:latin typeface="Courier New" pitchFamily="49" charset="0"/>
              </a:rPr>
              <a:t>Bici.cambiaCadenza</a:t>
            </a:r>
            <a:r>
              <a:rPr lang="en-GB" b="1" dirty="0" smtClean="0">
                <a:latin typeface="Courier New" pitchFamily="49" charset="0"/>
              </a:rPr>
              <a:t>(-2);</a:t>
            </a:r>
            <a:endParaRPr lang="en-GB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Le classi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40655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1800"/>
              <a:t>Nella programmazione orientata agli oggetti una classe definisce una </a:t>
            </a:r>
            <a:r>
              <a:rPr lang="it-IT" sz="2000" i="1">
                <a:solidFill>
                  <a:srgbClr val="006699"/>
                </a:solidFill>
              </a:rPr>
              <a:t>categoria di oggetti</a:t>
            </a:r>
            <a:r>
              <a:rPr lang="it-IT" sz="1800"/>
              <a:t>. </a:t>
            </a:r>
          </a:p>
          <a:p>
            <a:pPr>
              <a:lnSpc>
                <a:spcPct val="80000"/>
              </a:lnSpc>
            </a:pPr>
            <a:r>
              <a:rPr lang="it-IT" sz="1800"/>
              <a:t>Le classi in pratica sono nuovi tipi di dati che il programmatore può creare per definire un nuovo tipo di oggetto. Una classe descrive le </a:t>
            </a:r>
            <a:r>
              <a:rPr lang="it-IT" sz="2000" i="1">
                <a:solidFill>
                  <a:srgbClr val="006699"/>
                </a:solidFill>
              </a:rPr>
              <a:t>proprietà</a:t>
            </a:r>
            <a:r>
              <a:rPr lang="it-IT" sz="1800" i="1"/>
              <a:t> </a:t>
            </a:r>
            <a:r>
              <a:rPr lang="it-IT" sz="1800"/>
              <a:t>(</a:t>
            </a:r>
            <a:r>
              <a:rPr lang="it-IT" sz="1800" i="1"/>
              <a:t>dati</a:t>
            </a:r>
            <a:r>
              <a:rPr lang="it-IT" sz="1800"/>
              <a:t>) e i </a:t>
            </a:r>
            <a:r>
              <a:rPr lang="it-IT" sz="2000" i="1">
                <a:solidFill>
                  <a:srgbClr val="006699"/>
                </a:solidFill>
              </a:rPr>
              <a:t>metodi</a:t>
            </a:r>
            <a:r>
              <a:rPr lang="it-IT" sz="1800"/>
              <a:t> (</a:t>
            </a:r>
            <a:r>
              <a:rPr lang="it-IT" sz="1800" i="1"/>
              <a:t>comportamenti</a:t>
            </a:r>
            <a:r>
              <a:rPr lang="it-IT" sz="1800"/>
              <a:t>) di un oggetto in modo molto simile a come un progetto di design descrive le caratteristiche di un oggetto, o a come una classificazione botanica descrive le caratteristiche di una pianta. </a:t>
            </a:r>
          </a:p>
          <a:p>
            <a:pPr>
              <a:lnSpc>
                <a:spcPct val="80000"/>
              </a:lnSpc>
            </a:pPr>
            <a:r>
              <a:rPr lang="it-IT" sz="1800"/>
              <a:t>Le proprietà (variabili definite all'interno di una classe) e i metodi (funzioni definite all'interno di una classe) di una classe sono detti </a:t>
            </a:r>
            <a:r>
              <a:rPr lang="it-IT" sz="2000" i="1">
                <a:solidFill>
                  <a:srgbClr val="006699"/>
                </a:solidFill>
              </a:rPr>
              <a:t>membri</a:t>
            </a:r>
            <a:r>
              <a:rPr lang="it-IT" sz="1800" i="1"/>
              <a:t> </a:t>
            </a:r>
            <a:r>
              <a:rPr lang="it-IT" sz="1800"/>
              <a:t>della classe. </a:t>
            </a:r>
          </a:p>
          <a:p>
            <a:pPr>
              <a:lnSpc>
                <a:spcPct val="80000"/>
              </a:lnSpc>
            </a:pPr>
            <a:r>
              <a:rPr lang="it-IT" sz="1800"/>
              <a:t>In generale per utilizzare le proprietà e i metodi definiti da una classe, è necessario creare prima un'istanza di tale classe. La relazione tra un'istanza e la relativa classe è simile a quella che intercorre tra un oggetto reale e il relativo progetto del designer o tra una pianta reale e la sua classificazione.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algn="l"/>
            <a:r>
              <a:rPr lang="it-IT" sz="3200">
                <a:solidFill>
                  <a:srgbClr val="006699"/>
                </a:solidFill>
                <a:latin typeface="hooge 05_53" pitchFamily="2" charset="0"/>
              </a:rPr>
              <a:t>Gli attributi di controllo di Accesso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468313" y="1916113"/>
            <a:ext cx="822960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 sz="3600"/>
              <a:t>Gli attributi di controllo di accesso deteminano la visibiltà o scopo di classi, proprietà e metodi.</a:t>
            </a:r>
          </a:p>
          <a:p>
            <a:pPr marL="381000" indent="-3810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 sz="3600"/>
              <a:t>La sintassi è la seguente</a:t>
            </a:r>
          </a:p>
          <a:p>
            <a:pPr marL="381000" indent="-3810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 sz="3600"/>
              <a:t>&lt;attributo&gt; </a:t>
            </a:r>
            <a:r>
              <a:rPr lang="it-IT" sz="3600" b="1">
                <a:solidFill>
                  <a:srgbClr val="006699"/>
                </a:solidFill>
              </a:rPr>
              <a:t>class</a:t>
            </a:r>
            <a:r>
              <a:rPr lang="it-IT" sz="3600"/>
              <a:t>….</a:t>
            </a:r>
          </a:p>
          <a:p>
            <a:pPr marL="381000" indent="-3810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 sz="3600"/>
              <a:t>&lt;attributo&gt; </a:t>
            </a:r>
            <a:r>
              <a:rPr lang="it-IT" sz="3600" b="1">
                <a:solidFill>
                  <a:srgbClr val="006699"/>
                </a:solidFill>
              </a:rPr>
              <a:t>var</a:t>
            </a:r>
            <a:r>
              <a:rPr lang="it-IT" sz="3600"/>
              <a:t> ….</a:t>
            </a:r>
          </a:p>
          <a:p>
            <a:pPr marL="381000" indent="-3810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 sz="3600"/>
              <a:t>&lt;attributo&gt; </a:t>
            </a:r>
            <a:r>
              <a:rPr lang="it-IT" sz="3600" b="1">
                <a:solidFill>
                  <a:srgbClr val="006699"/>
                </a:solidFill>
              </a:rPr>
              <a:t>function</a:t>
            </a:r>
            <a:r>
              <a:rPr lang="it-IT" sz="3600"/>
              <a:t>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algn="l"/>
            <a:r>
              <a:rPr lang="it-IT" sz="3200">
                <a:solidFill>
                  <a:srgbClr val="006699"/>
                </a:solidFill>
                <a:latin typeface="hooge 05_53" pitchFamily="2" charset="0"/>
              </a:rPr>
              <a:t>Gli attributi di controllo di Accesso</a:t>
            </a:r>
          </a:p>
        </p:txBody>
      </p:sp>
      <p:graphicFrame>
        <p:nvGraphicFramePr>
          <p:cNvPr id="12083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989138"/>
          <a:ext cx="8229600" cy="4137026"/>
        </p:xfrm>
        <a:graphic>
          <a:graphicData uri="http://schemas.openxmlformats.org/drawingml/2006/table">
            <a:tbl>
              <a:tblPr/>
              <a:tblGrid>
                <a:gridCol w="1811338"/>
                <a:gridCol w="6418262"/>
              </a:tblGrid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Visibilità completa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Visibilità limitata alle classi che si trovano nello stesso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Visibilità limitata alla sola classe di appartenenza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Visibilità limitata alla classe di appartenenza e alle sottoclassi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algn="l"/>
            <a:r>
              <a:rPr lang="it-IT" sz="3600">
                <a:solidFill>
                  <a:srgbClr val="006699"/>
                </a:solidFill>
                <a:latin typeface="hooge 05_53" pitchFamily="2" charset="0"/>
              </a:rPr>
              <a:t>Metodi e proprietà statici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10527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/>
              <a:t>La parola chiave </a:t>
            </a:r>
            <a:r>
              <a:rPr lang="it-IT" i="1"/>
              <a:t>static</a:t>
            </a:r>
            <a:r>
              <a:rPr lang="it-IT"/>
              <a:t> specifica che una variabile o una funzione viene creata solo una volta per ogni classe anziché in ogni oggetto basato sulla classe. È possibile accedere a un membro di classe statico senza creare un'istanza della classe. I metodi e le proprietà statici possono essere sia pubblici che privati.</a:t>
            </a:r>
          </a:p>
          <a:p>
            <a:pPr marL="381000" indent="-381000">
              <a:lnSpc>
                <a:spcPct val="80000"/>
              </a:lnSpc>
            </a:pPr>
            <a:r>
              <a:rPr lang="it-IT"/>
              <a:t>In ActionScript ci sono classi predefinite che hanno solo metodi e proprietà statiche.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35238"/>
            <a:ext cx="7772400" cy="1470025"/>
          </a:xfrm>
        </p:spPr>
        <p:txBody>
          <a:bodyPr/>
          <a:lstStyle/>
          <a:p>
            <a:r>
              <a:rPr lang="it-IT">
                <a:solidFill>
                  <a:srgbClr val="006699"/>
                </a:solidFill>
                <a:latin typeface="hooge 05_53" pitchFamily="2" charset="0"/>
              </a:rPr>
              <a:t>La programmazione Visuale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30238"/>
            <a:ext cx="8229600" cy="1143000"/>
          </a:xfrm>
        </p:spPr>
        <p:txBody>
          <a:bodyPr/>
          <a:lstStyle/>
          <a:p>
            <a:pPr algn="l"/>
            <a:r>
              <a:rPr lang="it-IT" sz="3600">
                <a:solidFill>
                  <a:srgbClr val="006699"/>
                </a:solidFill>
                <a:latin typeface="hooge 05_53" pitchFamily="2" charset="0"/>
              </a:rPr>
              <a:t>La classe DisplayObject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229600" cy="4392613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it-IT" sz="2400"/>
              <a:t>La classe </a:t>
            </a:r>
            <a:r>
              <a:rPr lang="it-IT" sz="2400" b="1">
                <a:solidFill>
                  <a:srgbClr val="006699"/>
                </a:solidFill>
              </a:rPr>
              <a:t>DisplayObject</a:t>
            </a:r>
            <a:r>
              <a:rPr lang="it-IT" sz="2400"/>
              <a:t> che appartiene al package </a:t>
            </a:r>
            <a:r>
              <a:rPr lang="it-IT" sz="2400" b="1">
                <a:solidFill>
                  <a:srgbClr val="006699"/>
                </a:solidFill>
              </a:rPr>
              <a:t>flash.display</a:t>
            </a:r>
            <a:r>
              <a:rPr lang="it-IT" sz="2400"/>
              <a:t> è l’oggetto da cui discendono le classi che mi consentono di gestire attraverso </a:t>
            </a:r>
            <a:r>
              <a:rPr lang="it-IT" sz="2400" b="1">
                <a:solidFill>
                  <a:srgbClr val="006699"/>
                </a:solidFill>
              </a:rPr>
              <a:t>ActionScript</a:t>
            </a:r>
            <a:r>
              <a:rPr lang="it-IT" sz="2400"/>
              <a:t> tutti gli elementi visuali che possono essere mostrati in un filmato flash:</a:t>
            </a:r>
          </a:p>
          <a:p>
            <a:pPr marL="800100" lvl="1" indent="-342900">
              <a:lnSpc>
                <a:spcPct val="90000"/>
              </a:lnSpc>
            </a:pPr>
            <a:r>
              <a:rPr lang="it-IT" sz="2000"/>
              <a:t>Testi.</a:t>
            </a:r>
          </a:p>
          <a:p>
            <a:pPr marL="800100" lvl="1" indent="-342900">
              <a:lnSpc>
                <a:spcPct val="90000"/>
              </a:lnSpc>
            </a:pPr>
            <a:r>
              <a:rPr lang="it-IT" sz="2000"/>
              <a:t>Grafica vettoriale.</a:t>
            </a:r>
          </a:p>
          <a:p>
            <a:pPr marL="800100" lvl="1" indent="-342900">
              <a:lnSpc>
                <a:spcPct val="90000"/>
              </a:lnSpc>
            </a:pPr>
            <a:r>
              <a:rPr lang="it-IT" sz="2000"/>
              <a:t>Immagini BitMapped.</a:t>
            </a:r>
          </a:p>
          <a:p>
            <a:pPr marL="800100" lvl="1" indent="-342900">
              <a:lnSpc>
                <a:spcPct val="90000"/>
              </a:lnSpc>
            </a:pPr>
            <a:r>
              <a:rPr lang="it-IT" sz="2000"/>
              <a:t>Animazioni create runtime.</a:t>
            </a:r>
          </a:p>
          <a:p>
            <a:pPr marL="800100" lvl="1" indent="-342900">
              <a:lnSpc>
                <a:spcPct val="90000"/>
              </a:lnSpc>
            </a:pPr>
            <a:r>
              <a:rPr lang="it-IT" sz="2000"/>
              <a:t>Caricamento e visualizzazione di filmati flash</a:t>
            </a:r>
          </a:p>
          <a:p>
            <a:pPr marL="800100" lvl="1" indent="-342900">
              <a:lnSpc>
                <a:spcPct val="90000"/>
              </a:lnSpc>
            </a:pPr>
            <a:r>
              <a:rPr lang="it-IT" sz="2000"/>
              <a:t>Caricamento e visualizzazione di video.</a:t>
            </a:r>
          </a:p>
          <a:p>
            <a:pPr marL="800100" lvl="1" indent="-342900">
              <a:lnSpc>
                <a:spcPct val="90000"/>
              </a:lnSpc>
            </a:pPr>
            <a:r>
              <a:rPr lang="it-IT" sz="2000"/>
              <a:t>Ecc.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it-IT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30238"/>
            <a:ext cx="8229600" cy="1143000"/>
          </a:xfrm>
        </p:spPr>
        <p:txBody>
          <a:bodyPr/>
          <a:lstStyle/>
          <a:p>
            <a:pPr algn="l"/>
            <a:r>
              <a:rPr lang="it-IT" sz="3600">
                <a:solidFill>
                  <a:srgbClr val="006699"/>
                </a:solidFill>
                <a:latin typeface="hooge 05_53" pitchFamily="2" charset="0"/>
              </a:rPr>
              <a:t>La classe DisplayObject</a:t>
            </a:r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>
            <a:off x="4500116" y="20605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32" name="Line 28"/>
          <p:cNvSpPr>
            <a:spLocks noChangeShapeType="1"/>
          </p:cNvSpPr>
          <p:nvPr/>
        </p:nvSpPr>
        <p:spPr bwMode="auto">
          <a:xfrm>
            <a:off x="683766" y="23495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33" name="Line 29"/>
          <p:cNvSpPr>
            <a:spLocks noChangeShapeType="1"/>
          </p:cNvSpPr>
          <p:nvPr/>
        </p:nvSpPr>
        <p:spPr bwMode="auto">
          <a:xfrm>
            <a:off x="683766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34" name="Line 30"/>
          <p:cNvSpPr>
            <a:spLocks noChangeShapeType="1"/>
          </p:cNvSpPr>
          <p:nvPr/>
        </p:nvSpPr>
        <p:spPr bwMode="auto">
          <a:xfrm>
            <a:off x="1907729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36" name="Line 32"/>
          <p:cNvSpPr>
            <a:spLocks noChangeShapeType="1"/>
          </p:cNvSpPr>
          <p:nvPr/>
        </p:nvSpPr>
        <p:spPr bwMode="auto">
          <a:xfrm>
            <a:off x="3347591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37" name="Line 33"/>
          <p:cNvSpPr>
            <a:spLocks noChangeShapeType="1"/>
          </p:cNvSpPr>
          <p:nvPr/>
        </p:nvSpPr>
        <p:spPr bwMode="auto">
          <a:xfrm>
            <a:off x="5004941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38" name="Line 34"/>
          <p:cNvSpPr>
            <a:spLocks noChangeShapeType="1"/>
          </p:cNvSpPr>
          <p:nvPr/>
        </p:nvSpPr>
        <p:spPr bwMode="auto">
          <a:xfrm>
            <a:off x="6228904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39" name="Line 35"/>
          <p:cNvSpPr>
            <a:spLocks noChangeShapeType="1"/>
          </p:cNvSpPr>
          <p:nvPr/>
        </p:nvSpPr>
        <p:spPr bwMode="auto">
          <a:xfrm>
            <a:off x="7379841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41" name="Line 37"/>
          <p:cNvSpPr>
            <a:spLocks noChangeShapeType="1"/>
          </p:cNvSpPr>
          <p:nvPr/>
        </p:nvSpPr>
        <p:spPr bwMode="auto">
          <a:xfrm>
            <a:off x="8532366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42" name="Line 38"/>
          <p:cNvSpPr>
            <a:spLocks noChangeShapeType="1"/>
          </p:cNvSpPr>
          <p:nvPr/>
        </p:nvSpPr>
        <p:spPr bwMode="auto">
          <a:xfrm>
            <a:off x="3347591" y="29241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43" name="Line 39"/>
          <p:cNvSpPr>
            <a:spLocks noChangeShapeType="1"/>
          </p:cNvSpPr>
          <p:nvPr/>
        </p:nvSpPr>
        <p:spPr bwMode="auto">
          <a:xfrm>
            <a:off x="1620391" y="3213100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44" name="Line 40"/>
          <p:cNvSpPr>
            <a:spLocks noChangeShapeType="1"/>
          </p:cNvSpPr>
          <p:nvPr/>
        </p:nvSpPr>
        <p:spPr bwMode="auto">
          <a:xfrm>
            <a:off x="1620391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47" name="Line 43"/>
          <p:cNvSpPr>
            <a:spLocks noChangeShapeType="1"/>
          </p:cNvSpPr>
          <p:nvPr/>
        </p:nvSpPr>
        <p:spPr bwMode="auto">
          <a:xfrm>
            <a:off x="3492054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48" name="Line 44"/>
          <p:cNvSpPr>
            <a:spLocks noChangeShapeType="1"/>
          </p:cNvSpPr>
          <p:nvPr/>
        </p:nvSpPr>
        <p:spPr bwMode="auto">
          <a:xfrm>
            <a:off x="4931916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49" name="Line 45"/>
          <p:cNvSpPr>
            <a:spLocks noChangeShapeType="1"/>
          </p:cNvSpPr>
          <p:nvPr/>
        </p:nvSpPr>
        <p:spPr bwMode="auto">
          <a:xfrm>
            <a:off x="1547366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50" name="Line 46"/>
          <p:cNvSpPr>
            <a:spLocks noChangeShapeType="1"/>
          </p:cNvSpPr>
          <p:nvPr/>
        </p:nvSpPr>
        <p:spPr bwMode="auto">
          <a:xfrm>
            <a:off x="467866" y="4076700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51" name="Line 47"/>
          <p:cNvSpPr>
            <a:spLocks noChangeShapeType="1"/>
          </p:cNvSpPr>
          <p:nvPr/>
        </p:nvSpPr>
        <p:spPr bwMode="auto">
          <a:xfrm>
            <a:off x="467866" y="40767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52" name="Line 48"/>
          <p:cNvSpPr>
            <a:spLocks noChangeShapeType="1"/>
          </p:cNvSpPr>
          <p:nvPr/>
        </p:nvSpPr>
        <p:spPr bwMode="auto">
          <a:xfrm>
            <a:off x="1547366" y="40767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53" name="Line 49"/>
          <p:cNvSpPr>
            <a:spLocks noChangeShapeType="1"/>
          </p:cNvSpPr>
          <p:nvPr/>
        </p:nvSpPr>
        <p:spPr bwMode="auto">
          <a:xfrm>
            <a:off x="2628454" y="40767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55" name="Line 51"/>
          <p:cNvSpPr>
            <a:spLocks noChangeShapeType="1"/>
          </p:cNvSpPr>
          <p:nvPr/>
        </p:nvSpPr>
        <p:spPr bwMode="auto">
          <a:xfrm>
            <a:off x="1547366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sz="1600">
              <a:latin typeface="TitilliumText22L" pitchFamily="50" charset="0"/>
            </a:endParaRP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3807966" y="1773238"/>
            <a:ext cx="1404552" cy="33855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1600" b="1" dirty="0" err="1">
                <a:solidFill>
                  <a:srgbClr val="006699"/>
                </a:solidFill>
                <a:latin typeface="TitilliumText22L" pitchFamily="50" charset="0"/>
              </a:rPr>
              <a:t>DisplayObject</a:t>
            </a:r>
            <a:endParaRPr lang="it-IT" sz="1600" b="1" dirty="0">
              <a:solidFill>
                <a:srgbClr val="006699"/>
              </a:solidFill>
              <a:latin typeface="TitilliumText22L" pitchFamily="50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7504" y="2636842"/>
            <a:ext cx="8748713" cy="338138"/>
            <a:chOff x="113" y="1638"/>
            <a:chExt cx="5511" cy="213"/>
          </a:xfrm>
        </p:grpSpPr>
        <p:sp>
          <p:nvSpPr>
            <p:cNvPr id="226311" name="Text Box 7"/>
            <p:cNvSpPr txBox="1">
              <a:spLocks noChangeArrowheads="1"/>
            </p:cNvSpPr>
            <p:nvPr/>
          </p:nvSpPr>
          <p:spPr bwMode="auto">
            <a:xfrm>
              <a:off x="113" y="1638"/>
              <a:ext cx="790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AVM1Movie</a:t>
              </a:r>
            </a:p>
          </p:txBody>
        </p:sp>
        <p:sp>
          <p:nvSpPr>
            <p:cNvPr id="226313" name="Text Box 9"/>
            <p:cNvSpPr txBox="1">
              <a:spLocks noChangeArrowheads="1"/>
            </p:cNvSpPr>
            <p:nvPr/>
          </p:nvSpPr>
          <p:spPr bwMode="auto">
            <a:xfrm>
              <a:off x="1010" y="1638"/>
              <a:ext cx="524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Bitmap</a:t>
              </a:r>
            </a:p>
          </p:txBody>
        </p:sp>
        <p:sp>
          <p:nvSpPr>
            <p:cNvPr id="226314" name="Text Box 10"/>
            <p:cNvSpPr txBox="1">
              <a:spLocks noChangeArrowheads="1"/>
            </p:cNvSpPr>
            <p:nvPr/>
          </p:nvSpPr>
          <p:spPr bwMode="auto">
            <a:xfrm>
              <a:off x="1660" y="1638"/>
              <a:ext cx="1069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InteractiveObject</a:t>
              </a: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2836" y="1638"/>
              <a:ext cx="830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MorphShape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3783" y="1638"/>
              <a:ext cx="462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Shape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4389" y="1638"/>
              <a:ext cx="669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StaticText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5193" y="1638"/>
              <a:ext cx="431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Video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96441" y="3500443"/>
            <a:ext cx="4948238" cy="338138"/>
            <a:chOff x="358" y="2160"/>
            <a:chExt cx="3117" cy="213"/>
          </a:xfrm>
        </p:grpSpPr>
        <p:sp>
          <p:nvSpPr>
            <p:cNvPr id="226319" name="Text Box 15"/>
            <p:cNvSpPr txBox="1">
              <a:spLocks noChangeArrowheads="1"/>
            </p:cNvSpPr>
            <p:nvPr/>
          </p:nvSpPr>
          <p:spPr bwMode="auto">
            <a:xfrm>
              <a:off x="358" y="2160"/>
              <a:ext cx="1426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DisplayObjectContainer</a:t>
              </a:r>
            </a:p>
          </p:txBody>
        </p:sp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2853" y="2160"/>
              <a:ext cx="622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TextField</a:t>
              </a: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875" y="2160"/>
              <a:ext cx="884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SimpleButton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07504" y="4365632"/>
            <a:ext cx="2846387" cy="338138"/>
            <a:chOff x="113" y="2659"/>
            <a:chExt cx="1793" cy="213"/>
          </a:xfrm>
        </p:grpSpPr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474" y="2659"/>
              <a:ext cx="432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Stage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821" y="2659"/>
              <a:ext cx="447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Sprite</a:t>
              </a:r>
            </a:p>
          </p:txBody>
        </p:sp>
        <p:sp>
          <p:nvSpPr>
            <p:cNvPr id="226324" name="Text Box 20"/>
            <p:cNvSpPr txBox="1">
              <a:spLocks noChangeArrowheads="1"/>
            </p:cNvSpPr>
            <p:nvPr/>
          </p:nvSpPr>
          <p:spPr bwMode="auto">
            <a:xfrm>
              <a:off x="113" y="2659"/>
              <a:ext cx="501" cy="2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solidFill>
                    <a:srgbClr val="006699"/>
                  </a:solidFill>
                  <a:latin typeface="TitilliumText22L" pitchFamily="50" charset="0"/>
                </a:rPr>
                <a:t>Loader</a:t>
              </a:r>
            </a:p>
          </p:txBody>
        </p:sp>
      </p:grp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1044129" y="4976813"/>
            <a:ext cx="1047082" cy="33855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1600" b="1">
                <a:solidFill>
                  <a:srgbClr val="006699"/>
                </a:solidFill>
                <a:latin typeface="TitilliumText22L" pitchFamily="50" charset="0"/>
              </a:rPr>
              <a:t>MovieClip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800">
                <a:solidFill>
                  <a:srgbClr val="006699"/>
                </a:solidFill>
                <a:latin typeface="hooge 05_53" pitchFamily="2" charset="0"/>
              </a:rPr>
              <a:t>Display list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229600" cy="4065588"/>
          </a:xfrm>
        </p:spPr>
        <p:txBody>
          <a:bodyPr/>
          <a:lstStyle/>
          <a:p>
            <a:r>
              <a:rPr lang="it-IT" sz="2800"/>
              <a:t>La Display list è la struttura ad albero che contiene tutti gli elementi visuali di un filmato Flash.  </a:t>
            </a:r>
          </a:p>
          <a:p>
            <a:r>
              <a:rPr lang="it-IT" sz="2800"/>
              <a:t>La Display List determina quali oggetti vengono visualizzati e in che ordine </a:t>
            </a:r>
          </a:p>
          <a:p>
            <a:r>
              <a:rPr lang="it-IT" sz="2800"/>
              <a:t>Action script può intervenire sulla Display List e quindi intervenire su cosa viene visualizzato in un filmato Flash attraverso le classi che discendono da DisplayObjectContainer.</a:t>
            </a:r>
          </a:p>
          <a:p>
            <a:endParaRPr lang="it-IT" sz="2800" b="1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800">
                <a:solidFill>
                  <a:srgbClr val="006699"/>
                </a:solidFill>
                <a:latin typeface="hooge 05_53" pitchFamily="2" charset="0"/>
              </a:rPr>
              <a:t>Display list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229600" cy="4065588"/>
          </a:xfrm>
        </p:spPr>
        <p:txBody>
          <a:bodyPr/>
          <a:lstStyle/>
          <a:p>
            <a:r>
              <a:rPr lang="it-IT" sz="2800"/>
              <a:t>La classe </a:t>
            </a:r>
            <a:r>
              <a:rPr lang="it-IT" sz="2800" b="1">
                <a:solidFill>
                  <a:srgbClr val="006699"/>
                </a:solidFill>
              </a:rPr>
              <a:t>Loader</a:t>
            </a:r>
            <a:r>
              <a:rPr lang="it-IT" sz="2800"/>
              <a:t>  consente di gestire il caricamento in un filmato Flash di risorse esterne presenti su disco (file swf o immagini)</a:t>
            </a:r>
          </a:p>
          <a:p>
            <a:r>
              <a:rPr lang="it-IT" sz="2800"/>
              <a:t>Le classi Sprite e MovieClip consento di aggiungere, togliere cambiare l’ordine di visualizzazione di oggetti grafici creati run time, caricati utilizzando la classe loader, o presenti in libreria</a:t>
            </a:r>
          </a:p>
          <a:p>
            <a:endParaRPr lang="it-IT" sz="2800"/>
          </a:p>
          <a:p>
            <a:endParaRPr lang="it-IT" sz="2800" b="1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457200" y="6302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it-IT" sz="4400">
                <a:solidFill>
                  <a:srgbClr val="006699"/>
                </a:solidFill>
              </a:rPr>
              <a:t>DisplayObjectContainer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457200" y="1628775"/>
            <a:ext cx="80756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it-IT" sz="3200"/>
              <a:t>Le classi derivate </a:t>
            </a:r>
            <a:r>
              <a:rPr lang="it-IT" sz="3200" b="1">
                <a:solidFill>
                  <a:srgbClr val="006699"/>
                </a:solidFill>
              </a:rPr>
              <a:t>Sprite</a:t>
            </a:r>
            <a:r>
              <a:rPr lang="it-IT" sz="3200"/>
              <a:t> e </a:t>
            </a:r>
            <a:r>
              <a:rPr lang="it-IT" sz="3200" b="1">
                <a:solidFill>
                  <a:srgbClr val="006699"/>
                </a:solidFill>
              </a:rPr>
              <a:t>MovieClip</a:t>
            </a:r>
            <a:r>
              <a:rPr lang="it-IT" sz="3200"/>
              <a:t> possono contenere e gestire la visualizzazione di qualsiasi oggetto grafico discendente da DisplayObject: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it-IT" sz="2800"/>
              <a:t>Oggetti semplici come TextField o Shape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it-IT" sz="2800"/>
              <a:t>Oggetti Loader che contegono contenuti caricati da disco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it-IT" sz="2800"/>
              <a:t>Discendenti di Sprite e MovieClip che a loro volta possono contenere altri oggetti.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1341438"/>
            <a:ext cx="4240212" cy="2227262"/>
            <a:chOff x="1298" y="1640"/>
            <a:chExt cx="2671" cy="1403"/>
          </a:xfrm>
        </p:grpSpPr>
        <p:sp>
          <p:nvSpPr>
            <p:cNvPr id="248835" name="Line 3"/>
            <p:cNvSpPr>
              <a:spLocks noChangeShapeType="1"/>
            </p:cNvSpPr>
            <p:nvPr/>
          </p:nvSpPr>
          <p:spPr bwMode="auto">
            <a:xfrm>
              <a:off x="2634" y="197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248836" name="Line 4"/>
            <p:cNvSpPr>
              <a:spLocks noChangeShapeType="1"/>
            </p:cNvSpPr>
            <p:nvPr/>
          </p:nvSpPr>
          <p:spPr bwMode="auto">
            <a:xfrm>
              <a:off x="2634" y="247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248837" name="Text Box 5"/>
            <p:cNvSpPr txBox="1">
              <a:spLocks noChangeArrowheads="1"/>
            </p:cNvSpPr>
            <p:nvPr/>
          </p:nvSpPr>
          <p:spPr bwMode="auto">
            <a:xfrm>
              <a:off x="1298" y="1640"/>
              <a:ext cx="2671" cy="339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>
                  <a:solidFill>
                    <a:srgbClr val="006699"/>
                  </a:solidFill>
                </a:rPr>
                <a:t>DisplayObjectContainer</a:t>
              </a:r>
            </a:p>
          </p:txBody>
        </p:sp>
        <p:sp>
          <p:nvSpPr>
            <p:cNvPr id="248838" name="Text Box 6"/>
            <p:cNvSpPr txBox="1">
              <a:spLocks noChangeArrowheads="1"/>
            </p:cNvSpPr>
            <p:nvPr/>
          </p:nvSpPr>
          <p:spPr bwMode="auto">
            <a:xfrm>
              <a:off x="2252" y="2139"/>
              <a:ext cx="763" cy="339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>
                  <a:solidFill>
                    <a:srgbClr val="006699"/>
                  </a:solidFill>
                </a:rPr>
                <a:t>Sprite</a:t>
              </a:r>
            </a:p>
          </p:txBody>
        </p:sp>
        <p:sp>
          <p:nvSpPr>
            <p:cNvPr id="248839" name="Text Box 7"/>
            <p:cNvSpPr txBox="1">
              <a:spLocks noChangeArrowheads="1"/>
            </p:cNvSpPr>
            <p:nvPr/>
          </p:nvSpPr>
          <p:spPr bwMode="auto">
            <a:xfrm>
              <a:off x="2040" y="2704"/>
              <a:ext cx="1187" cy="339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>
                  <a:solidFill>
                    <a:srgbClr val="006699"/>
                  </a:solidFill>
                </a:rPr>
                <a:t>MovieClip</a:t>
              </a:r>
            </a:p>
          </p:txBody>
        </p:sp>
      </p:grpSp>
      <p:sp>
        <p:nvSpPr>
          <p:cNvPr id="248840" name="Line 8"/>
          <p:cNvSpPr>
            <a:spLocks noChangeShapeType="1"/>
          </p:cNvSpPr>
          <p:nvPr/>
        </p:nvSpPr>
        <p:spPr bwMode="auto">
          <a:xfrm>
            <a:off x="3203575" y="24209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5219700" y="1773238"/>
            <a:ext cx="3384550" cy="1749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it-IT" sz="1800" b="1">
                <a:solidFill>
                  <a:srgbClr val="006699"/>
                </a:solidFill>
              </a:rPr>
              <a:t>Le calssi derivate da Sprite:</a:t>
            </a:r>
          </a:p>
          <a:p>
            <a:pPr marL="342900" indent="-342900">
              <a:buFontTx/>
              <a:buChar char="•"/>
            </a:pPr>
            <a:r>
              <a:rPr lang="it-IT" sz="1800" b="1">
                <a:solidFill>
                  <a:srgbClr val="006699"/>
                </a:solidFill>
              </a:rPr>
              <a:t>Rispondono agli eventi   del mouse e della tastiera</a:t>
            </a:r>
          </a:p>
          <a:p>
            <a:pPr marL="342900" indent="-342900">
              <a:buFontTx/>
              <a:buChar char="•"/>
            </a:pPr>
            <a:r>
              <a:rPr lang="it-IT" sz="1800" b="1">
                <a:solidFill>
                  <a:srgbClr val="006699"/>
                </a:solidFill>
              </a:rPr>
              <a:t>Possono contenere altri oggetti grafici</a:t>
            </a:r>
          </a:p>
          <a:p>
            <a:pPr marL="342900" indent="-342900">
              <a:buFontTx/>
              <a:buChar char="•"/>
            </a:pPr>
            <a:r>
              <a:rPr lang="it-IT" sz="1800" b="1">
                <a:solidFill>
                  <a:srgbClr val="006699"/>
                </a:solidFill>
              </a:rPr>
              <a:t>Hanno un solo frame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684213" y="4221163"/>
            <a:ext cx="4248150" cy="20240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it-IT" sz="1800" b="1">
                <a:solidFill>
                  <a:srgbClr val="006699"/>
                </a:solidFill>
              </a:rPr>
              <a:t>Le calssi derivate da MovieClip:</a:t>
            </a:r>
          </a:p>
          <a:p>
            <a:pPr marL="342900" indent="-342900">
              <a:buFontTx/>
              <a:buChar char="•"/>
            </a:pPr>
            <a:r>
              <a:rPr lang="it-IT" sz="1800" b="1">
                <a:solidFill>
                  <a:srgbClr val="006699"/>
                </a:solidFill>
              </a:rPr>
              <a:t>Rispondono agli eventi   del mouse e della tastiera</a:t>
            </a:r>
          </a:p>
          <a:p>
            <a:pPr marL="342900" indent="-342900">
              <a:buFontTx/>
              <a:buChar char="•"/>
            </a:pPr>
            <a:r>
              <a:rPr lang="it-IT" sz="1800" b="1">
                <a:solidFill>
                  <a:srgbClr val="006699"/>
                </a:solidFill>
              </a:rPr>
              <a:t>Possono contenere altri oggetti grafici</a:t>
            </a:r>
          </a:p>
          <a:p>
            <a:pPr marL="342900" indent="-342900">
              <a:buFontTx/>
              <a:buChar char="•"/>
            </a:pPr>
            <a:r>
              <a:rPr lang="it-IT" sz="1800" b="1">
                <a:solidFill>
                  <a:srgbClr val="006699"/>
                </a:solidFill>
              </a:rPr>
              <a:t>Hanno la timeline e quindi più frame</a:t>
            </a:r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2555875" y="35734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1143000"/>
          </a:xfrm>
        </p:spPr>
        <p:txBody>
          <a:bodyPr/>
          <a:lstStyle/>
          <a:p>
            <a:r>
              <a:rPr lang="it-IT" sz="4000" dirty="0">
                <a:solidFill>
                  <a:srgbClr val="006699"/>
                </a:solidFill>
                <a:latin typeface="hooge 05_53" pitchFamily="2" charset="0"/>
              </a:rPr>
              <a:t>La classe </a:t>
            </a:r>
            <a:r>
              <a:rPr lang="it-IT" sz="4000" dirty="0" smtClean="0">
                <a:solidFill>
                  <a:srgbClr val="006699"/>
                </a:solidFill>
                <a:latin typeface="hooge 05_53" pitchFamily="2" charset="0"/>
              </a:rPr>
              <a:t>Bike</a:t>
            </a:r>
            <a:endParaRPr lang="it-IT" sz="4000" dirty="0">
              <a:solidFill>
                <a:srgbClr val="006699"/>
              </a:solidFill>
              <a:latin typeface="hooge 05_53" pitchFamily="2" charset="0"/>
            </a:endParaRPr>
          </a:p>
        </p:txBody>
      </p:sp>
      <p:pic>
        <p:nvPicPr>
          <p:cNvPr id="90117" name="Picture 5" descr="http://www.icosmart.net/wp-content/uploads/2009/04/slr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20888"/>
            <a:ext cx="4762500" cy="2895601"/>
          </a:xfrm>
          <a:prstGeom prst="rect">
            <a:avLst/>
          </a:prstGeom>
          <a:noFill/>
        </p:spPr>
      </p:pic>
      <p:cxnSp>
        <p:nvCxnSpPr>
          <p:cNvPr id="10" name="Connettore 2 9"/>
          <p:cNvCxnSpPr/>
          <p:nvPr/>
        </p:nvCxnSpPr>
        <p:spPr>
          <a:xfrm rot="5400000">
            <a:off x="6013351" y="4292699"/>
            <a:ext cx="1871414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5796136" y="3356198"/>
            <a:ext cx="180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5796136" y="5228406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 1 16"/>
          <p:cNvSpPr/>
          <p:nvPr/>
        </p:nvSpPr>
        <p:spPr>
          <a:xfrm>
            <a:off x="7308304" y="3933056"/>
            <a:ext cx="1224136" cy="720080"/>
          </a:xfrm>
          <a:prstGeom prst="borderCallout1">
            <a:avLst>
              <a:gd name="adj1" fmla="val 18750"/>
              <a:gd name="adj2" fmla="val -8333"/>
              <a:gd name="adj3" fmla="val 54362"/>
              <a:gd name="adj4" fmla="val -39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diametro ruota</a:t>
            </a:r>
            <a:endParaRPr lang="it-IT" dirty="0"/>
          </a:p>
        </p:txBody>
      </p:sp>
      <p:sp>
        <p:nvSpPr>
          <p:cNvPr id="18" name="Callout 1 17"/>
          <p:cNvSpPr/>
          <p:nvPr/>
        </p:nvSpPr>
        <p:spPr>
          <a:xfrm>
            <a:off x="4211960" y="5301208"/>
            <a:ext cx="1224136" cy="720080"/>
          </a:xfrm>
          <a:prstGeom prst="borderCallout1">
            <a:avLst>
              <a:gd name="adj1" fmla="val 18750"/>
              <a:gd name="adj2" fmla="val -8333"/>
              <a:gd name="adj3" fmla="val -83333"/>
              <a:gd name="adj4" fmla="val -23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numero denti</a:t>
            </a:r>
            <a:endParaRPr lang="it-IT" dirty="0"/>
          </a:p>
        </p:txBody>
      </p:sp>
      <p:sp>
        <p:nvSpPr>
          <p:cNvPr id="19" name="Callout 1 18"/>
          <p:cNvSpPr/>
          <p:nvPr/>
        </p:nvSpPr>
        <p:spPr>
          <a:xfrm>
            <a:off x="971600" y="5013176"/>
            <a:ext cx="1224136" cy="720080"/>
          </a:xfrm>
          <a:prstGeom prst="borderCallout1">
            <a:avLst>
              <a:gd name="adj1" fmla="val 21810"/>
              <a:gd name="adj2" fmla="val 109563"/>
              <a:gd name="adj3" fmla="val -75683"/>
              <a:gd name="adj4" fmla="val 150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numero denti</a:t>
            </a:r>
            <a:endParaRPr lang="it-IT" dirty="0"/>
          </a:p>
        </p:txBody>
      </p:sp>
      <p:graphicFrame>
        <p:nvGraphicFramePr>
          <p:cNvPr id="23" name="Diagramma 22"/>
          <p:cNvGraphicFramePr/>
          <p:nvPr/>
        </p:nvGraphicFramePr>
        <p:xfrm>
          <a:off x="-612576" y="908720"/>
          <a:ext cx="453650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457200" y="6302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it-IT" sz="4400">
                <a:solidFill>
                  <a:srgbClr val="006699"/>
                </a:solidFill>
                <a:latin typeface="hooge 05_53" pitchFamily="2" charset="0"/>
              </a:rPr>
              <a:t>Child list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457200" y="1628775"/>
            <a:ext cx="80756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it-IT" sz="3200"/>
              <a:t>Le classi </a:t>
            </a:r>
            <a:r>
              <a:rPr lang="it-IT" sz="3200" b="1">
                <a:solidFill>
                  <a:srgbClr val="006699"/>
                </a:solidFill>
              </a:rPr>
              <a:t>Sprite</a:t>
            </a:r>
            <a:r>
              <a:rPr lang="it-IT" sz="3200"/>
              <a:t> e </a:t>
            </a:r>
            <a:r>
              <a:rPr lang="it-IT" sz="3200" b="1">
                <a:solidFill>
                  <a:srgbClr val="006699"/>
                </a:solidFill>
              </a:rPr>
              <a:t>MovieClip</a:t>
            </a:r>
            <a:r>
              <a:rPr lang="it-IT" sz="3200"/>
              <a:t> hanno metodi specifici per gestire la propria child list. Cioè l’elenco degli oggetti grafici che contengono.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it-IT" sz="3200" b="1">
                <a:solidFill>
                  <a:srgbClr val="006699"/>
                </a:solidFill>
              </a:rPr>
              <a:t>addChild</a:t>
            </a:r>
            <a:r>
              <a:rPr lang="it-IT" sz="3200"/>
              <a:t>(child:DisplayObject) aggiunge un elemento alla child listt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it-IT" sz="2800"/>
              <a:t>Ad ogni elemento viene assegnato un indice. Gli elementi vengono visaulizzati nell’ordine in cui sono stati aggiunto (l’ultimo risulta in primo piano)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457200" y="6302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it-IT" sz="4400">
                <a:solidFill>
                  <a:srgbClr val="006699"/>
                </a:solidFill>
                <a:latin typeface="hooge 05_53" pitchFamily="2" charset="0"/>
              </a:rPr>
              <a:t>Child list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457200" y="1628775"/>
            <a:ext cx="80756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it-IT" sz="3200" b="1">
                <a:solidFill>
                  <a:srgbClr val="006699"/>
                </a:solidFill>
              </a:rPr>
              <a:t>addChildAt</a:t>
            </a:r>
            <a:r>
              <a:rPr lang="it-IT" sz="3200"/>
              <a:t>(child:DisplayObject, index:int) aggiunge un elemento in un punto determinato della child list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it-IT" sz="3200" b="1">
                <a:solidFill>
                  <a:srgbClr val="006699"/>
                </a:solidFill>
              </a:rPr>
              <a:t>getChildAt</a:t>
            </a:r>
            <a:r>
              <a:rPr lang="it-IT" sz="3200"/>
              <a:t>(index:int):DisplayObject restituisce l’oggetto grafico che si trova al’indice specificato.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it-IT" sz="3200" b="1">
                <a:solidFill>
                  <a:srgbClr val="006699"/>
                </a:solidFill>
              </a:rPr>
              <a:t>removeChild</a:t>
            </a:r>
            <a:r>
              <a:rPr lang="it-IT" sz="3200"/>
              <a:t>(child:DisplayObject) elimina l’oggetto specificato.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800">
                <a:solidFill>
                  <a:srgbClr val="006699"/>
                </a:solidFill>
                <a:latin typeface="hooge 05_53" pitchFamily="2" charset="0"/>
              </a:rPr>
              <a:t>Document class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4065587"/>
          </a:xfrm>
        </p:spPr>
        <p:txBody>
          <a:bodyPr/>
          <a:lstStyle/>
          <a:p>
            <a:r>
              <a:rPr lang="it-IT" sz="2800"/>
              <a:t>La </a:t>
            </a:r>
            <a:r>
              <a:rPr lang="it-IT" sz="2800" b="1">
                <a:solidFill>
                  <a:srgbClr val="006699"/>
                </a:solidFill>
              </a:rPr>
              <a:t>Document Class</a:t>
            </a:r>
            <a:r>
              <a:rPr lang="it-IT" sz="2800"/>
              <a:t> è la classe che associo al filmato flash principale </a:t>
            </a:r>
          </a:p>
          <a:p>
            <a:r>
              <a:rPr lang="it-IT" sz="2800"/>
              <a:t>In l’istanza della classe questo caso è il filmato stesso e viene creata automaticamente in fase di compilazione.</a:t>
            </a:r>
          </a:p>
          <a:p>
            <a:r>
              <a:rPr lang="it-IT" sz="2800" b="1">
                <a:solidFill>
                  <a:srgbClr val="006699"/>
                </a:solidFill>
              </a:rPr>
              <a:t>Se la Document Class non è una sottoclasse di Sprite o di MovieClip la compilazione verrà interrotta da un errore.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800">
                <a:solidFill>
                  <a:srgbClr val="006699"/>
                </a:solidFill>
                <a:latin typeface="hooge 05_53" pitchFamily="2" charset="0"/>
              </a:rPr>
              <a:t>Esempio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539750" y="3030538"/>
            <a:ext cx="8064500" cy="2647950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package {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import flash.display.Sprite;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......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public class Orologio </a:t>
            </a: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extends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Sprite</a:t>
            </a:r>
            <a:r>
              <a:rPr lang="en-GB" sz="2400" b="1">
                <a:latin typeface="Courier New" pitchFamily="49" charset="0"/>
              </a:rPr>
              <a:t> {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......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}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}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539750" y="1966913"/>
            <a:ext cx="8064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it-IT" sz="2800"/>
              <a:t>Dichiarazione di una classe facendola   discendere da Sprite o da MovieClip: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800">
                <a:solidFill>
                  <a:srgbClr val="006699"/>
                </a:solidFill>
                <a:latin typeface="hooge 05_53" pitchFamily="2" charset="0"/>
              </a:rPr>
              <a:t>Esempio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539750" y="3213100"/>
            <a:ext cx="8064500" cy="2282825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......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import flash.text.TextField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public class Orologio </a:t>
            </a: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extends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Sprite</a:t>
            </a:r>
            <a:r>
              <a:rPr lang="en-GB" sz="2400" b="1">
                <a:latin typeface="Courier New" pitchFamily="49" charset="0"/>
              </a:rPr>
              <a:t> {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private 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en-GB" sz="2400" b="1">
                <a:latin typeface="Courier New" pitchFamily="49" charset="0"/>
              </a:rPr>
              <a:t> orologio_txt: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TextField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}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539750" y="1911350"/>
            <a:ext cx="80645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it-IT" sz="2800"/>
              <a:t>Definizione di una o più propietà che contengano gli oggetti grafici da aggiungere alla child list: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800">
                <a:solidFill>
                  <a:srgbClr val="006699"/>
                </a:solidFill>
                <a:latin typeface="hooge 05_53" pitchFamily="2" charset="0"/>
              </a:rPr>
              <a:t>Esempio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539750" y="2930525"/>
            <a:ext cx="8064500" cy="3378200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public class Orologio </a:t>
            </a: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extends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Sprite</a:t>
            </a:r>
            <a:r>
              <a:rPr lang="en-GB" sz="2400" b="1">
                <a:latin typeface="Courier New" pitchFamily="49" charset="0"/>
              </a:rPr>
              <a:t> {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private 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var</a:t>
            </a:r>
            <a:r>
              <a:rPr lang="en-GB" sz="2400" b="1">
                <a:latin typeface="Courier New" pitchFamily="49" charset="0"/>
              </a:rPr>
              <a:t> orologio_txt: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TextField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public function Orologio () {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	orologio_txt = </a:t>
            </a: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new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TextField</a:t>
            </a:r>
            <a:r>
              <a:rPr lang="en-GB" sz="2400" b="1">
                <a:latin typeface="Courier New" pitchFamily="49" charset="0"/>
              </a:rPr>
              <a:t>();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	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}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}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539750" y="1844675"/>
            <a:ext cx="8064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it-IT" sz="2800"/>
              <a:t>Creazione degli oggetti grafici da aggiungere alla child list: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800">
                <a:solidFill>
                  <a:srgbClr val="006699"/>
                </a:solidFill>
                <a:latin typeface="hooge 05_53" pitchFamily="2" charset="0"/>
              </a:rPr>
              <a:t>Esempio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539750" y="2852738"/>
            <a:ext cx="8064500" cy="3013075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public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function</a:t>
            </a:r>
            <a:r>
              <a:rPr lang="en-GB" sz="2400" b="1">
                <a:latin typeface="Courier New" pitchFamily="49" charset="0"/>
              </a:rPr>
              <a:t> Orologio () {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orologio_txt = </a:t>
            </a: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new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TextField</a:t>
            </a:r>
            <a:r>
              <a:rPr lang="en-GB" sz="2400" b="1">
                <a:latin typeface="Courier New" pitchFamily="49" charset="0"/>
              </a:rPr>
              <a:t>();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orologio_txt.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text</a:t>
            </a:r>
            <a:r>
              <a:rPr lang="en-GB" sz="2400" b="1">
                <a:latin typeface="Courier New" pitchFamily="49" charset="0"/>
              </a:rPr>
              <a:t> = </a:t>
            </a:r>
            <a:r>
              <a:rPr lang="en-GB" sz="2400" b="1">
                <a:solidFill>
                  <a:schemeClr val="folHlink"/>
                </a:solidFill>
                <a:latin typeface="Courier New" pitchFamily="49" charset="0"/>
              </a:rPr>
              <a:t>"00:00:00“</a:t>
            </a:r>
            <a:r>
              <a:rPr lang="en-GB" sz="2400" b="1">
                <a:latin typeface="Courier New" pitchFamily="49" charset="0"/>
              </a:rPr>
              <a:t> ;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orologio_txt.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autoSize</a:t>
            </a:r>
            <a:r>
              <a:rPr lang="en-GB" sz="2400" b="1">
                <a:latin typeface="Courier New" pitchFamily="49" charset="0"/>
              </a:rPr>
              <a:t>=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			TextFieldAutoSize.LEFT;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}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.....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539750" y="1844675"/>
            <a:ext cx="8064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 startAt="4"/>
            </a:pPr>
            <a:r>
              <a:rPr lang="it-IT" sz="2800"/>
              <a:t>Impostazione delle proprietà degli oggetti creati: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800">
                <a:solidFill>
                  <a:srgbClr val="006699"/>
                </a:solidFill>
                <a:latin typeface="hooge 05_53" pitchFamily="2" charset="0"/>
              </a:rPr>
              <a:t>Esempio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539750" y="3035300"/>
            <a:ext cx="8064500" cy="2647950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public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FC2818"/>
                </a:solidFill>
                <a:latin typeface="Courier New" pitchFamily="49" charset="0"/>
              </a:rPr>
              <a:t>function</a:t>
            </a:r>
            <a:r>
              <a:rPr lang="en-GB" sz="2400" b="1">
                <a:latin typeface="Courier New" pitchFamily="49" charset="0"/>
              </a:rPr>
              <a:t> Orologio () {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6699"/>
                </a:solidFill>
                <a:latin typeface="Courier New" pitchFamily="49" charset="0"/>
              </a:rPr>
              <a:t>addChild</a:t>
            </a:r>
            <a:r>
              <a:rPr lang="en-GB" sz="2400" b="1">
                <a:latin typeface="Courier New" pitchFamily="49" charset="0"/>
              </a:rPr>
              <a:t>(orologio_txt);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	.....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}</a:t>
            </a:r>
          </a:p>
          <a:p>
            <a:pPr>
              <a:tabLst>
                <a:tab pos="228600" algn="l"/>
              </a:tabLst>
            </a:pPr>
            <a:r>
              <a:rPr lang="en-GB" sz="2400" b="1">
                <a:latin typeface="Courier New" pitchFamily="49" charset="0"/>
              </a:rPr>
              <a:t>.....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539750" y="1844675"/>
            <a:ext cx="8064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 startAt="5"/>
            </a:pPr>
            <a:r>
              <a:rPr lang="it-IT" sz="2800"/>
              <a:t>Aggiunta degli oggetti creati alla child list nell’ordine desiderato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35238"/>
            <a:ext cx="7772400" cy="1470025"/>
          </a:xfrm>
        </p:spPr>
        <p:txBody>
          <a:bodyPr/>
          <a:lstStyle/>
          <a:p>
            <a:r>
              <a:rPr lang="it-IT">
                <a:solidFill>
                  <a:srgbClr val="006699"/>
                </a:solidFill>
                <a:latin typeface="hooge 05_53" pitchFamily="2" charset="0"/>
              </a:rPr>
              <a:t>Una superficie su cui disegnare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30238"/>
            <a:ext cx="8229600" cy="1143000"/>
          </a:xfrm>
        </p:spPr>
        <p:txBody>
          <a:bodyPr/>
          <a:lstStyle/>
          <a:p>
            <a:pPr algn="l"/>
            <a:r>
              <a:rPr lang="it-IT" sz="3600">
                <a:solidFill>
                  <a:srgbClr val="006699"/>
                </a:solidFill>
                <a:latin typeface="hooge 05_53" pitchFamily="2" charset="0"/>
              </a:rPr>
              <a:t>I metodi per disegnare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392612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sz="2400"/>
              <a:t>Ogni Shape, Sprite e MovieClip ha una proprietà </a:t>
            </a:r>
            <a:r>
              <a:rPr lang="en-US" sz="2400" b="1">
                <a:solidFill>
                  <a:srgbClr val="006699"/>
                </a:solidFill>
              </a:rPr>
              <a:t>graphics </a:t>
            </a:r>
            <a:r>
              <a:rPr lang="en-US" sz="2400"/>
              <a:t>che è una istanza della classe</a:t>
            </a:r>
            <a:r>
              <a:rPr lang="en-US" sz="2400" b="1">
                <a:solidFill>
                  <a:srgbClr val="006699"/>
                </a:solidFill>
              </a:rPr>
              <a:t> Graphics </a:t>
            </a:r>
            <a:r>
              <a:rPr lang="en-US" sz="2400"/>
              <a:t>creata automaticamente con la creazione dell’oggetto.</a:t>
            </a:r>
            <a:endParaRPr lang="en-US" sz="2400" b="1">
              <a:solidFill>
                <a:srgbClr val="006699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en-US" sz="2400"/>
              <a:t>Usando i metodi offerti da </a:t>
            </a:r>
            <a:r>
              <a:rPr lang="en-US" sz="2400" b="1">
                <a:solidFill>
                  <a:srgbClr val="006699"/>
                </a:solidFill>
              </a:rPr>
              <a:t>Graphics</a:t>
            </a:r>
            <a:r>
              <a:rPr lang="en-US" sz="2400"/>
              <a:t> è</a:t>
            </a:r>
            <a:r>
              <a:rPr lang="it-IT" sz="2400"/>
              <a:t> possibile disegnare linee e riempimenti e figure.</a:t>
            </a:r>
          </a:p>
          <a:p>
            <a:pPr marL="381000" indent="-381000">
              <a:lnSpc>
                <a:spcPct val="90000"/>
              </a:lnSpc>
            </a:pPr>
            <a:r>
              <a:rPr lang="it-IT" sz="2400"/>
              <a:t>I disegni vengono fatti su una superfice trasparente come su un lucido.</a:t>
            </a:r>
          </a:p>
          <a:p>
            <a:pPr marL="381000" indent="-381000">
              <a:lnSpc>
                <a:spcPct val="90000"/>
              </a:lnSpc>
            </a:pPr>
            <a:r>
              <a:rPr lang="it-IT" sz="2400"/>
              <a:t>Si possono usare indifferentemente uno delle tre classi. La classe Shape è di gran lunga la più efficiente.</a:t>
            </a:r>
          </a:p>
          <a:p>
            <a:pPr marL="381000" indent="-381000">
              <a:lnSpc>
                <a:spcPct val="90000"/>
              </a:lnSpc>
            </a:pPr>
            <a:r>
              <a:rPr lang="it-IT" sz="2400"/>
              <a:t>Per visualizzare una shape è necessario aggiungerla a una child list di uno Sprite o di una MovieClip </a:t>
            </a:r>
          </a:p>
          <a:p>
            <a:pPr marL="800100" lvl="1" indent="-342900">
              <a:lnSpc>
                <a:spcPct val="90000"/>
              </a:lnSpc>
            </a:pPr>
            <a:endParaRPr lang="it-IT" sz="2000" b="1" i="1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6699"/>
                </a:solidFill>
              </a:rPr>
              <a:t>Bicicletta</a:t>
            </a:r>
            <a:endParaRPr lang="it-IT" dirty="0">
              <a:solidFill>
                <a:srgbClr val="006699"/>
              </a:solidFill>
            </a:endParaRPr>
          </a:p>
        </p:txBody>
      </p:sp>
      <p:grpSp>
        <p:nvGrpSpPr>
          <p:cNvPr id="3" name="Gruppo 34"/>
          <p:cNvGrpSpPr/>
          <p:nvPr/>
        </p:nvGrpSpPr>
        <p:grpSpPr>
          <a:xfrm>
            <a:off x="827584" y="2204864"/>
            <a:ext cx="3168352" cy="3168352"/>
            <a:chOff x="827584" y="2204864"/>
            <a:chExt cx="3168352" cy="3168352"/>
          </a:xfrm>
        </p:grpSpPr>
        <p:sp>
          <p:nvSpPr>
            <p:cNvPr id="5" name="Ovale 4"/>
            <p:cNvSpPr/>
            <p:nvPr/>
          </p:nvSpPr>
          <p:spPr>
            <a:xfrm>
              <a:off x="827584" y="2204864"/>
              <a:ext cx="3168352" cy="316835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73025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/>
            <p:cNvSpPr/>
            <p:nvPr/>
          </p:nvSpPr>
          <p:spPr>
            <a:xfrm>
              <a:off x="1691680" y="3068960"/>
              <a:ext cx="1440160" cy="1440160"/>
            </a:xfrm>
            <a:prstGeom prst="ellipse">
              <a:avLst/>
            </a:prstGeom>
            <a:solidFill>
              <a:schemeClr val="bg1"/>
            </a:solidFill>
            <a:ln w="73025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/>
            <p:cNvCxnSpPr>
              <a:stCxn id="5" idx="0"/>
              <a:endCxn id="6" idx="0"/>
            </p:cNvCxnSpPr>
            <p:nvPr/>
          </p:nvCxnSpPr>
          <p:spPr>
            <a:xfrm rot="16200000" flipH="1">
              <a:off x="1979712" y="2636912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>
              <a:stCxn id="5" idx="7"/>
              <a:endCxn id="6" idx="7"/>
            </p:cNvCxnSpPr>
            <p:nvPr/>
          </p:nvCxnSpPr>
          <p:spPr>
            <a:xfrm rot="16200000" flipH="1" flipV="1">
              <a:off x="2920933" y="2668858"/>
              <a:ext cx="611008" cy="61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>
              <a:stCxn id="5" idx="6"/>
              <a:endCxn id="6" idx="6"/>
            </p:cNvCxnSpPr>
            <p:nvPr/>
          </p:nvCxnSpPr>
          <p:spPr>
            <a:xfrm flipH="1">
              <a:off x="3131840" y="3789040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>
              <a:stCxn id="5" idx="5"/>
              <a:endCxn id="6" idx="5"/>
            </p:cNvCxnSpPr>
            <p:nvPr/>
          </p:nvCxnSpPr>
          <p:spPr>
            <a:xfrm rot="5400000" flipH="1">
              <a:off x="2920933" y="4298214"/>
              <a:ext cx="611008" cy="61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>
              <a:stCxn id="5" idx="4"/>
              <a:endCxn id="6" idx="4"/>
            </p:cNvCxnSpPr>
            <p:nvPr/>
          </p:nvCxnSpPr>
          <p:spPr>
            <a:xfrm rot="5400000" flipH="1">
              <a:off x="1979712" y="4941168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>
              <a:stCxn id="5" idx="3"/>
            </p:cNvCxnSpPr>
            <p:nvPr/>
          </p:nvCxnSpPr>
          <p:spPr>
            <a:xfrm rot="5400000" flipH="1" flipV="1">
              <a:off x="1255574" y="4329100"/>
              <a:ext cx="616126" cy="544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>
              <a:stCxn id="5" idx="2"/>
              <a:endCxn id="6" idx="2"/>
            </p:cNvCxnSpPr>
            <p:nvPr/>
          </p:nvCxnSpPr>
          <p:spPr>
            <a:xfrm rot="10800000" flipH="1">
              <a:off x="827584" y="3789040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>
              <a:stCxn id="5" idx="1"/>
              <a:endCxn id="6" idx="1"/>
            </p:cNvCxnSpPr>
            <p:nvPr/>
          </p:nvCxnSpPr>
          <p:spPr>
            <a:xfrm rot="16200000" flipH="1">
              <a:off x="1291579" y="2668858"/>
              <a:ext cx="611008" cy="61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roce 27"/>
            <p:cNvSpPr/>
            <p:nvPr/>
          </p:nvSpPr>
          <p:spPr>
            <a:xfrm>
              <a:off x="2195736" y="3212976"/>
              <a:ext cx="288032" cy="288032"/>
            </a:xfrm>
            <a:prstGeom prst="plu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Stella a 6 punte 28"/>
            <p:cNvSpPr/>
            <p:nvPr/>
          </p:nvSpPr>
          <p:spPr>
            <a:xfrm>
              <a:off x="2555776" y="3284984"/>
              <a:ext cx="360040" cy="360040"/>
            </a:xfrm>
            <a:prstGeom prst="star6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Smile 29"/>
            <p:cNvSpPr/>
            <p:nvPr/>
          </p:nvSpPr>
          <p:spPr>
            <a:xfrm>
              <a:off x="2699792" y="3789040"/>
              <a:ext cx="288032" cy="288032"/>
            </a:xfrm>
            <a:prstGeom prst="smileyFac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uore 30"/>
            <p:cNvSpPr/>
            <p:nvPr/>
          </p:nvSpPr>
          <p:spPr>
            <a:xfrm>
              <a:off x="2267744" y="4077072"/>
              <a:ext cx="288032" cy="288032"/>
            </a:xfrm>
            <a:prstGeom prst="hear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Sole 32"/>
            <p:cNvSpPr/>
            <p:nvPr/>
          </p:nvSpPr>
          <p:spPr>
            <a:xfrm>
              <a:off x="2123728" y="3573016"/>
              <a:ext cx="432048" cy="432048"/>
            </a:xfrm>
            <a:prstGeom prst="su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" name="Callout 1 20"/>
          <p:cNvSpPr/>
          <p:nvPr/>
        </p:nvSpPr>
        <p:spPr>
          <a:xfrm>
            <a:off x="4788024" y="5013176"/>
            <a:ext cx="1440160" cy="720080"/>
          </a:xfrm>
          <a:prstGeom prst="borderCallout1">
            <a:avLst>
              <a:gd name="adj1" fmla="val 18750"/>
              <a:gd name="adj2" fmla="val -8333"/>
              <a:gd name="adj3" fmla="val -106793"/>
              <a:gd name="adj4" fmla="val -1660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rapporto usato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83768" y="2492896"/>
            <a:ext cx="856325" cy="451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it-IT" sz="1400" dirty="0" smtClean="0"/>
              <a:t>cambia </a:t>
            </a:r>
          </a:p>
          <a:p>
            <a:pPr algn="ctr">
              <a:lnSpc>
                <a:spcPts val="1400"/>
              </a:lnSpc>
            </a:pPr>
            <a:r>
              <a:rPr lang="it-IT" sz="1400" dirty="0" smtClean="0"/>
              <a:t>rapporto</a:t>
            </a:r>
            <a:endParaRPr lang="it-IT" sz="14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67532" y="3212976"/>
            <a:ext cx="920445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it-IT" sz="1400" dirty="0"/>
              <a:t>r</a:t>
            </a:r>
            <a:r>
              <a:rPr lang="it-IT" sz="1400" dirty="0" smtClean="0"/>
              <a:t>allenta e</a:t>
            </a:r>
          </a:p>
          <a:p>
            <a:pPr algn="ctr">
              <a:lnSpc>
                <a:spcPts val="1400"/>
              </a:lnSpc>
            </a:pPr>
            <a:r>
              <a:rPr lang="it-IT" sz="1400" dirty="0" smtClean="0"/>
              <a:t>accelera</a:t>
            </a:r>
            <a:endParaRPr lang="it-IT" sz="1400" dirty="0"/>
          </a:p>
        </p:txBody>
      </p:sp>
      <p:sp>
        <p:nvSpPr>
          <p:cNvPr id="27" name="Callout 1 26"/>
          <p:cNvSpPr/>
          <p:nvPr/>
        </p:nvSpPr>
        <p:spPr>
          <a:xfrm>
            <a:off x="5220072" y="3717032"/>
            <a:ext cx="2232248" cy="720080"/>
          </a:xfrm>
          <a:prstGeom prst="borderCallout1">
            <a:avLst>
              <a:gd name="adj1" fmla="val 18750"/>
              <a:gd name="adj2" fmla="val -8333"/>
              <a:gd name="adj3" fmla="val 27843"/>
              <a:gd name="adj4" fmla="val -104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cadenza</a:t>
            </a:r>
          </a:p>
        </p:txBody>
      </p:sp>
      <p:sp>
        <p:nvSpPr>
          <p:cNvPr id="25" name="Callout 1 24"/>
          <p:cNvSpPr/>
          <p:nvPr/>
        </p:nvSpPr>
        <p:spPr>
          <a:xfrm>
            <a:off x="4427984" y="2132856"/>
            <a:ext cx="1440160" cy="720080"/>
          </a:xfrm>
          <a:prstGeom prst="borderCallout1">
            <a:avLst>
              <a:gd name="adj1" fmla="val 18750"/>
              <a:gd name="adj2" fmla="val -8333"/>
              <a:gd name="adj3" fmla="val 164008"/>
              <a:gd name="adj4" fmla="val -735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velocità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012604" y="4005064"/>
            <a:ext cx="59183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it-IT" sz="1400" dirty="0" smtClean="0"/>
              <a:t>frena</a:t>
            </a:r>
            <a:endParaRPr lang="it-IT" sz="1400" dirty="0"/>
          </a:p>
        </p:txBody>
      </p:sp>
      <p:sp>
        <p:nvSpPr>
          <p:cNvPr id="34" name="Callout 1 33"/>
          <p:cNvSpPr/>
          <p:nvPr/>
        </p:nvSpPr>
        <p:spPr>
          <a:xfrm>
            <a:off x="1259632" y="5589240"/>
            <a:ext cx="1872208" cy="720080"/>
          </a:xfrm>
          <a:prstGeom prst="borderCallout1">
            <a:avLst>
              <a:gd name="adj1" fmla="val 18750"/>
              <a:gd name="adj2" fmla="val -8333"/>
              <a:gd name="adj3" fmla="val -246018"/>
              <a:gd name="adj4" fmla="val 589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numero denti corona</a:t>
            </a:r>
            <a:endParaRPr lang="it-IT" dirty="0"/>
          </a:p>
        </p:txBody>
      </p:sp>
      <p:sp>
        <p:nvSpPr>
          <p:cNvPr id="35" name="Callout 1 34"/>
          <p:cNvSpPr/>
          <p:nvPr/>
        </p:nvSpPr>
        <p:spPr>
          <a:xfrm>
            <a:off x="539552" y="1340768"/>
            <a:ext cx="1440160" cy="720080"/>
          </a:xfrm>
          <a:prstGeom prst="borderCallout1">
            <a:avLst>
              <a:gd name="adj1" fmla="val 69239"/>
              <a:gd name="adj2" fmla="val 104883"/>
              <a:gd name="adj3" fmla="val 278755"/>
              <a:gd name="adj4" fmla="val 1276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diametro ruota</a:t>
            </a:r>
            <a:endParaRPr lang="it-IT" dirty="0"/>
          </a:p>
        </p:txBody>
      </p:sp>
      <p:sp>
        <p:nvSpPr>
          <p:cNvPr id="36" name="Luna 35"/>
          <p:cNvSpPr/>
          <p:nvPr/>
        </p:nvSpPr>
        <p:spPr>
          <a:xfrm>
            <a:off x="1835696" y="3645024"/>
            <a:ext cx="216024" cy="288032"/>
          </a:xfrm>
          <a:prstGeom prst="mo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llout 1 37"/>
          <p:cNvSpPr/>
          <p:nvPr/>
        </p:nvSpPr>
        <p:spPr>
          <a:xfrm>
            <a:off x="179512" y="2348880"/>
            <a:ext cx="1584176" cy="720080"/>
          </a:xfrm>
          <a:prstGeom prst="borderCallout1">
            <a:avLst>
              <a:gd name="adj1" fmla="val 69239"/>
              <a:gd name="adj2" fmla="val 104883"/>
              <a:gd name="adj3" fmla="val 196138"/>
              <a:gd name="adj4" fmla="val 109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rapporti a disposizione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Disegnare un linea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5048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sz="2400"/>
              <a:t>Questa classe disegna una linea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539750" y="1844675"/>
            <a:ext cx="7920038" cy="4486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1800" b="1">
                <a:latin typeface="Courier New" pitchFamily="49" charset="0"/>
              </a:rPr>
              <a:t>package {</a:t>
            </a:r>
          </a:p>
          <a:p>
            <a:r>
              <a:rPr lang="it-IT" sz="1800" b="1">
                <a:latin typeface="Courier New" pitchFamily="49" charset="0"/>
              </a:rPr>
              <a:t>	import flash.display.Shape;</a:t>
            </a:r>
          </a:p>
          <a:p>
            <a:r>
              <a:rPr lang="it-IT" sz="1800" b="1">
                <a:latin typeface="Courier New" pitchFamily="49" charset="0"/>
              </a:rPr>
              <a:t>	import flash.display.Graphics;</a:t>
            </a:r>
          </a:p>
          <a:p>
            <a:r>
              <a:rPr lang="it-IT" sz="1800" b="1">
                <a:latin typeface="Courier New" pitchFamily="49" charset="0"/>
              </a:rPr>
              <a:t>	import flash.display.Sprite;</a:t>
            </a:r>
          </a:p>
          <a:p>
            <a:endParaRPr lang="it-IT" sz="1800" b="1">
              <a:latin typeface="Courier New" pitchFamily="49" charset="0"/>
            </a:endParaRPr>
          </a:p>
          <a:p>
            <a:r>
              <a:rPr lang="it-IT" sz="1800" b="1">
                <a:latin typeface="Courier New" pitchFamily="49" charset="0"/>
              </a:rPr>
              <a:t>	public class Disegno extends Sprite {</a:t>
            </a:r>
          </a:p>
          <a:p>
            <a:r>
              <a:rPr lang="it-IT" sz="1800" b="1">
                <a:latin typeface="Courier New" pitchFamily="49" charset="0"/>
              </a:rPr>
              <a:t>	       public function Disegno() {</a:t>
            </a:r>
          </a:p>
          <a:p>
            <a:r>
              <a:rPr lang="it-IT" sz="1800" b="1">
                <a:latin typeface="Courier New" pitchFamily="49" charset="0"/>
              </a:rPr>
              <a:t>			var linea:Shape=new Shape()  ;</a:t>
            </a:r>
          </a:p>
          <a:p>
            <a:r>
              <a:rPr lang="it-IT" sz="1800" b="1">
                <a:latin typeface="Courier New" pitchFamily="49" charset="0"/>
              </a:rPr>
              <a:t>			linea.graphics.lineStyle(2,0xFF0000);</a:t>
            </a:r>
          </a:p>
          <a:p>
            <a:r>
              <a:rPr lang="it-IT" sz="1800" b="1">
                <a:latin typeface="Courier New" pitchFamily="49" charset="0"/>
              </a:rPr>
              <a:t>			linea.graphics.moveTo(100,100);</a:t>
            </a:r>
          </a:p>
          <a:p>
            <a:r>
              <a:rPr lang="it-IT" sz="1800" b="1">
                <a:latin typeface="Courier New" pitchFamily="49" charset="0"/>
              </a:rPr>
              <a:t>			linea.graphics.lineTo(200,200);</a:t>
            </a:r>
          </a:p>
          <a:p>
            <a:r>
              <a:rPr lang="it-IT" sz="1800" b="1">
                <a:latin typeface="Courier New" pitchFamily="49" charset="0"/>
              </a:rPr>
              <a:t>			addChild(linea)</a:t>
            </a:r>
          </a:p>
          <a:p>
            <a:r>
              <a:rPr lang="it-IT" sz="1800" b="1">
                <a:latin typeface="Courier New" pitchFamily="49" charset="0"/>
              </a:rPr>
              <a:t>		}</a:t>
            </a:r>
          </a:p>
          <a:p>
            <a:r>
              <a:rPr lang="it-IT" sz="1800" b="1">
                <a:latin typeface="Courier New" pitchFamily="49" charset="0"/>
              </a:rPr>
              <a:t>	}</a:t>
            </a:r>
          </a:p>
          <a:p>
            <a:r>
              <a:rPr lang="it-IT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  <a:noFill/>
          <a:ln/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Disegnare un linea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4652963"/>
            <a:ext cx="5759450" cy="36036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None/>
            </a:pPr>
            <a:r>
              <a:rPr lang="it-IT" sz="1800">
                <a:solidFill>
                  <a:srgbClr val="006699"/>
                </a:solidFill>
              </a:rPr>
              <a:t>Il pennino viene spostate alle coordinate x=100, y=100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539750" y="1660525"/>
            <a:ext cx="677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800" b="1">
                <a:latin typeface="Courier New" pitchFamily="49" charset="0"/>
              </a:rPr>
              <a:t>linea.graphics.moveTo(100,100);</a:t>
            </a:r>
          </a:p>
        </p:txBody>
      </p:sp>
      <p:sp>
        <p:nvSpPr>
          <p:cNvPr id="261125" name="Line 5"/>
          <p:cNvSpPr>
            <a:spLocks noChangeShapeType="1"/>
          </p:cNvSpPr>
          <p:nvPr/>
        </p:nvSpPr>
        <p:spPr bwMode="auto">
          <a:xfrm flipV="1">
            <a:off x="2051050" y="3213100"/>
            <a:ext cx="122396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61126" name="Oval 6"/>
          <p:cNvSpPr>
            <a:spLocks noChangeArrowheads="1"/>
          </p:cNvSpPr>
          <p:nvPr/>
        </p:nvSpPr>
        <p:spPr bwMode="auto">
          <a:xfrm>
            <a:off x="3348038" y="30686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2895600" y="2706688"/>
            <a:ext cx="137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/>
              <a:t>(x=100, y=100)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  <a:noFill/>
          <a:ln/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Disegnare un linea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idx="1"/>
          </p:nvPr>
        </p:nvSpPr>
        <p:spPr>
          <a:xfrm>
            <a:off x="1763713" y="5589588"/>
            <a:ext cx="5759450" cy="36036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None/>
            </a:pPr>
            <a:r>
              <a:rPr lang="it-IT" sz="1800">
                <a:solidFill>
                  <a:srgbClr val="006699"/>
                </a:solidFill>
              </a:rPr>
              <a:t>Viene tracciata una linea retta fino a 200,200</a:t>
            </a: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539750" y="1660525"/>
            <a:ext cx="677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800" b="1">
                <a:latin typeface="Courier New" pitchFamily="49" charset="0"/>
              </a:rPr>
              <a:t>linea.graphics.lineTo(200,200);</a:t>
            </a:r>
          </a:p>
        </p:txBody>
      </p:sp>
      <p:sp>
        <p:nvSpPr>
          <p:cNvPr id="262149" name="Line 5"/>
          <p:cNvSpPr>
            <a:spLocks noChangeShapeType="1"/>
          </p:cNvSpPr>
          <p:nvPr/>
        </p:nvSpPr>
        <p:spPr bwMode="auto">
          <a:xfrm flipV="1">
            <a:off x="3132138" y="4149725"/>
            <a:ext cx="1223962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62150" name="Oval 6"/>
          <p:cNvSpPr>
            <a:spLocks noChangeArrowheads="1"/>
          </p:cNvSpPr>
          <p:nvPr/>
        </p:nvSpPr>
        <p:spPr bwMode="auto">
          <a:xfrm>
            <a:off x="3348038" y="30686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2895600" y="2706688"/>
            <a:ext cx="137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/>
              <a:t>(x=100, y=100)</a:t>
            </a:r>
          </a:p>
        </p:txBody>
      </p:sp>
      <p:sp>
        <p:nvSpPr>
          <p:cNvPr id="262152" name="Oval 8"/>
          <p:cNvSpPr>
            <a:spLocks noChangeArrowheads="1"/>
          </p:cNvSpPr>
          <p:nvPr/>
        </p:nvSpPr>
        <p:spPr bwMode="auto">
          <a:xfrm>
            <a:off x="4500563" y="40052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348038" y="3068638"/>
            <a:ext cx="11525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4500563" y="4149725"/>
            <a:ext cx="137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/>
              <a:t>(x=200, y=200)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Disegnare un linea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5048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sz="2400"/>
              <a:t>Questa classe disegna aggiunge un tratto curvo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7920038" cy="42481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1600" b="1">
                <a:latin typeface="Courier New" pitchFamily="49" charset="0"/>
              </a:rPr>
              <a:t>package {</a:t>
            </a:r>
          </a:p>
          <a:p>
            <a:r>
              <a:rPr lang="it-IT" sz="1600" b="1">
                <a:latin typeface="Courier New" pitchFamily="49" charset="0"/>
              </a:rPr>
              <a:t>	import flash.display.Shape;</a:t>
            </a:r>
          </a:p>
          <a:p>
            <a:r>
              <a:rPr lang="it-IT" sz="1600" b="1">
                <a:latin typeface="Courier New" pitchFamily="49" charset="0"/>
              </a:rPr>
              <a:t>	import flash.display.Graphics;</a:t>
            </a:r>
          </a:p>
          <a:p>
            <a:r>
              <a:rPr lang="it-IT" sz="1600" b="1">
                <a:latin typeface="Courier New" pitchFamily="49" charset="0"/>
              </a:rPr>
              <a:t>	import flash.display.Sprite;</a:t>
            </a:r>
          </a:p>
          <a:p>
            <a:r>
              <a:rPr lang="it-IT" sz="1600" b="1">
                <a:latin typeface="Courier New" pitchFamily="49" charset="0"/>
              </a:rPr>
              <a:t>	public class Disegno2 extends Sprite {</a:t>
            </a:r>
          </a:p>
          <a:p>
            <a:r>
              <a:rPr lang="it-IT" sz="1600" b="1">
                <a:latin typeface="Courier New" pitchFamily="49" charset="0"/>
              </a:rPr>
              <a:t>		public function Disegno2() {</a:t>
            </a:r>
          </a:p>
          <a:p>
            <a:r>
              <a:rPr lang="it-IT" sz="1600" b="1">
                <a:latin typeface="Courier New" pitchFamily="49" charset="0"/>
              </a:rPr>
              <a:t>			var linea:Shape=new Shape()  ;</a:t>
            </a:r>
          </a:p>
          <a:p>
            <a:r>
              <a:rPr lang="it-IT" sz="1600" b="1">
                <a:latin typeface="Courier New" pitchFamily="49" charset="0"/>
              </a:rPr>
              <a:t>			//var curva:Shape = new Shape();</a:t>
            </a:r>
          </a:p>
          <a:p>
            <a:r>
              <a:rPr lang="it-IT" sz="1600" b="1">
                <a:latin typeface="Courier New" pitchFamily="49" charset="0"/>
              </a:rPr>
              <a:t>			</a:t>
            </a:r>
          </a:p>
          <a:p>
            <a:r>
              <a:rPr lang="it-IT" sz="1600" b="1">
                <a:latin typeface="Courier New" pitchFamily="49" charset="0"/>
              </a:rPr>
              <a:t>			linea.graphics.lineStyle(2,0xFF0000);</a:t>
            </a:r>
          </a:p>
          <a:p>
            <a:r>
              <a:rPr lang="it-IT" sz="1600" b="1">
                <a:latin typeface="Courier New" pitchFamily="49" charset="0"/>
              </a:rPr>
              <a:t>			linea.graphics.moveTo(100,100);</a:t>
            </a:r>
          </a:p>
          <a:p>
            <a:r>
              <a:rPr lang="it-IT" sz="1600" b="1">
                <a:latin typeface="Courier New" pitchFamily="49" charset="0"/>
              </a:rPr>
              <a:t>			linea.graphics.lineTo(200,200);</a:t>
            </a:r>
          </a:p>
          <a:p>
            <a:r>
              <a:rPr lang="it-IT" sz="1600" b="1">
                <a:latin typeface="Courier New" pitchFamily="49" charset="0"/>
              </a:rPr>
              <a:t>			linea.graphics.curveTo(200,300,300,300);</a:t>
            </a:r>
          </a:p>
          <a:p>
            <a:r>
              <a:rPr lang="it-IT" sz="1600" b="1">
                <a:latin typeface="Courier New" pitchFamily="49" charset="0"/>
              </a:rPr>
              <a:t>			addChild(linea)</a:t>
            </a:r>
          </a:p>
          <a:p>
            <a:r>
              <a:rPr lang="it-IT" sz="1600" b="1">
                <a:latin typeface="Courier New" pitchFamily="49" charset="0"/>
              </a:rPr>
              <a:t>		}</a:t>
            </a:r>
          </a:p>
          <a:p>
            <a:r>
              <a:rPr lang="it-IT" sz="1600" b="1">
                <a:latin typeface="Courier New" pitchFamily="49" charset="0"/>
              </a:rPr>
              <a:t>	}</a:t>
            </a:r>
          </a:p>
          <a:p>
            <a:r>
              <a:rPr lang="it-IT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  <a:noFill/>
          <a:ln/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Disegnare un linea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idx="1"/>
          </p:nvPr>
        </p:nvSpPr>
        <p:spPr>
          <a:xfrm>
            <a:off x="1763713" y="5589588"/>
            <a:ext cx="5759450" cy="36036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None/>
            </a:pPr>
            <a:r>
              <a:rPr lang="it-IT" sz="1800">
                <a:solidFill>
                  <a:srgbClr val="006699"/>
                </a:solidFill>
              </a:rPr>
              <a:t>Viene tracciata una linea curva fino a (300,300)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539750" y="1706563"/>
            <a:ext cx="7486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>
                <a:latin typeface="Courier New" pitchFamily="49" charset="0"/>
              </a:rPr>
              <a:t>linea.graphics.curveTo(200,300,300,300);</a:t>
            </a:r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 flipV="1">
            <a:off x="3132138" y="4149725"/>
            <a:ext cx="1223962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64198" name="Oval 6"/>
          <p:cNvSpPr>
            <a:spLocks noChangeArrowheads="1"/>
          </p:cNvSpPr>
          <p:nvPr/>
        </p:nvSpPr>
        <p:spPr bwMode="auto">
          <a:xfrm>
            <a:off x="3348038" y="30686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2895600" y="2706688"/>
            <a:ext cx="137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/>
              <a:t>(x=100, y=100)</a:t>
            </a:r>
          </a:p>
        </p:txBody>
      </p:sp>
      <p:sp>
        <p:nvSpPr>
          <p:cNvPr id="264200" name="Oval 8"/>
          <p:cNvSpPr>
            <a:spLocks noChangeArrowheads="1"/>
          </p:cNvSpPr>
          <p:nvPr/>
        </p:nvSpPr>
        <p:spPr bwMode="auto">
          <a:xfrm>
            <a:off x="4500563" y="40052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>
            <a:off x="3348038" y="3068638"/>
            <a:ext cx="11525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2771775" y="3789363"/>
            <a:ext cx="137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/>
              <a:t>(x=200, y=200)</a:t>
            </a:r>
          </a:p>
        </p:txBody>
      </p:sp>
      <p:sp>
        <p:nvSpPr>
          <p:cNvPr id="264203" name="Oval 11"/>
          <p:cNvSpPr>
            <a:spLocks noChangeArrowheads="1"/>
          </p:cNvSpPr>
          <p:nvPr/>
        </p:nvSpPr>
        <p:spPr bwMode="auto">
          <a:xfrm>
            <a:off x="5867400" y="50847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227763" y="5013325"/>
            <a:ext cx="137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/>
              <a:t>(x=300, y=300)</a:t>
            </a:r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5508625" y="3500438"/>
            <a:ext cx="137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/>
              <a:t>(x=200, y=300)</a:t>
            </a:r>
          </a:p>
        </p:txBody>
      </p:sp>
      <p:sp>
        <p:nvSpPr>
          <p:cNvPr id="264206" name="Oval 14"/>
          <p:cNvSpPr>
            <a:spLocks noChangeArrowheads="1"/>
          </p:cNvSpPr>
          <p:nvPr/>
        </p:nvSpPr>
        <p:spPr bwMode="auto">
          <a:xfrm>
            <a:off x="5795963" y="40782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4572000" y="4076700"/>
            <a:ext cx="1223963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 flipV="1">
            <a:off x="5867400" y="4076700"/>
            <a:ext cx="0" cy="1081088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64209" name="Freeform 17"/>
          <p:cNvSpPr>
            <a:spLocks/>
          </p:cNvSpPr>
          <p:nvPr/>
        </p:nvSpPr>
        <p:spPr bwMode="auto">
          <a:xfrm>
            <a:off x="4572000" y="4076700"/>
            <a:ext cx="1355725" cy="1139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0" y="182"/>
              </a:cxn>
              <a:cxn ang="0">
                <a:pos x="816" y="635"/>
              </a:cxn>
              <a:cxn ang="0">
                <a:pos x="816" y="681"/>
              </a:cxn>
            </a:cxnLst>
            <a:rect l="0" t="0" r="r" b="b"/>
            <a:pathLst>
              <a:path w="854" h="718">
                <a:moveTo>
                  <a:pt x="0" y="0"/>
                </a:moveTo>
                <a:cubicBezTo>
                  <a:pt x="227" y="38"/>
                  <a:pt x="454" y="76"/>
                  <a:pt x="590" y="182"/>
                </a:cubicBezTo>
                <a:cubicBezTo>
                  <a:pt x="726" y="288"/>
                  <a:pt x="778" y="552"/>
                  <a:pt x="816" y="635"/>
                </a:cubicBezTo>
                <a:cubicBezTo>
                  <a:pt x="854" y="718"/>
                  <a:pt x="835" y="699"/>
                  <a:pt x="816" y="6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5435600" y="3211513"/>
            <a:ext cx="155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u="sng"/>
              <a:t>Punto di controllo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</p:spPr>
        <p:txBody>
          <a:bodyPr/>
          <a:lstStyle/>
          <a:p>
            <a:pPr algn="l"/>
            <a:r>
              <a:rPr lang="it-IT" sz="4000" dirty="0">
                <a:solidFill>
                  <a:srgbClr val="006699"/>
                </a:solidFill>
                <a:latin typeface="hooge 05_53" pitchFamily="2" charset="0"/>
              </a:rPr>
              <a:t>Disegnare Figure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5048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sz="2400"/>
              <a:t>Disegna un cerchio e un elissi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7920038" cy="42481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1600" b="1">
                <a:latin typeface="Courier New" pitchFamily="49" charset="0"/>
              </a:rPr>
              <a:t>package {</a:t>
            </a:r>
          </a:p>
          <a:p>
            <a:r>
              <a:rPr lang="it-IT" sz="1600" b="1">
                <a:latin typeface="Courier New" pitchFamily="49" charset="0"/>
              </a:rPr>
              <a:t>	import flash.display.Shape;</a:t>
            </a:r>
          </a:p>
          <a:p>
            <a:r>
              <a:rPr lang="it-IT" sz="1600" b="1">
                <a:latin typeface="Courier New" pitchFamily="49" charset="0"/>
              </a:rPr>
              <a:t>	import flash.display.Graphics;</a:t>
            </a:r>
          </a:p>
          <a:p>
            <a:r>
              <a:rPr lang="it-IT" sz="1600" b="1">
                <a:latin typeface="Courier New" pitchFamily="49" charset="0"/>
              </a:rPr>
              <a:t>	import flash.display.Sprite;</a:t>
            </a:r>
          </a:p>
          <a:p>
            <a:r>
              <a:rPr lang="it-IT" sz="1600" b="1">
                <a:latin typeface="Courier New" pitchFamily="49" charset="0"/>
              </a:rPr>
              <a:t>	public class Disegno3 extends Sprite {</a:t>
            </a:r>
          </a:p>
          <a:p>
            <a:r>
              <a:rPr lang="it-IT" sz="1600" b="1">
                <a:latin typeface="Courier New" pitchFamily="49" charset="0"/>
              </a:rPr>
              <a:t>	   public function Disegno3() {</a:t>
            </a:r>
          </a:p>
          <a:p>
            <a:r>
              <a:rPr lang="it-IT" sz="1600" b="1">
                <a:latin typeface="Courier New" pitchFamily="49" charset="0"/>
              </a:rPr>
              <a:t>		var cerchio:Shape=new Shape()  ;</a:t>
            </a:r>
          </a:p>
          <a:p>
            <a:r>
              <a:rPr lang="it-IT" sz="1600" b="1">
                <a:latin typeface="Courier New" pitchFamily="49" charset="0"/>
              </a:rPr>
              <a:t>		var ellissi:Shape = new Shape();</a:t>
            </a:r>
          </a:p>
          <a:p>
            <a:r>
              <a:rPr lang="it-IT" sz="1600" b="1">
                <a:latin typeface="Courier New" pitchFamily="49" charset="0"/>
              </a:rPr>
              <a:t>		cerchio.graphics.lineStyle (1,0x00FF00);</a:t>
            </a:r>
          </a:p>
          <a:p>
            <a:r>
              <a:rPr lang="it-IT" sz="1600" b="1">
                <a:latin typeface="Courier New" pitchFamily="49" charset="0"/>
              </a:rPr>
              <a:t>		cerchio.graphics.drawCircle(100,100,45);</a:t>
            </a:r>
          </a:p>
          <a:p>
            <a:r>
              <a:rPr lang="it-IT" sz="1600" b="1">
                <a:latin typeface="Courier New" pitchFamily="49" charset="0"/>
              </a:rPr>
              <a:t>		addChild(cerchio)</a:t>
            </a:r>
          </a:p>
          <a:p>
            <a:r>
              <a:rPr lang="it-IT" sz="1600" b="1">
                <a:latin typeface="Courier New" pitchFamily="49" charset="0"/>
              </a:rPr>
              <a:t>		ellissi.graphics.lineStyle (1,0x0000FF);</a:t>
            </a:r>
          </a:p>
          <a:p>
            <a:r>
              <a:rPr lang="it-IT" sz="1600" b="1">
                <a:latin typeface="Courier New" pitchFamily="49" charset="0"/>
              </a:rPr>
              <a:t>		ellissi.graphics.drawEllipse(200,150,45, 100);</a:t>
            </a:r>
          </a:p>
          <a:p>
            <a:r>
              <a:rPr lang="it-IT" sz="1600" b="1">
                <a:latin typeface="Courier New" pitchFamily="49" charset="0"/>
              </a:rPr>
              <a:t>		addChild(ellissi)</a:t>
            </a:r>
          </a:p>
          <a:p>
            <a:r>
              <a:rPr lang="it-IT" sz="1600" b="1">
                <a:latin typeface="Courier New" pitchFamily="49" charset="0"/>
              </a:rPr>
              <a:t>	  }</a:t>
            </a:r>
          </a:p>
          <a:p>
            <a:r>
              <a:rPr lang="it-IT" sz="1600" b="1">
                <a:latin typeface="Courier New" pitchFamily="49" charset="0"/>
              </a:rPr>
              <a:t>	}</a:t>
            </a:r>
          </a:p>
          <a:p>
            <a:r>
              <a:rPr lang="it-IT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Disegnare Figure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5048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sz="2400"/>
              <a:t>Disegna un rettangolo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7920038" cy="3759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1600" b="1">
                <a:latin typeface="Courier New" pitchFamily="49" charset="0"/>
              </a:rPr>
              <a:t>package {</a:t>
            </a:r>
          </a:p>
          <a:p>
            <a:r>
              <a:rPr lang="it-IT" sz="1600" b="1">
                <a:latin typeface="Courier New" pitchFamily="49" charset="0"/>
              </a:rPr>
              <a:t>	import flash.display.Shape;</a:t>
            </a:r>
          </a:p>
          <a:p>
            <a:r>
              <a:rPr lang="it-IT" sz="1600" b="1">
                <a:latin typeface="Courier New" pitchFamily="49" charset="0"/>
              </a:rPr>
              <a:t>	import flash.display.Graphics;</a:t>
            </a:r>
          </a:p>
          <a:p>
            <a:r>
              <a:rPr lang="it-IT" sz="1600" b="1">
                <a:latin typeface="Courier New" pitchFamily="49" charset="0"/>
              </a:rPr>
              <a:t>	import flash.display.Sprite;</a:t>
            </a:r>
          </a:p>
          <a:p>
            <a:endParaRPr lang="it-IT" sz="1600" b="1">
              <a:latin typeface="Courier New" pitchFamily="49" charset="0"/>
            </a:endParaRPr>
          </a:p>
          <a:p>
            <a:r>
              <a:rPr lang="it-IT" sz="1600" b="1">
                <a:latin typeface="Courier New" pitchFamily="49" charset="0"/>
              </a:rPr>
              <a:t>	public class Disegno4 extends Sprite {</a:t>
            </a:r>
          </a:p>
          <a:p>
            <a:r>
              <a:rPr lang="it-IT" sz="1600" b="1">
                <a:latin typeface="Courier New" pitchFamily="49" charset="0"/>
              </a:rPr>
              <a:t>	   public function Disegno4() {</a:t>
            </a:r>
          </a:p>
          <a:p>
            <a:r>
              <a:rPr lang="it-IT" sz="1600" b="1">
                <a:latin typeface="Courier New" pitchFamily="49" charset="0"/>
              </a:rPr>
              <a:t>		var rettangolo:Shape = new Shape();</a:t>
            </a:r>
          </a:p>
          <a:p>
            <a:r>
              <a:rPr lang="it-IT" sz="1600" b="1">
                <a:latin typeface="Courier New" pitchFamily="49" charset="0"/>
              </a:rPr>
              <a:t>						</a:t>
            </a:r>
          </a:p>
          <a:p>
            <a:r>
              <a:rPr lang="it-IT" sz="1600" b="1">
                <a:latin typeface="Courier New" pitchFamily="49" charset="0"/>
              </a:rPr>
              <a:t>		rettangolo.graphics.lineStyle (1,0x0000FF);</a:t>
            </a:r>
          </a:p>
          <a:p>
            <a:r>
              <a:rPr lang="it-IT" sz="1600" b="1">
                <a:latin typeface="Courier New" pitchFamily="49" charset="0"/>
              </a:rPr>
              <a:t>		rettangolo.graphics.drawRect(30. 40,45, 100);</a:t>
            </a:r>
          </a:p>
          <a:p>
            <a:r>
              <a:rPr lang="it-IT" sz="1600" b="1">
                <a:latin typeface="Courier New" pitchFamily="49" charset="0"/>
              </a:rPr>
              <a:t>		addChild(rettangolo)</a:t>
            </a:r>
          </a:p>
          <a:p>
            <a:r>
              <a:rPr lang="it-IT" sz="1600" b="1">
                <a:latin typeface="Courier New" pitchFamily="49" charset="0"/>
              </a:rPr>
              <a:t>	   }</a:t>
            </a:r>
          </a:p>
          <a:p>
            <a:r>
              <a:rPr lang="it-IT" sz="1600" b="1">
                <a:latin typeface="Courier New" pitchFamily="49" charset="0"/>
              </a:rPr>
              <a:t>	}</a:t>
            </a:r>
          </a:p>
          <a:p>
            <a:r>
              <a:rPr lang="it-IT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Disegnare Figure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5048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sz="2400"/>
              <a:t>Disegna un rettangolo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7920038" cy="3759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1600" b="1">
                <a:latin typeface="Courier New" pitchFamily="49" charset="0"/>
              </a:rPr>
              <a:t>package {</a:t>
            </a:r>
          </a:p>
          <a:p>
            <a:r>
              <a:rPr lang="it-IT" sz="1600" b="1">
                <a:latin typeface="Courier New" pitchFamily="49" charset="0"/>
              </a:rPr>
              <a:t>	import flash.display.Shape;</a:t>
            </a:r>
          </a:p>
          <a:p>
            <a:r>
              <a:rPr lang="it-IT" sz="1600" b="1">
                <a:latin typeface="Courier New" pitchFamily="49" charset="0"/>
              </a:rPr>
              <a:t>	import flash.display.Graphics;</a:t>
            </a:r>
          </a:p>
          <a:p>
            <a:r>
              <a:rPr lang="it-IT" sz="1600" b="1">
                <a:latin typeface="Courier New" pitchFamily="49" charset="0"/>
              </a:rPr>
              <a:t>	import flash.display.Sprite;</a:t>
            </a:r>
          </a:p>
          <a:p>
            <a:endParaRPr lang="it-IT" sz="1600" b="1">
              <a:latin typeface="Courier New" pitchFamily="49" charset="0"/>
            </a:endParaRPr>
          </a:p>
          <a:p>
            <a:r>
              <a:rPr lang="it-IT" sz="1600" b="1">
                <a:latin typeface="Courier New" pitchFamily="49" charset="0"/>
              </a:rPr>
              <a:t>	public class Disegno4 extends Sprite {</a:t>
            </a:r>
          </a:p>
          <a:p>
            <a:r>
              <a:rPr lang="it-IT" sz="1600" b="1">
                <a:latin typeface="Courier New" pitchFamily="49" charset="0"/>
              </a:rPr>
              <a:t>	   public function Disegno4() {</a:t>
            </a:r>
          </a:p>
          <a:p>
            <a:r>
              <a:rPr lang="it-IT" sz="1600" b="1">
                <a:latin typeface="Courier New" pitchFamily="49" charset="0"/>
              </a:rPr>
              <a:t>		var rettangolo:Shape = new Shape();</a:t>
            </a:r>
          </a:p>
          <a:p>
            <a:r>
              <a:rPr lang="it-IT" sz="1600" b="1">
                <a:latin typeface="Courier New" pitchFamily="49" charset="0"/>
              </a:rPr>
              <a:t>						</a:t>
            </a:r>
          </a:p>
          <a:p>
            <a:r>
              <a:rPr lang="it-IT" sz="1600" b="1">
                <a:latin typeface="Courier New" pitchFamily="49" charset="0"/>
              </a:rPr>
              <a:t>		rettangolo.graphics.lineStyle (1,0x0000FF);</a:t>
            </a:r>
          </a:p>
          <a:p>
            <a:r>
              <a:rPr lang="it-IT" sz="1600" b="1">
                <a:latin typeface="Courier New" pitchFamily="49" charset="0"/>
              </a:rPr>
              <a:t>		rettangolo.graphics.drawRect(30. 40,45, 100);</a:t>
            </a:r>
          </a:p>
          <a:p>
            <a:r>
              <a:rPr lang="it-IT" sz="1600" b="1">
                <a:latin typeface="Courier New" pitchFamily="49" charset="0"/>
              </a:rPr>
              <a:t>		addChild(rettangolo)</a:t>
            </a:r>
          </a:p>
          <a:p>
            <a:r>
              <a:rPr lang="it-IT" sz="1600" b="1">
                <a:latin typeface="Courier New" pitchFamily="49" charset="0"/>
              </a:rPr>
              <a:t>	   }</a:t>
            </a:r>
          </a:p>
          <a:p>
            <a:r>
              <a:rPr lang="it-IT" sz="1600" b="1">
                <a:latin typeface="Courier New" pitchFamily="49" charset="0"/>
              </a:rPr>
              <a:t>	}</a:t>
            </a:r>
          </a:p>
          <a:p>
            <a:r>
              <a:rPr lang="it-IT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3113"/>
            <a:ext cx="8229600" cy="711200"/>
          </a:xfrm>
        </p:spPr>
        <p:txBody>
          <a:bodyPr>
            <a:normAutofit fontScale="90000"/>
          </a:bodyPr>
          <a:lstStyle/>
          <a:p>
            <a:pPr algn="l"/>
            <a:r>
              <a:rPr lang="it-IT">
                <a:solidFill>
                  <a:srgbClr val="006699"/>
                </a:solidFill>
                <a:latin typeface="hooge 05_53" pitchFamily="2" charset="0"/>
              </a:rPr>
              <a:t>Disegnare Figure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5048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sz="2400"/>
              <a:t>Disegna un rettangolo con riempimento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7920038" cy="42481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1600" b="1">
                <a:latin typeface="Courier New" pitchFamily="49" charset="0"/>
              </a:rPr>
              <a:t>package {</a:t>
            </a:r>
          </a:p>
          <a:p>
            <a:r>
              <a:rPr lang="it-IT" sz="1600" b="1">
                <a:latin typeface="Courier New" pitchFamily="49" charset="0"/>
              </a:rPr>
              <a:t>	import flash.display.Shape;</a:t>
            </a:r>
          </a:p>
          <a:p>
            <a:r>
              <a:rPr lang="it-IT" sz="1600" b="1">
                <a:latin typeface="Courier New" pitchFamily="49" charset="0"/>
              </a:rPr>
              <a:t>	import flash.display.Graphics;</a:t>
            </a:r>
          </a:p>
          <a:p>
            <a:r>
              <a:rPr lang="it-IT" sz="1600" b="1">
                <a:latin typeface="Courier New" pitchFamily="49" charset="0"/>
              </a:rPr>
              <a:t>	import flash.display.Sprite;</a:t>
            </a:r>
          </a:p>
          <a:p>
            <a:r>
              <a:rPr lang="it-IT" sz="1600" b="1">
                <a:latin typeface="Courier New" pitchFamily="49" charset="0"/>
              </a:rPr>
              <a:t>	import flash.display.GradientType;</a:t>
            </a:r>
          </a:p>
          <a:p>
            <a:r>
              <a:rPr lang="it-IT" sz="1600" b="1">
                <a:latin typeface="Courier New" pitchFamily="49" charset="0"/>
              </a:rPr>
              <a:t>	public class Disegno5 extends Sprite {</a:t>
            </a:r>
          </a:p>
          <a:p>
            <a:r>
              <a:rPr lang="it-IT" sz="1600" b="1">
                <a:latin typeface="Courier New" pitchFamily="49" charset="0"/>
              </a:rPr>
              <a:t>		public function Disegno5() {</a:t>
            </a:r>
          </a:p>
          <a:p>
            <a:r>
              <a:rPr lang="it-IT" sz="1600" b="1">
                <a:latin typeface="Courier New" pitchFamily="49" charset="0"/>
              </a:rPr>
              <a:t>		var rettangolo:Shape = new Shape();</a:t>
            </a:r>
          </a:p>
          <a:p>
            <a:r>
              <a:rPr lang="it-IT" sz="1600" b="1">
                <a:latin typeface="Courier New" pitchFamily="49" charset="0"/>
              </a:rPr>
              <a:t>		</a:t>
            </a:r>
          </a:p>
          <a:p>
            <a:r>
              <a:rPr lang="it-IT" sz="1600" b="1">
                <a:latin typeface="Courier New" pitchFamily="49" charset="0"/>
              </a:rPr>
              <a:t>		rettangolo.graphics.lineStyle (1,0x0000FF);</a:t>
            </a:r>
          </a:p>
          <a:p>
            <a:r>
              <a:rPr lang="it-IT" sz="1600" b="1">
                <a:latin typeface="Courier New" pitchFamily="49" charset="0"/>
              </a:rPr>
              <a:t>		rettangolo.graphics.beginFill(0x0000FF);</a:t>
            </a:r>
          </a:p>
          <a:p>
            <a:r>
              <a:rPr lang="it-IT" sz="1600" b="1">
                <a:latin typeface="Courier New" pitchFamily="49" charset="0"/>
              </a:rPr>
              <a:t>		rettangolo.graphics.drawRect(30, 40,45, 100);</a:t>
            </a:r>
          </a:p>
          <a:p>
            <a:r>
              <a:rPr lang="it-IT" sz="1600" b="1">
                <a:latin typeface="Courier New" pitchFamily="49" charset="0"/>
              </a:rPr>
              <a:t>		addChild(rettangolo)</a:t>
            </a:r>
          </a:p>
          <a:p>
            <a:endParaRPr lang="it-IT" sz="1600" b="1">
              <a:latin typeface="Courier New" pitchFamily="49" charset="0"/>
            </a:endParaRPr>
          </a:p>
          <a:p>
            <a:r>
              <a:rPr lang="it-IT" sz="1600" b="1">
                <a:latin typeface="Courier New" pitchFamily="49" charset="0"/>
              </a:rPr>
              <a:t>		}</a:t>
            </a:r>
          </a:p>
          <a:p>
            <a:r>
              <a:rPr lang="it-IT" sz="1600" b="1">
                <a:latin typeface="Courier New" pitchFamily="49" charset="0"/>
              </a:rPr>
              <a:t>	}</a:t>
            </a:r>
          </a:p>
          <a:p>
            <a:r>
              <a:rPr lang="it-IT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Il processo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6048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1800" dirty="0" smtClean="0"/>
              <a:t>Il </a:t>
            </a:r>
            <a:r>
              <a:rPr lang="it-IT" sz="1800" dirty="0"/>
              <a:t>processo di realizzazione di un progetto  flash è strutturata in un flusso simile a questo: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611188" y="2492375"/>
            <a:ext cx="7993062" cy="1927225"/>
            <a:chOff x="370" y="2226"/>
            <a:chExt cx="4111" cy="991"/>
          </a:xfrm>
        </p:grpSpPr>
        <p:sp>
          <p:nvSpPr>
            <p:cNvPr id="100357" name="Text Box 5"/>
            <p:cNvSpPr txBox="1">
              <a:spLocks noChangeArrowheads="1"/>
            </p:cNvSpPr>
            <p:nvPr/>
          </p:nvSpPr>
          <p:spPr bwMode="auto">
            <a:xfrm>
              <a:off x="433" y="2384"/>
              <a:ext cx="576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it-IT" sz="1000" b="1">
                  <a:solidFill>
                    <a:srgbClr val="006699"/>
                  </a:solidFill>
                </a:rPr>
                <a:t>elaborazione del file FLA</a:t>
              </a:r>
            </a:p>
          </p:txBody>
        </p:sp>
        <p:sp>
          <p:nvSpPr>
            <p:cNvPr id="100358" name="Text Box 6"/>
            <p:cNvSpPr txBox="1">
              <a:spLocks noChangeArrowheads="1"/>
            </p:cNvSpPr>
            <p:nvPr/>
          </p:nvSpPr>
          <p:spPr bwMode="auto">
            <a:xfrm>
              <a:off x="1292" y="2387"/>
              <a:ext cx="576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it-IT" sz="1000" b="1">
                  <a:solidFill>
                    <a:srgbClr val="006699"/>
                  </a:solidFill>
                </a:rPr>
                <a:t>compilazione del file FLA</a:t>
              </a:r>
            </a:p>
          </p:txBody>
        </p:sp>
        <p:sp>
          <p:nvSpPr>
            <p:cNvPr id="100359" name="AutoShape 7"/>
            <p:cNvSpPr>
              <a:spLocks noChangeArrowheads="1"/>
            </p:cNvSpPr>
            <p:nvPr/>
          </p:nvSpPr>
          <p:spPr bwMode="auto">
            <a:xfrm>
              <a:off x="370" y="2352"/>
              <a:ext cx="692" cy="270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 rot="16200000">
              <a:off x="1140" y="2404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61" name="AutoShape 9"/>
            <p:cNvSpPr>
              <a:spLocks noChangeArrowheads="1"/>
            </p:cNvSpPr>
            <p:nvPr/>
          </p:nvSpPr>
          <p:spPr bwMode="auto">
            <a:xfrm>
              <a:off x="1230" y="2349"/>
              <a:ext cx="692" cy="270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 rot="16200000">
              <a:off x="2001" y="2404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63" name="AutoShape 11"/>
            <p:cNvSpPr>
              <a:spLocks noChangeArrowheads="1"/>
            </p:cNvSpPr>
            <p:nvPr/>
          </p:nvSpPr>
          <p:spPr bwMode="auto">
            <a:xfrm>
              <a:off x="2064" y="2341"/>
              <a:ext cx="692" cy="270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2121" y="2407"/>
              <a:ext cx="576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it-IT" sz="1200" b="1">
                  <a:solidFill>
                    <a:srgbClr val="006699"/>
                  </a:solidFill>
                </a:rPr>
                <a:t>esecuzione</a:t>
              </a:r>
            </a:p>
          </p:txBody>
        </p:sp>
        <p:sp>
          <p:nvSpPr>
            <p:cNvPr id="100365" name="AutoShape 13"/>
            <p:cNvSpPr>
              <a:spLocks noChangeArrowheads="1"/>
            </p:cNvSpPr>
            <p:nvPr/>
          </p:nvSpPr>
          <p:spPr bwMode="auto">
            <a:xfrm>
              <a:off x="2944" y="2226"/>
              <a:ext cx="752" cy="478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 rot="16200000">
              <a:off x="2852" y="2404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auto">
            <a:xfrm rot="21600000">
              <a:off x="3037" y="2360"/>
              <a:ext cx="575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it-IT" sz="1000" b="1">
                  <a:solidFill>
                    <a:srgbClr val="006699"/>
                  </a:solidFill>
                </a:rPr>
                <a:t>Ci sono </a:t>
              </a:r>
              <a:br>
                <a:rPr lang="it-IT" sz="1000" b="1">
                  <a:solidFill>
                    <a:srgbClr val="006699"/>
                  </a:solidFill>
                </a:rPr>
              </a:br>
              <a:r>
                <a:rPr lang="it-IT" sz="1000" b="1">
                  <a:solidFill>
                    <a:srgbClr val="006699"/>
                  </a:solidFill>
                </a:rPr>
                <a:t>errori?</a:t>
              </a:r>
            </a:p>
          </p:txBody>
        </p:sp>
        <p:sp>
          <p:nvSpPr>
            <p:cNvPr id="100368" name="Oval 16"/>
            <p:cNvSpPr>
              <a:spLocks noChangeArrowheads="1"/>
            </p:cNvSpPr>
            <p:nvPr/>
          </p:nvSpPr>
          <p:spPr bwMode="auto">
            <a:xfrm>
              <a:off x="3919" y="2314"/>
              <a:ext cx="562" cy="312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69" name="Text Box 17"/>
            <p:cNvSpPr txBox="1">
              <a:spLocks noChangeArrowheads="1"/>
            </p:cNvSpPr>
            <p:nvPr/>
          </p:nvSpPr>
          <p:spPr bwMode="auto">
            <a:xfrm>
              <a:off x="4014" y="2396"/>
              <a:ext cx="342" cy="1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it-IT" sz="1000" b="1">
                  <a:solidFill>
                    <a:srgbClr val="006699"/>
                  </a:solidFill>
                </a:rPr>
                <a:t>fine</a:t>
              </a:r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 rot="16200000">
              <a:off x="3805" y="2389"/>
              <a:ext cx="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71" name="AutoShape 19"/>
            <p:cNvSpPr>
              <a:spLocks noChangeArrowheads="1"/>
            </p:cNvSpPr>
            <p:nvPr/>
          </p:nvSpPr>
          <p:spPr bwMode="auto">
            <a:xfrm rot="21600000">
              <a:off x="2234" y="2946"/>
              <a:ext cx="691" cy="27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72" name="Text Box 20"/>
            <p:cNvSpPr txBox="1">
              <a:spLocks noChangeArrowheads="1"/>
            </p:cNvSpPr>
            <p:nvPr/>
          </p:nvSpPr>
          <p:spPr bwMode="auto">
            <a:xfrm>
              <a:off x="2290" y="2976"/>
              <a:ext cx="576" cy="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it-IT" sz="1000" b="1">
                  <a:solidFill>
                    <a:srgbClr val="006699"/>
                  </a:solidFill>
                </a:rPr>
                <a:t>correzione del codice</a:t>
              </a:r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auto">
            <a:xfrm rot="16200000" flipH="1">
              <a:off x="3088" y="2937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 rot="16200000" flipV="1">
              <a:off x="3117" y="2966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 rot="16200000" flipV="1">
              <a:off x="1905" y="2776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76" name="Line 24"/>
            <p:cNvSpPr>
              <a:spLocks noChangeShapeType="1"/>
            </p:cNvSpPr>
            <p:nvPr/>
          </p:nvSpPr>
          <p:spPr bwMode="auto">
            <a:xfrm rot="16200000">
              <a:off x="1314" y="2865"/>
              <a:ext cx="5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00377" name="Text Box 25"/>
            <p:cNvSpPr txBox="1">
              <a:spLocks noChangeArrowheads="1"/>
            </p:cNvSpPr>
            <p:nvPr/>
          </p:nvSpPr>
          <p:spPr bwMode="auto">
            <a:xfrm>
              <a:off x="3198" y="2795"/>
              <a:ext cx="342" cy="1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it-IT" sz="1200" b="1">
                  <a:solidFill>
                    <a:srgbClr val="006699"/>
                  </a:solidFill>
                </a:rPr>
                <a:t>SÌ</a:t>
              </a:r>
            </a:p>
          </p:txBody>
        </p:sp>
        <p:sp>
          <p:nvSpPr>
            <p:cNvPr id="100378" name="Text Box 26"/>
            <p:cNvSpPr txBox="1">
              <a:spLocks noChangeArrowheads="1"/>
            </p:cNvSpPr>
            <p:nvPr/>
          </p:nvSpPr>
          <p:spPr bwMode="auto">
            <a:xfrm>
              <a:off x="3606" y="2322"/>
              <a:ext cx="342" cy="1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it-IT" sz="1000" b="1">
                  <a:solidFill>
                    <a:srgbClr val="006699"/>
                  </a:solidFill>
                </a:rPr>
                <a:t>NO</a:t>
              </a:r>
            </a:p>
          </p:txBody>
        </p:sp>
      </p:grp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539750" y="4911725"/>
            <a:ext cx="8218488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/>
              <a:t>Con la programmazione con le classi introduciamo un nuovo tipo di file: il file </a:t>
            </a:r>
            <a:r>
              <a:rPr lang="it-IT" b="1">
                <a:solidFill>
                  <a:srgbClr val="006699"/>
                </a:solidFill>
              </a:rPr>
              <a:t>Action Script (.as) </a:t>
            </a:r>
            <a:r>
              <a:rPr lang="it-IT"/>
              <a:t>ma il processo rimane lo stesso.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/>
              <a:t>Se il progetto comprende anche dei file .as il compilatore li unirà ai dati contenuti nel .fla e creerà un unico file shockwave (filmato flash compilato e compresso).</a:t>
            </a:r>
            <a:endParaRPr lang="it-IT" b="1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I file di classe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40655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2800"/>
              <a:t>Il </a:t>
            </a:r>
            <a:r>
              <a:rPr lang="it-IT" sz="2800">
                <a:solidFill>
                  <a:srgbClr val="006699"/>
                </a:solidFill>
              </a:rPr>
              <a:t>file .as</a:t>
            </a:r>
            <a:r>
              <a:rPr lang="it-IT" sz="2800"/>
              <a:t> è un normale file di testo (tipo blocco note) che contiene codice Action Script.</a:t>
            </a:r>
          </a:p>
          <a:p>
            <a:pPr>
              <a:lnSpc>
                <a:spcPct val="80000"/>
              </a:lnSpc>
            </a:pPr>
            <a:r>
              <a:rPr lang="it-IT" sz="2800"/>
              <a:t>Una classe in </a:t>
            </a:r>
            <a:r>
              <a:rPr lang="it-IT" sz="2800" i="1">
                <a:solidFill>
                  <a:srgbClr val="006699"/>
                </a:solidFill>
              </a:rPr>
              <a:t>ActionScript</a:t>
            </a:r>
            <a:r>
              <a:rPr lang="it-IT" sz="2800"/>
              <a:t> viene sempre definita in un file esterno (un normale file di testo con estensione </a:t>
            </a:r>
            <a:r>
              <a:rPr lang="it-IT" sz="2800" i="1"/>
              <a:t>.as</a:t>
            </a:r>
            <a:r>
              <a:rPr lang="it-IT" sz="2800"/>
              <a:t>) che ha lo stesso nome della classe e che viene chiamato </a:t>
            </a:r>
            <a:r>
              <a:rPr lang="it-IT" sz="2800" i="1">
                <a:solidFill>
                  <a:srgbClr val="006699"/>
                </a:solidFill>
              </a:rPr>
              <a:t>file di classe</a:t>
            </a:r>
            <a:r>
              <a:rPr lang="it-IT" sz="2800"/>
              <a:t>.</a:t>
            </a:r>
          </a:p>
          <a:p>
            <a:pPr>
              <a:lnSpc>
                <a:spcPct val="80000"/>
              </a:lnSpc>
            </a:pPr>
            <a:r>
              <a:rPr lang="it-IT" sz="2800"/>
              <a:t>Quando un filmato flash viene compilato (utilizzando Controllo &gt; Prova filmato o File &gt; Pubblica) per generare il file </a:t>
            </a:r>
            <a:r>
              <a:rPr lang="it-IT" sz="2800" i="1"/>
              <a:t>.swf</a:t>
            </a:r>
            <a:r>
              <a:rPr lang="it-IT" sz="2800"/>
              <a:t>, il codice contenuto nei file di classe necessari viene compilato e aggiunto al file </a:t>
            </a:r>
            <a:r>
              <a:rPr lang="it-IT" sz="2800" i="1"/>
              <a:t>.swf</a:t>
            </a:r>
            <a:r>
              <a:rPr lang="it-IT" sz="280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I file di classe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40655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/>
              <a:t>Quando il compilatore trova che nel filmato da compilare viene utilizzata una classe </a:t>
            </a:r>
            <a:r>
              <a:rPr lang="it-IT" b="1">
                <a:solidFill>
                  <a:srgbClr val="006699"/>
                </a:solidFill>
              </a:rPr>
              <a:t>DEVE</a:t>
            </a:r>
            <a:r>
              <a:rPr lang="it-IT"/>
              <a:t> trovare il file che contiene il codice relativo a quella classe:</a:t>
            </a:r>
          </a:p>
          <a:p>
            <a:pPr>
              <a:lnSpc>
                <a:spcPct val="80000"/>
              </a:lnSpc>
            </a:pPr>
            <a:r>
              <a:rPr lang="it-IT"/>
              <a:t>Il file di classe deve avere esattamente lo stesso nome della classe (case sensitive).</a:t>
            </a:r>
          </a:p>
          <a:p>
            <a:pPr>
              <a:lnSpc>
                <a:spcPct val="80000"/>
              </a:lnSpc>
            </a:pPr>
            <a:r>
              <a:rPr lang="it-IT"/>
              <a:t>Il compilatore deve sapere in che cartelle cercare.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000">
                <a:solidFill>
                  <a:srgbClr val="006699"/>
                </a:solidFill>
                <a:latin typeface="hooge 05_53" pitchFamily="2" charset="0"/>
              </a:rPr>
              <a:t>I file di classe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4065587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it-IT" sz="2800"/>
              <a:t>Il compilatore in primo luogo inizierà la sua ricerca dalla cartella in cui è stato salvato il file .fla.</a:t>
            </a:r>
          </a:p>
          <a:p>
            <a:pPr marL="609600" indent="-609600">
              <a:buFontTx/>
              <a:buAutoNum type="arabicPeriod"/>
            </a:pPr>
            <a:r>
              <a:rPr lang="it-IT" sz="2800"/>
              <a:t>Esiste un elenco globale di cartelle che contengono classi che si può modificare andando in: Modifica&gt;Preferenze&gt;ActionScript </a:t>
            </a:r>
            <a:br>
              <a:rPr lang="it-IT" sz="2800"/>
            </a:br>
            <a:r>
              <a:rPr lang="it-IT" sz="2800"/>
              <a:t>e scegliendo il bottone “Impostazioni Action Script 3”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43000"/>
          </a:xfrm>
        </p:spPr>
        <p:txBody>
          <a:bodyPr/>
          <a:lstStyle/>
          <a:p>
            <a:pPr algn="l"/>
            <a:r>
              <a:rPr lang="it-IT" sz="4000" dirty="0">
                <a:solidFill>
                  <a:srgbClr val="006699"/>
                </a:solidFill>
                <a:latin typeface="hooge 05_53" pitchFamily="2" charset="0"/>
              </a:rPr>
              <a:t>I pacchetti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4065587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dirty="0"/>
              <a:t>In </a:t>
            </a:r>
            <a:r>
              <a:rPr lang="it-IT" dirty="0" err="1"/>
              <a:t>ActionScript</a:t>
            </a:r>
            <a:r>
              <a:rPr lang="it-IT" dirty="0"/>
              <a:t> 3 è fondamentale capire il concetto di package.</a:t>
            </a:r>
          </a:p>
          <a:p>
            <a:pPr marL="381000" indent="-381000">
              <a:lnSpc>
                <a:spcPct val="80000"/>
              </a:lnSpc>
            </a:pPr>
            <a:r>
              <a:rPr lang="it-IT" dirty="0"/>
              <a:t>Con l’aggiunta del comando </a:t>
            </a:r>
            <a:r>
              <a:rPr lang="it-IT" b="1" dirty="0">
                <a:solidFill>
                  <a:srgbClr val="006699"/>
                </a:solidFill>
              </a:rPr>
              <a:t>package</a:t>
            </a:r>
            <a:r>
              <a:rPr lang="it-IT" dirty="0"/>
              <a:t> (obbligatorio) per ogni classe viene </a:t>
            </a:r>
            <a:r>
              <a:rPr lang="it-IT" dirty="0" err="1"/>
              <a:t>definto</a:t>
            </a:r>
            <a:r>
              <a:rPr lang="it-IT" dirty="0"/>
              <a:t> un </a:t>
            </a:r>
            <a:r>
              <a:rPr lang="it-IT" b="1" dirty="0">
                <a:solidFill>
                  <a:srgbClr val="006699"/>
                </a:solidFill>
              </a:rPr>
              <a:t>package</a:t>
            </a:r>
            <a:r>
              <a:rPr lang="it-IT" dirty="0"/>
              <a:t> di appartenenza che corrisponde a come i file di classe sono organizzati su disco</a:t>
            </a:r>
          </a:p>
          <a:p>
            <a:pPr marL="381000" indent="-381000">
              <a:lnSpc>
                <a:spcPct val="80000"/>
              </a:lnSpc>
            </a:pPr>
            <a:r>
              <a:rPr lang="it-IT" dirty="0">
                <a:solidFill>
                  <a:srgbClr val="006699"/>
                </a:solidFill>
              </a:rPr>
              <a:t>Supponiamo che il mio progetto </a:t>
            </a:r>
            <a:r>
              <a:rPr lang="it-IT" dirty="0" err="1" smtClean="0">
                <a:solidFill>
                  <a:srgbClr val="006699"/>
                </a:solidFill>
              </a:rPr>
              <a:t>Bicicletta.fla</a:t>
            </a:r>
            <a:r>
              <a:rPr lang="it-IT" dirty="0" smtClean="0">
                <a:solidFill>
                  <a:srgbClr val="006699"/>
                </a:solidFill>
              </a:rPr>
              <a:t> </a:t>
            </a:r>
            <a:r>
              <a:rPr lang="it-IT" dirty="0">
                <a:solidFill>
                  <a:srgbClr val="006699"/>
                </a:solidFill>
              </a:rPr>
              <a:t>si collocato in</a:t>
            </a:r>
            <a:r>
              <a:rPr lang="it-IT" dirty="0"/>
              <a:t> </a:t>
            </a:r>
            <a:r>
              <a:rPr lang="it-IT" b="1" dirty="0">
                <a:solidFill>
                  <a:srgbClr val="FC2818"/>
                </a:solidFill>
              </a:rPr>
              <a:t>D:\</a:t>
            </a:r>
            <a:r>
              <a:rPr lang="it-IT" b="1" dirty="0" smtClean="0">
                <a:solidFill>
                  <a:srgbClr val="FC2818"/>
                </a:solidFill>
              </a:rPr>
              <a:t>ProgettiFlash\Bicicletta\</a:t>
            </a:r>
            <a:r>
              <a:rPr lang="it-IT" dirty="0" smtClean="0"/>
              <a:t> 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bb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cademia">
      <a:majorFont>
        <a:latin typeface="hooge 05_53"/>
        <a:ea typeface=""/>
        <a:cs typeface=""/>
      </a:majorFont>
      <a:minorFont>
        <a:latin typeface="TitilliumText22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aabb</Template>
  <TotalTime>1645</TotalTime>
  <Words>1688</Words>
  <Application>Microsoft Office PowerPoint</Application>
  <PresentationFormat>Presentazione su schermo (4:3)</PresentationFormat>
  <Paragraphs>407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49" baseType="lpstr">
      <vt:lpstr>aabb</vt:lpstr>
      <vt:lpstr>Creazione di classi</vt:lpstr>
      <vt:lpstr>Le classi</vt:lpstr>
      <vt:lpstr>La classe Bike</vt:lpstr>
      <vt:lpstr>Bicicletta</vt:lpstr>
      <vt:lpstr>Il processo</vt:lpstr>
      <vt:lpstr>I file di classe</vt:lpstr>
      <vt:lpstr>I file di classe</vt:lpstr>
      <vt:lpstr>I file di classe</vt:lpstr>
      <vt:lpstr>I pacchetti</vt:lpstr>
      <vt:lpstr>I pacchetti</vt:lpstr>
      <vt:lpstr>I pacchetti</vt:lpstr>
      <vt:lpstr>I pacchetti</vt:lpstr>
      <vt:lpstr>LA classE BIKE</vt:lpstr>
      <vt:lpstr>LA classE ROSA</vt:lpstr>
      <vt:lpstr>LA classE ROSA</vt:lpstr>
      <vt:lpstr>LA classE ROSA</vt:lpstr>
      <vt:lpstr>LA classE ROSA</vt:lpstr>
      <vt:lpstr>Provare una classe</vt:lpstr>
      <vt:lpstr>Usare una classe</vt:lpstr>
      <vt:lpstr>Gli attributi di controllo di Accesso</vt:lpstr>
      <vt:lpstr>Gli attributi di controllo di Accesso</vt:lpstr>
      <vt:lpstr>Metodi e proprietà statici</vt:lpstr>
      <vt:lpstr>La programmazione Visuale</vt:lpstr>
      <vt:lpstr>La classe DisplayObject</vt:lpstr>
      <vt:lpstr>La classe DisplayObject</vt:lpstr>
      <vt:lpstr>Display list</vt:lpstr>
      <vt:lpstr>Display list</vt:lpstr>
      <vt:lpstr>Diapositiva 28</vt:lpstr>
      <vt:lpstr>Diapositiva 29</vt:lpstr>
      <vt:lpstr>Diapositiva 30</vt:lpstr>
      <vt:lpstr>Diapositiva 31</vt:lpstr>
      <vt:lpstr>Document class</vt:lpstr>
      <vt:lpstr>Esempio</vt:lpstr>
      <vt:lpstr>Esempio</vt:lpstr>
      <vt:lpstr>Esempio</vt:lpstr>
      <vt:lpstr>Esempio</vt:lpstr>
      <vt:lpstr>Esempio</vt:lpstr>
      <vt:lpstr>Una superficie su cui disegnare</vt:lpstr>
      <vt:lpstr>I metodi per disegnare</vt:lpstr>
      <vt:lpstr>Disegnare un linea</vt:lpstr>
      <vt:lpstr>Disegnare un linea</vt:lpstr>
      <vt:lpstr>Disegnare un linea</vt:lpstr>
      <vt:lpstr>Disegnare un linea</vt:lpstr>
      <vt:lpstr>Disegnare un linea</vt:lpstr>
      <vt:lpstr>Disegnare Figure</vt:lpstr>
      <vt:lpstr>Disegnare Figure</vt:lpstr>
      <vt:lpstr>Disegnare Figure</vt:lpstr>
      <vt:lpstr>Disegnare Figure</vt:lpstr>
    </vt:vector>
  </TitlesOfParts>
  <Company>magicbruno di Migliaretti Bruno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Leggibilità del codice</dc:title>
  <dc:creator>Bruno Migliaretti</dc:creator>
  <cp:lastModifiedBy>Bruno Migliaretti</cp:lastModifiedBy>
  <cp:revision>13</cp:revision>
  <dcterms:created xsi:type="dcterms:W3CDTF">2009-11-01T21:57:00Z</dcterms:created>
  <dcterms:modified xsi:type="dcterms:W3CDTF">2011-01-17T12:12:28Z</dcterms:modified>
</cp:coreProperties>
</file>