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72" r:id="rId7"/>
    <p:sldId id="273" r:id="rId8"/>
    <p:sldId id="274" r:id="rId9"/>
    <p:sldId id="268" r:id="rId10"/>
    <p:sldId id="267" r:id="rId11"/>
    <p:sldId id="263" r:id="rId12"/>
    <p:sldId id="266" r:id="rId13"/>
    <p:sldId id="264" r:id="rId14"/>
    <p:sldId id="269" r:id="rId15"/>
    <p:sldId id="260" r:id="rId16"/>
    <p:sldId id="262" r:id="rId17"/>
    <p:sldId id="261" r:id="rId18"/>
    <p:sldId id="265" r:id="rId19"/>
    <p:sldId id="275" r:id="rId20"/>
    <p:sldId id="270"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67"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30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5AD4A2A1-2602-4559-8208-A8E85F411188}" type="datetimeFigureOut">
              <a:rPr lang="en-US" smtClean="0"/>
              <a:t>4/24/2015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56350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6913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046010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60339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5190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10877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235376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370348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283857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D4A2A1-2602-4559-8208-A8E85F411188}" type="datetimeFigureOut">
              <a:rPr lang="en-US" smtClean="0"/>
              <a:t>4/24/2015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316118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D4A2A1-2602-4559-8208-A8E85F411188}" type="datetimeFigureOut">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64255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D4A2A1-2602-4559-8208-A8E85F411188}" type="datetimeFigureOut">
              <a:rPr lang="en-US" smtClean="0"/>
              <a:t>4/24/2015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32697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D4A2A1-2602-4559-8208-A8E85F411188}" type="datetimeFigureOut">
              <a:rPr lang="en-US" smtClean="0"/>
              <a:t>4/24/2015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3642684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4A2A1-2602-4559-8208-A8E85F411188}" type="datetimeFigureOut">
              <a:rPr lang="en-US" smtClean="0"/>
              <a:t>4/24/2015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18470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D4A2A1-2602-4559-8208-A8E85F411188}" type="datetimeFigureOut">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2975156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D4A2A1-2602-4559-8208-A8E85F411188}" type="datetimeFigureOut">
              <a:rPr lang="en-US" smtClean="0"/>
              <a:t>4/24/2015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C2D31-98F8-43E4-A49D-5DA2DEEC245E}" type="slidenum">
              <a:rPr lang="en-US" smtClean="0"/>
              <a:t>‹#›</a:t>
            </a:fld>
            <a:endParaRPr lang="en-US"/>
          </a:p>
        </p:txBody>
      </p:sp>
    </p:spTree>
    <p:extLst>
      <p:ext uri="{BB962C8B-B14F-4D97-AF65-F5344CB8AC3E}">
        <p14:creationId xmlns:p14="http://schemas.microsoft.com/office/powerpoint/2010/main" val="149511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AD4A2A1-2602-4559-8208-A8E85F411188}" type="datetimeFigureOut">
              <a:rPr lang="en-US" smtClean="0"/>
              <a:t>4/24/2015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E7C2D31-98F8-43E4-A49D-5DA2DEEC245E}" type="slidenum">
              <a:rPr lang="en-US" smtClean="0"/>
              <a:t>‹#›</a:t>
            </a:fld>
            <a:endParaRPr lang="en-US"/>
          </a:p>
        </p:txBody>
      </p:sp>
    </p:spTree>
    <p:extLst>
      <p:ext uri="{BB962C8B-B14F-4D97-AF65-F5344CB8AC3E}">
        <p14:creationId xmlns:p14="http://schemas.microsoft.com/office/powerpoint/2010/main" val="19597258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956" y="615636"/>
            <a:ext cx="8001000" cy="2154725"/>
          </a:xfrm>
        </p:spPr>
        <p:txBody>
          <a:bodyPr>
            <a:normAutofit/>
          </a:bodyPr>
          <a:lstStyle/>
          <a:p>
            <a:r>
              <a:rPr lang="en-US" altLang="zh-CN" sz="8800" dirty="0" smtClean="0"/>
              <a:t>MYCAT</a:t>
            </a:r>
            <a:r>
              <a:rPr lang="zh-CN" altLang="en-US" sz="8800" dirty="0" smtClean="0"/>
              <a:t>来了</a:t>
            </a:r>
            <a:endParaRPr lang="en-US" sz="8800" dirty="0"/>
          </a:p>
        </p:txBody>
      </p:sp>
      <p:sp>
        <p:nvSpPr>
          <p:cNvPr id="3" name="Subtitle 2"/>
          <p:cNvSpPr>
            <a:spLocks noGrp="1"/>
          </p:cNvSpPr>
          <p:nvPr>
            <p:ph type="subTitle" idx="1"/>
          </p:nvPr>
        </p:nvSpPr>
        <p:spPr>
          <a:xfrm>
            <a:off x="702318" y="3246340"/>
            <a:ext cx="6884485" cy="501796"/>
          </a:xfrm>
        </p:spPr>
        <p:txBody>
          <a:bodyPr>
            <a:noAutofit/>
          </a:bodyPr>
          <a:lstStyle/>
          <a:p>
            <a:r>
              <a:rPr lang="zh-CN" altLang="en-US" sz="6000" dirty="0" smtClean="0">
                <a:solidFill>
                  <a:srgbClr val="FFFF00"/>
                </a:solidFill>
              </a:rPr>
              <a:t>支持</a:t>
            </a:r>
            <a:r>
              <a:rPr lang="en-US" altLang="zh-CN" sz="6000" dirty="0" smtClean="0">
                <a:solidFill>
                  <a:srgbClr val="FFFF00"/>
                </a:solidFill>
              </a:rPr>
              <a:t>1000</a:t>
            </a:r>
            <a:r>
              <a:rPr lang="zh-CN" altLang="en-US" sz="6000" dirty="0" smtClean="0">
                <a:solidFill>
                  <a:srgbClr val="FFFF00"/>
                </a:solidFill>
              </a:rPr>
              <a:t>亿大数据中国第一开源分布式数据库中间件</a:t>
            </a:r>
            <a:endParaRPr lang="en-US" sz="6000" dirty="0">
              <a:solidFill>
                <a:srgbClr val="FFFF00"/>
              </a:solidFill>
            </a:endParaRPr>
          </a:p>
        </p:txBody>
      </p:sp>
      <p:pic>
        <p:nvPicPr>
          <p:cNvPr id="4" name="Picture 3"/>
          <p:cNvPicPr>
            <a:picLocks noChangeAspect="1"/>
          </p:cNvPicPr>
          <p:nvPr/>
        </p:nvPicPr>
        <p:blipFill>
          <a:blip r:embed="rId2"/>
          <a:stretch>
            <a:fillRect/>
          </a:stretch>
        </p:blipFill>
        <p:spPr>
          <a:xfrm>
            <a:off x="8585956" y="4469968"/>
            <a:ext cx="3606044" cy="2388032"/>
          </a:xfrm>
          <a:prstGeom prst="rect">
            <a:avLst/>
          </a:prstGeom>
        </p:spPr>
      </p:pic>
    </p:spTree>
    <p:extLst>
      <p:ext uri="{BB962C8B-B14F-4D97-AF65-F5344CB8AC3E}">
        <p14:creationId xmlns:p14="http://schemas.microsoft.com/office/powerpoint/2010/main" val="1884050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285" y="5140475"/>
            <a:ext cx="8534400" cy="1507067"/>
          </a:xfrm>
        </p:spPr>
        <p:txBody>
          <a:bodyPr/>
          <a:lstStyle/>
          <a:p>
            <a:r>
              <a:rPr lang="en-US" altLang="zh-CN" dirty="0" err="1" smtClean="0"/>
              <a:t>Mycat</a:t>
            </a:r>
            <a:r>
              <a:rPr lang="zh-CN" altLang="en-US" dirty="0" smtClean="0"/>
              <a:t>全局表</a:t>
            </a:r>
            <a:endParaRPr lang="en-US" dirty="0"/>
          </a:p>
        </p:txBody>
      </p:sp>
      <p:sp>
        <p:nvSpPr>
          <p:cNvPr id="4" name="Rounded Rectangle 3"/>
          <p:cNvSpPr/>
          <p:nvPr/>
        </p:nvSpPr>
        <p:spPr>
          <a:xfrm>
            <a:off x="8061550" y="1494077"/>
            <a:ext cx="1810270" cy="787111"/>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orders@host1</a:t>
            </a:r>
            <a:endParaRPr lang="en-US" dirty="0"/>
          </a:p>
        </p:txBody>
      </p:sp>
      <p:sp>
        <p:nvSpPr>
          <p:cNvPr id="5" name="Rounded Rectangle 4"/>
          <p:cNvSpPr/>
          <p:nvPr/>
        </p:nvSpPr>
        <p:spPr>
          <a:xfrm>
            <a:off x="8061550" y="2695385"/>
            <a:ext cx="1810270" cy="787111"/>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orders@host2</a:t>
            </a:r>
            <a:endParaRPr lang="en-US" dirty="0"/>
          </a:p>
        </p:txBody>
      </p:sp>
      <p:sp>
        <p:nvSpPr>
          <p:cNvPr id="6" name="Rounded Rectangle 5"/>
          <p:cNvSpPr/>
          <p:nvPr/>
        </p:nvSpPr>
        <p:spPr>
          <a:xfrm>
            <a:off x="8061550" y="3758958"/>
            <a:ext cx="1810270" cy="787111"/>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orders@host3</a:t>
            </a:r>
          </a:p>
        </p:txBody>
      </p:sp>
      <p:sp>
        <p:nvSpPr>
          <p:cNvPr id="7" name="Rounded Rectangle 6"/>
          <p:cNvSpPr/>
          <p:nvPr/>
        </p:nvSpPr>
        <p:spPr>
          <a:xfrm>
            <a:off x="8061550" y="4843172"/>
            <a:ext cx="1810270" cy="787111"/>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orders@host4</a:t>
            </a:r>
          </a:p>
        </p:txBody>
      </p:sp>
      <p:sp>
        <p:nvSpPr>
          <p:cNvPr id="9" name="Right Arrow 8"/>
          <p:cNvSpPr/>
          <p:nvPr/>
        </p:nvSpPr>
        <p:spPr>
          <a:xfrm>
            <a:off x="943276" y="3108960"/>
            <a:ext cx="2829827" cy="648277"/>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43276" y="2865968"/>
            <a:ext cx="2558714" cy="369332"/>
          </a:xfrm>
          <a:prstGeom prst="rect">
            <a:avLst/>
          </a:prstGeom>
        </p:spPr>
        <p:txBody>
          <a:bodyPr wrap="none">
            <a:spAutoFit/>
          </a:bodyPr>
          <a:lstStyle/>
          <a:p>
            <a:r>
              <a:rPr lang="en-US" altLang="zh-CN" dirty="0" smtClean="0"/>
              <a:t>insert into orders (xxx)</a:t>
            </a:r>
            <a:endParaRPr lang="en-US" dirty="0"/>
          </a:p>
        </p:txBody>
      </p:sp>
      <p:sp>
        <p:nvSpPr>
          <p:cNvPr id="12" name="Right Arrow 11"/>
          <p:cNvSpPr/>
          <p:nvPr/>
        </p:nvSpPr>
        <p:spPr>
          <a:xfrm rot="19578991">
            <a:off x="6062114" y="2123476"/>
            <a:ext cx="2182762" cy="648277"/>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Arrow 12"/>
          <p:cNvSpPr/>
          <p:nvPr/>
        </p:nvSpPr>
        <p:spPr>
          <a:xfrm>
            <a:off x="6314173" y="2791037"/>
            <a:ext cx="1782281" cy="648277"/>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p:cNvSpPr/>
          <p:nvPr/>
        </p:nvSpPr>
        <p:spPr>
          <a:xfrm rot="1490413">
            <a:off x="6089696" y="3510100"/>
            <a:ext cx="1998344" cy="648277"/>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Arrow 14"/>
          <p:cNvSpPr/>
          <p:nvPr/>
        </p:nvSpPr>
        <p:spPr>
          <a:xfrm rot="2722129">
            <a:off x="5836795" y="4074172"/>
            <a:ext cx="2553772" cy="648277"/>
          </a:xfrm>
          <a:prstGeom prst="rightArrow">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ube 7"/>
          <p:cNvSpPr/>
          <p:nvPr/>
        </p:nvSpPr>
        <p:spPr>
          <a:xfrm>
            <a:off x="4053065" y="2865968"/>
            <a:ext cx="2136807" cy="940475"/>
          </a:xfrm>
          <a:prstGeom prst="cube">
            <a:avLst>
              <a:gd name="adj" fmla="val 2784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err="1" smtClean="0"/>
              <a:t>Mycat</a:t>
            </a:r>
            <a:endParaRPr lang="en-US" sz="2600" dirty="0"/>
          </a:p>
        </p:txBody>
      </p:sp>
      <p:sp>
        <p:nvSpPr>
          <p:cNvPr id="16" name="Rectangle 15"/>
          <p:cNvSpPr/>
          <p:nvPr/>
        </p:nvSpPr>
        <p:spPr>
          <a:xfrm>
            <a:off x="1023058" y="6434311"/>
            <a:ext cx="10854253" cy="369332"/>
          </a:xfrm>
          <a:prstGeom prst="rect">
            <a:avLst/>
          </a:prstGeom>
        </p:spPr>
        <p:txBody>
          <a:bodyPr wrap="none">
            <a:spAutoFit/>
          </a:bodyPr>
          <a:lstStyle/>
          <a:p>
            <a:r>
              <a:rPr lang="zh-CN" altLang="en-US" dirty="0" smtClean="0">
                <a:solidFill>
                  <a:srgbClr val="FFFF00"/>
                </a:solidFill>
              </a:rPr>
              <a:t>每个节点同时并发插入和更新数据，每个节点都可以读取数据，提升读性能的同时解决跨</a:t>
            </a:r>
            <a:r>
              <a:rPr lang="en-US" altLang="zh-CN" dirty="0">
                <a:solidFill>
                  <a:srgbClr val="FFFF00"/>
                </a:solidFill>
              </a:rPr>
              <a:t> </a:t>
            </a:r>
            <a:r>
              <a:rPr lang="zh-CN" altLang="en-US" dirty="0" smtClean="0">
                <a:solidFill>
                  <a:srgbClr val="FFFF00"/>
                </a:solidFill>
              </a:rPr>
              <a:t>节点</a:t>
            </a:r>
            <a:r>
              <a:rPr lang="en-US" altLang="zh-CN" dirty="0" smtClean="0">
                <a:solidFill>
                  <a:srgbClr val="FFFF00"/>
                </a:solidFill>
              </a:rPr>
              <a:t>Join</a:t>
            </a:r>
            <a:r>
              <a:rPr lang="zh-CN" altLang="en-US" dirty="0" smtClean="0">
                <a:solidFill>
                  <a:srgbClr val="FFFF00"/>
                </a:solidFill>
              </a:rPr>
              <a:t>的效率</a:t>
            </a:r>
            <a:endParaRPr lang="en-US" dirty="0">
              <a:solidFill>
                <a:srgbClr val="FFFF00"/>
              </a:solidFill>
            </a:endParaRPr>
          </a:p>
        </p:txBody>
      </p:sp>
    </p:spTree>
    <p:extLst>
      <p:ext uri="{BB962C8B-B14F-4D97-AF65-F5344CB8AC3E}">
        <p14:creationId xmlns:p14="http://schemas.microsoft.com/office/powerpoint/2010/main" val="71192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84" y="5350933"/>
            <a:ext cx="8534400" cy="1507067"/>
          </a:xfrm>
        </p:spPr>
        <p:txBody>
          <a:bodyPr/>
          <a:lstStyle/>
          <a:p>
            <a:r>
              <a:rPr lang="en-US" altLang="zh-CN" dirty="0" err="1" smtClean="0"/>
              <a:t>Mycat</a:t>
            </a:r>
            <a:r>
              <a:rPr lang="zh-CN" altLang="en-US" dirty="0" smtClean="0"/>
              <a:t>跨分片解决方案汇总</a:t>
            </a:r>
            <a:endParaRPr lang="en-US" dirty="0"/>
          </a:p>
        </p:txBody>
      </p:sp>
      <p:sp>
        <p:nvSpPr>
          <p:cNvPr id="3" name="Content Placeholder 2"/>
          <p:cNvSpPr>
            <a:spLocks noGrp="1"/>
          </p:cNvSpPr>
          <p:nvPr>
            <p:ph idx="1"/>
          </p:nvPr>
        </p:nvSpPr>
        <p:spPr>
          <a:xfrm>
            <a:off x="475982" y="325925"/>
            <a:ext cx="11716018" cy="3615267"/>
          </a:xfrm>
        </p:spPr>
        <p:txBody>
          <a:bodyPr>
            <a:normAutofit/>
          </a:bodyPr>
          <a:lstStyle/>
          <a:p>
            <a:r>
              <a:rPr lang="zh-CN" altLang="en-US" sz="2800" dirty="0" smtClean="0">
                <a:solidFill>
                  <a:schemeClr val="tx1"/>
                </a:solidFill>
              </a:rPr>
              <a:t>全局表技术</a:t>
            </a:r>
            <a:endParaRPr lang="en-US" altLang="zh-CN" sz="2800" dirty="0" smtClean="0">
              <a:solidFill>
                <a:schemeClr val="tx1"/>
              </a:solidFill>
            </a:endParaRPr>
          </a:p>
          <a:p>
            <a:r>
              <a:rPr lang="zh-CN" altLang="en-US" sz="2800" dirty="0" smtClean="0">
                <a:solidFill>
                  <a:schemeClr val="tx1"/>
                </a:solidFill>
              </a:rPr>
              <a:t>独创的</a:t>
            </a:r>
            <a:r>
              <a:rPr lang="en-US" altLang="zh-CN" sz="2800" dirty="0" smtClean="0">
                <a:solidFill>
                  <a:schemeClr val="tx1"/>
                </a:solidFill>
              </a:rPr>
              <a:t>ER</a:t>
            </a:r>
            <a:r>
              <a:rPr lang="zh-CN" altLang="en-US" sz="2800" dirty="0" smtClean="0">
                <a:solidFill>
                  <a:schemeClr val="tx1"/>
                </a:solidFill>
              </a:rPr>
              <a:t>关系分片</a:t>
            </a:r>
            <a:endParaRPr lang="en-US" altLang="zh-CN" sz="2800" dirty="0" smtClean="0">
              <a:solidFill>
                <a:schemeClr val="tx1"/>
              </a:solidFill>
            </a:endParaRPr>
          </a:p>
          <a:p>
            <a:r>
              <a:rPr lang="zh-CN" altLang="en-US" sz="2800" dirty="0" smtClean="0">
                <a:solidFill>
                  <a:schemeClr val="tx1"/>
                </a:solidFill>
              </a:rPr>
              <a:t>基于</a:t>
            </a:r>
            <a:r>
              <a:rPr lang="en-US" altLang="zh-CN" sz="2800" dirty="0" err="1" smtClean="0">
                <a:solidFill>
                  <a:schemeClr val="tx1"/>
                </a:solidFill>
              </a:rPr>
              <a:t>Catlet</a:t>
            </a:r>
            <a:r>
              <a:rPr lang="zh-CN" altLang="en-US" sz="2800" dirty="0" smtClean="0">
                <a:solidFill>
                  <a:schemeClr val="tx1"/>
                </a:solidFill>
              </a:rPr>
              <a:t>的两表自动</a:t>
            </a:r>
            <a:r>
              <a:rPr lang="en-US" altLang="zh-CN" sz="2800" dirty="0" smtClean="0">
                <a:solidFill>
                  <a:schemeClr val="tx1"/>
                </a:solidFill>
              </a:rPr>
              <a:t>Join</a:t>
            </a:r>
            <a:r>
              <a:rPr lang="zh-CN" altLang="en-US" sz="2800" dirty="0" smtClean="0">
                <a:solidFill>
                  <a:schemeClr val="tx1"/>
                </a:solidFill>
              </a:rPr>
              <a:t>模块</a:t>
            </a:r>
            <a:endParaRPr lang="en-US" altLang="zh-CN" sz="2800" dirty="0" smtClean="0">
              <a:solidFill>
                <a:schemeClr val="tx1"/>
              </a:solidFill>
            </a:endParaRPr>
          </a:p>
          <a:p>
            <a:r>
              <a:rPr lang="zh-CN" altLang="en-US" sz="2800" dirty="0" smtClean="0">
                <a:solidFill>
                  <a:schemeClr val="tx1"/>
                </a:solidFill>
              </a:rPr>
              <a:t>复杂</a:t>
            </a:r>
            <a:r>
              <a:rPr lang="en-US" altLang="zh-CN" sz="2800" dirty="0" smtClean="0">
                <a:solidFill>
                  <a:schemeClr val="tx1"/>
                </a:solidFill>
              </a:rPr>
              <a:t>SQL</a:t>
            </a:r>
            <a:r>
              <a:rPr lang="zh-CN" altLang="en-US" sz="2800" dirty="0" smtClean="0">
                <a:solidFill>
                  <a:schemeClr val="tx1"/>
                </a:solidFill>
              </a:rPr>
              <a:t>可通过用户自定义的</a:t>
            </a:r>
            <a:r>
              <a:rPr lang="en-US" altLang="zh-CN" sz="2800" dirty="0" err="1" smtClean="0">
                <a:solidFill>
                  <a:schemeClr val="tx1"/>
                </a:solidFill>
              </a:rPr>
              <a:t>Catlet</a:t>
            </a:r>
            <a:r>
              <a:rPr lang="zh-CN" altLang="en-US" sz="2800" dirty="0" smtClean="0">
                <a:solidFill>
                  <a:schemeClr val="tx1"/>
                </a:solidFill>
              </a:rPr>
              <a:t>进行处理</a:t>
            </a:r>
            <a:endParaRPr lang="en-US" altLang="zh-CN" sz="2800" dirty="0" smtClean="0">
              <a:solidFill>
                <a:schemeClr val="tx1"/>
              </a:solidFill>
            </a:endParaRPr>
          </a:p>
          <a:p>
            <a:r>
              <a:rPr lang="zh-CN" altLang="en-US" sz="2800" dirty="0" smtClean="0">
                <a:solidFill>
                  <a:schemeClr val="tx1"/>
                </a:solidFill>
              </a:rPr>
              <a:t>未来引入</a:t>
            </a:r>
            <a:r>
              <a:rPr lang="en-US" altLang="zh-CN" sz="2800" dirty="0" err="1" smtClean="0">
                <a:solidFill>
                  <a:schemeClr val="tx1"/>
                </a:solidFill>
              </a:rPr>
              <a:t>Sorm</a:t>
            </a:r>
            <a:r>
              <a:rPr lang="en-US" altLang="zh-CN" sz="2800" dirty="0" smtClean="0">
                <a:solidFill>
                  <a:schemeClr val="tx1"/>
                </a:solidFill>
              </a:rPr>
              <a:t>/Spark Stream</a:t>
            </a:r>
            <a:r>
              <a:rPr lang="zh-CN" altLang="en-US" sz="2800" dirty="0" smtClean="0">
                <a:solidFill>
                  <a:schemeClr val="tx1"/>
                </a:solidFill>
              </a:rPr>
              <a:t>等技术来处理海量数据计算</a:t>
            </a:r>
            <a:endParaRPr lang="en-US" sz="2800" dirty="0">
              <a:solidFill>
                <a:schemeClr val="tx1"/>
              </a:solidFill>
            </a:endParaRPr>
          </a:p>
        </p:txBody>
      </p:sp>
      <p:sp>
        <p:nvSpPr>
          <p:cNvPr id="4" name="Rectangle 3"/>
          <p:cNvSpPr/>
          <p:nvPr/>
        </p:nvSpPr>
        <p:spPr>
          <a:xfrm>
            <a:off x="436859" y="5263256"/>
            <a:ext cx="11755141" cy="369332"/>
          </a:xfrm>
          <a:prstGeom prst="rect">
            <a:avLst/>
          </a:prstGeom>
        </p:spPr>
        <p:txBody>
          <a:bodyPr wrap="none">
            <a:spAutoFit/>
          </a:bodyPr>
          <a:lstStyle/>
          <a:p>
            <a:pPr lvl="0"/>
            <a:r>
              <a:rPr lang="en-US" altLang="zh-CN" dirty="0" err="1" smtClean="0">
                <a:solidFill>
                  <a:srgbClr val="FFFF00"/>
                </a:solidFill>
              </a:rPr>
              <a:t>Catlet</a:t>
            </a:r>
            <a:r>
              <a:rPr lang="zh-CN" altLang="en-US" dirty="0" smtClean="0">
                <a:solidFill>
                  <a:srgbClr val="FFFF00"/>
                </a:solidFill>
              </a:rPr>
              <a:t>是</a:t>
            </a:r>
            <a:r>
              <a:rPr lang="en-US" altLang="zh-CN" dirty="0" smtClean="0">
                <a:solidFill>
                  <a:srgbClr val="FFFF00"/>
                </a:solidFill>
              </a:rPr>
              <a:t>Java</a:t>
            </a:r>
            <a:r>
              <a:rPr lang="zh-CN" altLang="en-US" dirty="0" smtClean="0">
                <a:solidFill>
                  <a:srgbClr val="FFFF00"/>
                </a:solidFill>
              </a:rPr>
              <a:t>编写的一段程序，类似数据库中的存储过程，可以实现任意复杂</a:t>
            </a:r>
            <a:r>
              <a:rPr lang="en-US" altLang="zh-CN" dirty="0" smtClean="0">
                <a:solidFill>
                  <a:srgbClr val="FFFF00"/>
                </a:solidFill>
              </a:rPr>
              <a:t>SQL</a:t>
            </a:r>
            <a:r>
              <a:rPr lang="zh-CN" altLang="en-US" dirty="0" smtClean="0">
                <a:solidFill>
                  <a:srgbClr val="FFFF00"/>
                </a:solidFill>
              </a:rPr>
              <a:t>的</a:t>
            </a:r>
            <a:r>
              <a:rPr lang="en-US" altLang="zh-CN" dirty="0" smtClean="0">
                <a:solidFill>
                  <a:srgbClr val="FFFF00"/>
                </a:solidFill>
              </a:rPr>
              <a:t>Join</a:t>
            </a:r>
            <a:r>
              <a:rPr lang="zh-CN" altLang="en-US" dirty="0" smtClean="0">
                <a:solidFill>
                  <a:srgbClr val="FFFF00"/>
                </a:solidFill>
              </a:rPr>
              <a:t>、</a:t>
            </a:r>
            <a:r>
              <a:rPr lang="en-US" altLang="zh-CN" dirty="0" smtClean="0">
                <a:solidFill>
                  <a:srgbClr val="FFFF00"/>
                </a:solidFill>
              </a:rPr>
              <a:t>Group</a:t>
            </a:r>
            <a:r>
              <a:rPr lang="zh-CN" altLang="en-US" dirty="0" smtClean="0">
                <a:solidFill>
                  <a:srgbClr val="FFFF00"/>
                </a:solidFill>
              </a:rPr>
              <a:t>、</a:t>
            </a:r>
            <a:r>
              <a:rPr lang="en-US" altLang="zh-CN" dirty="0" smtClean="0">
                <a:solidFill>
                  <a:srgbClr val="FFFF00"/>
                </a:solidFill>
              </a:rPr>
              <a:t>Order</a:t>
            </a:r>
            <a:r>
              <a:rPr lang="zh-CN" altLang="en-US" dirty="0" smtClean="0">
                <a:solidFill>
                  <a:srgbClr val="FFFF00"/>
                </a:solidFill>
              </a:rPr>
              <a:t>等功能</a:t>
            </a:r>
            <a:endParaRPr lang="en-US" dirty="0">
              <a:solidFill>
                <a:srgbClr val="FFFF00"/>
              </a:solidFill>
            </a:endParaRPr>
          </a:p>
        </p:txBody>
      </p:sp>
    </p:spTree>
    <p:extLst>
      <p:ext uri="{BB962C8B-B14F-4D97-AF65-F5344CB8AC3E}">
        <p14:creationId xmlns:p14="http://schemas.microsoft.com/office/powerpoint/2010/main" val="1209209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004" y="5350933"/>
            <a:ext cx="8534400" cy="1507067"/>
          </a:xfrm>
        </p:spPr>
        <p:txBody>
          <a:bodyPr/>
          <a:lstStyle/>
          <a:p>
            <a:r>
              <a:rPr lang="en-US" altLang="zh-CN" dirty="0" err="1" smtClean="0"/>
              <a:t>Mycat</a:t>
            </a:r>
            <a:r>
              <a:rPr lang="zh-CN" altLang="en-US" dirty="0" smtClean="0"/>
              <a:t>读写分离和自动切换机制</a:t>
            </a:r>
            <a:endParaRPr lang="en-US" dirty="0"/>
          </a:p>
        </p:txBody>
      </p:sp>
      <p:pic>
        <p:nvPicPr>
          <p:cNvPr id="4" name="Picture 3"/>
          <p:cNvPicPr>
            <a:picLocks noChangeAspect="1"/>
          </p:cNvPicPr>
          <p:nvPr/>
        </p:nvPicPr>
        <p:blipFill>
          <a:blip r:embed="rId2"/>
          <a:stretch>
            <a:fillRect/>
          </a:stretch>
        </p:blipFill>
        <p:spPr>
          <a:xfrm>
            <a:off x="1366567" y="269636"/>
            <a:ext cx="8479426" cy="4838701"/>
          </a:xfrm>
          <a:prstGeom prst="rect">
            <a:avLst/>
          </a:prstGeom>
        </p:spPr>
      </p:pic>
      <p:sp>
        <p:nvSpPr>
          <p:cNvPr id="5" name="Rectangle 4"/>
          <p:cNvSpPr/>
          <p:nvPr/>
        </p:nvSpPr>
        <p:spPr>
          <a:xfrm>
            <a:off x="568518" y="5210974"/>
            <a:ext cx="10075524" cy="584775"/>
          </a:xfrm>
          <a:prstGeom prst="rect">
            <a:avLst/>
          </a:prstGeom>
        </p:spPr>
        <p:txBody>
          <a:bodyPr wrap="square">
            <a:spAutoFit/>
          </a:bodyPr>
          <a:lstStyle/>
          <a:p>
            <a:r>
              <a:rPr lang="en-US" altLang="zh-CN" sz="1600" dirty="0" err="1" smtClean="0">
                <a:solidFill>
                  <a:srgbClr val="FFFF00"/>
                </a:solidFill>
              </a:rPr>
              <a:t>Mycat</a:t>
            </a:r>
            <a:r>
              <a:rPr lang="en-US" altLang="zh-CN" sz="1600" dirty="0" smtClean="0">
                <a:solidFill>
                  <a:srgbClr val="FFFF00"/>
                </a:solidFill>
              </a:rPr>
              <a:t> </a:t>
            </a:r>
            <a:r>
              <a:rPr lang="zh-CN" altLang="en-US" sz="1600" dirty="0" smtClean="0">
                <a:solidFill>
                  <a:srgbClr val="FFFF00"/>
                </a:solidFill>
              </a:rPr>
              <a:t>支持基于</a:t>
            </a:r>
            <a:r>
              <a:rPr lang="en-US" altLang="zh-CN" sz="1600" dirty="0" smtClean="0">
                <a:solidFill>
                  <a:srgbClr val="FFFF00"/>
                </a:solidFill>
              </a:rPr>
              <a:t>MySQL</a:t>
            </a:r>
            <a:r>
              <a:rPr lang="zh-CN" altLang="en-US" sz="1600" dirty="0" smtClean="0">
                <a:solidFill>
                  <a:srgbClr val="FFFF00"/>
                </a:solidFill>
              </a:rPr>
              <a:t>主从复制状态的</a:t>
            </a:r>
            <a:r>
              <a:rPr lang="zh-CN" altLang="en-US" sz="1600" dirty="0">
                <a:solidFill>
                  <a:srgbClr val="FFFF00"/>
                </a:solidFill>
              </a:rPr>
              <a:t>高级</a:t>
            </a:r>
            <a:r>
              <a:rPr lang="zh-CN" altLang="en-US" sz="1600" dirty="0" smtClean="0">
                <a:solidFill>
                  <a:srgbClr val="FFFF00"/>
                </a:solidFill>
              </a:rPr>
              <a:t>读写分离控制机制，比如 </a:t>
            </a:r>
            <a:r>
              <a:rPr lang="en-US" altLang="zh-CN" sz="1600" dirty="0" err="1" smtClean="0">
                <a:solidFill>
                  <a:srgbClr val="FFFF00"/>
                </a:solidFill>
              </a:rPr>
              <a:t>Slave_behind_master</a:t>
            </a:r>
            <a:r>
              <a:rPr lang="en-US" altLang="zh-CN" sz="1600" dirty="0" smtClean="0">
                <a:solidFill>
                  <a:srgbClr val="FFFF00"/>
                </a:solidFill>
              </a:rPr>
              <a:t> &lt;100</a:t>
            </a:r>
            <a:r>
              <a:rPr lang="zh-CN" altLang="en-US" sz="1600" dirty="0" smtClean="0">
                <a:solidFill>
                  <a:srgbClr val="FFFF00"/>
                </a:solidFill>
              </a:rPr>
              <a:t>则开启，而一旦检测到主从同步出错或者延时超过发展，则自动排除</a:t>
            </a:r>
            <a:r>
              <a:rPr lang="en-US" altLang="zh-CN" sz="1600" dirty="0" err="1" smtClean="0">
                <a:solidFill>
                  <a:srgbClr val="FFFF00"/>
                </a:solidFill>
              </a:rPr>
              <a:t>readHost</a:t>
            </a:r>
            <a:r>
              <a:rPr lang="zh-CN" altLang="en-US" sz="1600" dirty="0" smtClean="0">
                <a:solidFill>
                  <a:srgbClr val="FFFF00"/>
                </a:solidFill>
              </a:rPr>
              <a:t>，防止程序读到很久的旧数据</a:t>
            </a:r>
            <a:endParaRPr lang="en-US" sz="1600" dirty="0">
              <a:solidFill>
                <a:srgbClr val="FFFF00"/>
              </a:solidFill>
            </a:endParaRPr>
          </a:p>
        </p:txBody>
      </p:sp>
    </p:spTree>
    <p:extLst>
      <p:ext uri="{BB962C8B-B14F-4D97-AF65-F5344CB8AC3E}">
        <p14:creationId xmlns:p14="http://schemas.microsoft.com/office/powerpoint/2010/main" val="136930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704" y="5350933"/>
            <a:ext cx="8534400" cy="1507067"/>
          </a:xfrm>
        </p:spPr>
        <p:txBody>
          <a:bodyPr/>
          <a:lstStyle/>
          <a:p>
            <a:r>
              <a:rPr lang="en-US" altLang="zh-CN" dirty="0" err="1" smtClean="0"/>
              <a:t>Mycat</a:t>
            </a:r>
            <a:r>
              <a:rPr lang="zh-CN" altLang="en-US" dirty="0" smtClean="0"/>
              <a:t>的高可靠性方案（上）</a:t>
            </a:r>
            <a:endParaRPr lang="en-US" dirty="0"/>
          </a:p>
        </p:txBody>
      </p:sp>
      <p:pic>
        <p:nvPicPr>
          <p:cNvPr id="4" name="Picture 3"/>
          <p:cNvPicPr>
            <a:picLocks noChangeAspect="1"/>
          </p:cNvPicPr>
          <p:nvPr/>
        </p:nvPicPr>
        <p:blipFill>
          <a:blip r:embed="rId2"/>
          <a:stretch>
            <a:fillRect/>
          </a:stretch>
        </p:blipFill>
        <p:spPr>
          <a:xfrm>
            <a:off x="491706" y="531349"/>
            <a:ext cx="10761768" cy="4985886"/>
          </a:xfrm>
          <a:prstGeom prst="rect">
            <a:avLst/>
          </a:prstGeom>
        </p:spPr>
      </p:pic>
    </p:spTree>
    <p:extLst>
      <p:ext uri="{BB962C8B-B14F-4D97-AF65-F5344CB8AC3E}">
        <p14:creationId xmlns:p14="http://schemas.microsoft.com/office/powerpoint/2010/main" val="2086735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204" y="5488359"/>
            <a:ext cx="8534400" cy="1507067"/>
          </a:xfrm>
        </p:spPr>
        <p:txBody>
          <a:bodyPr/>
          <a:lstStyle/>
          <a:p>
            <a:r>
              <a:rPr lang="en-US" altLang="zh-CN" dirty="0" err="1" smtClean="0"/>
              <a:t>Mycat</a:t>
            </a:r>
            <a:r>
              <a:rPr lang="zh-CN" altLang="en-US" dirty="0" smtClean="0"/>
              <a:t>高可靠性方案（下）</a:t>
            </a:r>
            <a:endParaRPr lang="en-US" dirty="0"/>
          </a:p>
        </p:txBody>
      </p:sp>
      <p:pic>
        <p:nvPicPr>
          <p:cNvPr id="4" name="Picture 3"/>
          <p:cNvPicPr>
            <a:picLocks noChangeAspect="1"/>
          </p:cNvPicPr>
          <p:nvPr/>
        </p:nvPicPr>
        <p:blipFill>
          <a:blip r:embed="rId2"/>
          <a:stretch>
            <a:fillRect/>
          </a:stretch>
        </p:blipFill>
        <p:spPr>
          <a:xfrm>
            <a:off x="558265" y="565832"/>
            <a:ext cx="11061297" cy="5124657"/>
          </a:xfrm>
          <a:prstGeom prst="rect">
            <a:avLst/>
          </a:prstGeom>
        </p:spPr>
      </p:pic>
    </p:spTree>
    <p:extLst>
      <p:ext uri="{BB962C8B-B14F-4D97-AF65-F5344CB8AC3E}">
        <p14:creationId xmlns:p14="http://schemas.microsoft.com/office/powerpoint/2010/main" val="385844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6229" y="5094649"/>
            <a:ext cx="8534400" cy="1507067"/>
          </a:xfrm>
        </p:spPr>
        <p:txBody>
          <a:bodyPr/>
          <a:lstStyle/>
          <a:p>
            <a:r>
              <a:rPr lang="en-US" altLang="zh-CN" dirty="0" err="1" smtClean="0"/>
              <a:t>Mycat</a:t>
            </a:r>
            <a:r>
              <a:rPr lang="zh-CN" altLang="en-US" dirty="0" smtClean="0"/>
              <a:t>的原理</a:t>
            </a:r>
            <a:endParaRPr lang="en-US" dirty="0"/>
          </a:p>
        </p:txBody>
      </p:sp>
      <p:pic>
        <p:nvPicPr>
          <p:cNvPr id="4" name="Picture 3"/>
          <p:cNvPicPr>
            <a:picLocks noChangeAspect="1"/>
          </p:cNvPicPr>
          <p:nvPr/>
        </p:nvPicPr>
        <p:blipFill>
          <a:blip r:embed="rId2"/>
          <a:stretch>
            <a:fillRect/>
          </a:stretch>
        </p:blipFill>
        <p:spPr>
          <a:xfrm>
            <a:off x="1372277" y="993806"/>
            <a:ext cx="8492120" cy="4381500"/>
          </a:xfrm>
          <a:prstGeom prst="rect">
            <a:avLst/>
          </a:prstGeom>
        </p:spPr>
      </p:pic>
      <p:sp>
        <p:nvSpPr>
          <p:cNvPr id="5" name="Rectangle 4"/>
          <p:cNvSpPr/>
          <p:nvPr/>
        </p:nvSpPr>
        <p:spPr>
          <a:xfrm>
            <a:off x="2990274" y="6180871"/>
            <a:ext cx="1620957" cy="523220"/>
          </a:xfrm>
          <a:prstGeom prst="rect">
            <a:avLst/>
          </a:prstGeom>
        </p:spPr>
        <p:txBody>
          <a:bodyPr wrap="none">
            <a:spAutoFit/>
          </a:bodyPr>
          <a:lstStyle/>
          <a:p>
            <a:r>
              <a:rPr lang="zh-CN" altLang="en-US" sz="2800" dirty="0" smtClean="0">
                <a:solidFill>
                  <a:srgbClr val="FFFF00"/>
                </a:solidFill>
              </a:rPr>
              <a:t>分表分库</a:t>
            </a:r>
            <a:endParaRPr lang="en-US" sz="2800" dirty="0">
              <a:solidFill>
                <a:srgbClr val="FFFF00"/>
              </a:solidFill>
            </a:endParaRPr>
          </a:p>
        </p:txBody>
      </p:sp>
    </p:spTree>
    <p:extLst>
      <p:ext uri="{BB962C8B-B14F-4D97-AF65-F5344CB8AC3E}">
        <p14:creationId xmlns:p14="http://schemas.microsoft.com/office/powerpoint/2010/main" val="301088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34" y="5350933"/>
            <a:ext cx="8534400" cy="1507067"/>
          </a:xfrm>
        </p:spPr>
        <p:txBody>
          <a:bodyPr/>
          <a:lstStyle/>
          <a:p>
            <a:r>
              <a:rPr lang="en-US" altLang="zh-CN" dirty="0" err="1" smtClean="0"/>
              <a:t>Mycat</a:t>
            </a:r>
            <a:r>
              <a:rPr lang="zh-CN" altLang="en-US" dirty="0" smtClean="0"/>
              <a:t>架构图</a:t>
            </a:r>
            <a:endParaRPr lang="en-US" dirty="0"/>
          </a:p>
        </p:txBody>
      </p:sp>
      <p:pic>
        <p:nvPicPr>
          <p:cNvPr id="1026" name="Picture 2" descr="分布式数据库中间件MyC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8334" y="529944"/>
            <a:ext cx="7504657" cy="50187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50507" y="6385887"/>
            <a:ext cx="1338828" cy="369332"/>
          </a:xfrm>
          <a:prstGeom prst="rect">
            <a:avLst/>
          </a:prstGeom>
        </p:spPr>
        <p:txBody>
          <a:bodyPr wrap="none">
            <a:spAutoFit/>
          </a:bodyPr>
          <a:lstStyle/>
          <a:p>
            <a:r>
              <a:rPr lang="zh-CN" altLang="en-US" dirty="0" smtClean="0">
                <a:solidFill>
                  <a:srgbClr val="FFFF00"/>
                </a:solidFill>
              </a:rPr>
              <a:t>第三代产品</a:t>
            </a:r>
            <a:endParaRPr lang="en-US" dirty="0">
              <a:solidFill>
                <a:srgbClr val="FFFF00"/>
              </a:solidFill>
            </a:endParaRPr>
          </a:p>
        </p:txBody>
      </p:sp>
    </p:spTree>
    <p:extLst>
      <p:ext uri="{BB962C8B-B14F-4D97-AF65-F5344CB8AC3E}">
        <p14:creationId xmlns:p14="http://schemas.microsoft.com/office/powerpoint/2010/main" val="3610544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55" y="5664282"/>
            <a:ext cx="8534400" cy="1507067"/>
          </a:xfrm>
        </p:spPr>
        <p:txBody>
          <a:bodyPr/>
          <a:lstStyle/>
          <a:p>
            <a:r>
              <a:rPr lang="en-US" altLang="zh-CN" dirty="0" err="1" smtClean="0"/>
              <a:t>Mycat</a:t>
            </a:r>
            <a:r>
              <a:rPr lang="zh-CN" altLang="en-US" dirty="0" smtClean="0"/>
              <a:t>高效</a:t>
            </a:r>
            <a:r>
              <a:rPr lang="en-US" altLang="zh-CN" dirty="0" smtClean="0"/>
              <a:t>NIO</a:t>
            </a:r>
            <a:r>
              <a:rPr lang="zh-CN" altLang="en-US" dirty="0" smtClean="0"/>
              <a:t>和线程设计</a:t>
            </a:r>
            <a:endParaRPr lang="en-US" dirty="0"/>
          </a:p>
        </p:txBody>
      </p:sp>
      <p:pic>
        <p:nvPicPr>
          <p:cNvPr id="4" name="Picture 3"/>
          <p:cNvPicPr>
            <a:picLocks noChangeAspect="1"/>
          </p:cNvPicPr>
          <p:nvPr/>
        </p:nvPicPr>
        <p:blipFill>
          <a:blip r:embed="rId2"/>
          <a:stretch>
            <a:fillRect/>
          </a:stretch>
        </p:blipFill>
        <p:spPr>
          <a:xfrm>
            <a:off x="1702629" y="181069"/>
            <a:ext cx="8520244" cy="5792323"/>
          </a:xfrm>
          <a:prstGeom prst="rect">
            <a:avLst/>
          </a:prstGeom>
        </p:spPr>
      </p:pic>
    </p:spTree>
    <p:extLst>
      <p:ext uri="{BB962C8B-B14F-4D97-AF65-F5344CB8AC3E}">
        <p14:creationId xmlns:p14="http://schemas.microsoft.com/office/powerpoint/2010/main" val="3788443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111" y="5265930"/>
            <a:ext cx="8534400" cy="1507067"/>
          </a:xfrm>
        </p:spPr>
        <p:txBody>
          <a:bodyPr/>
          <a:lstStyle/>
          <a:p>
            <a:r>
              <a:rPr lang="en-US" altLang="zh-CN" dirty="0" err="1" smtClean="0"/>
              <a:t>Mycat</a:t>
            </a:r>
            <a:r>
              <a:rPr lang="zh-CN" altLang="en-US" dirty="0" smtClean="0"/>
              <a:t>对多租户应用的支持</a:t>
            </a:r>
            <a:endParaRPr lang="en-US" dirty="0"/>
          </a:p>
        </p:txBody>
      </p:sp>
      <p:pic>
        <p:nvPicPr>
          <p:cNvPr id="4" name="Picture 3"/>
          <p:cNvPicPr>
            <a:picLocks noChangeAspect="1"/>
          </p:cNvPicPr>
          <p:nvPr/>
        </p:nvPicPr>
        <p:blipFill>
          <a:blip r:embed="rId2"/>
          <a:stretch>
            <a:fillRect/>
          </a:stretch>
        </p:blipFill>
        <p:spPr>
          <a:xfrm>
            <a:off x="366778" y="1641023"/>
            <a:ext cx="11454115" cy="3624907"/>
          </a:xfrm>
          <a:prstGeom prst="rect">
            <a:avLst/>
          </a:prstGeom>
        </p:spPr>
      </p:pic>
    </p:spTree>
    <p:extLst>
      <p:ext uri="{BB962C8B-B14F-4D97-AF65-F5344CB8AC3E}">
        <p14:creationId xmlns:p14="http://schemas.microsoft.com/office/powerpoint/2010/main" val="301332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Mycat</a:t>
            </a:r>
            <a:r>
              <a:rPr lang="zh-CN" altLang="en-US" dirty="0" smtClean="0"/>
              <a:t>对多数据库的支持</a:t>
            </a:r>
            <a:endParaRPr lang="en-US" dirty="0"/>
          </a:p>
        </p:txBody>
      </p:sp>
      <p:pic>
        <p:nvPicPr>
          <p:cNvPr id="4" name="Picture 3"/>
          <p:cNvPicPr>
            <a:picLocks noChangeAspect="1"/>
          </p:cNvPicPr>
          <p:nvPr/>
        </p:nvPicPr>
        <p:blipFill>
          <a:blip r:embed="rId2"/>
          <a:stretch>
            <a:fillRect/>
          </a:stretch>
        </p:blipFill>
        <p:spPr>
          <a:xfrm>
            <a:off x="684212" y="589297"/>
            <a:ext cx="2007219" cy="1509561"/>
          </a:xfrm>
          <a:prstGeom prst="rect">
            <a:avLst/>
          </a:prstGeom>
        </p:spPr>
      </p:pic>
      <p:pic>
        <p:nvPicPr>
          <p:cNvPr id="5" name="Picture 4"/>
          <p:cNvPicPr>
            <a:picLocks noChangeAspect="1"/>
          </p:cNvPicPr>
          <p:nvPr/>
        </p:nvPicPr>
        <p:blipFill>
          <a:blip r:embed="rId3"/>
          <a:stretch>
            <a:fillRect/>
          </a:stretch>
        </p:blipFill>
        <p:spPr>
          <a:xfrm>
            <a:off x="3801978" y="589297"/>
            <a:ext cx="1984759" cy="1492670"/>
          </a:xfrm>
          <a:prstGeom prst="rect">
            <a:avLst/>
          </a:prstGeom>
        </p:spPr>
      </p:pic>
      <p:pic>
        <p:nvPicPr>
          <p:cNvPr id="6" name="Picture 5"/>
          <p:cNvPicPr>
            <a:picLocks noChangeAspect="1"/>
          </p:cNvPicPr>
          <p:nvPr/>
        </p:nvPicPr>
        <p:blipFill>
          <a:blip r:embed="rId4"/>
          <a:stretch>
            <a:fillRect/>
          </a:stretch>
        </p:blipFill>
        <p:spPr>
          <a:xfrm>
            <a:off x="6730999" y="569018"/>
            <a:ext cx="2487613" cy="1550117"/>
          </a:xfrm>
          <a:prstGeom prst="rect">
            <a:avLst/>
          </a:prstGeom>
        </p:spPr>
      </p:pic>
      <p:pic>
        <p:nvPicPr>
          <p:cNvPr id="7" name="Picture 6"/>
          <p:cNvPicPr>
            <a:picLocks noChangeAspect="1"/>
          </p:cNvPicPr>
          <p:nvPr/>
        </p:nvPicPr>
        <p:blipFill>
          <a:blip r:embed="rId5"/>
          <a:stretch>
            <a:fillRect/>
          </a:stretch>
        </p:blipFill>
        <p:spPr>
          <a:xfrm>
            <a:off x="684212" y="2641132"/>
            <a:ext cx="3330842" cy="1459732"/>
          </a:xfrm>
          <a:prstGeom prst="rect">
            <a:avLst/>
          </a:prstGeom>
        </p:spPr>
      </p:pic>
      <p:pic>
        <p:nvPicPr>
          <p:cNvPr id="8" name="Picture 7"/>
          <p:cNvPicPr>
            <a:picLocks noChangeAspect="1"/>
          </p:cNvPicPr>
          <p:nvPr/>
        </p:nvPicPr>
        <p:blipFill>
          <a:blip r:embed="rId6"/>
          <a:stretch>
            <a:fillRect/>
          </a:stretch>
        </p:blipFill>
        <p:spPr>
          <a:xfrm>
            <a:off x="4427621" y="2641132"/>
            <a:ext cx="3846262" cy="1450783"/>
          </a:xfrm>
          <a:prstGeom prst="rect">
            <a:avLst/>
          </a:prstGeom>
        </p:spPr>
      </p:pic>
      <p:sp>
        <p:nvSpPr>
          <p:cNvPr id="9" name="Oval 8"/>
          <p:cNvSpPr/>
          <p:nvPr/>
        </p:nvSpPr>
        <p:spPr>
          <a:xfrm>
            <a:off x="8855242" y="2641132"/>
            <a:ext cx="2656573" cy="158435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More….</a:t>
            </a:r>
            <a:endParaRPr lang="en-US" dirty="0"/>
          </a:p>
        </p:txBody>
      </p:sp>
    </p:spTree>
    <p:extLst>
      <p:ext uri="{BB962C8B-B14F-4D97-AF65-F5344CB8AC3E}">
        <p14:creationId xmlns:p14="http://schemas.microsoft.com/office/powerpoint/2010/main" val="284880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165" y="0"/>
            <a:ext cx="8534400" cy="1507067"/>
          </a:xfrm>
        </p:spPr>
        <p:txBody>
          <a:bodyPr/>
          <a:lstStyle/>
          <a:p>
            <a:r>
              <a:rPr lang="en-US" altLang="zh-CN" dirty="0" err="1" smtClean="0"/>
              <a:t>Mycat</a:t>
            </a:r>
            <a:r>
              <a:rPr lang="zh-CN" altLang="en-US" dirty="0" smtClean="0"/>
              <a:t>之前世今生</a:t>
            </a:r>
            <a:endParaRPr lang="en-US" dirty="0"/>
          </a:p>
        </p:txBody>
      </p:sp>
      <p:sp>
        <p:nvSpPr>
          <p:cNvPr id="3" name="Content Placeholder 2"/>
          <p:cNvSpPr>
            <a:spLocks noGrp="1"/>
          </p:cNvSpPr>
          <p:nvPr>
            <p:ph idx="1"/>
          </p:nvPr>
        </p:nvSpPr>
        <p:spPr>
          <a:xfrm>
            <a:off x="0" y="1507067"/>
            <a:ext cx="11764302" cy="5081258"/>
          </a:xfrm>
        </p:spPr>
        <p:txBody>
          <a:bodyPr>
            <a:noAutofit/>
          </a:bodyPr>
          <a:lstStyle/>
          <a:p>
            <a:r>
              <a:rPr lang="en-US" altLang="zh-CN" sz="2400" dirty="0" smtClean="0">
                <a:solidFill>
                  <a:srgbClr val="FFFF00"/>
                </a:solidFill>
              </a:rPr>
              <a:t>2013</a:t>
            </a:r>
            <a:r>
              <a:rPr lang="zh-CN" altLang="en-US" sz="2400" dirty="0" smtClean="0">
                <a:solidFill>
                  <a:srgbClr val="FFFF00"/>
                </a:solidFill>
              </a:rPr>
              <a:t>年阿里的</a:t>
            </a:r>
            <a:r>
              <a:rPr lang="en-US" altLang="zh-CN" sz="2400" dirty="0" err="1" smtClean="0">
                <a:solidFill>
                  <a:srgbClr val="FFFF00"/>
                </a:solidFill>
              </a:rPr>
              <a:t>Cobar</a:t>
            </a:r>
            <a:r>
              <a:rPr lang="zh-CN" altLang="en-US" sz="2400" dirty="0" smtClean="0">
                <a:solidFill>
                  <a:srgbClr val="FFFF00"/>
                </a:solidFill>
              </a:rPr>
              <a:t>在某大型项目中使用过程中发现存在一些比较严重的问题，于是第一代改良版</a:t>
            </a:r>
            <a:r>
              <a:rPr lang="en-US" altLang="zh-CN" sz="2400" dirty="0" smtClean="0">
                <a:solidFill>
                  <a:srgbClr val="FFFF00"/>
                </a:solidFill>
              </a:rPr>
              <a:t>——</a:t>
            </a:r>
            <a:r>
              <a:rPr lang="en-US" altLang="zh-CN" sz="2400" dirty="0" err="1" smtClean="0">
                <a:solidFill>
                  <a:srgbClr val="FFFF00"/>
                </a:solidFill>
              </a:rPr>
              <a:t>Mycat</a:t>
            </a:r>
            <a:r>
              <a:rPr lang="zh-CN" altLang="en-US" sz="2400" dirty="0" smtClean="0">
                <a:solidFill>
                  <a:srgbClr val="FFFF00"/>
                </a:solidFill>
              </a:rPr>
              <a:t>诞生。</a:t>
            </a:r>
            <a:endParaRPr lang="en-US" altLang="zh-CN" sz="2400" dirty="0" smtClean="0">
              <a:solidFill>
                <a:srgbClr val="FFFF00"/>
              </a:solidFill>
            </a:endParaRPr>
          </a:p>
          <a:p>
            <a:r>
              <a:rPr lang="en-US" altLang="zh-CN" sz="2400" dirty="0" err="1" smtClean="0">
                <a:solidFill>
                  <a:srgbClr val="FFFF00"/>
                </a:solidFill>
              </a:rPr>
              <a:t>Mycat</a:t>
            </a:r>
            <a:r>
              <a:rPr lang="zh-CN" altLang="en-US" sz="2400" dirty="0" smtClean="0">
                <a:solidFill>
                  <a:srgbClr val="FFFF00"/>
                </a:solidFill>
              </a:rPr>
              <a:t>开源以后，一些</a:t>
            </a:r>
            <a:r>
              <a:rPr lang="en-US" altLang="zh-CN" sz="2400" dirty="0" err="1" smtClean="0">
                <a:solidFill>
                  <a:srgbClr val="FFFF00"/>
                </a:solidFill>
              </a:rPr>
              <a:t>Cobar</a:t>
            </a:r>
            <a:r>
              <a:rPr lang="zh-CN" altLang="en-US" sz="2400" dirty="0" smtClean="0">
                <a:solidFill>
                  <a:srgbClr val="FFFF00"/>
                </a:solidFill>
              </a:rPr>
              <a:t>的用户参与了</a:t>
            </a:r>
            <a:r>
              <a:rPr lang="en-US" altLang="zh-CN" sz="2400" dirty="0" err="1" smtClean="0">
                <a:solidFill>
                  <a:srgbClr val="FFFF00"/>
                </a:solidFill>
              </a:rPr>
              <a:t>Mycat</a:t>
            </a:r>
            <a:r>
              <a:rPr lang="zh-CN" altLang="en-US" sz="2400" dirty="0" smtClean="0">
                <a:solidFill>
                  <a:srgbClr val="FFFF00"/>
                </a:solidFill>
              </a:rPr>
              <a:t>的开发，最终</a:t>
            </a:r>
            <a:r>
              <a:rPr lang="en-US" altLang="zh-CN" sz="2400" dirty="0" err="1" smtClean="0">
                <a:solidFill>
                  <a:srgbClr val="FFFF00"/>
                </a:solidFill>
              </a:rPr>
              <a:t>Mycat</a:t>
            </a:r>
            <a:r>
              <a:rPr lang="zh-CN" altLang="en-US" sz="2400" dirty="0" smtClean="0">
                <a:solidFill>
                  <a:srgbClr val="FFFF00"/>
                </a:solidFill>
              </a:rPr>
              <a:t>发展成为一个由众多软件公司的实力派架构师和资深开发人员维护的社区型开源软件。</a:t>
            </a:r>
            <a:endParaRPr lang="en-US" altLang="zh-CN" sz="2400" dirty="0" smtClean="0">
              <a:solidFill>
                <a:srgbClr val="FFFF00"/>
              </a:solidFill>
            </a:endParaRPr>
          </a:p>
          <a:p>
            <a:r>
              <a:rPr lang="en-US" altLang="zh-CN" sz="2400" dirty="0" smtClean="0">
                <a:solidFill>
                  <a:srgbClr val="FFFF00"/>
                </a:solidFill>
              </a:rPr>
              <a:t>2014</a:t>
            </a:r>
            <a:r>
              <a:rPr lang="zh-CN" altLang="en-US" sz="2400" dirty="0" smtClean="0">
                <a:solidFill>
                  <a:srgbClr val="FFFF00"/>
                </a:solidFill>
              </a:rPr>
              <a:t>年</a:t>
            </a:r>
            <a:r>
              <a:rPr lang="en-US" altLang="zh-CN" sz="2400" dirty="0" err="1" smtClean="0">
                <a:solidFill>
                  <a:srgbClr val="FFFF00"/>
                </a:solidFill>
              </a:rPr>
              <a:t>Mycat</a:t>
            </a:r>
            <a:r>
              <a:rPr lang="zh-CN" altLang="en-US" sz="2400" dirty="0" smtClean="0">
                <a:solidFill>
                  <a:srgbClr val="FFFF00"/>
                </a:solidFill>
              </a:rPr>
              <a:t>首次在上海的</a:t>
            </a:r>
            <a:r>
              <a:rPr lang="en-US" altLang="zh-CN" sz="2400" dirty="0" smtClean="0">
                <a:solidFill>
                  <a:srgbClr val="FFFF00"/>
                </a:solidFill>
              </a:rPr>
              <a:t>《</a:t>
            </a:r>
            <a:r>
              <a:rPr lang="zh-CN" altLang="en-US" sz="2400" dirty="0" smtClean="0">
                <a:solidFill>
                  <a:srgbClr val="FFFF00"/>
                </a:solidFill>
              </a:rPr>
              <a:t>中华架构师</a:t>
            </a:r>
            <a:r>
              <a:rPr lang="en-US" altLang="zh-CN" sz="2400" dirty="0" smtClean="0">
                <a:solidFill>
                  <a:srgbClr val="FFFF00"/>
                </a:solidFill>
              </a:rPr>
              <a:t>》</a:t>
            </a:r>
            <a:r>
              <a:rPr lang="zh-CN" altLang="en-US" sz="2400" dirty="0" smtClean="0">
                <a:solidFill>
                  <a:srgbClr val="FFFF00"/>
                </a:solidFill>
              </a:rPr>
              <a:t>大会上对外宣讲，引发围观，更多的人参与进来，随后越来越多的项目采用了</a:t>
            </a:r>
            <a:r>
              <a:rPr lang="en-US" altLang="zh-CN" sz="2400" dirty="0" err="1" smtClean="0">
                <a:solidFill>
                  <a:srgbClr val="FFFF00"/>
                </a:solidFill>
              </a:rPr>
              <a:t>Mycat</a:t>
            </a:r>
            <a:endParaRPr lang="en-US" altLang="zh-CN" sz="2400" dirty="0" smtClean="0">
              <a:solidFill>
                <a:srgbClr val="FFFF00"/>
              </a:solidFill>
            </a:endParaRPr>
          </a:p>
          <a:p>
            <a:r>
              <a:rPr lang="en-US" altLang="zh-CN" sz="2400" dirty="0" smtClean="0">
                <a:solidFill>
                  <a:srgbClr val="FFFF00"/>
                </a:solidFill>
              </a:rPr>
              <a:t>2015</a:t>
            </a:r>
            <a:r>
              <a:rPr lang="zh-CN" altLang="en-US" sz="2400" dirty="0" smtClean="0">
                <a:solidFill>
                  <a:srgbClr val="FFFF00"/>
                </a:solidFill>
              </a:rPr>
              <a:t>年</a:t>
            </a:r>
            <a:r>
              <a:rPr lang="en-US" altLang="zh-CN" sz="2400" dirty="0" smtClean="0">
                <a:solidFill>
                  <a:srgbClr val="FFFF00"/>
                </a:solidFill>
              </a:rPr>
              <a:t>4</a:t>
            </a:r>
            <a:r>
              <a:rPr lang="zh-CN" altLang="en-US" sz="2400" dirty="0" smtClean="0">
                <a:solidFill>
                  <a:srgbClr val="FFFF00"/>
                </a:solidFill>
              </a:rPr>
              <a:t>月为止，</a:t>
            </a:r>
            <a:r>
              <a:rPr lang="en-US" altLang="zh-CN" sz="2400" dirty="0" err="1" smtClean="0">
                <a:solidFill>
                  <a:srgbClr val="FFFF00"/>
                </a:solidFill>
              </a:rPr>
              <a:t>Mycat</a:t>
            </a:r>
            <a:r>
              <a:rPr lang="zh-CN" altLang="en-US" sz="2400" dirty="0" smtClean="0">
                <a:solidFill>
                  <a:srgbClr val="FFFF00"/>
                </a:solidFill>
              </a:rPr>
              <a:t>项目总共有</a:t>
            </a:r>
            <a:r>
              <a:rPr lang="en-US" altLang="zh-CN" sz="2400" dirty="0" smtClean="0">
                <a:solidFill>
                  <a:srgbClr val="FFFF00"/>
                </a:solidFill>
              </a:rPr>
              <a:t>13</a:t>
            </a:r>
            <a:r>
              <a:rPr lang="zh-CN" altLang="en-US" sz="2400" dirty="0" smtClean="0">
                <a:solidFill>
                  <a:srgbClr val="FFFF00"/>
                </a:solidFill>
              </a:rPr>
              <a:t>个</a:t>
            </a:r>
            <a:r>
              <a:rPr lang="en-US" altLang="zh-CN" sz="2400" dirty="0" smtClean="0">
                <a:solidFill>
                  <a:srgbClr val="FFFF00"/>
                </a:solidFill>
              </a:rPr>
              <a:t>Committer</a:t>
            </a:r>
            <a:r>
              <a:rPr lang="zh-CN" altLang="en-US" sz="2400" dirty="0" smtClean="0">
                <a:solidFill>
                  <a:srgbClr val="FFFF00"/>
                </a:solidFill>
              </a:rPr>
              <a:t>，其中核心参与者的年薪总额超过</a:t>
            </a:r>
            <a:r>
              <a:rPr lang="en-US" altLang="zh-CN" sz="2400" dirty="0" smtClean="0">
                <a:solidFill>
                  <a:srgbClr val="FFFF00"/>
                </a:solidFill>
              </a:rPr>
              <a:t>200</a:t>
            </a:r>
            <a:r>
              <a:rPr lang="zh-CN" altLang="en-US" sz="2400" dirty="0" smtClean="0">
                <a:solidFill>
                  <a:srgbClr val="FFFF00"/>
                </a:solidFill>
              </a:rPr>
              <a:t>万</a:t>
            </a:r>
            <a:endParaRPr lang="en-US" altLang="zh-CN" sz="2400" dirty="0" smtClean="0">
              <a:solidFill>
                <a:srgbClr val="FFFF00"/>
              </a:solidFill>
            </a:endParaRPr>
          </a:p>
          <a:p>
            <a:r>
              <a:rPr lang="en-US" altLang="zh-CN" sz="2400" dirty="0" smtClean="0">
                <a:solidFill>
                  <a:srgbClr val="FFFF00"/>
                </a:solidFill>
              </a:rPr>
              <a:t>2015</a:t>
            </a:r>
            <a:r>
              <a:rPr lang="zh-CN" altLang="en-US" sz="2400" dirty="0" smtClean="0">
                <a:solidFill>
                  <a:srgbClr val="FFFF00"/>
                </a:solidFill>
              </a:rPr>
              <a:t>年</a:t>
            </a:r>
            <a:r>
              <a:rPr lang="en-US" altLang="zh-CN" sz="2400" dirty="0" smtClean="0">
                <a:solidFill>
                  <a:srgbClr val="FFFF00"/>
                </a:solidFill>
              </a:rPr>
              <a:t>5</a:t>
            </a:r>
            <a:r>
              <a:rPr lang="zh-CN" altLang="en-US" sz="2400" dirty="0" smtClean="0">
                <a:solidFill>
                  <a:srgbClr val="FFFF00"/>
                </a:solidFill>
              </a:rPr>
              <a:t>月，由核心参与者们一起编写的第一本官方权威指南</a:t>
            </a:r>
            <a:r>
              <a:rPr lang="en-US" altLang="zh-CN" sz="2400" dirty="0" smtClean="0">
                <a:solidFill>
                  <a:srgbClr val="FFFF00"/>
                </a:solidFill>
              </a:rPr>
              <a:t>《</a:t>
            </a:r>
            <a:r>
              <a:rPr lang="en-US" altLang="zh-CN" sz="2400" dirty="0" err="1" smtClean="0">
                <a:solidFill>
                  <a:srgbClr val="FFFF00"/>
                </a:solidFill>
              </a:rPr>
              <a:t>Mycat</a:t>
            </a:r>
            <a:r>
              <a:rPr lang="zh-CN" altLang="en-US" sz="2400" dirty="0" smtClean="0">
                <a:solidFill>
                  <a:srgbClr val="FFFF00"/>
                </a:solidFill>
              </a:rPr>
              <a:t>权威指南</a:t>
            </a:r>
            <a:r>
              <a:rPr lang="en-US" altLang="zh-CN" sz="2400" dirty="0" smtClean="0">
                <a:solidFill>
                  <a:srgbClr val="FFFF00"/>
                </a:solidFill>
              </a:rPr>
              <a:t>》</a:t>
            </a:r>
            <a:r>
              <a:rPr lang="zh-CN" altLang="en-US" sz="2400" dirty="0" smtClean="0">
                <a:solidFill>
                  <a:srgbClr val="FFFF00"/>
                </a:solidFill>
              </a:rPr>
              <a:t>电子版发布，众筹预售超过</a:t>
            </a:r>
            <a:r>
              <a:rPr lang="en-US" altLang="zh-CN" sz="2400" dirty="0" smtClean="0">
                <a:solidFill>
                  <a:srgbClr val="FFFF00"/>
                </a:solidFill>
              </a:rPr>
              <a:t>200</a:t>
            </a:r>
            <a:r>
              <a:rPr lang="zh-CN" altLang="en-US" sz="2400" dirty="0" smtClean="0">
                <a:solidFill>
                  <a:srgbClr val="FFFF00"/>
                </a:solidFill>
              </a:rPr>
              <a:t>本，成为开源项目中的首创。</a:t>
            </a:r>
            <a:endParaRPr lang="en-US" altLang="zh-CN" sz="2400" dirty="0" smtClean="0">
              <a:solidFill>
                <a:srgbClr val="FFFF00"/>
              </a:solidFill>
            </a:endParaRPr>
          </a:p>
          <a:p>
            <a:r>
              <a:rPr lang="zh-CN" altLang="en-US" sz="2400" dirty="0" smtClean="0">
                <a:solidFill>
                  <a:srgbClr val="FFFF00"/>
                </a:solidFill>
              </a:rPr>
              <a:t>截至</a:t>
            </a:r>
            <a:r>
              <a:rPr lang="en-US" altLang="zh-CN" sz="2400" dirty="0" smtClean="0">
                <a:solidFill>
                  <a:srgbClr val="FFFF00"/>
                </a:solidFill>
              </a:rPr>
              <a:t>2015</a:t>
            </a:r>
            <a:r>
              <a:rPr lang="zh-CN" altLang="en-US" sz="2400" dirty="0" smtClean="0">
                <a:solidFill>
                  <a:srgbClr val="FFFF00"/>
                </a:solidFill>
              </a:rPr>
              <a:t>年</a:t>
            </a:r>
            <a:r>
              <a:rPr lang="en-US" altLang="zh-CN" sz="2400" dirty="0" smtClean="0">
                <a:solidFill>
                  <a:srgbClr val="FFFF00"/>
                </a:solidFill>
              </a:rPr>
              <a:t>4</a:t>
            </a:r>
            <a:r>
              <a:rPr lang="zh-CN" altLang="en-US" sz="2400" dirty="0" smtClean="0">
                <a:solidFill>
                  <a:srgbClr val="FFFF00"/>
                </a:solidFill>
              </a:rPr>
              <a:t>月，超过</a:t>
            </a:r>
            <a:r>
              <a:rPr lang="en-US" altLang="zh-CN" sz="2400" dirty="0" smtClean="0">
                <a:solidFill>
                  <a:srgbClr val="FFFF00"/>
                </a:solidFill>
              </a:rPr>
              <a:t>60</a:t>
            </a:r>
            <a:r>
              <a:rPr lang="zh-CN" altLang="en-US" sz="2400" dirty="0" smtClean="0">
                <a:solidFill>
                  <a:srgbClr val="FFFF00"/>
                </a:solidFill>
              </a:rPr>
              <a:t>个项目采用</a:t>
            </a:r>
            <a:r>
              <a:rPr lang="en-US" altLang="zh-CN" sz="2400" dirty="0" err="1" smtClean="0">
                <a:solidFill>
                  <a:srgbClr val="FFFF00"/>
                </a:solidFill>
              </a:rPr>
              <a:t>Mycat</a:t>
            </a:r>
            <a:r>
              <a:rPr lang="zh-CN" altLang="en-US" sz="2400" dirty="0" smtClean="0">
                <a:solidFill>
                  <a:srgbClr val="FFFF00"/>
                </a:solidFill>
              </a:rPr>
              <a:t>，涵盖电信、电子商务、物流、移动应用、</a:t>
            </a:r>
            <a:r>
              <a:rPr lang="en-US" altLang="zh-CN" sz="2400" dirty="0" smtClean="0">
                <a:solidFill>
                  <a:srgbClr val="FFFF00"/>
                </a:solidFill>
              </a:rPr>
              <a:t>O2O</a:t>
            </a:r>
            <a:r>
              <a:rPr lang="zh-CN" altLang="en-US" sz="2400" dirty="0" smtClean="0">
                <a:solidFill>
                  <a:srgbClr val="FFFF00"/>
                </a:solidFill>
              </a:rPr>
              <a:t>的众多领域和公司。</a:t>
            </a:r>
            <a:endParaRPr lang="en-US" sz="2400" dirty="0">
              <a:solidFill>
                <a:srgbClr val="FFFF00"/>
              </a:solidFill>
            </a:endParaRPr>
          </a:p>
        </p:txBody>
      </p:sp>
    </p:spTree>
    <p:extLst>
      <p:ext uri="{BB962C8B-B14F-4D97-AF65-F5344CB8AC3E}">
        <p14:creationId xmlns:p14="http://schemas.microsoft.com/office/powerpoint/2010/main" val="421489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50" y="5350933"/>
            <a:ext cx="8534400" cy="1507067"/>
          </a:xfrm>
        </p:spPr>
        <p:txBody>
          <a:bodyPr/>
          <a:lstStyle/>
          <a:p>
            <a:r>
              <a:rPr lang="en-US" altLang="zh-CN" dirty="0" err="1" smtClean="0"/>
              <a:t>Mycat</a:t>
            </a:r>
            <a:r>
              <a:rPr lang="zh-CN" altLang="en-US" dirty="0" smtClean="0"/>
              <a:t>性能测试报告</a:t>
            </a:r>
            <a:endParaRPr lang="en-US" dirty="0"/>
          </a:p>
        </p:txBody>
      </p:sp>
      <p:sp>
        <p:nvSpPr>
          <p:cNvPr id="3" name="Content Placeholder 2"/>
          <p:cNvSpPr>
            <a:spLocks noGrp="1"/>
          </p:cNvSpPr>
          <p:nvPr>
            <p:ph idx="1"/>
          </p:nvPr>
        </p:nvSpPr>
        <p:spPr>
          <a:xfrm>
            <a:off x="684211" y="685800"/>
            <a:ext cx="10769851" cy="3615267"/>
          </a:xfrm>
        </p:spPr>
        <p:txBody>
          <a:bodyPr/>
          <a:lstStyle/>
          <a:p>
            <a:r>
              <a:rPr lang="en-US" altLang="zh-CN" dirty="0" smtClean="0">
                <a:solidFill>
                  <a:schemeClr val="tx1"/>
                </a:solidFill>
              </a:rPr>
              <a:t>16</a:t>
            </a:r>
            <a:r>
              <a:rPr lang="zh-CN" altLang="en-US" dirty="0" smtClean="0">
                <a:solidFill>
                  <a:schemeClr val="tx1"/>
                </a:solidFill>
              </a:rPr>
              <a:t>核心的服务器上，测试达到</a:t>
            </a:r>
            <a:r>
              <a:rPr lang="en-US" altLang="zh-CN" dirty="0" smtClean="0">
                <a:solidFill>
                  <a:schemeClr val="tx1"/>
                </a:solidFill>
              </a:rPr>
              <a:t>12</a:t>
            </a:r>
            <a:r>
              <a:rPr lang="zh-CN" altLang="en-US" dirty="0" smtClean="0">
                <a:solidFill>
                  <a:schemeClr val="tx1"/>
                </a:solidFill>
              </a:rPr>
              <a:t>万每秒的插入性能，</a:t>
            </a:r>
            <a:r>
              <a:rPr lang="en-US" altLang="zh-CN" dirty="0" smtClean="0">
                <a:solidFill>
                  <a:schemeClr val="tx1"/>
                </a:solidFill>
              </a:rPr>
              <a:t>1</a:t>
            </a:r>
            <a:r>
              <a:rPr lang="zh-CN" altLang="en-US" dirty="0" smtClean="0">
                <a:solidFill>
                  <a:schemeClr val="tx1"/>
                </a:solidFill>
              </a:rPr>
              <a:t>个</a:t>
            </a:r>
            <a:r>
              <a:rPr lang="en-US" altLang="zh-CN" dirty="0" err="1" smtClean="0">
                <a:solidFill>
                  <a:schemeClr val="tx1"/>
                </a:solidFill>
              </a:rPr>
              <a:t>Mycat</a:t>
            </a:r>
            <a:r>
              <a:rPr lang="zh-CN" altLang="en-US" dirty="0" smtClean="0">
                <a:solidFill>
                  <a:schemeClr val="tx1"/>
                </a:solidFill>
              </a:rPr>
              <a:t>，</a:t>
            </a:r>
            <a:r>
              <a:rPr lang="en-US" altLang="zh-CN" dirty="0" smtClean="0">
                <a:solidFill>
                  <a:schemeClr val="tx1"/>
                </a:solidFill>
              </a:rPr>
              <a:t>3</a:t>
            </a:r>
            <a:r>
              <a:rPr lang="zh-CN" altLang="en-US" dirty="0" smtClean="0">
                <a:solidFill>
                  <a:schemeClr val="tx1"/>
                </a:solidFill>
              </a:rPr>
              <a:t>个</a:t>
            </a:r>
            <a:r>
              <a:rPr lang="en-US" altLang="zh-CN" dirty="0" smtClean="0">
                <a:solidFill>
                  <a:schemeClr val="tx1"/>
                </a:solidFill>
              </a:rPr>
              <a:t>MySQL</a:t>
            </a:r>
            <a:r>
              <a:rPr lang="zh-CN" altLang="en-US" dirty="0" smtClean="0">
                <a:solidFill>
                  <a:schemeClr val="tx1"/>
                </a:solidFill>
              </a:rPr>
              <a:t>服务器</a:t>
            </a:r>
            <a:endParaRPr lang="en-US" altLang="zh-CN" dirty="0" smtClean="0">
              <a:solidFill>
                <a:schemeClr val="tx1"/>
              </a:solidFill>
            </a:endParaRPr>
          </a:p>
          <a:p>
            <a:r>
              <a:rPr lang="en-US" altLang="zh-CN" dirty="0" smtClean="0">
                <a:solidFill>
                  <a:schemeClr val="tx1"/>
                </a:solidFill>
              </a:rPr>
              <a:t>8</a:t>
            </a:r>
            <a:r>
              <a:rPr lang="zh-CN" altLang="en-US" dirty="0" smtClean="0">
                <a:solidFill>
                  <a:schemeClr val="tx1"/>
                </a:solidFill>
              </a:rPr>
              <a:t>核心</a:t>
            </a:r>
            <a:r>
              <a:rPr lang="en-US" altLang="zh-CN" dirty="0" smtClean="0">
                <a:solidFill>
                  <a:schemeClr val="tx1"/>
                </a:solidFill>
              </a:rPr>
              <a:t>8G</a:t>
            </a:r>
            <a:r>
              <a:rPr lang="zh-CN" altLang="en-US" dirty="0" smtClean="0">
                <a:solidFill>
                  <a:schemeClr val="tx1"/>
                </a:solidFill>
              </a:rPr>
              <a:t>的高端笔记本上，单机测试插入性能超过</a:t>
            </a:r>
            <a:r>
              <a:rPr lang="en-US" altLang="zh-CN" dirty="0" smtClean="0">
                <a:solidFill>
                  <a:schemeClr val="tx1"/>
                </a:solidFill>
              </a:rPr>
              <a:t>1</a:t>
            </a:r>
            <a:r>
              <a:rPr lang="zh-CN" altLang="en-US" dirty="0" smtClean="0">
                <a:solidFill>
                  <a:schemeClr val="tx1"/>
                </a:solidFill>
              </a:rPr>
              <a:t>万每秒</a:t>
            </a:r>
            <a:endParaRPr lang="en-US" altLang="zh-CN" dirty="0" smtClean="0">
              <a:solidFill>
                <a:schemeClr val="tx1"/>
              </a:solidFill>
            </a:endParaRPr>
          </a:p>
          <a:p>
            <a:r>
              <a:rPr lang="zh-CN" altLang="en-US" dirty="0" smtClean="0">
                <a:solidFill>
                  <a:schemeClr val="tx1"/>
                </a:solidFill>
              </a:rPr>
              <a:t>当带宽和</a:t>
            </a:r>
            <a:r>
              <a:rPr lang="en-US" altLang="zh-CN" dirty="0" smtClean="0">
                <a:solidFill>
                  <a:schemeClr val="tx1"/>
                </a:solidFill>
              </a:rPr>
              <a:t>IO</a:t>
            </a:r>
            <a:r>
              <a:rPr lang="zh-CN" altLang="en-US" dirty="0" smtClean="0">
                <a:solidFill>
                  <a:schemeClr val="tx1"/>
                </a:solidFill>
              </a:rPr>
              <a:t>不会成为瓶颈的情况下，</a:t>
            </a:r>
            <a:r>
              <a:rPr lang="en-US" altLang="zh-CN" dirty="0" err="1" smtClean="0">
                <a:solidFill>
                  <a:schemeClr val="tx1"/>
                </a:solidFill>
              </a:rPr>
              <a:t>Mycat</a:t>
            </a:r>
            <a:r>
              <a:rPr lang="zh-CN" altLang="en-US" dirty="0" smtClean="0">
                <a:solidFill>
                  <a:schemeClr val="tx1"/>
                </a:solidFill>
              </a:rPr>
              <a:t>一拖</a:t>
            </a:r>
            <a:r>
              <a:rPr lang="en-US" altLang="zh-CN" dirty="0" smtClean="0">
                <a:solidFill>
                  <a:schemeClr val="tx1"/>
                </a:solidFill>
              </a:rPr>
              <a:t>N</a:t>
            </a:r>
            <a:r>
              <a:rPr lang="zh-CN" altLang="en-US" dirty="0" smtClean="0">
                <a:solidFill>
                  <a:schemeClr val="tx1"/>
                </a:solidFill>
              </a:rPr>
              <a:t>个</a:t>
            </a:r>
            <a:r>
              <a:rPr lang="en-US" altLang="zh-CN" dirty="0" smtClean="0">
                <a:solidFill>
                  <a:schemeClr val="tx1"/>
                </a:solidFill>
              </a:rPr>
              <a:t>MSQL</a:t>
            </a:r>
            <a:r>
              <a:rPr lang="zh-CN" altLang="en-US" dirty="0" smtClean="0">
                <a:solidFill>
                  <a:schemeClr val="tx1"/>
                </a:solidFill>
              </a:rPr>
              <a:t>服务器的性能，可以达到</a:t>
            </a:r>
            <a:r>
              <a:rPr lang="en-US" altLang="zh-CN" dirty="0" smtClean="0">
                <a:solidFill>
                  <a:schemeClr val="tx1"/>
                </a:solidFill>
              </a:rPr>
              <a:t>N×80%×MySQL</a:t>
            </a:r>
            <a:r>
              <a:rPr lang="zh-CN" altLang="en-US" dirty="0" smtClean="0">
                <a:solidFill>
                  <a:schemeClr val="tx1"/>
                </a:solidFill>
              </a:rPr>
              <a:t>单机性能</a:t>
            </a:r>
            <a:endParaRPr lang="en-US" dirty="0">
              <a:solidFill>
                <a:schemeClr val="tx1"/>
              </a:solidFill>
            </a:endParaRPr>
          </a:p>
        </p:txBody>
      </p:sp>
    </p:spTree>
    <p:extLst>
      <p:ext uri="{BB962C8B-B14F-4D97-AF65-F5344CB8AC3E}">
        <p14:creationId xmlns:p14="http://schemas.microsoft.com/office/powerpoint/2010/main" val="665599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Mycat</a:t>
            </a:r>
            <a:r>
              <a:rPr lang="zh-CN" altLang="en-US" dirty="0" smtClean="0"/>
              <a:t>生产案例</a:t>
            </a:r>
            <a:endParaRPr lang="en-US" dirty="0"/>
          </a:p>
        </p:txBody>
      </p:sp>
      <p:pic>
        <p:nvPicPr>
          <p:cNvPr id="4" name="Picture 3"/>
          <p:cNvPicPr>
            <a:picLocks noChangeAspect="1"/>
          </p:cNvPicPr>
          <p:nvPr/>
        </p:nvPicPr>
        <p:blipFill>
          <a:blip r:embed="rId2"/>
          <a:stretch>
            <a:fillRect/>
          </a:stretch>
        </p:blipFill>
        <p:spPr>
          <a:xfrm>
            <a:off x="84493" y="168927"/>
            <a:ext cx="5874326" cy="4081111"/>
          </a:xfrm>
          <a:prstGeom prst="rect">
            <a:avLst/>
          </a:prstGeom>
        </p:spPr>
      </p:pic>
      <p:pic>
        <p:nvPicPr>
          <p:cNvPr id="5" name="Picture 4"/>
          <p:cNvPicPr>
            <a:picLocks noChangeAspect="1"/>
          </p:cNvPicPr>
          <p:nvPr/>
        </p:nvPicPr>
        <p:blipFill>
          <a:blip r:embed="rId3"/>
          <a:stretch>
            <a:fillRect/>
          </a:stretch>
        </p:blipFill>
        <p:spPr>
          <a:xfrm>
            <a:off x="6054290" y="1169759"/>
            <a:ext cx="6024011" cy="5417029"/>
          </a:xfrm>
          <a:prstGeom prst="rect">
            <a:avLst/>
          </a:prstGeom>
        </p:spPr>
      </p:pic>
      <p:sp>
        <p:nvSpPr>
          <p:cNvPr id="6" name="Rectangle 5"/>
          <p:cNvSpPr/>
          <p:nvPr/>
        </p:nvSpPr>
        <p:spPr>
          <a:xfrm>
            <a:off x="3761416" y="5625067"/>
            <a:ext cx="1595309" cy="369332"/>
          </a:xfrm>
          <a:prstGeom prst="rect">
            <a:avLst/>
          </a:prstGeom>
        </p:spPr>
        <p:txBody>
          <a:bodyPr wrap="none">
            <a:spAutoFit/>
          </a:bodyPr>
          <a:lstStyle/>
          <a:p>
            <a:r>
              <a:rPr lang="zh-CN" altLang="en-US" dirty="0" smtClean="0">
                <a:solidFill>
                  <a:srgbClr val="FFFF00"/>
                </a:solidFill>
              </a:rPr>
              <a:t>超过</a:t>
            </a:r>
            <a:r>
              <a:rPr lang="en-US" altLang="zh-CN" dirty="0" smtClean="0">
                <a:solidFill>
                  <a:srgbClr val="FFFF00"/>
                </a:solidFill>
              </a:rPr>
              <a:t>80</a:t>
            </a:r>
            <a:r>
              <a:rPr lang="zh-CN" altLang="en-US" dirty="0" smtClean="0">
                <a:solidFill>
                  <a:srgbClr val="FFFF00"/>
                </a:solidFill>
              </a:rPr>
              <a:t>个案例</a:t>
            </a:r>
            <a:endParaRPr lang="en-US" dirty="0">
              <a:solidFill>
                <a:srgbClr val="FFFF00"/>
              </a:solidFill>
            </a:endParaRPr>
          </a:p>
        </p:txBody>
      </p:sp>
    </p:spTree>
    <p:extLst>
      <p:ext uri="{BB962C8B-B14F-4D97-AF65-F5344CB8AC3E}">
        <p14:creationId xmlns:p14="http://schemas.microsoft.com/office/powerpoint/2010/main" val="2999200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332" y="5350933"/>
            <a:ext cx="8534400" cy="1507067"/>
          </a:xfrm>
        </p:spPr>
        <p:txBody>
          <a:bodyPr/>
          <a:lstStyle/>
          <a:p>
            <a:r>
              <a:rPr lang="en-US" altLang="zh-CN" dirty="0" err="1" smtClean="0"/>
              <a:t>Mycat</a:t>
            </a:r>
            <a:r>
              <a:rPr lang="en-US" altLang="zh-CN" dirty="0" smtClean="0"/>
              <a:t> Web</a:t>
            </a:r>
            <a:endParaRPr lang="en-US" dirty="0"/>
          </a:p>
        </p:txBody>
      </p:sp>
      <p:sp>
        <p:nvSpPr>
          <p:cNvPr id="3" name="Content Placeholder 2"/>
          <p:cNvSpPr>
            <a:spLocks noGrp="1"/>
          </p:cNvSpPr>
          <p:nvPr>
            <p:ph idx="1"/>
          </p:nvPr>
        </p:nvSpPr>
        <p:spPr>
          <a:xfrm>
            <a:off x="1165476" y="1051560"/>
            <a:ext cx="8534400" cy="3615267"/>
          </a:xfrm>
        </p:spPr>
        <p:txBody>
          <a:bodyPr>
            <a:noAutofit/>
          </a:bodyPr>
          <a:lstStyle/>
          <a:p>
            <a:pPr marL="0" indent="0">
              <a:buNone/>
            </a:pPr>
            <a:r>
              <a:rPr lang="zh-CN" altLang="en-US" sz="3200" dirty="0" smtClean="0">
                <a:solidFill>
                  <a:srgbClr val="FFFF00"/>
                </a:solidFill>
              </a:rPr>
              <a:t>目前能力</a:t>
            </a:r>
            <a:endParaRPr lang="en-US" altLang="zh-CN" sz="3200" dirty="0" smtClean="0">
              <a:solidFill>
                <a:srgbClr val="FFFF00"/>
              </a:solidFill>
            </a:endParaRPr>
          </a:p>
          <a:p>
            <a:r>
              <a:rPr lang="zh-CN" altLang="en-US" sz="3200" dirty="0" smtClean="0">
                <a:solidFill>
                  <a:schemeClr val="tx1"/>
                </a:solidFill>
              </a:rPr>
              <a:t>监控</a:t>
            </a:r>
            <a:r>
              <a:rPr lang="en-US" altLang="zh-CN" sz="3200" dirty="0" smtClean="0">
                <a:solidFill>
                  <a:schemeClr val="tx1"/>
                </a:solidFill>
              </a:rPr>
              <a:t>JVM</a:t>
            </a:r>
          </a:p>
          <a:p>
            <a:r>
              <a:rPr lang="zh-CN" altLang="en-US" sz="3200" dirty="0" smtClean="0">
                <a:solidFill>
                  <a:schemeClr val="tx1"/>
                </a:solidFill>
              </a:rPr>
              <a:t>监控</a:t>
            </a:r>
            <a:r>
              <a:rPr lang="en-US" altLang="zh-CN" sz="3200" dirty="0" err="1" smtClean="0">
                <a:solidFill>
                  <a:schemeClr val="tx1"/>
                </a:solidFill>
              </a:rPr>
              <a:t>Mycat</a:t>
            </a:r>
            <a:endParaRPr lang="en-US" altLang="zh-CN" sz="3200" dirty="0" smtClean="0">
              <a:solidFill>
                <a:schemeClr val="tx1"/>
              </a:solidFill>
            </a:endParaRPr>
          </a:p>
          <a:p>
            <a:r>
              <a:rPr lang="zh-CN" altLang="en-US" sz="3200" dirty="0" smtClean="0">
                <a:solidFill>
                  <a:schemeClr val="tx1"/>
                </a:solidFill>
              </a:rPr>
              <a:t>监控</a:t>
            </a:r>
            <a:r>
              <a:rPr lang="en-US" altLang="zh-CN" sz="3200" dirty="0" smtClean="0">
                <a:solidFill>
                  <a:schemeClr val="tx1"/>
                </a:solidFill>
              </a:rPr>
              <a:t>MySQL</a:t>
            </a:r>
          </a:p>
          <a:p>
            <a:r>
              <a:rPr lang="zh-CN" altLang="en-US" sz="3200" dirty="0" smtClean="0">
                <a:solidFill>
                  <a:schemeClr val="tx1"/>
                </a:solidFill>
              </a:rPr>
              <a:t>监控主机</a:t>
            </a:r>
            <a:endParaRPr lang="en-US" altLang="zh-CN" sz="3200" dirty="0" smtClean="0">
              <a:solidFill>
                <a:schemeClr val="tx1"/>
              </a:solidFill>
            </a:endParaRPr>
          </a:p>
          <a:p>
            <a:pPr marL="0" indent="0">
              <a:buNone/>
            </a:pPr>
            <a:r>
              <a:rPr lang="zh-CN" altLang="en-US" sz="3200" dirty="0" smtClean="0">
                <a:solidFill>
                  <a:srgbClr val="FFFF00"/>
                </a:solidFill>
              </a:rPr>
              <a:t>未来能力</a:t>
            </a:r>
            <a:endParaRPr lang="en-US" altLang="zh-CN" sz="3200" dirty="0" smtClean="0">
              <a:solidFill>
                <a:srgbClr val="FFFF00"/>
              </a:solidFill>
            </a:endParaRPr>
          </a:p>
          <a:p>
            <a:r>
              <a:rPr lang="en-US" altLang="zh-CN" sz="3200" dirty="0" smtClean="0">
                <a:solidFill>
                  <a:schemeClr val="tx1"/>
                </a:solidFill>
              </a:rPr>
              <a:t>MySQL</a:t>
            </a:r>
            <a:r>
              <a:rPr lang="zh-CN" altLang="en-US" sz="3200" dirty="0">
                <a:solidFill>
                  <a:schemeClr val="tx1"/>
                </a:solidFill>
              </a:rPr>
              <a:t>智能</a:t>
            </a:r>
            <a:r>
              <a:rPr lang="zh-CN" altLang="en-US" sz="3200" dirty="0" smtClean="0">
                <a:solidFill>
                  <a:schemeClr val="tx1"/>
                </a:solidFill>
              </a:rPr>
              <a:t>优化</a:t>
            </a:r>
            <a:endParaRPr lang="en-US" altLang="zh-CN" sz="3200" dirty="0" smtClean="0">
              <a:solidFill>
                <a:schemeClr val="tx1"/>
              </a:solidFill>
            </a:endParaRPr>
          </a:p>
          <a:p>
            <a:r>
              <a:rPr lang="zh-CN" altLang="en-US" sz="3200" dirty="0" smtClean="0">
                <a:solidFill>
                  <a:schemeClr val="tx1"/>
                </a:solidFill>
              </a:rPr>
              <a:t>自动运维</a:t>
            </a:r>
            <a:endParaRPr lang="en-US" sz="3200" dirty="0">
              <a:solidFill>
                <a:schemeClr val="tx1"/>
              </a:solidFill>
            </a:endParaRPr>
          </a:p>
        </p:txBody>
      </p:sp>
    </p:spTree>
    <p:extLst>
      <p:ext uri="{BB962C8B-B14F-4D97-AF65-F5344CB8AC3E}">
        <p14:creationId xmlns:p14="http://schemas.microsoft.com/office/powerpoint/2010/main" val="102131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463" y="5151475"/>
            <a:ext cx="8534400" cy="1507067"/>
          </a:xfrm>
        </p:spPr>
        <p:txBody>
          <a:bodyPr/>
          <a:lstStyle/>
          <a:p>
            <a:r>
              <a:rPr lang="zh-CN" altLang="en-US" dirty="0" smtClean="0"/>
              <a:t>使用</a:t>
            </a:r>
            <a:r>
              <a:rPr lang="en-US" altLang="zh-CN" dirty="0" err="1" smtClean="0"/>
              <a:t>Mycat</a:t>
            </a:r>
            <a:endParaRPr lang="en-US" dirty="0"/>
          </a:p>
        </p:txBody>
      </p:sp>
      <p:sp>
        <p:nvSpPr>
          <p:cNvPr id="3" name="Content Placeholder 2"/>
          <p:cNvSpPr>
            <a:spLocks noGrp="1"/>
          </p:cNvSpPr>
          <p:nvPr>
            <p:ph idx="1"/>
          </p:nvPr>
        </p:nvSpPr>
        <p:spPr>
          <a:xfrm>
            <a:off x="972970" y="1157438"/>
            <a:ext cx="8534400" cy="3615267"/>
          </a:xfrm>
        </p:spPr>
        <p:txBody>
          <a:bodyPr>
            <a:noAutofit/>
          </a:bodyPr>
          <a:lstStyle/>
          <a:p>
            <a:pPr marL="0" indent="0">
              <a:buNone/>
            </a:pPr>
            <a:r>
              <a:rPr lang="zh-CN" altLang="en-US" sz="3600" dirty="0" smtClean="0">
                <a:solidFill>
                  <a:schemeClr val="tx1"/>
                </a:solidFill>
              </a:rPr>
              <a:t>官方网站</a:t>
            </a:r>
            <a:endParaRPr lang="en-US" altLang="zh-CN" sz="3600" dirty="0" smtClean="0">
              <a:solidFill>
                <a:schemeClr val="tx1"/>
              </a:solidFill>
            </a:endParaRPr>
          </a:p>
          <a:p>
            <a:r>
              <a:rPr lang="en-US" sz="3600" dirty="0" err="1" smtClean="0">
                <a:solidFill>
                  <a:schemeClr val="tx1"/>
                </a:solidFill>
              </a:rPr>
              <a:t>mycat</a:t>
            </a:r>
            <a:r>
              <a:rPr lang="en-US" sz="3600" dirty="0" smtClean="0">
                <a:solidFill>
                  <a:schemeClr val="tx1"/>
                </a:solidFill>
              </a:rPr>
              <a:t> .org.cn</a:t>
            </a:r>
          </a:p>
          <a:p>
            <a:pPr marL="0" indent="0">
              <a:buNone/>
            </a:pPr>
            <a:r>
              <a:rPr lang="zh-CN" altLang="en-US" sz="3600" dirty="0" smtClean="0">
                <a:solidFill>
                  <a:schemeClr val="tx1"/>
                </a:solidFill>
              </a:rPr>
              <a:t>官方</a:t>
            </a:r>
            <a:r>
              <a:rPr lang="en-US" altLang="zh-CN" sz="3600" dirty="0" smtClean="0">
                <a:solidFill>
                  <a:schemeClr val="tx1"/>
                </a:solidFill>
              </a:rPr>
              <a:t>QQ</a:t>
            </a:r>
            <a:r>
              <a:rPr lang="zh-CN" altLang="en-US" sz="3600" dirty="0" smtClean="0">
                <a:solidFill>
                  <a:schemeClr val="tx1"/>
                </a:solidFill>
              </a:rPr>
              <a:t>群</a:t>
            </a:r>
            <a:endParaRPr lang="en-US" altLang="zh-CN" sz="3600" dirty="0" smtClean="0">
              <a:solidFill>
                <a:schemeClr val="tx1"/>
              </a:solidFill>
            </a:endParaRPr>
          </a:p>
          <a:p>
            <a:r>
              <a:rPr lang="en-US" altLang="zh-CN" sz="3600" dirty="0">
                <a:solidFill>
                  <a:schemeClr val="tx1"/>
                </a:solidFill>
              </a:rPr>
              <a:t>106088787</a:t>
            </a:r>
          </a:p>
          <a:p>
            <a:pPr marL="0" indent="0">
              <a:buNone/>
            </a:pPr>
            <a:r>
              <a:rPr lang="en-US" sz="3600" dirty="0" err="1" smtClean="0">
                <a:solidFill>
                  <a:schemeClr val="tx1"/>
                </a:solidFill>
              </a:rPr>
              <a:t>github</a:t>
            </a:r>
            <a:r>
              <a:rPr lang="zh-CN" altLang="en-US" sz="3600" dirty="0" smtClean="0">
                <a:solidFill>
                  <a:schemeClr val="tx1"/>
                </a:solidFill>
              </a:rPr>
              <a:t>地址</a:t>
            </a:r>
            <a:endParaRPr lang="en-US" altLang="zh-CN" sz="3600" dirty="0" smtClean="0">
              <a:solidFill>
                <a:schemeClr val="tx1"/>
              </a:solidFill>
            </a:endParaRPr>
          </a:p>
          <a:p>
            <a:r>
              <a:rPr lang="en-US" altLang="zh-CN" sz="3600" dirty="0">
                <a:solidFill>
                  <a:schemeClr val="tx1"/>
                </a:solidFill>
              </a:rPr>
              <a:t>https://github.com/MyCATApache</a:t>
            </a:r>
            <a:endParaRPr lang="en-US" altLang="zh-CN" sz="3600" dirty="0" smtClean="0">
              <a:solidFill>
                <a:schemeClr val="tx1"/>
              </a:solidFill>
            </a:endParaRPr>
          </a:p>
          <a:p>
            <a:endParaRPr lang="en-US" sz="3600" dirty="0">
              <a:solidFill>
                <a:schemeClr val="tx1"/>
              </a:solidFill>
            </a:endParaRPr>
          </a:p>
        </p:txBody>
      </p:sp>
      <p:pic>
        <p:nvPicPr>
          <p:cNvPr id="4" name="Picture 3"/>
          <p:cNvPicPr>
            <a:picLocks noChangeAspect="1"/>
          </p:cNvPicPr>
          <p:nvPr/>
        </p:nvPicPr>
        <p:blipFill>
          <a:blip r:embed="rId2"/>
          <a:stretch>
            <a:fillRect/>
          </a:stretch>
        </p:blipFill>
        <p:spPr>
          <a:xfrm>
            <a:off x="5240170" y="1182929"/>
            <a:ext cx="3609145" cy="2389839"/>
          </a:xfrm>
          <a:prstGeom prst="rect">
            <a:avLst/>
          </a:prstGeom>
        </p:spPr>
      </p:pic>
      <p:sp>
        <p:nvSpPr>
          <p:cNvPr id="5" name="Rectangle 4"/>
          <p:cNvSpPr/>
          <p:nvPr/>
        </p:nvSpPr>
        <p:spPr>
          <a:xfrm>
            <a:off x="5137263" y="3631574"/>
            <a:ext cx="4370107" cy="369332"/>
          </a:xfrm>
          <a:prstGeom prst="rect">
            <a:avLst/>
          </a:prstGeom>
        </p:spPr>
        <p:txBody>
          <a:bodyPr wrap="none">
            <a:spAutoFit/>
          </a:bodyPr>
          <a:lstStyle/>
          <a:p>
            <a:r>
              <a:rPr lang="zh-CN" altLang="en-US" dirty="0" smtClean="0">
                <a:solidFill>
                  <a:srgbClr val="FFFF00"/>
                </a:solidFill>
              </a:rPr>
              <a:t>欢迎加入</a:t>
            </a:r>
            <a:r>
              <a:rPr lang="en-US" altLang="zh-CN" dirty="0" err="1" smtClean="0">
                <a:solidFill>
                  <a:srgbClr val="FFFF00"/>
                </a:solidFill>
              </a:rPr>
              <a:t>Mycat</a:t>
            </a:r>
            <a:r>
              <a:rPr lang="zh-CN" altLang="en-US" dirty="0" smtClean="0">
                <a:solidFill>
                  <a:srgbClr val="FFFF00"/>
                </a:solidFill>
              </a:rPr>
              <a:t>社区，做中国的</a:t>
            </a:r>
            <a:r>
              <a:rPr lang="en-US" altLang="zh-CN" dirty="0" smtClean="0">
                <a:solidFill>
                  <a:srgbClr val="FFFF00"/>
                </a:solidFill>
              </a:rPr>
              <a:t>Apache</a:t>
            </a:r>
            <a:endParaRPr lang="en-US" dirty="0">
              <a:solidFill>
                <a:srgbClr val="FFFF00"/>
              </a:solidFill>
            </a:endParaRPr>
          </a:p>
        </p:txBody>
      </p:sp>
    </p:spTree>
    <p:extLst>
      <p:ext uri="{BB962C8B-B14F-4D97-AF65-F5344CB8AC3E}">
        <p14:creationId xmlns:p14="http://schemas.microsoft.com/office/powerpoint/2010/main" val="338989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806" y="0"/>
            <a:ext cx="8534400" cy="1507067"/>
          </a:xfrm>
        </p:spPr>
        <p:txBody>
          <a:bodyPr/>
          <a:lstStyle/>
          <a:p>
            <a:r>
              <a:rPr lang="en-US" altLang="zh-CN" dirty="0" err="1" smtClean="0"/>
              <a:t>Mycat</a:t>
            </a:r>
            <a:r>
              <a:rPr lang="zh-CN" altLang="en-US" dirty="0" smtClean="0"/>
              <a:t>社区的发展</a:t>
            </a:r>
            <a:endParaRPr lang="en-US" dirty="0"/>
          </a:p>
        </p:txBody>
      </p:sp>
      <p:sp>
        <p:nvSpPr>
          <p:cNvPr id="3" name="Content Placeholder 2"/>
          <p:cNvSpPr>
            <a:spLocks noGrp="1"/>
          </p:cNvSpPr>
          <p:nvPr>
            <p:ph idx="1"/>
          </p:nvPr>
        </p:nvSpPr>
        <p:spPr>
          <a:xfrm>
            <a:off x="113843" y="845992"/>
            <a:ext cx="11915194" cy="4519942"/>
          </a:xfrm>
        </p:spPr>
        <p:txBody>
          <a:bodyPr>
            <a:normAutofit/>
          </a:bodyPr>
          <a:lstStyle/>
          <a:p>
            <a:r>
              <a:rPr lang="zh-CN" altLang="en-US" sz="2500" dirty="0" smtClean="0">
                <a:solidFill>
                  <a:srgbClr val="FFFF00"/>
                </a:solidFill>
              </a:rPr>
              <a:t>截至</a:t>
            </a:r>
            <a:r>
              <a:rPr lang="en-US" altLang="zh-CN" sz="2500" dirty="0" smtClean="0">
                <a:solidFill>
                  <a:srgbClr val="FFFF00"/>
                </a:solidFill>
              </a:rPr>
              <a:t>2014</a:t>
            </a:r>
            <a:r>
              <a:rPr lang="zh-CN" altLang="en-US" sz="2500" dirty="0" smtClean="0">
                <a:solidFill>
                  <a:srgbClr val="FFFF00"/>
                </a:solidFill>
              </a:rPr>
              <a:t>年</a:t>
            </a:r>
            <a:r>
              <a:rPr lang="en-US" altLang="zh-CN" sz="2500" dirty="0" smtClean="0">
                <a:solidFill>
                  <a:srgbClr val="FFFF00"/>
                </a:solidFill>
              </a:rPr>
              <a:t>5</a:t>
            </a:r>
            <a:r>
              <a:rPr lang="zh-CN" altLang="en-US" sz="2500" dirty="0" smtClean="0">
                <a:solidFill>
                  <a:srgbClr val="FFFF00"/>
                </a:solidFill>
              </a:rPr>
              <a:t>月，</a:t>
            </a:r>
            <a:r>
              <a:rPr lang="en-US" altLang="zh-CN" sz="2500" dirty="0" err="1" smtClean="0">
                <a:solidFill>
                  <a:srgbClr val="FFFF00"/>
                </a:solidFill>
              </a:rPr>
              <a:t>Mycat</a:t>
            </a:r>
            <a:r>
              <a:rPr lang="zh-CN" altLang="en-US" sz="2500" dirty="0" smtClean="0">
                <a:solidFill>
                  <a:srgbClr val="FFFF00"/>
                </a:solidFill>
              </a:rPr>
              <a:t>官方</a:t>
            </a:r>
            <a:r>
              <a:rPr lang="en-US" altLang="zh-CN" sz="2500" dirty="0" smtClean="0">
                <a:solidFill>
                  <a:srgbClr val="FFFF00"/>
                </a:solidFill>
              </a:rPr>
              <a:t>QQ</a:t>
            </a:r>
            <a:r>
              <a:rPr lang="zh-CN" altLang="en-US" sz="2500" dirty="0" smtClean="0">
                <a:solidFill>
                  <a:srgbClr val="FFFF00"/>
                </a:solidFill>
              </a:rPr>
              <a:t>群（</a:t>
            </a:r>
            <a:r>
              <a:rPr lang="en-US" altLang="zh-CN" sz="2500" dirty="0" smtClean="0">
                <a:solidFill>
                  <a:srgbClr val="FFFF00"/>
                </a:solidFill>
              </a:rPr>
              <a:t>106088787</a:t>
            </a:r>
            <a:r>
              <a:rPr lang="zh-CN" altLang="en-US" sz="2500" dirty="0" smtClean="0">
                <a:solidFill>
                  <a:srgbClr val="FFFF00"/>
                </a:solidFill>
              </a:rPr>
              <a:t>）已经超过</a:t>
            </a:r>
            <a:r>
              <a:rPr lang="en-US" altLang="zh-CN" sz="2500" dirty="0" smtClean="0">
                <a:solidFill>
                  <a:srgbClr val="FFFF00"/>
                </a:solidFill>
              </a:rPr>
              <a:t>1700</a:t>
            </a:r>
            <a:r>
              <a:rPr lang="zh-CN" altLang="en-US" sz="2500" dirty="0" smtClean="0">
                <a:solidFill>
                  <a:srgbClr val="FFFF00"/>
                </a:solidFill>
              </a:rPr>
              <a:t>人，大多数为资深</a:t>
            </a:r>
            <a:r>
              <a:rPr lang="en-US" altLang="zh-CN" sz="2500" dirty="0" smtClean="0">
                <a:solidFill>
                  <a:srgbClr val="FFFF00"/>
                </a:solidFill>
              </a:rPr>
              <a:t>IT</a:t>
            </a:r>
            <a:r>
              <a:rPr lang="zh-CN" altLang="en-US" sz="2500" dirty="0" smtClean="0">
                <a:solidFill>
                  <a:srgbClr val="FFFF00"/>
                </a:solidFill>
              </a:rPr>
              <a:t>工程师、架构师、</a:t>
            </a:r>
            <a:r>
              <a:rPr lang="en-US" altLang="zh-CN" sz="2500" dirty="0" smtClean="0">
                <a:solidFill>
                  <a:srgbClr val="FFFF00"/>
                </a:solidFill>
              </a:rPr>
              <a:t>DBA</a:t>
            </a:r>
            <a:r>
              <a:rPr lang="zh-CN" altLang="en-US" sz="2500" dirty="0" smtClean="0">
                <a:solidFill>
                  <a:srgbClr val="FFFF00"/>
                </a:solidFill>
              </a:rPr>
              <a:t>、以及一些</a:t>
            </a:r>
            <a:r>
              <a:rPr lang="en-US" altLang="zh-CN" sz="2500" dirty="0" smtClean="0">
                <a:solidFill>
                  <a:srgbClr val="FFFF00"/>
                </a:solidFill>
              </a:rPr>
              <a:t>CXO</a:t>
            </a:r>
            <a:r>
              <a:rPr lang="zh-CN" altLang="en-US" sz="2500" dirty="0" smtClean="0">
                <a:solidFill>
                  <a:srgbClr val="FFFF00"/>
                </a:solidFill>
              </a:rPr>
              <a:t>和高端猎头，成为国内最有影响力的高端</a:t>
            </a:r>
            <a:r>
              <a:rPr lang="en-US" altLang="zh-CN" sz="2500" dirty="0" smtClean="0">
                <a:solidFill>
                  <a:srgbClr val="FFFF00"/>
                </a:solidFill>
              </a:rPr>
              <a:t>IT</a:t>
            </a:r>
            <a:r>
              <a:rPr lang="zh-CN" altLang="en-US" sz="2500" dirty="0">
                <a:solidFill>
                  <a:srgbClr val="FFFF00"/>
                </a:solidFill>
              </a:rPr>
              <a:t>专业</a:t>
            </a:r>
            <a:r>
              <a:rPr lang="zh-CN" altLang="en-US" sz="2500" dirty="0" smtClean="0">
                <a:solidFill>
                  <a:srgbClr val="FFFF00"/>
                </a:solidFill>
              </a:rPr>
              <a:t>群</a:t>
            </a:r>
            <a:endParaRPr lang="en-US" altLang="zh-CN" sz="2500" dirty="0" smtClean="0">
              <a:solidFill>
                <a:srgbClr val="FFFF00"/>
              </a:solidFill>
            </a:endParaRPr>
          </a:p>
          <a:p>
            <a:r>
              <a:rPr lang="en-US" altLang="zh-CN" sz="2500" dirty="0" err="1" smtClean="0">
                <a:solidFill>
                  <a:srgbClr val="FFFF00"/>
                </a:solidFill>
              </a:rPr>
              <a:t>Mycat</a:t>
            </a:r>
            <a:r>
              <a:rPr lang="zh-CN" altLang="en-US" sz="2500" dirty="0" smtClean="0">
                <a:solidFill>
                  <a:srgbClr val="FFFF00"/>
                </a:solidFill>
              </a:rPr>
              <a:t>社区首次提出</a:t>
            </a:r>
            <a:r>
              <a:rPr lang="en-US" altLang="zh-CN" sz="2500" dirty="0" err="1" smtClean="0">
                <a:solidFill>
                  <a:srgbClr val="FFFF00"/>
                </a:solidFill>
              </a:rPr>
              <a:t>BigSQL</a:t>
            </a:r>
            <a:r>
              <a:rPr lang="zh-CN" altLang="en-US" sz="2500" dirty="0" smtClean="0">
                <a:solidFill>
                  <a:srgbClr val="FFFF00"/>
                </a:solidFill>
              </a:rPr>
              <a:t>的概念，并逐步将大数据和实时计算等先进技术引入到</a:t>
            </a:r>
            <a:r>
              <a:rPr lang="en-US" altLang="zh-CN" sz="2500" dirty="0" err="1" smtClean="0">
                <a:solidFill>
                  <a:srgbClr val="FFFF00"/>
                </a:solidFill>
              </a:rPr>
              <a:t>Mycat</a:t>
            </a:r>
            <a:r>
              <a:rPr lang="zh-CN" altLang="en-US" sz="2500" dirty="0" smtClean="0">
                <a:solidFill>
                  <a:srgbClr val="FFFF00"/>
                </a:solidFill>
              </a:rPr>
              <a:t>里，从而吸引和聚集了一大批业内大数据和云计算方面的资深工程师，</a:t>
            </a:r>
            <a:r>
              <a:rPr lang="en-US" altLang="zh-CN" sz="2500" dirty="0" err="1" smtClean="0">
                <a:solidFill>
                  <a:srgbClr val="FFFF00"/>
                </a:solidFill>
              </a:rPr>
              <a:t>Mycat</a:t>
            </a:r>
            <a:r>
              <a:rPr lang="zh-CN" altLang="en-US" sz="2500" dirty="0" smtClean="0">
                <a:solidFill>
                  <a:srgbClr val="FFFF00"/>
                </a:solidFill>
              </a:rPr>
              <a:t>社区成为名副其实的国内大数据领域实力派成员。</a:t>
            </a:r>
            <a:endParaRPr lang="en-US" altLang="zh-CN" sz="2500" dirty="0" smtClean="0">
              <a:solidFill>
                <a:srgbClr val="FFFF00"/>
              </a:solidFill>
            </a:endParaRPr>
          </a:p>
          <a:p>
            <a:r>
              <a:rPr lang="en-US" altLang="zh-CN" sz="2500" dirty="0" err="1" smtClean="0">
                <a:solidFill>
                  <a:srgbClr val="FFFF00"/>
                </a:solidFill>
              </a:rPr>
              <a:t>Mycat</a:t>
            </a:r>
            <a:r>
              <a:rPr lang="zh-CN" altLang="en-US" sz="2500" dirty="0" smtClean="0">
                <a:solidFill>
                  <a:srgbClr val="FFFF00"/>
                </a:solidFill>
              </a:rPr>
              <a:t>社区里不断有优秀工程师被创业公司挖走，为了能更好的支持创业公司并寻求更多的优秀工程师参与采用，</a:t>
            </a:r>
            <a:r>
              <a:rPr lang="en-US" altLang="zh-CN" sz="2500" dirty="0" err="1" smtClean="0">
                <a:solidFill>
                  <a:srgbClr val="FFFF00"/>
                </a:solidFill>
              </a:rPr>
              <a:t>Mycat</a:t>
            </a:r>
            <a:r>
              <a:rPr lang="zh-CN" altLang="en-US" sz="2500" dirty="0" smtClean="0">
                <a:solidFill>
                  <a:srgbClr val="FFFF00"/>
                </a:solidFill>
              </a:rPr>
              <a:t>社区目前已经开始开展在线高端</a:t>
            </a:r>
            <a:r>
              <a:rPr lang="en-US" altLang="zh-CN" sz="2500" dirty="0" smtClean="0">
                <a:solidFill>
                  <a:srgbClr val="FFFF00"/>
                </a:solidFill>
              </a:rPr>
              <a:t>IT</a:t>
            </a:r>
            <a:r>
              <a:rPr lang="zh-CN" altLang="en-US" sz="2500" dirty="0" smtClean="0">
                <a:solidFill>
                  <a:srgbClr val="FFFF00"/>
                </a:solidFill>
              </a:rPr>
              <a:t>培训，培养高端</a:t>
            </a:r>
            <a:r>
              <a:rPr lang="en-US" altLang="zh-CN" sz="2500" dirty="0" smtClean="0">
                <a:solidFill>
                  <a:srgbClr val="FFFF00"/>
                </a:solidFill>
              </a:rPr>
              <a:t>Java</a:t>
            </a:r>
            <a:r>
              <a:rPr lang="zh-CN" altLang="en-US" sz="2500" dirty="0" smtClean="0">
                <a:solidFill>
                  <a:srgbClr val="FFFF00"/>
                </a:solidFill>
              </a:rPr>
              <a:t>架构师、工程师。</a:t>
            </a:r>
            <a:endParaRPr lang="en-US" sz="2500" dirty="0">
              <a:solidFill>
                <a:srgbClr val="FFFF00"/>
              </a:solidFill>
            </a:endParaRPr>
          </a:p>
        </p:txBody>
      </p:sp>
      <p:pic>
        <p:nvPicPr>
          <p:cNvPr id="4" name="Picture 3"/>
          <p:cNvPicPr>
            <a:picLocks noChangeAspect="1"/>
          </p:cNvPicPr>
          <p:nvPr/>
        </p:nvPicPr>
        <p:blipFill>
          <a:blip r:embed="rId2"/>
          <a:stretch>
            <a:fillRect/>
          </a:stretch>
        </p:blipFill>
        <p:spPr>
          <a:xfrm>
            <a:off x="113843" y="5066522"/>
            <a:ext cx="10285833" cy="1879048"/>
          </a:xfrm>
          <a:prstGeom prst="rect">
            <a:avLst/>
          </a:prstGeom>
        </p:spPr>
      </p:pic>
    </p:spTree>
    <p:extLst>
      <p:ext uri="{BB962C8B-B14F-4D97-AF65-F5344CB8AC3E}">
        <p14:creationId xmlns:p14="http://schemas.microsoft.com/office/powerpoint/2010/main" val="361046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987" y="345233"/>
            <a:ext cx="8534400" cy="1507067"/>
          </a:xfrm>
        </p:spPr>
        <p:txBody>
          <a:bodyPr/>
          <a:lstStyle/>
          <a:p>
            <a:r>
              <a:rPr lang="en-US" altLang="zh-CN" dirty="0" err="1" smtClean="0"/>
              <a:t>Mycat</a:t>
            </a:r>
            <a:r>
              <a:rPr lang="zh-CN" altLang="en-US" dirty="0" smtClean="0"/>
              <a:t>是什么</a:t>
            </a:r>
            <a:endParaRPr lang="en-US" dirty="0"/>
          </a:p>
        </p:txBody>
      </p:sp>
      <p:sp>
        <p:nvSpPr>
          <p:cNvPr id="3" name="Content Placeholder 2"/>
          <p:cNvSpPr>
            <a:spLocks noGrp="1"/>
          </p:cNvSpPr>
          <p:nvPr>
            <p:ph idx="1"/>
          </p:nvPr>
        </p:nvSpPr>
        <p:spPr>
          <a:xfrm>
            <a:off x="310987" y="3158585"/>
            <a:ext cx="11081689" cy="3615267"/>
          </a:xfrm>
        </p:spPr>
        <p:txBody>
          <a:bodyPr>
            <a:normAutofit/>
          </a:bodyPr>
          <a:lstStyle/>
          <a:p>
            <a:r>
              <a:rPr lang="zh-CN" altLang="en-US" sz="3200" dirty="0" smtClean="0">
                <a:solidFill>
                  <a:schemeClr val="tx1">
                    <a:lumMod val="95000"/>
                  </a:schemeClr>
                </a:solidFill>
              </a:rPr>
              <a:t>一个可以用于</a:t>
            </a:r>
            <a:r>
              <a:rPr lang="en-US" altLang="zh-CN" sz="3200" dirty="0" smtClean="0">
                <a:solidFill>
                  <a:schemeClr val="tx1">
                    <a:lumMod val="95000"/>
                  </a:schemeClr>
                </a:solidFill>
              </a:rPr>
              <a:t>MySQL</a:t>
            </a:r>
            <a:r>
              <a:rPr lang="zh-CN" altLang="en-US" sz="3200" dirty="0" smtClean="0">
                <a:solidFill>
                  <a:schemeClr val="tx1">
                    <a:lumMod val="95000"/>
                  </a:schemeClr>
                </a:solidFill>
              </a:rPr>
              <a:t>读写分离和高可用的中间件</a:t>
            </a:r>
            <a:endParaRPr lang="en-US" altLang="zh-CN" sz="3200" dirty="0" smtClean="0">
              <a:solidFill>
                <a:schemeClr val="tx1">
                  <a:lumMod val="95000"/>
                </a:schemeClr>
              </a:solidFill>
            </a:endParaRPr>
          </a:p>
          <a:p>
            <a:r>
              <a:rPr lang="zh-CN" altLang="en-US" sz="3200" dirty="0" smtClean="0">
                <a:solidFill>
                  <a:schemeClr val="tx1">
                    <a:lumMod val="95000"/>
                  </a:schemeClr>
                </a:solidFill>
              </a:rPr>
              <a:t>一个模拟为</a:t>
            </a:r>
            <a:r>
              <a:rPr lang="en-US" altLang="zh-CN" sz="3200" dirty="0" smtClean="0">
                <a:solidFill>
                  <a:schemeClr val="tx1">
                    <a:lumMod val="95000"/>
                  </a:schemeClr>
                </a:solidFill>
              </a:rPr>
              <a:t>MySQL Server</a:t>
            </a:r>
            <a:r>
              <a:rPr lang="zh-CN" altLang="en-US" sz="3200" dirty="0" smtClean="0">
                <a:solidFill>
                  <a:schemeClr val="tx1">
                    <a:lumMod val="95000"/>
                  </a:schemeClr>
                </a:solidFill>
              </a:rPr>
              <a:t>的超级数据库</a:t>
            </a:r>
            <a:endParaRPr lang="en-US" altLang="zh-CN" sz="3200" dirty="0" smtClean="0">
              <a:solidFill>
                <a:schemeClr val="tx1">
                  <a:lumMod val="95000"/>
                </a:schemeClr>
              </a:solidFill>
            </a:endParaRPr>
          </a:p>
          <a:p>
            <a:r>
              <a:rPr lang="zh-CN" altLang="en-US" sz="3200" dirty="0">
                <a:solidFill>
                  <a:schemeClr val="tx1">
                    <a:lumMod val="95000"/>
                  </a:schemeClr>
                </a:solidFill>
              </a:rPr>
              <a:t>一</a:t>
            </a:r>
            <a:r>
              <a:rPr lang="zh-CN" altLang="en-US" sz="3200" dirty="0" smtClean="0">
                <a:solidFill>
                  <a:schemeClr val="tx1">
                    <a:lumMod val="95000"/>
                  </a:schemeClr>
                </a:solidFill>
              </a:rPr>
              <a:t>个能平滑扩展支持</a:t>
            </a:r>
            <a:r>
              <a:rPr lang="en-US" altLang="zh-CN" sz="3200" dirty="0" smtClean="0">
                <a:solidFill>
                  <a:schemeClr val="tx1">
                    <a:lumMod val="95000"/>
                  </a:schemeClr>
                </a:solidFill>
              </a:rPr>
              <a:t>1000</a:t>
            </a:r>
            <a:r>
              <a:rPr lang="zh-CN" altLang="en-US" sz="3200" dirty="0" smtClean="0">
                <a:solidFill>
                  <a:schemeClr val="tx1">
                    <a:lumMod val="95000"/>
                  </a:schemeClr>
                </a:solidFill>
              </a:rPr>
              <a:t>亿大表的分布式数据库系统</a:t>
            </a:r>
            <a:endParaRPr lang="en-US" altLang="zh-CN" sz="3200" dirty="0" smtClean="0">
              <a:solidFill>
                <a:schemeClr val="tx1">
                  <a:lumMod val="95000"/>
                </a:schemeClr>
              </a:solidFill>
            </a:endParaRPr>
          </a:p>
          <a:p>
            <a:r>
              <a:rPr lang="zh-CN" altLang="en-US" sz="3200" dirty="0">
                <a:solidFill>
                  <a:schemeClr val="tx1">
                    <a:lumMod val="95000"/>
                  </a:schemeClr>
                </a:solidFill>
              </a:rPr>
              <a:t>一</a:t>
            </a:r>
            <a:r>
              <a:rPr lang="zh-CN" altLang="en-US" sz="3200" dirty="0" smtClean="0">
                <a:solidFill>
                  <a:schemeClr val="tx1">
                    <a:lumMod val="95000"/>
                  </a:schemeClr>
                </a:solidFill>
              </a:rPr>
              <a:t>个可管控多种关系数据库的数据库路由器</a:t>
            </a:r>
            <a:endParaRPr lang="en-US" altLang="zh-CN" sz="3200" dirty="0" smtClean="0">
              <a:solidFill>
                <a:schemeClr val="tx1">
                  <a:lumMod val="95000"/>
                </a:schemeClr>
              </a:solidFill>
            </a:endParaRPr>
          </a:p>
          <a:p>
            <a:r>
              <a:rPr lang="zh-CN" altLang="en-US" sz="3200" dirty="0">
                <a:solidFill>
                  <a:schemeClr val="tx1">
                    <a:lumMod val="95000"/>
                  </a:schemeClr>
                </a:solidFill>
              </a:rPr>
              <a:t>一</a:t>
            </a:r>
            <a:r>
              <a:rPr lang="zh-CN" altLang="en-US" sz="3200" dirty="0" smtClean="0">
                <a:solidFill>
                  <a:schemeClr val="tx1">
                    <a:lumMod val="95000"/>
                  </a:schemeClr>
                </a:solidFill>
              </a:rPr>
              <a:t>个平滑从关系数据升级到大数据的应用中间件</a:t>
            </a:r>
            <a:endParaRPr lang="en-US" altLang="zh-CN" sz="3200" dirty="0" smtClean="0">
              <a:solidFill>
                <a:schemeClr val="tx1">
                  <a:lumMod val="95000"/>
                </a:schemeClr>
              </a:solidFill>
            </a:endParaRPr>
          </a:p>
          <a:p>
            <a:endParaRPr lang="en-US" altLang="zh-CN" sz="3200" dirty="0" smtClean="0">
              <a:solidFill>
                <a:schemeClr val="tx1">
                  <a:lumMod val="95000"/>
                </a:schemeClr>
              </a:solidFill>
            </a:endParaRPr>
          </a:p>
          <a:p>
            <a:endParaRPr lang="en-US" sz="3200" dirty="0">
              <a:solidFill>
                <a:schemeClr val="tx1">
                  <a:lumMod val="95000"/>
                </a:schemeClr>
              </a:solidFill>
            </a:endParaRPr>
          </a:p>
        </p:txBody>
      </p:sp>
    </p:spTree>
    <p:extLst>
      <p:ext uri="{BB962C8B-B14F-4D97-AF65-F5344CB8AC3E}">
        <p14:creationId xmlns:p14="http://schemas.microsoft.com/office/powerpoint/2010/main" val="412700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383" y="5350933"/>
            <a:ext cx="8534400" cy="1507067"/>
          </a:xfrm>
        </p:spPr>
        <p:txBody>
          <a:bodyPr/>
          <a:lstStyle/>
          <a:p>
            <a:r>
              <a:rPr lang="zh-CN" altLang="en-US" dirty="0" smtClean="0"/>
              <a:t>为什么选择</a:t>
            </a:r>
            <a:r>
              <a:rPr lang="en-US" altLang="zh-CN" dirty="0" err="1" smtClean="0"/>
              <a:t>Mycat</a:t>
            </a:r>
            <a:endParaRPr lang="en-US" dirty="0"/>
          </a:p>
        </p:txBody>
      </p:sp>
      <p:sp>
        <p:nvSpPr>
          <p:cNvPr id="3" name="Content Placeholder 2"/>
          <p:cNvSpPr>
            <a:spLocks noGrp="1"/>
          </p:cNvSpPr>
          <p:nvPr>
            <p:ph idx="1"/>
          </p:nvPr>
        </p:nvSpPr>
        <p:spPr>
          <a:xfrm>
            <a:off x="298383" y="406667"/>
            <a:ext cx="11222239" cy="5108608"/>
          </a:xfrm>
        </p:spPr>
        <p:txBody>
          <a:bodyPr>
            <a:normAutofit/>
          </a:bodyPr>
          <a:lstStyle/>
          <a:p>
            <a:r>
              <a:rPr lang="zh-CN" altLang="en-US" sz="2400" dirty="0" smtClean="0">
                <a:solidFill>
                  <a:schemeClr val="tx1"/>
                </a:solidFill>
              </a:rPr>
              <a:t>基于阿里的成熟项目</a:t>
            </a:r>
            <a:r>
              <a:rPr lang="en-US" altLang="zh-CN" sz="2400" dirty="0" err="1" smtClean="0">
                <a:solidFill>
                  <a:schemeClr val="tx1"/>
                </a:solidFill>
              </a:rPr>
              <a:t>Cobar</a:t>
            </a:r>
            <a:r>
              <a:rPr lang="zh-CN" altLang="en-US" sz="2400" dirty="0" smtClean="0">
                <a:solidFill>
                  <a:schemeClr val="tx1"/>
                </a:solidFill>
              </a:rPr>
              <a:t>而来，它有过大量的大规模生产案例</a:t>
            </a:r>
            <a:endParaRPr lang="en-US" altLang="zh-CN" sz="2400" dirty="0" smtClean="0">
              <a:solidFill>
                <a:schemeClr val="tx1"/>
              </a:solidFill>
            </a:endParaRPr>
          </a:p>
          <a:p>
            <a:r>
              <a:rPr lang="zh-CN" altLang="en-US" sz="2400" dirty="0" smtClean="0">
                <a:solidFill>
                  <a:schemeClr val="tx1"/>
                </a:solidFill>
              </a:rPr>
              <a:t>社区非常活跃，维护者的水平很高，重大</a:t>
            </a:r>
            <a:r>
              <a:rPr lang="en-US" altLang="zh-CN" sz="2400" dirty="0" smtClean="0">
                <a:solidFill>
                  <a:schemeClr val="tx1"/>
                </a:solidFill>
              </a:rPr>
              <a:t>Bug</a:t>
            </a:r>
            <a:r>
              <a:rPr lang="zh-CN" altLang="en-US" sz="2400" dirty="0" smtClean="0">
                <a:solidFill>
                  <a:schemeClr val="tx1"/>
                </a:solidFill>
              </a:rPr>
              <a:t>都</a:t>
            </a:r>
            <a:r>
              <a:rPr lang="en-US" altLang="zh-CN" sz="2400" dirty="0" smtClean="0">
                <a:solidFill>
                  <a:schemeClr val="tx1"/>
                </a:solidFill>
              </a:rPr>
              <a:t>24</a:t>
            </a:r>
            <a:r>
              <a:rPr lang="zh-CN" altLang="en-US" sz="2400" dirty="0" smtClean="0">
                <a:solidFill>
                  <a:schemeClr val="tx1"/>
                </a:solidFill>
              </a:rPr>
              <a:t>小时修复</a:t>
            </a:r>
            <a:endParaRPr lang="en-US" altLang="zh-CN" sz="2400" dirty="0" smtClean="0">
              <a:solidFill>
                <a:schemeClr val="tx1"/>
              </a:solidFill>
            </a:endParaRPr>
          </a:p>
          <a:p>
            <a:r>
              <a:rPr lang="zh-CN" altLang="en-US" sz="2400" dirty="0" smtClean="0">
                <a:solidFill>
                  <a:schemeClr val="tx1"/>
                </a:solidFill>
              </a:rPr>
              <a:t>目前的生产案例是开源项目中为数最多的，而且很多是大型项目</a:t>
            </a:r>
            <a:endParaRPr lang="en-US" altLang="zh-CN" sz="2400" dirty="0" smtClean="0">
              <a:solidFill>
                <a:schemeClr val="tx1"/>
              </a:solidFill>
            </a:endParaRPr>
          </a:p>
          <a:p>
            <a:r>
              <a:rPr lang="en-US" altLang="zh-CN" sz="2400" dirty="0" err="1" smtClean="0">
                <a:solidFill>
                  <a:schemeClr val="tx1"/>
                </a:solidFill>
              </a:rPr>
              <a:t>Mycat</a:t>
            </a:r>
            <a:r>
              <a:rPr lang="zh-CN" altLang="en-US" sz="2400" dirty="0" smtClean="0">
                <a:solidFill>
                  <a:schemeClr val="tx1"/>
                </a:solidFill>
              </a:rPr>
              <a:t>的版本分为长期支持版本和当前最新版本两种，前者出现重大</a:t>
            </a:r>
            <a:r>
              <a:rPr lang="en-US" altLang="zh-CN" sz="2400" dirty="0" smtClean="0">
                <a:solidFill>
                  <a:schemeClr val="tx1"/>
                </a:solidFill>
              </a:rPr>
              <a:t>Bug</a:t>
            </a:r>
            <a:r>
              <a:rPr lang="zh-CN" altLang="en-US" sz="2400" dirty="0" smtClean="0">
                <a:solidFill>
                  <a:schemeClr val="tx1"/>
                </a:solidFill>
              </a:rPr>
              <a:t>后，还会及时修复，解决了生产中应用的后顾之忧</a:t>
            </a:r>
            <a:endParaRPr lang="en-US" altLang="zh-CN" sz="2400" dirty="0" smtClean="0">
              <a:solidFill>
                <a:schemeClr val="tx1"/>
              </a:solidFill>
            </a:endParaRPr>
          </a:p>
          <a:p>
            <a:r>
              <a:rPr lang="en-US" altLang="zh-CN" sz="2400" dirty="0" err="1" smtClean="0">
                <a:solidFill>
                  <a:schemeClr val="tx1"/>
                </a:solidFill>
              </a:rPr>
              <a:t>Mycat</a:t>
            </a:r>
            <a:r>
              <a:rPr lang="zh-CN" altLang="en-US" sz="2400" dirty="0" smtClean="0">
                <a:solidFill>
                  <a:schemeClr val="tx1"/>
                </a:solidFill>
              </a:rPr>
              <a:t>的资料非常全，包括志愿者提供的资料，用户分享的经验资料，以及官方定期更新的</a:t>
            </a:r>
            <a:r>
              <a:rPr lang="en-US" altLang="zh-CN" sz="2400" dirty="0" smtClean="0">
                <a:solidFill>
                  <a:schemeClr val="tx1"/>
                </a:solidFill>
              </a:rPr>
              <a:t>《</a:t>
            </a:r>
            <a:r>
              <a:rPr lang="en-US" altLang="zh-CN" sz="2400" dirty="0" err="1" smtClean="0">
                <a:solidFill>
                  <a:schemeClr val="tx1"/>
                </a:solidFill>
              </a:rPr>
              <a:t>Mycat</a:t>
            </a:r>
            <a:r>
              <a:rPr lang="zh-CN" altLang="en-US" sz="2400" dirty="0" smtClean="0">
                <a:solidFill>
                  <a:schemeClr val="tx1"/>
                </a:solidFill>
              </a:rPr>
              <a:t>权威指南</a:t>
            </a:r>
            <a:r>
              <a:rPr lang="en-US" altLang="zh-CN" sz="2400" dirty="0" smtClean="0">
                <a:solidFill>
                  <a:schemeClr val="tx1"/>
                </a:solidFill>
              </a:rPr>
              <a:t>》</a:t>
            </a:r>
            <a:r>
              <a:rPr lang="zh-CN" altLang="en-US" sz="2400" dirty="0" smtClean="0">
                <a:solidFill>
                  <a:schemeClr val="tx1"/>
                </a:solidFill>
              </a:rPr>
              <a:t>，绝大多数技术问题，都可以通过文档和社区交流来解决</a:t>
            </a:r>
            <a:endParaRPr lang="en-US" altLang="zh-CN" sz="2400" dirty="0" smtClean="0">
              <a:solidFill>
                <a:schemeClr val="tx1"/>
              </a:solidFill>
            </a:endParaRPr>
          </a:p>
          <a:p>
            <a:r>
              <a:rPr lang="zh-CN" altLang="en-US" sz="2400" dirty="0" smtClean="0">
                <a:solidFill>
                  <a:schemeClr val="tx1"/>
                </a:solidFill>
              </a:rPr>
              <a:t>如果需要专业技术支持服务，也可以跟</a:t>
            </a:r>
            <a:r>
              <a:rPr lang="en-US" altLang="zh-CN" sz="2400" dirty="0" err="1" smtClean="0">
                <a:solidFill>
                  <a:schemeClr val="tx1"/>
                </a:solidFill>
              </a:rPr>
              <a:t>Mycat</a:t>
            </a:r>
            <a:r>
              <a:rPr lang="zh-CN" altLang="en-US" sz="2400" dirty="0" smtClean="0">
                <a:solidFill>
                  <a:schemeClr val="tx1"/>
                </a:solidFill>
              </a:rPr>
              <a:t>社区交流，通过赞助开源项目的方式，名利双收，一举两得</a:t>
            </a:r>
            <a:r>
              <a:rPr lang="zh-CN" alt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00752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51"/>
          <p:cNvSpPr>
            <a:spLocks noGrp="1" noChangeArrowheads="1"/>
          </p:cNvSpPr>
          <p:nvPr>
            <p:ph type="body" idx="1"/>
          </p:nvPr>
        </p:nvSpPr>
        <p:spPr>
          <a:xfrm>
            <a:off x="362084" y="411235"/>
            <a:ext cx="8534400" cy="3615267"/>
          </a:xfrm>
          <a:noFill/>
        </p:spPr>
        <p:txBody>
          <a:bodyPr>
            <a:normAutofit fontScale="92500" lnSpcReduction="10000"/>
          </a:bodyPr>
          <a:lstStyle/>
          <a:p>
            <a:pPr eaLnBrk="1" hangingPunct="1"/>
            <a:r>
              <a:rPr lang="zh-CN" altLang="en-US" sz="2800" dirty="0">
                <a:solidFill>
                  <a:schemeClr val="tx1"/>
                </a:solidFill>
                <a:ea typeface="微软雅黑" panose="020B0503020204020204" pitchFamily="34" charset="-122"/>
              </a:rPr>
              <a:t>性能问题</a:t>
            </a:r>
          </a:p>
          <a:p>
            <a:pPr eaLnBrk="1" hangingPunct="1"/>
            <a:r>
              <a:rPr lang="zh-CN" altLang="en-US" sz="2800" dirty="0">
                <a:solidFill>
                  <a:srgbClr val="FFFF00"/>
                </a:solidFill>
                <a:ea typeface="微软雅黑" panose="020B0503020204020204" pitchFamily="34" charset="-122"/>
              </a:rPr>
              <a:t>数据库连接过多</a:t>
            </a:r>
            <a:endParaRPr lang="en-US" altLang="zh-CN" sz="2800" dirty="0">
              <a:solidFill>
                <a:srgbClr val="FFFF00"/>
              </a:solidFill>
              <a:ea typeface="微软雅黑" panose="020B0503020204020204" pitchFamily="34" charset="-122"/>
            </a:endParaRPr>
          </a:p>
          <a:p>
            <a:pPr eaLnBrk="1" hangingPunct="1"/>
            <a:r>
              <a:rPr lang="en-US" altLang="zh-CN" sz="2800" dirty="0">
                <a:solidFill>
                  <a:srgbClr val="FFFF00"/>
                </a:solidFill>
                <a:ea typeface="微软雅黑" panose="020B0503020204020204" pitchFamily="34" charset="-122"/>
              </a:rPr>
              <a:t>E-R</a:t>
            </a:r>
            <a:r>
              <a:rPr lang="zh-CN" altLang="en-US" sz="2800" dirty="0">
                <a:solidFill>
                  <a:srgbClr val="FFFF00"/>
                </a:solidFill>
                <a:ea typeface="微软雅黑" panose="020B0503020204020204" pitchFamily="34" charset="-122"/>
              </a:rPr>
              <a:t>分片难处理</a:t>
            </a:r>
          </a:p>
          <a:p>
            <a:pPr eaLnBrk="1" hangingPunct="1"/>
            <a:r>
              <a:rPr lang="zh-CN" altLang="en-US" sz="2800" dirty="0">
                <a:solidFill>
                  <a:srgbClr val="FFFF00"/>
                </a:solidFill>
                <a:ea typeface="微软雅黑" panose="020B0503020204020204" pitchFamily="34" charset="-122"/>
              </a:rPr>
              <a:t>可用性问题</a:t>
            </a:r>
          </a:p>
          <a:p>
            <a:pPr lvl="1" eaLnBrk="1" hangingPunct="1"/>
            <a:r>
              <a:rPr lang="en-US" altLang="zh-CN" sz="2400" dirty="0">
                <a:solidFill>
                  <a:srgbClr val="FFFF00"/>
                </a:solidFill>
              </a:rPr>
              <a:t>Standby</a:t>
            </a:r>
            <a:r>
              <a:rPr lang="zh-CN" altLang="en-US" sz="2400" dirty="0">
                <a:solidFill>
                  <a:srgbClr val="FFFF00"/>
                </a:solidFill>
              </a:rPr>
              <a:t>切换故障</a:t>
            </a:r>
          </a:p>
          <a:p>
            <a:pPr eaLnBrk="1" hangingPunct="1"/>
            <a:r>
              <a:rPr lang="zh-CN" altLang="en-US" sz="2800" dirty="0">
                <a:solidFill>
                  <a:srgbClr val="FFFF00"/>
                </a:solidFill>
                <a:ea typeface="微软雅黑" panose="020B0503020204020204" pitchFamily="34" charset="-122"/>
              </a:rPr>
              <a:t>成本和伸缩性问题</a:t>
            </a:r>
          </a:p>
          <a:p>
            <a:pPr lvl="1" eaLnBrk="1" hangingPunct="1"/>
            <a:r>
              <a:rPr lang="zh-CN" altLang="en-US" sz="2400" dirty="0">
                <a:solidFill>
                  <a:srgbClr val="FFFF00"/>
                </a:solidFill>
              </a:rPr>
              <a:t>依赖高成本的硬件设备</a:t>
            </a:r>
          </a:p>
          <a:p>
            <a:pPr eaLnBrk="1" hangingPunct="1"/>
            <a:endParaRPr lang="en-US" altLang="zh-CN" sz="2800" dirty="0">
              <a:solidFill>
                <a:srgbClr val="C0C0C0"/>
              </a:solidFill>
              <a:latin typeface="宋体" panose="02010600030101010101" pitchFamily="2" charset="-122"/>
            </a:endParaRPr>
          </a:p>
        </p:txBody>
      </p:sp>
      <p:sp>
        <p:nvSpPr>
          <p:cNvPr id="8195" name="AutoShape 140"/>
          <p:cNvSpPr>
            <a:spLocks noChangeArrowheads="1"/>
          </p:cNvSpPr>
          <p:nvPr/>
        </p:nvSpPr>
        <p:spPr bwMode="auto">
          <a:xfrm>
            <a:off x="8896484" y="4665265"/>
            <a:ext cx="2514600" cy="1676400"/>
          </a:xfrm>
          <a:prstGeom prst="can">
            <a:avLst>
              <a:gd name="adj" fmla="val 25093"/>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zh-CN" sz="4000">
              <a:latin typeface="微软雅黑" pitchFamily="34" charset="-122"/>
            </a:endParaRPr>
          </a:p>
        </p:txBody>
      </p:sp>
      <p:sp>
        <p:nvSpPr>
          <p:cNvPr id="8196" name="Rectangle 2"/>
          <p:cNvSpPr>
            <a:spLocks noGrp="1" noChangeArrowheads="1"/>
          </p:cNvSpPr>
          <p:nvPr>
            <p:ph type="title"/>
          </p:nvPr>
        </p:nvSpPr>
        <p:spPr>
          <a:xfrm>
            <a:off x="587960" y="5036344"/>
            <a:ext cx="8534400" cy="1507067"/>
          </a:xfrm>
        </p:spPr>
        <p:txBody>
          <a:bodyPr/>
          <a:lstStyle/>
          <a:p>
            <a:pPr algn="l" eaLnBrk="1" hangingPunct="1"/>
            <a:r>
              <a:rPr lang="en-US" altLang="zh-CN" dirty="0" err="1" smtClean="0">
                <a:latin typeface="微软雅黑" panose="020B0503020204020204" pitchFamily="34" charset="-122"/>
                <a:ea typeface="微软雅黑" panose="020B0503020204020204" pitchFamily="34" charset="-122"/>
              </a:rPr>
              <a:t>Mycat</a:t>
            </a:r>
            <a:r>
              <a:rPr lang="zh-CN" altLang="en-US" dirty="0" smtClean="0">
                <a:latin typeface="微软雅黑" panose="020B0503020204020204" pitchFamily="34" charset="-122"/>
                <a:ea typeface="微软雅黑" panose="020B0503020204020204" pitchFamily="34" charset="-122"/>
              </a:rPr>
              <a:t>解决的问题</a:t>
            </a:r>
            <a:endParaRPr lang="zh-CN" altLang="en-US" dirty="0" smtClean="0">
              <a:latin typeface="微软雅黑" panose="020B0503020204020204" pitchFamily="34" charset="-122"/>
              <a:ea typeface="微软雅黑" panose="020B0503020204020204" pitchFamily="34" charset="-122"/>
            </a:endParaRPr>
          </a:p>
        </p:txBody>
      </p:sp>
      <p:sp>
        <p:nvSpPr>
          <p:cNvPr id="8197" name="AutoShape 3"/>
          <p:cNvSpPr>
            <a:spLocks noChangeArrowheads="1"/>
          </p:cNvSpPr>
          <p:nvPr/>
        </p:nvSpPr>
        <p:spPr bwMode="auto">
          <a:xfrm>
            <a:off x="8842509" y="770334"/>
            <a:ext cx="2514600" cy="1676400"/>
          </a:xfrm>
          <a:prstGeom prst="can">
            <a:avLst>
              <a:gd name="adj" fmla="val 25093"/>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zh-CN" sz="4000">
              <a:latin typeface="微软雅黑" pitchFamily="34" charset="-122"/>
            </a:endParaRPr>
          </a:p>
        </p:txBody>
      </p:sp>
      <p:sp>
        <p:nvSpPr>
          <p:cNvPr id="8198" name="Rectangle 46"/>
          <p:cNvSpPr>
            <a:spLocks noChangeArrowheads="1"/>
          </p:cNvSpPr>
          <p:nvPr/>
        </p:nvSpPr>
        <p:spPr bwMode="auto">
          <a:xfrm>
            <a:off x="8358188" y="1143001"/>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t>MySQL</a:t>
            </a:r>
          </a:p>
        </p:txBody>
      </p:sp>
      <p:sp>
        <p:nvSpPr>
          <p:cNvPr id="8235" name="AutoShape 94"/>
          <p:cNvSpPr>
            <a:spLocks noChangeArrowheads="1"/>
          </p:cNvSpPr>
          <p:nvPr/>
        </p:nvSpPr>
        <p:spPr bwMode="auto">
          <a:xfrm>
            <a:off x="8896484" y="2758677"/>
            <a:ext cx="2514600" cy="1828800"/>
          </a:xfrm>
          <a:prstGeom prst="can">
            <a:avLst>
              <a:gd name="adj" fmla="val 1988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zh-CN" sz="4000">
              <a:latin typeface="微软雅黑" pitchFamily="34" charset="-122"/>
            </a:endParaRPr>
          </a:p>
        </p:txBody>
      </p:sp>
      <p:sp>
        <p:nvSpPr>
          <p:cNvPr id="8200" name="Rectangle 137"/>
          <p:cNvSpPr>
            <a:spLocks noChangeArrowheads="1"/>
          </p:cNvSpPr>
          <p:nvPr/>
        </p:nvSpPr>
        <p:spPr bwMode="auto">
          <a:xfrm>
            <a:off x="8350250" y="2895601"/>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t>MySQL</a:t>
            </a:r>
          </a:p>
        </p:txBody>
      </p:sp>
      <p:sp>
        <p:nvSpPr>
          <p:cNvPr id="8201" name="Rectangle 141"/>
          <p:cNvSpPr>
            <a:spLocks noChangeArrowheads="1"/>
          </p:cNvSpPr>
          <p:nvPr/>
        </p:nvSpPr>
        <p:spPr bwMode="auto">
          <a:xfrm>
            <a:off x="8358188" y="4800601"/>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t>MySQL</a:t>
            </a:r>
          </a:p>
        </p:txBody>
      </p:sp>
      <p:cxnSp>
        <p:nvCxnSpPr>
          <p:cNvPr id="8203" name="AutoShape 143"/>
          <p:cNvCxnSpPr>
            <a:cxnSpLocks noChangeShapeType="1"/>
            <a:endCxn id="8197" idx="2"/>
          </p:cNvCxnSpPr>
          <p:nvPr/>
        </p:nvCxnSpPr>
        <p:spPr bwMode="auto">
          <a:xfrm flipV="1">
            <a:off x="7505689" y="1608534"/>
            <a:ext cx="1336820" cy="2112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4" name="AutoShape 144"/>
          <p:cNvCxnSpPr>
            <a:cxnSpLocks noChangeShapeType="1"/>
            <a:endCxn id="8235" idx="2"/>
          </p:cNvCxnSpPr>
          <p:nvPr/>
        </p:nvCxnSpPr>
        <p:spPr bwMode="auto">
          <a:xfrm flipV="1">
            <a:off x="7505689" y="3673077"/>
            <a:ext cx="1390795" cy="479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5" name="AutoShape 145"/>
          <p:cNvCxnSpPr>
            <a:cxnSpLocks noChangeShapeType="1"/>
            <a:endCxn id="8195" idx="2"/>
          </p:cNvCxnSpPr>
          <p:nvPr/>
        </p:nvCxnSpPr>
        <p:spPr bwMode="auto">
          <a:xfrm>
            <a:off x="7505689" y="3720984"/>
            <a:ext cx="1390795" cy="17824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8206" name="Rectangle 149"/>
          <p:cNvSpPr>
            <a:spLocks noChangeArrowheads="1"/>
          </p:cNvSpPr>
          <p:nvPr/>
        </p:nvSpPr>
        <p:spPr bwMode="auto">
          <a:xfrm>
            <a:off x="4126029" y="3514772"/>
            <a:ext cx="810577" cy="762000"/>
          </a:xfrm>
          <a:prstGeom prst="rect">
            <a:avLst/>
          </a:prstGeom>
          <a:solidFill>
            <a:schemeClr val="bg2">
              <a:lumMod val="40000"/>
              <a:lumOff val="60000"/>
            </a:schemeClr>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latin typeface="微软雅黑" panose="020B0503020204020204" pitchFamily="34" charset="-122"/>
              </a:rPr>
              <a:t>应用</a:t>
            </a:r>
            <a:endParaRPr lang="en-US" altLang="zh-CN">
              <a:latin typeface="微软雅黑" panose="020B0503020204020204" pitchFamily="34" charset="-122"/>
            </a:endParaRPr>
          </a:p>
        </p:txBody>
      </p:sp>
      <p:cxnSp>
        <p:nvCxnSpPr>
          <p:cNvPr id="8207" name="AutoShape 150"/>
          <p:cNvCxnSpPr>
            <a:cxnSpLocks noChangeShapeType="1"/>
            <a:stCxn id="8206" idx="3"/>
          </p:cNvCxnSpPr>
          <p:nvPr/>
        </p:nvCxnSpPr>
        <p:spPr bwMode="auto">
          <a:xfrm>
            <a:off x="4936606" y="3895772"/>
            <a:ext cx="58021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矩形 1"/>
          <p:cNvSpPr/>
          <p:nvPr/>
        </p:nvSpPr>
        <p:spPr bwMode="auto">
          <a:xfrm>
            <a:off x="9756909" y="1741274"/>
            <a:ext cx="1295400" cy="457200"/>
          </a:xfrm>
          <a:prstGeom prst="rect">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altLang="zh-CN" dirty="0"/>
              <a:t>Member</a:t>
            </a:r>
            <a:r>
              <a:rPr lang="zh-CN" altLang="en-US" dirty="0"/>
              <a:t>表</a:t>
            </a:r>
            <a:endParaRPr lang="zh-CN" altLang="en-US" dirty="0">
              <a:solidFill>
                <a:schemeClr val="tx1"/>
              </a:solidFill>
              <a:ea typeface="微软雅黑" pitchFamily="34" charset="-122"/>
            </a:endParaRPr>
          </a:p>
        </p:txBody>
      </p:sp>
      <p:sp>
        <p:nvSpPr>
          <p:cNvPr id="21" name="矩形 20"/>
          <p:cNvSpPr/>
          <p:nvPr/>
        </p:nvSpPr>
        <p:spPr bwMode="auto">
          <a:xfrm>
            <a:off x="9791583" y="3691466"/>
            <a:ext cx="1295400" cy="457200"/>
          </a:xfrm>
          <a:prstGeom prst="rect">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altLang="zh-CN" dirty="0"/>
              <a:t>Member</a:t>
            </a:r>
            <a:r>
              <a:rPr lang="zh-CN" altLang="en-US" dirty="0"/>
              <a:t>表</a:t>
            </a:r>
            <a:endParaRPr lang="zh-CN" altLang="en-US" dirty="0">
              <a:solidFill>
                <a:schemeClr val="tx1"/>
              </a:solidFill>
              <a:ea typeface="微软雅黑" pitchFamily="34" charset="-122"/>
            </a:endParaRPr>
          </a:p>
        </p:txBody>
      </p:sp>
      <p:sp>
        <p:nvSpPr>
          <p:cNvPr id="22" name="矩形 21"/>
          <p:cNvSpPr/>
          <p:nvPr/>
        </p:nvSpPr>
        <p:spPr bwMode="auto">
          <a:xfrm>
            <a:off x="9692348" y="5514449"/>
            <a:ext cx="1295400" cy="457200"/>
          </a:xfrm>
          <a:prstGeom prst="rect">
            <a:avLst/>
          </a:prstGeom>
          <a:ln>
            <a:headEnd type="none" w="med" len="med"/>
            <a:tailEnd type="none" w="med" len="med"/>
          </a:ln>
          <a:extLst/>
        </p:spPr>
        <p:style>
          <a:lnRef idx="1">
            <a:schemeClr val="accent2"/>
          </a:lnRef>
          <a:fillRef idx="2">
            <a:schemeClr val="accent2"/>
          </a:fillRef>
          <a:effectRef idx="1">
            <a:schemeClr val="accent2"/>
          </a:effectRef>
          <a:fontRef idx="minor">
            <a:schemeClr val="dk1"/>
          </a:fontRef>
        </p:style>
        <p:txBody>
          <a:bodyPr wrap="none" anchor="ctr"/>
          <a:lstStyle/>
          <a:p>
            <a:pPr>
              <a:defRPr/>
            </a:pPr>
            <a:r>
              <a:rPr lang="en-US" altLang="zh-CN" dirty="0"/>
              <a:t>Member</a:t>
            </a:r>
            <a:r>
              <a:rPr lang="zh-CN" altLang="en-US" dirty="0"/>
              <a:t>表</a:t>
            </a:r>
            <a:endParaRPr lang="zh-CN" altLang="en-US" dirty="0">
              <a:solidFill>
                <a:schemeClr val="tx1"/>
              </a:solidFill>
              <a:ea typeface="微软雅黑" pitchFamily="34" charset="-122"/>
            </a:endParaRPr>
          </a:p>
        </p:txBody>
      </p:sp>
      <p:sp>
        <p:nvSpPr>
          <p:cNvPr id="39" name="Cube 38"/>
          <p:cNvSpPr/>
          <p:nvPr/>
        </p:nvSpPr>
        <p:spPr>
          <a:xfrm>
            <a:off x="5368882" y="3349566"/>
            <a:ext cx="2136807" cy="940475"/>
          </a:xfrm>
          <a:prstGeom prst="cube">
            <a:avLst>
              <a:gd name="adj" fmla="val 2784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err="1" smtClean="0"/>
              <a:t>Mycat</a:t>
            </a:r>
            <a:endParaRPr lang="en-US" sz="2600" dirty="0"/>
          </a:p>
        </p:txBody>
      </p:sp>
    </p:spTree>
    <p:extLst>
      <p:ext uri="{BB962C8B-B14F-4D97-AF65-F5344CB8AC3E}">
        <p14:creationId xmlns:p14="http://schemas.microsoft.com/office/powerpoint/2010/main" val="363997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1"/>
          <p:cNvSpPr>
            <a:spLocks noChangeArrowheads="1"/>
          </p:cNvSpPr>
          <p:nvPr/>
        </p:nvSpPr>
        <p:spPr bwMode="auto">
          <a:xfrm>
            <a:off x="800100" y="1717676"/>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l" eaLnBrk="1" hangingPunct="1">
              <a:spcBef>
                <a:spcPct val="20000"/>
              </a:spcBef>
              <a:buFontTx/>
              <a:buChar char="•"/>
            </a:pPr>
            <a:r>
              <a:rPr lang="zh-CN" altLang="en-US" sz="2800" dirty="0">
                <a:solidFill>
                  <a:srgbClr val="FFFF00"/>
                </a:solidFill>
                <a:latin typeface="微软雅黑" panose="020B0503020204020204" pitchFamily="34" charset="-122"/>
              </a:rPr>
              <a:t>性能问题</a:t>
            </a:r>
          </a:p>
          <a:p>
            <a:pPr algn="l" eaLnBrk="1" hangingPunct="1">
              <a:spcBef>
                <a:spcPct val="20000"/>
              </a:spcBef>
              <a:buFontTx/>
              <a:buChar char="•"/>
            </a:pPr>
            <a:r>
              <a:rPr lang="zh-CN" altLang="en-US" sz="2800" dirty="0">
                <a:latin typeface="微软雅黑" panose="020B0503020204020204" pitchFamily="34" charset="-122"/>
              </a:rPr>
              <a:t>数据库连接过多</a:t>
            </a:r>
            <a:endParaRPr lang="en-US" altLang="zh-CN" sz="2800" dirty="0">
              <a:latin typeface="微软雅黑" panose="020B0503020204020204" pitchFamily="34" charset="-122"/>
            </a:endParaRPr>
          </a:p>
          <a:p>
            <a:pPr algn="l" eaLnBrk="1" hangingPunct="1">
              <a:spcBef>
                <a:spcPct val="20000"/>
              </a:spcBef>
              <a:buFontTx/>
              <a:buChar char="•"/>
            </a:pPr>
            <a:r>
              <a:rPr lang="en-US" altLang="zh-CN" sz="2800" dirty="0">
                <a:solidFill>
                  <a:srgbClr val="FFFF00"/>
                </a:solidFill>
              </a:rPr>
              <a:t>E-R</a:t>
            </a:r>
            <a:r>
              <a:rPr lang="zh-CN" altLang="en-US" sz="2800" dirty="0">
                <a:solidFill>
                  <a:srgbClr val="FFFF00"/>
                </a:solidFill>
              </a:rPr>
              <a:t>分片难处理</a:t>
            </a:r>
            <a:endParaRPr lang="en-US" altLang="zh-CN" sz="2800" dirty="0">
              <a:solidFill>
                <a:srgbClr val="FFFF00"/>
              </a:solidFill>
              <a:latin typeface="微软雅黑" panose="020B0503020204020204" pitchFamily="34" charset="-122"/>
            </a:endParaRPr>
          </a:p>
          <a:p>
            <a:pPr algn="l" eaLnBrk="1" hangingPunct="1">
              <a:spcBef>
                <a:spcPct val="20000"/>
              </a:spcBef>
              <a:buFontTx/>
              <a:buChar char="•"/>
            </a:pPr>
            <a:r>
              <a:rPr lang="zh-CN" altLang="en-US" sz="2800" dirty="0">
                <a:solidFill>
                  <a:srgbClr val="FFFF00"/>
                </a:solidFill>
                <a:latin typeface="微软雅黑" panose="020B0503020204020204" pitchFamily="34" charset="-122"/>
              </a:rPr>
              <a:t>可用性问题</a:t>
            </a:r>
          </a:p>
          <a:p>
            <a:pPr lvl="1" algn="l" eaLnBrk="1" hangingPunct="1">
              <a:spcBef>
                <a:spcPct val="20000"/>
              </a:spcBef>
              <a:buFontTx/>
              <a:buChar char="–"/>
            </a:pPr>
            <a:r>
              <a:rPr lang="en-US" altLang="zh-CN" sz="2400" dirty="0">
                <a:solidFill>
                  <a:srgbClr val="FFFF00"/>
                </a:solidFill>
                <a:latin typeface="Times New Roman" panose="02020603050405020304" pitchFamily="18" charset="0"/>
                <a:ea typeface="宋体" panose="02010600030101010101" pitchFamily="2" charset="-122"/>
              </a:rPr>
              <a:t>Standby</a:t>
            </a:r>
            <a:r>
              <a:rPr lang="zh-CN" altLang="en-US" sz="2400" dirty="0">
                <a:solidFill>
                  <a:srgbClr val="FFFF00"/>
                </a:solidFill>
                <a:latin typeface="Times New Roman" panose="02020603050405020304" pitchFamily="18" charset="0"/>
                <a:ea typeface="宋体" panose="02010600030101010101" pitchFamily="2" charset="-122"/>
              </a:rPr>
              <a:t>切换故障</a:t>
            </a:r>
          </a:p>
          <a:p>
            <a:pPr algn="l" eaLnBrk="1" hangingPunct="1">
              <a:spcBef>
                <a:spcPct val="20000"/>
              </a:spcBef>
              <a:buFontTx/>
              <a:buChar char="•"/>
            </a:pPr>
            <a:r>
              <a:rPr lang="zh-CN" altLang="en-US" sz="2800" dirty="0">
                <a:solidFill>
                  <a:srgbClr val="FFFF00"/>
                </a:solidFill>
                <a:latin typeface="微软雅黑" panose="020B0503020204020204" pitchFamily="34" charset="-122"/>
              </a:rPr>
              <a:t>成本和伸缩性问题</a:t>
            </a:r>
          </a:p>
          <a:p>
            <a:pPr lvl="1" algn="l" eaLnBrk="1" hangingPunct="1">
              <a:spcBef>
                <a:spcPct val="20000"/>
              </a:spcBef>
              <a:buFontTx/>
              <a:buChar char="–"/>
            </a:pPr>
            <a:r>
              <a:rPr lang="zh-CN" altLang="en-US" sz="2400" dirty="0">
                <a:solidFill>
                  <a:srgbClr val="FFFF00"/>
                </a:solidFill>
                <a:latin typeface="Times New Roman" panose="02020603050405020304" pitchFamily="18" charset="0"/>
                <a:ea typeface="宋体" panose="02010600030101010101" pitchFamily="2" charset="-122"/>
              </a:rPr>
              <a:t>依赖高成本的硬件设备</a:t>
            </a:r>
          </a:p>
          <a:p>
            <a:pPr algn="l" eaLnBrk="1" hangingPunct="1">
              <a:spcBef>
                <a:spcPct val="20000"/>
              </a:spcBef>
              <a:buFontTx/>
              <a:buChar char="•"/>
            </a:pPr>
            <a:endParaRPr lang="en-US" altLang="zh-CN" sz="2800" dirty="0">
              <a:solidFill>
                <a:srgbClr val="FFFF00"/>
              </a:solidFill>
              <a:latin typeface="宋体" panose="02010600030101010101" pitchFamily="2" charset="-122"/>
              <a:ea typeface="宋体" panose="02010600030101010101" pitchFamily="2" charset="-122"/>
            </a:endParaRPr>
          </a:p>
        </p:txBody>
      </p:sp>
      <p:sp>
        <p:nvSpPr>
          <p:cNvPr id="9219" name="AutoShape 5"/>
          <p:cNvSpPr>
            <a:spLocks noChangeArrowheads="1"/>
          </p:cNvSpPr>
          <p:nvPr/>
        </p:nvSpPr>
        <p:spPr bwMode="auto">
          <a:xfrm>
            <a:off x="7772400" y="4724400"/>
            <a:ext cx="2514600" cy="1676400"/>
          </a:xfrm>
          <a:prstGeom prst="can">
            <a:avLst>
              <a:gd name="adj" fmla="val 2509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zh-CN" sz="4000">
              <a:latin typeface="微软雅黑" pitchFamily="34" charset="-122"/>
            </a:endParaRPr>
          </a:p>
        </p:txBody>
      </p:sp>
      <p:sp>
        <p:nvSpPr>
          <p:cNvPr id="9220" name="AutoShape 6"/>
          <p:cNvSpPr>
            <a:spLocks noChangeArrowheads="1"/>
          </p:cNvSpPr>
          <p:nvPr/>
        </p:nvSpPr>
        <p:spPr bwMode="auto">
          <a:xfrm>
            <a:off x="7772400" y="1066800"/>
            <a:ext cx="2514600" cy="1676400"/>
          </a:xfrm>
          <a:prstGeom prst="can">
            <a:avLst>
              <a:gd name="adj" fmla="val 2509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zh-CN" sz="4000">
              <a:latin typeface="微软雅黑" pitchFamily="34" charset="-122"/>
            </a:endParaRPr>
          </a:p>
        </p:txBody>
      </p:sp>
      <p:sp>
        <p:nvSpPr>
          <p:cNvPr id="9221" name="Rectangle 7"/>
          <p:cNvSpPr>
            <a:spLocks noChangeArrowheads="1"/>
          </p:cNvSpPr>
          <p:nvPr/>
        </p:nvSpPr>
        <p:spPr bwMode="auto">
          <a:xfrm>
            <a:off x="5105400" y="1524000"/>
            <a:ext cx="1066800"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latin typeface="微软雅黑" panose="020B0503020204020204" pitchFamily="34" charset="-122"/>
              </a:rPr>
              <a:t>应用</a:t>
            </a:r>
            <a:endParaRPr lang="en-US" altLang="zh-CN">
              <a:latin typeface="微软雅黑" panose="020B0503020204020204" pitchFamily="34" charset="-122"/>
            </a:endParaRPr>
          </a:p>
        </p:txBody>
      </p:sp>
      <p:sp>
        <p:nvSpPr>
          <p:cNvPr id="9222" name="Rectangle 26"/>
          <p:cNvSpPr>
            <a:spLocks noChangeArrowheads="1"/>
          </p:cNvSpPr>
          <p:nvPr/>
        </p:nvSpPr>
        <p:spPr bwMode="auto">
          <a:xfrm>
            <a:off x="8510588" y="10652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t>MySQL</a:t>
            </a:r>
          </a:p>
        </p:txBody>
      </p:sp>
      <p:cxnSp>
        <p:nvCxnSpPr>
          <p:cNvPr id="9223" name="AutoShape 27"/>
          <p:cNvCxnSpPr>
            <a:cxnSpLocks noChangeShapeType="1"/>
            <a:stCxn id="9221" idx="3"/>
            <a:endCxn id="9220" idx="2"/>
          </p:cNvCxnSpPr>
          <p:nvPr/>
        </p:nvCxnSpPr>
        <p:spPr bwMode="auto">
          <a:xfrm>
            <a:off x="6172200" y="1790700"/>
            <a:ext cx="1600200" cy="114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60" name="AutoShape 46"/>
          <p:cNvSpPr>
            <a:spLocks noChangeArrowheads="1"/>
          </p:cNvSpPr>
          <p:nvPr/>
        </p:nvSpPr>
        <p:spPr bwMode="auto">
          <a:xfrm>
            <a:off x="7772400" y="2817813"/>
            <a:ext cx="2514600" cy="1828800"/>
          </a:xfrm>
          <a:prstGeom prst="can">
            <a:avLst>
              <a:gd name="adj" fmla="val 1988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zh-CN" sz="4000">
              <a:latin typeface="微软雅黑" pitchFamily="34" charset="-122"/>
            </a:endParaRPr>
          </a:p>
        </p:txBody>
      </p:sp>
      <p:sp>
        <p:nvSpPr>
          <p:cNvPr id="9225" name="Rectangle 69"/>
          <p:cNvSpPr>
            <a:spLocks noChangeArrowheads="1"/>
          </p:cNvSpPr>
          <p:nvPr/>
        </p:nvSpPr>
        <p:spPr bwMode="auto">
          <a:xfrm>
            <a:off x="8502650" y="2817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t>MySQL</a:t>
            </a:r>
          </a:p>
        </p:txBody>
      </p:sp>
      <p:sp>
        <p:nvSpPr>
          <p:cNvPr id="9226" name="Rectangle 70"/>
          <p:cNvSpPr>
            <a:spLocks noChangeArrowheads="1"/>
          </p:cNvSpPr>
          <p:nvPr/>
        </p:nvSpPr>
        <p:spPr bwMode="auto">
          <a:xfrm>
            <a:off x="8510588" y="4722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t>MySQL</a:t>
            </a:r>
          </a:p>
        </p:txBody>
      </p:sp>
      <p:sp>
        <p:nvSpPr>
          <p:cNvPr id="9227" name="Rectangle 71"/>
          <p:cNvSpPr>
            <a:spLocks noChangeArrowheads="1"/>
          </p:cNvSpPr>
          <p:nvPr/>
        </p:nvSpPr>
        <p:spPr bwMode="auto">
          <a:xfrm>
            <a:off x="5105400" y="2133600"/>
            <a:ext cx="1066800"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latin typeface="微软雅黑" panose="020B0503020204020204" pitchFamily="34" charset="-122"/>
              </a:rPr>
              <a:t>应用</a:t>
            </a:r>
            <a:endParaRPr lang="en-US" altLang="zh-CN">
              <a:latin typeface="微软雅黑" panose="020B0503020204020204" pitchFamily="34" charset="-122"/>
            </a:endParaRPr>
          </a:p>
        </p:txBody>
      </p:sp>
      <p:cxnSp>
        <p:nvCxnSpPr>
          <p:cNvPr id="9228" name="AutoShape 72"/>
          <p:cNvCxnSpPr>
            <a:cxnSpLocks noChangeShapeType="1"/>
            <a:stCxn id="9227" idx="3"/>
            <a:endCxn id="9220" idx="2"/>
          </p:cNvCxnSpPr>
          <p:nvPr/>
        </p:nvCxnSpPr>
        <p:spPr bwMode="auto">
          <a:xfrm flipV="1">
            <a:off x="6172200" y="1905000"/>
            <a:ext cx="160020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29" name="Rectangle 73"/>
          <p:cNvSpPr>
            <a:spLocks noChangeArrowheads="1"/>
          </p:cNvSpPr>
          <p:nvPr/>
        </p:nvSpPr>
        <p:spPr bwMode="auto">
          <a:xfrm>
            <a:off x="5105400" y="2743200"/>
            <a:ext cx="1066800"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latin typeface="微软雅黑" panose="020B0503020204020204" pitchFamily="34" charset="-122"/>
              </a:rPr>
              <a:t>应用</a:t>
            </a:r>
            <a:endParaRPr lang="en-US" altLang="zh-CN">
              <a:latin typeface="微软雅黑" panose="020B0503020204020204" pitchFamily="34" charset="-122"/>
            </a:endParaRPr>
          </a:p>
        </p:txBody>
      </p:sp>
      <p:cxnSp>
        <p:nvCxnSpPr>
          <p:cNvPr id="9230" name="AutoShape 74"/>
          <p:cNvCxnSpPr>
            <a:cxnSpLocks noChangeShapeType="1"/>
            <a:stCxn id="9229" idx="3"/>
            <a:endCxn id="9220" idx="2"/>
          </p:cNvCxnSpPr>
          <p:nvPr/>
        </p:nvCxnSpPr>
        <p:spPr bwMode="auto">
          <a:xfrm flipV="1">
            <a:off x="6172200" y="1905000"/>
            <a:ext cx="1600200" cy="1104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1" name="Rectangle 75"/>
          <p:cNvSpPr>
            <a:spLocks noChangeArrowheads="1"/>
          </p:cNvSpPr>
          <p:nvPr/>
        </p:nvSpPr>
        <p:spPr bwMode="auto">
          <a:xfrm>
            <a:off x="5105400" y="3352800"/>
            <a:ext cx="1066800"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latin typeface="微软雅黑" panose="020B0503020204020204" pitchFamily="34" charset="-122"/>
              </a:rPr>
              <a:t>应用</a:t>
            </a:r>
            <a:endParaRPr lang="en-US" altLang="zh-CN">
              <a:latin typeface="微软雅黑" panose="020B0503020204020204" pitchFamily="34" charset="-122"/>
            </a:endParaRPr>
          </a:p>
        </p:txBody>
      </p:sp>
      <p:cxnSp>
        <p:nvCxnSpPr>
          <p:cNvPr id="9232" name="AutoShape 76"/>
          <p:cNvCxnSpPr>
            <a:cxnSpLocks noChangeShapeType="1"/>
            <a:stCxn id="9231" idx="3"/>
            <a:endCxn id="9220" idx="2"/>
          </p:cNvCxnSpPr>
          <p:nvPr/>
        </p:nvCxnSpPr>
        <p:spPr bwMode="auto">
          <a:xfrm flipV="1">
            <a:off x="6172200" y="1905000"/>
            <a:ext cx="1600200" cy="1714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3" name="Rectangle 77"/>
          <p:cNvSpPr>
            <a:spLocks noChangeArrowheads="1"/>
          </p:cNvSpPr>
          <p:nvPr/>
        </p:nvSpPr>
        <p:spPr bwMode="auto">
          <a:xfrm>
            <a:off x="5105400" y="3962400"/>
            <a:ext cx="1066800"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latin typeface="微软雅黑" panose="020B0503020204020204" pitchFamily="34" charset="-122"/>
              </a:rPr>
              <a:t>应用</a:t>
            </a:r>
            <a:endParaRPr lang="en-US" altLang="zh-CN">
              <a:latin typeface="微软雅黑" panose="020B0503020204020204" pitchFamily="34" charset="-122"/>
            </a:endParaRPr>
          </a:p>
        </p:txBody>
      </p:sp>
      <p:cxnSp>
        <p:nvCxnSpPr>
          <p:cNvPr id="9234" name="AutoShape 78"/>
          <p:cNvCxnSpPr>
            <a:cxnSpLocks noChangeShapeType="1"/>
            <a:stCxn id="9233" idx="3"/>
            <a:endCxn id="9220" idx="2"/>
          </p:cNvCxnSpPr>
          <p:nvPr/>
        </p:nvCxnSpPr>
        <p:spPr bwMode="auto">
          <a:xfrm flipV="1">
            <a:off x="6172200" y="1905000"/>
            <a:ext cx="1600200" cy="2324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5" name="Rectangle 79"/>
          <p:cNvSpPr>
            <a:spLocks noChangeArrowheads="1"/>
          </p:cNvSpPr>
          <p:nvPr/>
        </p:nvSpPr>
        <p:spPr bwMode="auto">
          <a:xfrm>
            <a:off x="5105400" y="4572000"/>
            <a:ext cx="1066800"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latin typeface="微软雅黑" panose="020B0503020204020204" pitchFamily="34" charset="-122"/>
              </a:rPr>
              <a:t>应用</a:t>
            </a:r>
            <a:endParaRPr lang="en-US" altLang="zh-CN">
              <a:latin typeface="微软雅黑" panose="020B0503020204020204" pitchFamily="34" charset="-122"/>
            </a:endParaRPr>
          </a:p>
        </p:txBody>
      </p:sp>
      <p:cxnSp>
        <p:nvCxnSpPr>
          <p:cNvPr id="9236" name="AutoShape 80"/>
          <p:cNvCxnSpPr>
            <a:cxnSpLocks noChangeShapeType="1"/>
            <a:stCxn id="9235" idx="3"/>
            <a:endCxn id="9220" idx="2"/>
          </p:cNvCxnSpPr>
          <p:nvPr/>
        </p:nvCxnSpPr>
        <p:spPr bwMode="auto">
          <a:xfrm flipV="1">
            <a:off x="6172200" y="1905000"/>
            <a:ext cx="1600200" cy="2933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7" name="Rectangle 81"/>
          <p:cNvSpPr>
            <a:spLocks noChangeArrowheads="1"/>
          </p:cNvSpPr>
          <p:nvPr/>
        </p:nvSpPr>
        <p:spPr bwMode="auto">
          <a:xfrm>
            <a:off x="5105400" y="5181600"/>
            <a:ext cx="1066800"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latin typeface="微软雅黑" panose="020B0503020204020204" pitchFamily="34" charset="-122"/>
              </a:rPr>
              <a:t>应用</a:t>
            </a:r>
            <a:endParaRPr lang="en-US" altLang="zh-CN">
              <a:latin typeface="微软雅黑" panose="020B0503020204020204" pitchFamily="34" charset="-122"/>
            </a:endParaRPr>
          </a:p>
        </p:txBody>
      </p:sp>
      <p:cxnSp>
        <p:nvCxnSpPr>
          <p:cNvPr id="9238" name="AutoShape 82"/>
          <p:cNvCxnSpPr>
            <a:cxnSpLocks noChangeShapeType="1"/>
            <a:stCxn id="9237" idx="3"/>
            <a:endCxn id="9220" idx="2"/>
          </p:cNvCxnSpPr>
          <p:nvPr/>
        </p:nvCxnSpPr>
        <p:spPr bwMode="auto">
          <a:xfrm flipV="1">
            <a:off x="6172200" y="1905000"/>
            <a:ext cx="1600200" cy="3543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39" name="Rectangle 83"/>
          <p:cNvSpPr>
            <a:spLocks noChangeArrowheads="1"/>
          </p:cNvSpPr>
          <p:nvPr/>
        </p:nvSpPr>
        <p:spPr bwMode="auto">
          <a:xfrm>
            <a:off x="5105400" y="5791200"/>
            <a:ext cx="1066800" cy="533400"/>
          </a:xfrm>
          <a:prstGeom prst="rect">
            <a:avLst/>
          </a:prstGeom>
          <a:solidFill>
            <a:schemeClr val="bg1"/>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a:latin typeface="微软雅黑" panose="020B0503020204020204" pitchFamily="34" charset="-122"/>
              </a:rPr>
              <a:t>应用</a:t>
            </a:r>
            <a:endParaRPr lang="en-US" altLang="zh-CN">
              <a:latin typeface="微软雅黑" panose="020B0503020204020204" pitchFamily="34" charset="-122"/>
            </a:endParaRPr>
          </a:p>
        </p:txBody>
      </p:sp>
      <p:cxnSp>
        <p:nvCxnSpPr>
          <p:cNvPr id="9240" name="AutoShape 84"/>
          <p:cNvCxnSpPr>
            <a:cxnSpLocks noChangeShapeType="1"/>
            <a:stCxn id="9239" idx="3"/>
            <a:endCxn id="9220" idx="2"/>
          </p:cNvCxnSpPr>
          <p:nvPr/>
        </p:nvCxnSpPr>
        <p:spPr bwMode="auto">
          <a:xfrm flipV="1">
            <a:off x="6172200" y="1905000"/>
            <a:ext cx="1600200" cy="415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1" name="AutoShape 85"/>
          <p:cNvCxnSpPr>
            <a:cxnSpLocks noChangeShapeType="1"/>
            <a:stCxn id="9221" idx="3"/>
            <a:endCxn id="9260" idx="2"/>
          </p:cNvCxnSpPr>
          <p:nvPr/>
        </p:nvCxnSpPr>
        <p:spPr bwMode="auto">
          <a:xfrm>
            <a:off x="6172200" y="1790701"/>
            <a:ext cx="1600200" cy="1941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2" name="AutoShape 86"/>
          <p:cNvCxnSpPr>
            <a:cxnSpLocks noChangeShapeType="1"/>
            <a:stCxn id="9227" idx="3"/>
            <a:endCxn id="9260" idx="2"/>
          </p:cNvCxnSpPr>
          <p:nvPr/>
        </p:nvCxnSpPr>
        <p:spPr bwMode="auto">
          <a:xfrm>
            <a:off x="6172200" y="2400301"/>
            <a:ext cx="1600200" cy="13319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3" name="AutoShape 87"/>
          <p:cNvCxnSpPr>
            <a:cxnSpLocks noChangeShapeType="1"/>
            <a:stCxn id="9229" idx="3"/>
            <a:endCxn id="9260" idx="2"/>
          </p:cNvCxnSpPr>
          <p:nvPr/>
        </p:nvCxnSpPr>
        <p:spPr bwMode="auto">
          <a:xfrm>
            <a:off x="6172200" y="3009901"/>
            <a:ext cx="1600200" cy="722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4" name="AutoShape 88"/>
          <p:cNvCxnSpPr>
            <a:cxnSpLocks noChangeShapeType="1"/>
            <a:stCxn id="9231" idx="3"/>
            <a:endCxn id="9260" idx="2"/>
          </p:cNvCxnSpPr>
          <p:nvPr/>
        </p:nvCxnSpPr>
        <p:spPr bwMode="auto">
          <a:xfrm>
            <a:off x="6172200" y="3619501"/>
            <a:ext cx="1600200" cy="112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5" name="AutoShape 89"/>
          <p:cNvCxnSpPr>
            <a:cxnSpLocks noChangeShapeType="1"/>
            <a:stCxn id="9233" idx="3"/>
            <a:endCxn id="9260" idx="2"/>
          </p:cNvCxnSpPr>
          <p:nvPr/>
        </p:nvCxnSpPr>
        <p:spPr bwMode="auto">
          <a:xfrm flipV="1">
            <a:off x="6172200" y="3732214"/>
            <a:ext cx="1600200" cy="496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6" name="AutoShape 90"/>
          <p:cNvCxnSpPr>
            <a:cxnSpLocks noChangeShapeType="1"/>
            <a:stCxn id="9235" idx="3"/>
            <a:endCxn id="9260" idx="2"/>
          </p:cNvCxnSpPr>
          <p:nvPr/>
        </p:nvCxnSpPr>
        <p:spPr bwMode="auto">
          <a:xfrm flipV="1">
            <a:off x="6172200" y="3732214"/>
            <a:ext cx="1600200" cy="11064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7" name="AutoShape 91"/>
          <p:cNvCxnSpPr>
            <a:cxnSpLocks noChangeShapeType="1"/>
            <a:stCxn id="9237" idx="3"/>
            <a:endCxn id="9260" idx="2"/>
          </p:cNvCxnSpPr>
          <p:nvPr/>
        </p:nvCxnSpPr>
        <p:spPr bwMode="auto">
          <a:xfrm flipV="1">
            <a:off x="6172200" y="3732214"/>
            <a:ext cx="1600200" cy="1716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8" name="AutoShape 92"/>
          <p:cNvCxnSpPr>
            <a:cxnSpLocks noChangeShapeType="1"/>
            <a:stCxn id="9239" idx="3"/>
            <a:endCxn id="9260" idx="2"/>
          </p:cNvCxnSpPr>
          <p:nvPr/>
        </p:nvCxnSpPr>
        <p:spPr bwMode="auto">
          <a:xfrm flipV="1">
            <a:off x="6172200" y="3732214"/>
            <a:ext cx="1600200" cy="2325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49" name="AutoShape 93"/>
          <p:cNvCxnSpPr>
            <a:cxnSpLocks noChangeShapeType="1"/>
            <a:stCxn id="9221" idx="3"/>
            <a:endCxn id="9219" idx="2"/>
          </p:cNvCxnSpPr>
          <p:nvPr/>
        </p:nvCxnSpPr>
        <p:spPr bwMode="auto">
          <a:xfrm>
            <a:off x="6172200" y="1790700"/>
            <a:ext cx="1600200" cy="3771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50" name="AutoShape 94"/>
          <p:cNvCxnSpPr>
            <a:cxnSpLocks noChangeShapeType="1"/>
            <a:stCxn id="9227" idx="3"/>
            <a:endCxn id="9219" idx="2"/>
          </p:cNvCxnSpPr>
          <p:nvPr/>
        </p:nvCxnSpPr>
        <p:spPr bwMode="auto">
          <a:xfrm>
            <a:off x="6172200" y="2400300"/>
            <a:ext cx="1600200" cy="3162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51" name="AutoShape 95"/>
          <p:cNvCxnSpPr>
            <a:cxnSpLocks noChangeShapeType="1"/>
            <a:stCxn id="9229" idx="3"/>
            <a:endCxn id="9219" idx="2"/>
          </p:cNvCxnSpPr>
          <p:nvPr/>
        </p:nvCxnSpPr>
        <p:spPr bwMode="auto">
          <a:xfrm>
            <a:off x="6172200" y="3009900"/>
            <a:ext cx="1600200" cy="2552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52" name="AutoShape 96"/>
          <p:cNvCxnSpPr>
            <a:cxnSpLocks noChangeShapeType="1"/>
            <a:stCxn id="9231" idx="3"/>
            <a:endCxn id="9219" idx="2"/>
          </p:cNvCxnSpPr>
          <p:nvPr/>
        </p:nvCxnSpPr>
        <p:spPr bwMode="auto">
          <a:xfrm>
            <a:off x="6172200" y="3619500"/>
            <a:ext cx="1600200" cy="1943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53" name="AutoShape 97"/>
          <p:cNvCxnSpPr>
            <a:cxnSpLocks noChangeShapeType="1"/>
            <a:stCxn id="9233" idx="3"/>
            <a:endCxn id="9219" idx="2"/>
          </p:cNvCxnSpPr>
          <p:nvPr/>
        </p:nvCxnSpPr>
        <p:spPr bwMode="auto">
          <a:xfrm>
            <a:off x="6172200" y="4229100"/>
            <a:ext cx="1600200" cy="13335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54" name="AutoShape 98"/>
          <p:cNvCxnSpPr>
            <a:cxnSpLocks noChangeShapeType="1"/>
            <a:stCxn id="9235" idx="3"/>
            <a:endCxn id="9219" idx="2"/>
          </p:cNvCxnSpPr>
          <p:nvPr/>
        </p:nvCxnSpPr>
        <p:spPr bwMode="auto">
          <a:xfrm>
            <a:off x="6172200" y="4838700"/>
            <a:ext cx="1600200" cy="723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55" name="AutoShape 99"/>
          <p:cNvCxnSpPr>
            <a:cxnSpLocks noChangeShapeType="1"/>
            <a:stCxn id="9237" idx="3"/>
            <a:endCxn id="9219" idx="2"/>
          </p:cNvCxnSpPr>
          <p:nvPr/>
        </p:nvCxnSpPr>
        <p:spPr bwMode="auto">
          <a:xfrm>
            <a:off x="6172200" y="5448300"/>
            <a:ext cx="1600200" cy="114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256" name="AutoShape 100"/>
          <p:cNvCxnSpPr>
            <a:cxnSpLocks noChangeShapeType="1"/>
            <a:stCxn id="9239" idx="3"/>
            <a:endCxn id="9219" idx="2"/>
          </p:cNvCxnSpPr>
          <p:nvPr/>
        </p:nvCxnSpPr>
        <p:spPr bwMode="auto">
          <a:xfrm flipV="1">
            <a:off x="6172200" y="5562600"/>
            <a:ext cx="1600200" cy="4953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257" name="矩形 53"/>
          <p:cNvSpPr>
            <a:spLocks noChangeArrowheads="1"/>
          </p:cNvSpPr>
          <p:nvPr/>
        </p:nvSpPr>
        <p:spPr bwMode="auto">
          <a:xfrm>
            <a:off x="8229600" y="1905000"/>
            <a:ext cx="1295400" cy="457200"/>
          </a:xfrm>
          <a:prstGeom prst="rect">
            <a:avLst/>
          </a:prstGeom>
          <a:solidFill>
            <a:schemeClr val="accent1"/>
          </a:solidFill>
          <a:ln w="254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t>Member</a:t>
            </a:r>
            <a:r>
              <a:rPr lang="zh-CN" altLang="en-US"/>
              <a:t>表</a:t>
            </a:r>
          </a:p>
        </p:txBody>
      </p:sp>
      <p:sp>
        <p:nvSpPr>
          <p:cNvPr id="9258" name="矩形 54"/>
          <p:cNvSpPr>
            <a:spLocks noChangeArrowheads="1"/>
          </p:cNvSpPr>
          <p:nvPr/>
        </p:nvSpPr>
        <p:spPr bwMode="auto">
          <a:xfrm>
            <a:off x="8294688" y="3524250"/>
            <a:ext cx="1295400" cy="457200"/>
          </a:xfrm>
          <a:prstGeom prst="rect">
            <a:avLst/>
          </a:prstGeom>
          <a:solidFill>
            <a:schemeClr val="accent1"/>
          </a:solidFill>
          <a:ln w="254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t>Member</a:t>
            </a:r>
            <a:r>
              <a:rPr lang="zh-CN" altLang="en-US"/>
              <a:t>表</a:t>
            </a:r>
          </a:p>
        </p:txBody>
      </p:sp>
      <p:sp>
        <p:nvSpPr>
          <p:cNvPr id="9259" name="矩形 55"/>
          <p:cNvSpPr>
            <a:spLocks noChangeArrowheads="1"/>
          </p:cNvSpPr>
          <p:nvPr/>
        </p:nvSpPr>
        <p:spPr bwMode="auto">
          <a:xfrm>
            <a:off x="8328025" y="5486400"/>
            <a:ext cx="1295400" cy="457200"/>
          </a:xfrm>
          <a:prstGeom prst="rect">
            <a:avLst/>
          </a:prstGeom>
          <a:solidFill>
            <a:schemeClr val="accent1"/>
          </a:solidFill>
          <a:ln w="254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t>Member</a:t>
            </a:r>
            <a:r>
              <a:rPr lang="zh-CN" altLang="en-US"/>
              <a:t>表</a:t>
            </a:r>
          </a:p>
        </p:txBody>
      </p:sp>
    </p:spTree>
    <p:extLst>
      <p:ext uri="{BB962C8B-B14F-4D97-AF65-F5344CB8AC3E}">
        <p14:creationId xmlns:p14="http://schemas.microsoft.com/office/powerpoint/2010/main" val="2117704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ChangeArrowheads="1"/>
          </p:cNvSpPr>
          <p:nvPr/>
        </p:nvSpPr>
        <p:spPr bwMode="auto">
          <a:xfrm>
            <a:off x="8096065" y="4050349"/>
            <a:ext cx="2514600" cy="1676400"/>
          </a:xfrm>
          <a:prstGeom prst="can">
            <a:avLst>
              <a:gd name="adj" fmla="val 2509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zh-CN" sz="4000">
              <a:latin typeface="微软雅黑" pitchFamily="34" charset="-122"/>
            </a:endParaRPr>
          </a:p>
        </p:txBody>
      </p:sp>
      <p:sp>
        <p:nvSpPr>
          <p:cNvPr id="10243" name="Rectangle 3"/>
          <p:cNvSpPr>
            <a:spLocks noGrp="1" noChangeArrowheads="1"/>
          </p:cNvSpPr>
          <p:nvPr>
            <p:ph type="title"/>
          </p:nvPr>
        </p:nvSpPr>
        <p:spPr>
          <a:xfrm>
            <a:off x="1501541" y="5643909"/>
            <a:ext cx="9373402" cy="1507067"/>
          </a:xfrm>
        </p:spPr>
        <p:txBody>
          <a:bodyPr/>
          <a:lstStyle/>
          <a:p>
            <a:pPr algn="l" eaLnBrk="1" hangingPunct="1"/>
            <a:r>
              <a:rPr lang="en-US" altLang="zh-CN" dirty="0" err="1" smtClean="0">
                <a:latin typeface="微软雅黑" panose="020B0503020204020204" pitchFamily="34" charset="-122"/>
                <a:ea typeface="微软雅黑" panose="020B0503020204020204" pitchFamily="34" charset="-122"/>
              </a:rPr>
              <a:t>Mycat</a:t>
            </a:r>
            <a:r>
              <a:rPr lang="zh-CN" altLang="en-US" dirty="0" smtClean="0">
                <a:latin typeface="微软雅黑" panose="020B0503020204020204" pitchFamily="34" charset="-122"/>
                <a:ea typeface="微软雅黑" panose="020B0503020204020204" pitchFamily="34" charset="-122"/>
              </a:rPr>
              <a:t>引入 连接</a:t>
            </a:r>
            <a:r>
              <a:rPr lang="zh-CN" altLang="en-US" dirty="0" smtClean="0">
                <a:latin typeface="微软雅黑" panose="020B0503020204020204" pitchFamily="34" charset="-122"/>
                <a:ea typeface="微软雅黑" panose="020B0503020204020204" pitchFamily="34" charset="-122"/>
              </a:rPr>
              <a:t>复用解决多应用竞争问题</a:t>
            </a:r>
            <a:endParaRPr lang="zh-CN" altLang="en-US" dirty="0" smtClean="0">
              <a:latin typeface="微软雅黑" panose="020B0503020204020204" pitchFamily="34" charset="-122"/>
              <a:ea typeface="微软雅黑" panose="020B0503020204020204" pitchFamily="34" charset="-122"/>
            </a:endParaRPr>
          </a:p>
        </p:txBody>
      </p:sp>
      <p:sp>
        <p:nvSpPr>
          <p:cNvPr id="10244" name="AutoShape 4"/>
          <p:cNvSpPr>
            <a:spLocks noChangeArrowheads="1"/>
          </p:cNvSpPr>
          <p:nvPr/>
        </p:nvSpPr>
        <p:spPr bwMode="auto">
          <a:xfrm>
            <a:off x="8096065" y="392749"/>
            <a:ext cx="2514600" cy="1676400"/>
          </a:xfrm>
          <a:prstGeom prst="can">
            <a:avLst>
              <a:gd name="adj" fmla="val 25093"/>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zh-CN" sz="4000">
              <a:latin typeface="微软雅黑" pitchFamily="34" charset="-122"/>
            </a:endParaRPr>
          </a:p>
        </p:txBody>
      </p:sp>
      <p:sp>
        <p:nvSpPr>
          <p:cNvPr id="10245" name="Rectangle 5"/>
          <p:cNvSpPr>
            <a:spLocks noChangeArrowheads="1"/>
          </p:cNvSpPr>
          <p:nvPr/>
        </p:nvSpPr>
        <p:spPr bwMode="auto">
          <a:xfrm>
            <a:off x="1714100" y="926149"/>
            <a:ext cx="13716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latin typeface="微软雅黑" panose="020B0503020204020204" pitchFamily="34" charset="-122"/>
              </a:rPr>
              <a:t>App</a:t>
            </a:r>
          </a:p>
        </p:txBody>
      </p:sp>
      <p:graphicFrame>
        <p:nvGraphicFramePr>
          <p:cNvPr id="68614" name="Group 6"/>
          <p:cNvGraphicFramePr>
            <a:graphicFrameLocks noGrp="1"/>
          </p:cNvGraphicFramePr>
          <p:nvPr>
            <p:extLst>
              <p:ext uri="{D42A27DB-BD31-4B8C-83A1-F6EECF244321}">
                <p14:modId xmlns:p14="http://schemas.microsoft.com/office/powerpoint/2010/main" val="1309668677"/>
              </p:ext>
            </p:extLst>
          </p:nvPr>
        </p:nvGraphicFramePr>
        <p:xfrm>
          <a:off x="8299265" y="926149"/>
          <a:ext cx="2082800" cy="914400"/>
        </p:xfrm>
        <a:graphic>
          <a:graphicData uri="http://schemas.openxmlformats.org/drawingml/2006/table">
            <a:tbl>
              <a:tblPr/>
              <a:tblGrid>
                <a:gridCol w="361950"/>
                <a:gridCol w="1112838"/>
                <a:gridCol w="608012"/>
              </a:tblGrid>
              <a:tr h="19843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pavarotti17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264" name="Rectangle 24"/>
          <p:cNvSpPr>
            <a:spLocks noChangeArrowheads="1"/>
          </p:cNvSpPr>
          <p:nvPr/>
        </p:nvSpPr>
        <p:spPr bwMode="auto">
          <a:xfrm>
            <a:off x="8834253" y="391162"/>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dirty="0">
                <a:solidFill>
                  <a:schemeClr val="bg1"/>
                </a:solidFill>
              </a:rPr>
              <a:t>MySQL</a:t>
            </a:r>
          </a:p>
        </p:txBody>
      </p:sp>
      <p:cxnSp>
        <p:nvCxnSpPr>
          <p:cNvPr id="10265" name="AutoShape 25"/>
          <p:cNvCxnSpPr>
            <a:cxnSpLocks noChangeShapeType="1"/>
            <a:stCxn id="10245" idx="3"/>
          </p:cNvCxnSpPr>
          <p:nvPr/>
        </p:nvCxnSpPr>
        <p:spPr bwMode="auto">
          <a:xfrm>
            <a:off x="3085700" y="1192849"/>
            <a:ext cx="1639503" cy="19415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68634" name="Group 26"/>
          <p:cNvGraphicFramePr>
            <a:graphicFrameLocks noGrp="1"/>
          </p:cNvGraphicFramePr>
          <p:nvPr>
            <p:extLst>
              <p:ext uri="{D42A27DB-BD31-4B8C-83A1-F6EECF244321}">
                <p14:modId xmlns:p14="http://schemas.microsoft.com/office/powerpoint/2010/main" val="965222818"/>
              </p:ext>
            </p:extLst>
          </p:nvPr>
        </p:nvGraphicFramePr>
        <p:xfrm>
          <a:off x="8324665" y="4582162"/>
          <a:ext cx="2082800" cy="914400"/>
        </p:xfrm>
        <a:graphic>
          <a:graphicData uri="http://schemas.openxmlformats.org/drawingml/2006/table">
            <a:tbl>
              <a:tblPr/>
              <a:tblGrid>
                <a:gridCol w="361950"/>
                <a:gridCol w="1112838"/>
                <a:gridCol w="608012"/>
              </a:tblGrid>
              <a:tr h="19843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685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test1234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843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test1234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284" name="AutoShape 44"/>
          <p:cNvSpPr>
            <a:spLocks noChangeArrowheads="1"/>
          </p:cNvSpPr>
          <p:nvPr/>
        </p:nvSpPr>
        <p:spPr bwMode="auto">
          <a:xfrm>
            <a:off x="8096065" y="2143762"/>
            <a:ext cx="2514600" cy="1828800"/>
          </a:xfrm>
          <a:prstGeom prst="can">
            <a:avLst>
              <a:gd name="adj" fmla="val 19880"/>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defRPr/>
            </a:pPr>
            <a:endParaRPr lang="zh-CN" altLang="zh-CN" sz="4000">
              <a:latin typeface="微软雅黑" pitchFamily="34" charset="-122"/>
            </a:endParaRPr>
          </a:p>
        </p:txBody>
      </p:sp>
      <p:graphicFrame>
        <p:nvGraphicFramePr>
          <p:cNvPr id="68653" name="Group 45"/>
          <p:cNvGraphicFramePr>
            <a:graphicFrameLocks noGrp="1"/>
          </p:cNvGraphicFramePr>
          <p:nvPr>
            <p:extLst>
              <p:ext uri="{D42A27DB-BD31-4B8C-83A1-F6EECF244321}">
                <p14:modId xmlns:p14="http://schemas.microsoft.com/office/powerpoint/2010/main" val="3903729775"/>
              </p:ext>
            </p:extLst>
          </p:nvPr>
        </p:nvGraphicFramePr>
        <p:xfrm>
          <a:off x="8299265" y="2600962"/>
          <a:ext cx="2082800" cy="1219200"/>
        </p:xfrm>
        <a:graphic>
          <a:graphicData uri="http://schemas.openxmlformats.org/drawingml/2006/table">
            <a:tbl>
              <a:tblPr/>
              <a:tblGrid>
                <a:gridCol w="361950"/>
                <a:gridCol w="1112838"/>
                <a:gridCol w="608012"/>
              </a:tblGrid>
              <a:tr h="19843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ID</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MEMBE_ID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INFO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19843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96850">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68288">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abcd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gn="l" eaLnBrk="0" hangingPunct="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lgn="l"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lgn="l"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lgn="l"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algn="l"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307" name="Rectangle 67"/>
          <p:cNvSpPr>
            <a:spLocks noChangeArrowheads="1"/>
          </p:cNvSpPr>
          <p:nvPr/>
        </p:nvSpPr>
        <p:spPr bwMode="auto">
          <a:xfrm>
            <a:off x="8826315" y="2143762"/>
            <a:ext cx="9797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b="1" dirty="0">
                <a:solidFill>
                  <a:schemeClr val="bg1"/>
                </a:solidFill>
              </a:rPr>
              <a:t>MySQL</a:t>
            </a:r>
          </a:p>
        </p:txBody>
      </p:sp>
      <p:sp>
        <p:nvSpPr>
          <p:cNvPr id="10308" name="Rectangle 68"/>
          <p:cNvSpPr>
            <a:spLocks noChangeArrowheads="1"/>
          </p:cNvSpPr>
          <p:nvPr/>
        </p:nvSpPr>
        <p:spPr bwMode="auto">
          <a:xfrm>
            <a:off x="8834253" y="4048762"/>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dirty="0">
                <a:solidFill>
                  <a:schemeClr val="bg1"/>
                </a:solidFill>
              </a:rPr>
              <a:t>MySQL</a:t>
            </a:r>
          </a:p>
        </p:txBody>
      </p:sp>
      <p:cxnSp>
        <p:nvCxnSpPr>
          <p:cNvPr id="10310" name="AutoShape 70"/>
          <p:cNvCxnSpPr>
            <a:cxnSpLocks noChangeShapeType="1"/>
            <a:endCxn id="10244" idx="2"/>
          </p:cNvCxnSpPr>
          <p:nvPr/>
        </p:nvCxnSpPr>
        <p:spPr bwMode="auto">
          <a:xfrm flipV="1">
            <a:off x="6801468" y="1230949"/>
            <a:ext cx="1294597" cy="18272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11" name="AutoShape 71"/>
          <p:cNvCxnSpPr>
            <a:cxnSpLocks noChangeShapeType="1"/>
            <a:endCxn id="10284" idx="2"/>
          </p:cNvCxnSpPr>
          <p:nvPr/>
        </p:nvCxnSpPr>
        <p:spPr bwMode="auto">
          <a:xfrm>
            <a:off x="6801468" y="3058162"/>
            <a:ext cx="129459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12" name="AutoShape 72"/>
          <p:cNvCxnSpPr>
            <a:cxnSpLocks noChangeShapeType="1"/>
            <a:endCxn id="10242" idx="2"/>
          </p:cNvCxnSpPr>
          <p:nvPr/>
        </p:nvCxnSpPr>
        <p:spPr bwMode="auto">
          <a:xfrm>
            <a:off x="6801468" y="3058162"/>
            <a:ext cx="1294597" cy="1830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13" name="Rectangle 73"/>
          <p:cNvSpPr>
            <a:spLocks noChangeArrowheads="1"/>
          </p:cNvSpPr>
          <p:nvPr/>
        </p:nvSpPr>
        <p:spPr bwMode="auto">
          <a:xfrm>
            <a:off x="1714100" y="1535749"/>
            <a:ext cx="13716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latin typeface="微软雅黑" panose="020B0503020204020204" pitchFamily="34" charset="-122"/>
              </a:rPr>
              <a:t>App</a:t>
            </a:r>
          </a:p>
        </p:txBody>
      </p:sp>
      <p:cxnSp>
        <p:nvCxnSpPr>
          <p:cNvPr id="10314" name="AutoShape 74"/>
          <p:cNvCxnSpPr>
            <a:cxnSpLocks noChangeShapeType="1"/>
            <a:stCxn id="10313" idx="3"/>
          </p:cNvCxnSpPr>
          <p:nvPr/>
        </p:nvCxnSpPr>
        <p:spPr bwMode="auto">
          <a:xfrm>
            <a:off x="3085700" y="1802449"/>
            <a:ext cx="1639503" cy="13319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15" name="Rectangle 75"/>
          <p:cNvSpPr>
            <a:spLocks noChangeArrowheads="1"/>
          </p:cNvSpPr>
          <p:nvPr/>
        </p:nvSpPr>
        <p:spPr bwMode="auto">
          <a:xfrm>
            <a:off x="1714100" y="2145349"/>
            <a:ext cx="13716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latin typeface="微软雅黑" panose="020B0503020204020204" pitchFamily="34" charset="-122"/>
              </a:rPr>
              <a:t>App</a:t>
            </a:r>
          </a:p>
        </p:txBody>
      </p:sp>
      <p:cxnSp>
        <p:nvCxnSpPr>
          <p:cNvPr id="10316" name="AutoShape 76"/>
          <p:cNvCxnSpPr>
            <a:cxnSpLocks noChangeShapeType="1"/>
            <a:stCxn id="10315" idx="3"/>
          </p:cNvCxnSpPr>
          <p:nvPr/>
        </p:nvCxnSpPr>
        <p:spPr bwMode="auto">
          <a:xfrm>
            <a:off x="3085700" y="2412049"/>
            <a:ext cx="1639503" cy="7223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17" name="Rectangle 77"/>
          <p:cNvSpPr>
            <a:spLocks noChangeArrowheads="1"/>
          </p:cNvSpPr>
          <p:nvPr/>
        </p:nvSpPr>
        <p:spPr bwMode="auto">
          <a:xfrm>
            <a:off x="1714100" y="2754949"/>
            <a:ext cx="13716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latin typeface="微软雅黑" panose="020B0503020204020204" pitchFamily="34" charset="-122"/>
              </a:rPr>
              <a:t>App</a:t>
            </a:r>
          </a:p>
        </p:txBody>
      </p:sp>
      <p:cxnSp>
        <p:nvCxnSpPr>
          <p:cNvPr id="10318" name="AutoShape 78"/>
          <p:cNvCxnSpPr>
            <a:cxnSpLocks noChangeShapeType="1"/>
            <a:stCxn id="10317" idx="3"/>
          </p:cNvCxnSpPr>
          <p:nvPr/>
        </p:nvCxnSpPr>
        <p:spPr bwMode="auto">
          <a:xfrm>
            <a:off x="3085700" y="3021649"/>
            <a:ext cx="1639503" cy="112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19" name="Rectangle 79"/>
          <p:cNvSpPr>
            <a:spLocks noChangeArrowheads="1"/>
          </p:cNvSpPr>
          <p:nvPr/>
        </p:nvSpPr>
        <p:spPr bwMode="auto">
          <a:xfrm>
            <a:off x="1714100" y="3364549"/>
            <a:ext cx="13716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latin typeface="微软雅黑" panose="020B0503020204020204" pitchFamily="34" charset="-122"/>
              </a:rPr>
              <a:t>App</a:t>
            </a:r>
          </a:p>
        </p:txBody>
      </p:sp>
      <p:cxnSp>
        <p:nvCxnSpPr>
          <p:cNvPr id="10320" name="AutoShape 80"/>
          <p:cNvCxnSpPr>
            <a:cxnSpLocks noChangeShapeType="1"/>
            <a:stCxn id="10319" idx="3"/>
          </p:cNvCxnSpPr>
          <p:nvPr/>
        </p:nvCxnSpPr>
        <p:spPr bwMode="auto">
          <a:xfrm flipV="1">
            <a:off x="3085700" y="3134362"/>
            <a:ext cx="1639503" cy="496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21" name="Rectangle 81"/>
          <p:cNvSpPr>
            <a:spLocks noChangeArrowheads="1"/>
          </p:cNvSpPr>
          <p:nvPr/>
        </p:nvSpPr>
        <p:spPr bwMode="auto">
          <a:xfrm>
            <a:off x="1714100" y="3974149"/>
            <a:ext cx="13716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latin typeface="微软雅黑" panose="020B0503020204020204" pitchFamily="34" charset="-122"/>
              </a:rPr>
              <a:t>App</a:t>
            </a:r>
          </a:p>
        </p:txBody>
      </p:sp>
      <p:cxnSp>
        <p:nvCxnSpPr>
          <p:cNvPr id="10322" name="AutoShape 82"/>
          <p:cNvCxnSpPr>
            <a:cxnSpLocks noChangeShapeType="1"/>
            <a:stCxn id="10321" idx="3"/>
          </p:cNvCxnSpPr>
          <p:nvPr/>
        </p:nvCxnSpPr>
        <p:spPr bwMode="auto">
          <a:xfrm flipV="1">
            <a:off x="3085700" y="3134362"/>
            <a:ext cx="1639503" cy="11064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23" name="Rectangle 83"/>
          <p:cNvSpPr>
            <a:spLocks noChangeArrowheads="1"/>
          </p:cNvSpPr>
          <p:nvPr/>
        </p:nvSpPr>
        <p:spPr bwMode="auto">
          <a:xfrm>
            <a:off x="1714100" y="4583749"/>
            <a:ext cx="13716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latin typeface="微软雅黑" panose="020B0503020204020204" pitchFamily="34" charset="-122"/>
              </a:rPr>
              <a:t>App</a:t>
            </a:r>
          </a:p>
        </p:txBody>
      </p:sp>
      <p:cxnSp>
        <p:nvCxnSpPr>
          <p:cNvPr id="10324" name="AutoShape 84"/>
          <p:cNvCxnSpPr>
            <a:cxnSpLocks noChangeShapeType="1"/>
            <a:stCxn id="10323" idx="3"/>
          </p:cNvCxnSpPr>
          <p:nvPr/>
        </p:nvCxnSpPr>
        <p:spPr bwMode="auto">
          <a:xfrm flipV="1">
            <a:off x="3085700" y="3134362"/>
            <a:ext cx="1639503" cy="17160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325" name="Rectangle 85"/>
          <p:cNvSpPr>
            <a:spLocks noChangeArrowheads="1"/>
          </p:cNvSpPr>
          <p:nvPr/>
        </p:nvSpPr>
        <p:spPr bwMode="auto">
          <a:xfrm>
            <a:off x="1714100" y="5193349"/>
            <a:ext cx="1371600" cy="533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a:latin typeface="微软雅黑" panose="020B0503020204020204" pitchFamily="34" charset="-122"/>
              </a:rPr>
              <a:t>App</a:t>
            </a:r>
          </a:p>
        </p:txBody>
      </p:sp>
      <p:cxnSp>
        <p:nvCxnSpPr>
          <p:cNvPr id="10326" name="AutoShape 86"/>
          <p:cNvCxnSpPr>
            <a:cxnSpLocks noChangeShapeType="1"/>
          </p:cNvCxnSpPr>
          <p:nvPr/>
        </p:nvCxnSpPr>
        <p:spPr bwMode="auto">
          <a:xfrm flipV="1">
            <a:off x="3004136" y="3251930"/>
            <a:ext cx="1639503" cy="23256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9" name="Cube 108"/>
          <p:cNvSpPr/>
          <p:nvPr/>
        </p:nvSpPr>
        <p:spPr>
          <a:xfrm>
            <a:off x="4664661" y="2713810"/>
            <a:ext cx="2136807" cy="940475"/>
          </a:xfrm>
          <a:prstGeom prst="cube">
            <a:avLst>
              <a:gd name="adj" fmla="val 2784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err="1" smtClean="0"/>
              <a:t>Mycat</a:t>
            </a:r>
            <a:endParaRPr lang="en-US" sz="2600" dirty="0"/>
          </a:p>
        </p:txBody>
      </p:sp>
    </p:spTree>
    <p:extLst>
      <p:ext uri="{BB962C8B-B14F-4D97-AF65-F5344CB8AC3E}">
        <p14:creationId xmlns:p14="http://schemas.microsoft.com/office/powerpoint/2010/main" val="3464518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2"/>
          <p:cNvSpPr>
            <a:spLocks noChangeArrowheads="1"/>
          </p:cNvSpPr>
          <p:nvPr/>
        </p:nvSpPr>
        <p:spPr bwMode="auto">
          <a:xfrm>
            <a:off x="248651" y="474162"/>
            <a:ext cx="8229600" cy="4525962"/>
          </a:xfrm>
          <a:prstGeom prst="rect">
            <a:avLst/>
          </a:prstGeom>
          <a:noFill/>
          <a:ln>
            <a:noFill/>
          </a:ln>
          <a:effectLst/>
          <a:extLst/>
        </p:spPr>
        <p:txBody>
          <a:bodyPr/>
          <a:lstStyle/>
          <a:p>
            <a:pPr marL="342900" indent="-342900" algn="l">
              <a:spcBef>
                <a:spcPct val="20000"/>
              </a:spcBef>
              <a:buFontTx/>
              <a:buChar char="•"/>
              <a:defRPr/>
            </a:pPr>
            <a:r>
              <a:rPr lang="zh-CN" altLang="en-US" sz="2800" dirty="0">
                <a:solidFill>
                  <a:srgbClr val="C0C0C0"/>
                </a:solidFill>
                <a:latin typeface="微软雅黑" pitchFamily="34" charset="-122"/>
              </a:rPr>
              <a:t>性能问题</a:t>
            </a:r>
            <a:endParaRPr lang="en-US" altLang="zh-CN" sz="2400" dirty="0">
              <a:solidFill>
                <a:srgbClr val="C0C0C0"/>
              </a:solidFill>
              <a:latin typeface="Times New Roman" pitchFamily="18" charset="0"/>
              <a:ea typeface="宋体" pitchFamily="2" charset="-122"/>
            </a:endParaRPr>
          </a:p>
          <a:p>
            <a:pPr marL="342900" indent="-342900" algn="l">
              <a:spcBef>
                <a:spcPct val="20000"/>
              </a:spcBef>
              <a:buFontTx/>
              <a:buChar char="•"/>
              <a:defRPr/>
            </a:pPr>
            <a:r>
              <a:rPr lang="zh-CN" altLang="en-US" sz="2800" dirty="0">
                <a:solidFill>
                  <a:srgbClr val="C0C0C0"/>
                </a:solidFill>
                <a:latin typeface="微软雅黑" pitchFamily="34" charset="-122"/>
              </a:rPr>
              <a:t>数据库连接过多</a:t>
            </a:r>
            <a:endParaRPr lang="en-US" altLang="zh-CN" sz="2800" dirty="0">
              <a:solidFill>
                <a:srgbClr val="C0C0C0"/>
              </a:solidFill>
              <a:latin typeface="微软雅黑" pitchFamily="34" charset="-122"/>
            </a:endParaRPr>
          </a:p>
          <a:p>
            <a:pPr marL="342900" indent="-342900" algn="l">
              <a:spcBef>
                <a:spcPct val="20000"/>
              </a:spcBef>
              <a:buFontTx/>
              <a:buChar char="•"/>
              <a:defRPr/>
            </a:pPr>
            <a:r>
              <a:rPr lang="en-US" altLang="zh-CN" sz="2800" dirty="0">
                <a:solidFill>
                  <a:srgbClr val="FF0000"/>
                </a:solidFill>
                <a:latin typeface="Arial" charset="0"/>
              </a:rPr>
              <a:t>E-R</a:t>
            </a:r>
            <a:r>
              <a:rPr lang="zh-CN" altLang="en-US" sz="2800" dirty="0">
                <a:solidFill>
                  <a:srgbClr val="FF0000"/>
                </a:solidFill>
                <a:latin typeface="Arial" charset="0"/>
              </a:rPr>
              <a:t>分片难处理</a:t>
            </a:r>
            <a:endParaRPr lang="zh-CN" altLang="en-US" sz="2800" dirty="0">
              <a:solidFill>
                <a:srgbClr val="FF0000"/>
              </a:solidFill>
              <a:latin typeface="微软雅黑" pitchFamily="34" charset="-122"/>
            </a:endParaRPr>
          </a:p>
          <a:p>
            <a:pPr marL="342900" indent="-342900" algn="l">
              <a:spcBef>
                <a:spcPct val="20000"/>
              </a:spcBef>
              <a:buFontTx/>
              <a:buChar char="•"/>
              <a:defRPr/>
            </a:pPr>
            <a:r>
              <a:rPr lang="zh-CN" altLang="en-US" sz="2800" dirty="0">
                <a:solidFill>
                  <a:schemeClr val="bg2">
                    <a:lumMod val="40000"/>
                    <a:lumOff val="60000"/>
                  </a:schemeClr>
                </a:solidFill>
                <a:latin typeface="微软雅黑" pitchFamily="34" charset="-122"/>
              </a:rPr>
              <a:t>可用性问题</a:t>
            </a:r>
          </a:p>
          <a:p>
            <a:pPr marL="742950" lvl="1" indent="-285750" algn="l">
              <a:spcBef>
                <a:spcPct val="20000"/>
              </a:spcBef>
              <a:buFontTx/>
              <a:buChar char="–"/>
              <a:defRPr/>
            </a:pPr>
            <a:r>
              <a:rPr lang="en-US" altLang="zh-CN" sz="2400" dirty="0">
                <a:solidFill>
                  <a:srgbClr val="C0C0C0"/>
                </a:solidFill>
                <a:latin typeface="Times New Roman" pitchFamily="18" charset="0"/>
                <a:ea typeface="宋体" pitchFamily="2" charset="-122"/>
              </a:rPr>
              <a:t>Standby</a:t>
            </a:r>
            <a:r>
              <a:rPr lang="zh-CN" altLang="en-US" sz="2400" dirty="0">
                <a:solidFill>
                  <a:srgbClr val="C0C0C0"/>
                </a:solidFill>
                <a:latin typeface="Times New Roman" pitchFamily="18" charset="0"/>
                <a:ea typeface="宋体" pitchFamily="2" charset="-122"/>
              </a:rPr>
              <a:t>切换故障</a:t>
            </a:r>
          </a:p>
          <a:p>
            <a:pPr marL="342900" indent="-342900" algn="l">
              <a:spcBef>
                <a:spcPct val="20000"/>
              </a:spcBef>
              <a:buFontTx/>
              <a:buChar char="•"/>
              <a:defRPr/>
            </a:pPr>
            <a:r>
              <a:rPr lang="zh-CN" altLang="en-US" sz="2800" dirty="0">
                <a:solidFill>
                  <a:srgbClr val="C0C0C0"/>
                </a:solidFill>
                <a:latin typeface="微软雅黑" pitchFamily="34" charset="-122"/>
              </a:rPr>
              <a:t>成本和伸缩性问题</a:t>
            </a:r>
          </a:p>
          <a:p>
            <a:pPr marL="742950" lvl="1" indent="-285750" algn="l">
              <a:spcBef>
                <a:spcPct val="20000"/>
              </a:spcBef>
              <a:buFontTx/>
              <a:buChar char="–"/>
              <a:defRPr/>
            </a:pPr>
            <a:r>
              <a:rPr lang="zh-CN" altLang="en-US" sz="2400" dirty="0">
                <a:solidFill>
                  <a:srgbClr val="C0C0C0"/>
                </a:solidFill>
                <a:latin typeface="Times New Roman" pitchFamily="18" charset="0"/>
                <a:ea typeface="宋体" pitchFamily="2" charset="-122"/>
              </a:rPr>
              <a:t>依赖高成本的硬件设备</a:t>
            </a:r>
          </a:p>
          <a:p>
            <a:pPr marL="342900" indent="-342900" algn="l">
              <a:spcBef>
                <a:spcPct val="20000"/>
              </a:spcBef>
              <a:buFontTx/>
              <a:buChar char="•"/>
              <a:defRPr/>
            </a:pPr>
            <a:endParaRPr lang="en-US" altLang="zh-CN" sz="2800" dirty="0">
              <a:solidFill>
                <a:srgbClr val="C0C0C0"/>
              </a:solidFill>
              <a:latin typeface="宋体" pitchFamily="2" charset="-122"/>
              <a:ea typeface="宋体" pitchFamily="2" charset="-122"/>
            </a:endParaRPr>
          </a:p>
        </p:txBody>
      </p:sp>
      <p:sp>
        <p:nvSpPr>
          <p:cNvPr id="2" name="Title 1"/>
          <p:cNvSpPr>
            <a:spLocks noGrp="1"/>
          </p:cNvSpPr>
          <p:nvPr>
            <p:ph type="title"/>
          </p:nvPr>
        </p:nvSpPr>
        <p:spPr>
          <a:xfrm>
            <a:off x="251075" y="5247728"/>
            <a:ext cx="8534400" cy="1507067"/>
          </a:xfrm>
        </p:spPr>
        <p:txBody>
          <a:bodyPr/>
          <a:lstStyle/>
          <a:p>
            <a:r>
              <a:rPr lang="en-US" altLang="zh-CN" dirty="0" err="1" smtClean="0"/>
              <a:t>Mycat</a:t>
            </a:r>
            <a:r>
              <a:rPr lang="en-US" altLang="zh-CN" dirty="0" smtClean="0"/>
              <a:t> ER</a:t>
            </a:r>
            <a:r>
              <a:rPr lang="zh-CN" altLang="en-US" dirty="0" smtClean="0"/>
              <a:t>分片</a:t>
            </a:r>
            <a:endParaRPr lang="en-US" dirty="0"/>
          </a:p>
        </p:txBody>
      </p:sp>
      <p:sp>
        <p:nvSpPr>
          <p:cNvPr id="5" name="Rounded Rectangle 4"/>
          <p:cNvSpPr/>
          <p:nvPr/>
        </p:nvSpPr>
        <p:spPr>
          <a:xfrm>
            <a:off x="7965297" y="1205319"/>
            <a:ext cx="1810270" cy="787111"/>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host1</a:t>
            </a:r>
            <a:endParaRPr lang="en-US" dirty="0"/>
          </a:p>
        </p:txBody>
      </p:sp>
      <p:sp>
        <p:nvSpPr>
          <p:cNvPr id="6" name="Rounded Rectangle 5"/>
          <p:cNvSpPr/>
          <p:nvPr/>
        </p:nvSpPr>
        <p:spPr>
          <a:xfrm>
            <a:off x="7965297" y="2406627"/>
            <a:ext cx="1810270" cy="787111"/>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host2</a:t>
            </a:r>
            <a:endParaRPr lang="en-US" dirty="0"/>
          </a:p>
        </p:txBody>
      </p:sp>
      <p:sp>
        <p:nvSpPr>
          <p:cNvPr id="7" name="Rounded Rectangle 6"/>
          <p:cNvSpPr/>
          <p:nvPr/>
        </p:nvSpPr>
        <p:spPr>
          <a:xfrm>
            <a:off x="7965297" y="3470200"/>
            <a:ext cx="1810270" cy="787111"/>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host3</a:t>
            </a:r>
          </a:p>
        </p:txBody>
      </p:sp>
      <p:sp>
        <p:nvSpPr>
          <p:cNvPr id="8" name="Rounded Rectangle 7"/>
          <p:cNvSpPr/>
          <p:nvPr/>
        </p:nvSpPr>
        <p:spPr>
          <a:xfrm>
            <a:off x="7998625" y="4554413"/>
            <a:ext cx="1810270" cy="787111"/>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host4</a:t>
            </a:r>
          </a:p>
        </p:txBody>
      </p:sp>
      <p:sp>
        <p:nvSpPr>
          <p:cNvPr id="9" name="Cube 8"/>
          <p:cNvSpPr/>
          <p:nvPr/>
        </p:nvSpPr>
        <p:spPr>
          <a:xfrm>
            <a:off x="4951020" y="2569752"/>
            <a:ext cx="2136807" cy="940475"/>
          </a:xfrm>
          <a:prstGeom prst="cube">
            <a:avLst>
              <a:gd name="adj" fmla="val 27841"/>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00" dirty="0" err="1" smtClean="0"/>
              <a:t>Mycat</a:t>
            </a:r>
            <a:endParaRPr lang="en-US" sz="2600" dirty="0"/>
          </a:p>
        </p:txBody>
      </p:sp>
      <p:sp>
        <p:nvSpPr>
          <p:cNvPr id="10" name="Folded Corner 9"/>
          <p:cNvSpPr/>
          <p:nvPr/>
        </p:nvSpPr>
        <p:spPr>
          <a:xfrm>
            <a:off x="951886" y="2431748"/>
            <a:ext cx="2396690" cy="825102"/>
          </a:xfrm>
          <a:prstGeom prst="foldedCorner">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Customer1</a:t>
            </a:r>
          </a:p>
          <a:p>
            <a:r>
              <a:rPr lang="en-US" altLang="zh-CN" dirty="0" smtClean="0"/>
              <a:t>Customer100</a:t>
            </a:r>
            <a:endParaRPr lang="en-US" dirty="0"/>
          </a:p>
        </p:txBody>
      </p:sp>
      <p:sp>
        <p:nvSpPr>
          <p:cNvPr id="11" name="Folded Corner 10"/>
          <p:cNvSpPr/>
          <p:nvPr/>
        </p:nvSpPr>
        <p:spPr>
          <a:xfrm>
            <a:off x="9490509" y="654537"/>
            <a:ext cx="2568341" cy="825102"/>
          </a:xfrm>
          <a:prstGeom prst="foldedCorner">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Customer1</a:t>
            </a:r>
            <a:endParaRPr lang="en-US" dirty="0"/>
          </a:p>
        </p:txBody>
      </p:sp>
      <p:sp>
        <p:nvSpPr>
          <p:cNvPr id="12" name="Folded Corner 11"/>
          <p:cNvSpPr/>
          <p:nvPr/>
        </p:nvSpPr>
        <p:spPr>
          <a:xfrm>
            <a:off x="9662160" y="2604475"/>
            <a:ext cx="2396690" cy="825102"/>
          </a:xfrm>
          <a:prstGeom prst="foldedCorner">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Customer100</a:t>
            </a:r>
            <a:endParaRPr lang="en-US" dirty="0"/>
          </a:p>
        </p:txBody>
      </p:sp>
      <p:sp>
        <p:nvSpPr>
          <p:cNvPr id="13" name="Folded Corner 12"/>
          <p:cNvSpPr/>
          <p:nvPr/>
        </p:nvSpPr>
        <p:spPr>
          <a:xfrm>
            <a:off x="894755" y="3212274"/>
            <a:ext cx="3213431" cy="1540245"/>
          </a:xfrm>
          <a:prstGeom prst="folded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Custermer1 -&gt; Order1</a:t>
            </a:r>
          </a:p>
          <a:p>
            <a:r>
              <a:rPr lang="en-US" dirty="0" smtClean="0"/>
              <a:t>Cutermer100 -&gt; Order100</a:t>
            </a:r>
          </a:p>
          <a:p>
            <a:r>
              <a:rPr lang="en-US" dirty="0" smtClean="0"/>
              <a:t>Custermer1 -&gt; Order2</a:t>
            </a:r>
          </a:p>
          <a:p>
            <a:r>
              <a:rPr lang="en-US" dirty="0" smtClean="0"/>
              <a:t>Custermer100 -&gt; Order 3</a:t>
            </a:r>
            <a:endParaRPr lang="en-US" dirty="0"/>
          </a:p>
        </p:txBody>
      </p:sp>
      <p:sp>
        <p:nvSpPr>
          <p:cNvPr id="14" name="Folded Corner 13"/>
          <p:cNvSpPr/>
          <p:nvPr/>
        </p:nvSpPr>
        <p:spPr>
          <a:xfrm>
            <a:off x="10523277" y="1265095"/>
            <a:ext cx="1286922" cy="814311"/>
          </a:xfrm>
          <a:prstGeom prst="folded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Order1</a:t>
            </a:r>
          </a:p>
          <a:p>
            <a:r>
              <a:rPr lang="en-US" dirty="0" smtClean="0"/>
              <a:t>Order2</a:t>
            </a:r>
          </a:p>
        </p:txBody>
      </p:sp>
      <p:sp>
        <p:nvSpPr>
          <p:cNvPr id="15" name="Folded Corner 14"/>
          <p:cNvSpPr/>
          <p:nvPr/>
        </p:nvSpPr>
        <p:spPr>
          <a:xfrm>
            <a:off x="10523277" y="3328408"/>
            <a:ext cx="1286922" cy="814311"/>
          </a:xfrm>
          <a:prstGeom prst="foldedCorner">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Order3</a:t>
            </a:r>
          </a:p>
          <a:p>
            <a:r>
              <a:rPr lang="en-US" dirty="0" smtClean="0"/>
              <a:t>Order100</a:t>
            </a:r>
          </a:p>
        </p:txBody>
      </p:sp>
      <p:sp>
        <p:nvSpPr>
          <p:cNvPr id="16" name="Right Arrow 15"/>
          <p:cNvSpPr/>
          <p:nvPr/>
        </p:nvSpPr>
        <p:spPr>
          <a:xfrm>
            <a:off x="4033248" y="2905222"/>
            <a:ext cx="850133" cy="34456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6976024" y="2854532"/>
            <a:ext cx="850133" cy="344567"/>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764504" y="5711673"/>
            <a:ext cx="7427495" cy="923330"/>
          </a:xfrm>
          <a:prstGeom prst="rect">
            <a:avLst/>
          </a:prstGeom>
        </p:spPr>
        <p:txBody>
          <a:bodyPr wrap="square">
            <a:spAutoFit/>
          </a:bodyPr>
          <a:lstStyle/>
          <a:p>
            <a:r>
              <a:rPr lang="zh-CN" altLang="en-US" dirty="0" smtClean="0">
                <a:solidFill>
                  <a:srgbClr val="FFFF00"/>
                </a:solidFill>
              </a:rPr>
              <a:t>存在关联关系的父子表在数据插入的过程中，子表会被</a:t>
            </a:r>
            <a:r>
              <a:rPr lang="en-US" altLang="zh-CN" dirty="0" err="1" smtClean="0">
                <a:solidFill>
                  <a:srgbClr val="FFFF00"/>
                </a:solidFill>
              </a:rPr>
              <a:t>Mycat</a:t>
            </a:r>
            <a:r>
              <a:rPr lang="zh-CN" altLang="en-US" dirty="0" smtClean="0">
                <a:solidFill>
                  <a:srgbClr val="FFFF00"/>
                </a:solidFill>
              </a:rPr>
              <a:t>路由到其相关父表记录的节点上，从而父子表的</a:t>
            </a:r>
            <a:r>
              <a:rPr lang="en-US" altLang="zh-CN" dirty="0" smtClean="0">
                <a:solidFill>
                  <a:srgbClr val="FFFF00"/>
                </a:solidFill>
              </a:rPr>
              <a:t>Join</a:t>
            </a:r>
            <a:r>
              <a:rPr lang="zh-CN" altLang="en-US" dirty="0" smtClean="0">
                <a:solidFill>
                  <a:srgbClr val="FFFF00"/>
                </a:solidFill>
              </a:rPr>
              <a:t>查询可以下推到各个数据库节点上完成，这是最高效的跨节点</a:t>
            </a:r>
            <a:r>
              <a:rPr lang="en-US" altLang="zh-CN" dirty="0" smtClean="0">
                <a:solidFill>
                  <a:srgbClr val="FFFF00"/>
                </a:solidFill>
              </a:rPr>
              <a:t>Join</a:t>
            </a:r>
            <a:r>
              <a:rPr lang="zh-CN" altLang="en-US" dirty="0" smtClean="0">
                <a:solidFill>
                  <a:srgbClr val="FFFF00"/>
                </a:solidFill>
              </a:rPr>
              <a:t>处理技术，也是</a:t>
            </a:r>
            <a:r>
              <a:rPr lang="en-US" altLang="zh-CN" dirty="0" err="1" smtClean="0">
                <a:solidFill>
                  <a:srgbClr val="FFFF00"/>
                </a:solidFill>
              </a:rPr>
              <a:t>Mycat</a:t>
            </a:r>
            <a:r>
              <a:rPr lang="zh-CN" altLang="en-US" dirty="0" smtClean="0">
                <a:solidFill>
                  <a:srgbClr val="FFFF00"/>
                </a:solidFill>
              </a:rPr>
              <a:t>首创</a:t>
            </a:r>
            <a:endParaRPr lang="en-US" dirty="0">
              <a:solidFill>
                <a:srgbClr val="FFFF00"/>
              </a:solidFill>
            </a:endParaRPr>
          </a:p>
        </p:txBody>
      </p:sp>
    </p:spTree>
    <p:extLst>
      <p:ext uri="{BB962C8B-B14F-4D97-AF65-F5344CB8AC3E}">
        <p14:creationId xmlns:p14="http://schemas.microsoft.com/office/powerpoint/2010/main" val="294723780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182</TotalTime>
  <Words>1161</Words>
  <Application>Microsoft Office PowerPoint</Application>
  <PresentationFormat>Widescreen</PresentationFormat>
  <Paragraphs>182</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宋体</vt:lpstr>
      <vt:lpstr>微软雅黑</vt:lpstr>
      <vt:lpstr>幼圆</vt:lpstr>
      <vt:lpstr>Arial</vt:lpstr>
      <vt:lpstr>Century Gothic</vt:lpstr>
      <vt:lpstr>Times New Roman</vt:lpstr>
      <vt:lpstr>Wingdings 3</vt:lpstr>
      <vt:lpstr>Slice</vt:lpstr>
      <vt:lpstr>MYCAT来了</vt:lpstr>
      <vt:lpstr>Mycat之前世今生</vt:lpstr>
      <vt:lpstr>Mycat社区的发展</vt:lpstr>
      <vt:lpstr>Mycat是什么</vt:lpstr>
      <vt:lpstr>为什么选择Mycat</vt:lpstr>
      <vt:lpstr>Mycat解决的问题</vt:lpstr>
      <vt:lpstr>PowerPoint Presentation</vt:lpstr>
      <vt:lpstr>Mycat引入 连接复用解决多应用竞争问题</vt:lpstr>
      <vt:lpstr>Mycat ER分片</vt:lpstr>
      <vt:lpstr>Mycat全局表</vt:lpstr>
      <vt:lpstr>Mycat跨分片解决方案汇总</vt:lpstr>
      <vt:lpstr>Mycat读写分离和自动切换机制</vt:lpstr>
      <vt:lpstr>Mycat的高可靠性方案（上）</vt:lpstr>
      <vt:lpstr>Mycat高可靠性方案（下）</vt:lpstr>
      <vt:lpstr>Mycat的原理</vt:lpstr>
      <vt:lpstr>Mycat架构图</vt:lpstr>
      <vt:lpstr>Mycat高效NIO和线程设计</vt:lpstr>
      <vt:lpstr>Mycat对多租户应用的支持</vt:lpstr>
      <vt:lpstr>Mycat对多数据库的支持</vt:lpstr>
      <vt:lpstr>Mycat性能测试报告</vt:lpstr>
      <vt:lpstr>Mycat生产案例</vt:lpstr>
      <vt:lpstr>Mycat Web</vt:lpstr>
      <vt:lpstr>使用Mycat</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MYCAT来了</dc:title>
  <dc:creator>Wu, Zhi-Hui (ES-APPS-GD-SH)</dc:creator>
  <cp:lastModifiedBy>Wu, Zhi-Hui (ES-APPS-GD-SH)</cp:lastModifiedBy>
  <cp:revision>27</cp:revision>
  <dcterms:created xsi:type="dcterms:W3CDTF">2015-04-24T07:06:52Z</dcterms:created>
  <dcterms:modified xsi:type="dcterms:W3CDTF">2015-04-24T10:09:51Z</dcterms:modified>
</cp:coreProperties>
</file>