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  <p:sldMasterId id="2147485491" r:id="rId2"/>
  </p:sldMasterIdLst>
  <p:notesMasterIdLst>
    <p:notesMasterId r:id="rId12"/>
  </p:notesMasterIdLst>
  <p:handoutMasterIdLst>
    <p:handoutMasterId r:id="rId13"/>
  </p:handoutMasterIdLst>
  <p:sldIdLst>
    <p:sldId id="256" r:id="rId3"/>
    <p:sldId id="1035" r:id="rId4"/>
    <p:sldId id="1037" r:id="rId5"/>
    <p:sldId id="1039" r:id="rId6"/>
    <p:sldId id="1038" r:id="rId7"/>
    <p:sldId id="1041" r:id="rId8"/>
    <p:sldId id="1042" r:id="rId9"/>
    <p:sldId id="1044" r:id="rId10"/>
    <p:sldId id="1045" r:id="rId11"/>
  </p:sldIdLst>
  <p:sldSz cx="9906000" cy="6858000" type="A4"/>
  <p:notesSz cx="6805613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6600"/>
    <a:srgbClr val="FFFF00"/>
    <a:srgbClr val="C7FFD2"/>
    <a:srgbClr val="99FF33"/>
    <a:srgbClr val="FF3300"/>
    <a:srgbClr val="DCB0B0"/>
    <a:srgbClr val="339933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12" autoAdjust="0"/>
    <p:restoredTop sz="80213" autoAdjust="0"/>
  </p:normalViewPr>
  <p:slideViewPr>
    <p:cSldViewPr>
      <p:cViewPr varScale="1">
        <p:scale>
          <a:sx n="75" d="100"/>
          <a:sy n="75" d="100"/>
        </p:scale>
        <p:origin x="-1230" y="-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093F77B8-765A-41D0-93B1-9F9E64280066}" type="datetimeFigureOut">
              <a:rPr lang="en-US"/>
              <a:pPr>
                <a:defRPr/>
              </a:pPr>
              <a:t>9/22/2011</a:t>
            </a:fld>
            <a:endParaRPr lang="en-US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9063F5F6-505C-4709-BFB6-4E2F07A9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20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3" tIns="45917" rIns="91833" bIns="45917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3" tIns="45917" rIns="91833" bIns="45917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0037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3" tIns="45917" rIns="91833" bIns="459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3" tIns="45917" rIns="91833" bIns="45917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3" tIns="45917" rIns="91833" bIns="45917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628A1EC-0EF2-445E-BB8B-708EE1BD2A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2744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668D56-0A0B-4609-8746-7C468BF2DBE2}" type="slidenum">
              <a:rPr lang="en-US" altLang="ko-KR" smtClean="0">
                <a:latin typeface="굴림" charset="-127"/>
                <a:ea typeface="굴림" charset="-127"/>
              </a:rPr>
              <a:pPr/>
              <a:t>0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2113" y="434975"/>
            <a:ext cx="2609850" cy="1133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gray">
          <a:xfrm>
            <a:off x="379413" y="439738"/>
            <a:ext cx="2273300" cy="4016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lnSpc>
                <a:spcPct val="120000"/>
              </a:lnSpc>
              <a:buFont typeface="Wingdings 2" pitchFamily="18" charset="2"/>
              <a:buNone/>
              <a:tabLst>
                <a:tab pos="482600" algn="l"/>
              </a:tabLst>
              <a:defRPr/>
            </a:pPr>
            <a:r>
              <a:rPr lang="en-US" altLang="ko-KR" sz="16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Confidential</a:t>
            </a:r>
            <a:endParaRPr lang="ko-KR" altLang="en-US" sz="1600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2100" y="2344738"/>
            <a:ext cx="6772275" cy="5794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>
                <a:latin typeface="Arial" charset="0"/>
                <a:cs typeface="Arial" charset="0"/>
              </a:rPr>
              <a:t>Personal Media Platform </a:t>
            </a:r>
            <a:r>
              <a:rPr lang="ko-KR" altLang="en-US" sz="3200">
                <a:latin typeface="Arial" charset="0"/>
                <a:cs typeface="Arial" charset="0"/>
              </a:rPr>
              <a:t>구축 사업</a:t>
            </a:r>
          </a:p>
        </p:txBody>
      </p:sp>
      <p:cxnSp>
        <p:nvCxnSpPr>
          <p:cNvPr id="8" name="직선 연결선 14"/>
          <p:cNvCxnSpPr>
            <a:cxnSpLocks noChangeShapeType="1"/>
          </p:cNvCxnSpPr>
          <p:nvPr/>
        </p:nvCxnSpPr>
        <p:spPr bwMode="auto">
          <a:xfrm rot="10800000" flipH="1">
            <a:off x="1173163" y="3027363"/>
            <a:ext cx="7559675" cy="15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863544" y="3173410"/>
            <a:ext cx="8178912" cy="812790"/>
          </a:xfrm>
        </p:spPr>
        <p:txBody>
          <a:bodyPr/>
          <a:lstStyle>
            <a:lvl1pPr algn="ctr">
              <a:defRPr sz="2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5270562" y="4779963"/>
            <a:ext cx="3771894" cy="425245"/>
          </a:xfrm>
        </p:spPr>
        <p:txBody>
          <a:bodyPr anchor="ctr"/>
          <a:lstStyle>
            <a:lvl1pPr algn="r">
              <a:defRPr sz="20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92975" y="274638"/>
            <a:ext cx="2305050" cy="9096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73063" y="274638"/>
            <a:ext cx="6767512" cy="9096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9144000" cy="454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81000" y="728663"/>
            <a:ext cx="9144000" cy="6096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  <a:endParaRPr lang="ko-KR" alt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202" r="2580"/>
          <a:stretch>
            <a:fillRect/>
          </a:stretch>
        </p:blipFill>
        <p:spPr bwMode="auto">
          <a:xfrm>
            <a:off x="0" y="2744788"/>
            <a:ext cx="9906000" cy="274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8640763" y="6210300"/>
            <a:ext cx="1090612" cy="422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9256713" y="179388"/>
            <a:ext cx="474662" cy="511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16150" y="2781300"/>
            <a:ext cx="7200900" cy="1143000"/>
          </a:xfrm>
        </p:spPr>
        <p:txBody>
          <a:bodyPr anchor="ctr"/>
          <a:lstStyle>
            <a:lvl1pPr algn="l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21088" y="5624513"/>
            <a:ext cx="4799012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73050" y="1628775"/>
            <a:ext cx="4603750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28775"/>
            <a:ext cx="4603750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92975" y="44450"/>
            <a:ext cx="2339975" cy="62642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44450"/>
            <a:ext cx="6867525" cy="62642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813" y="236500"/>
            <a:ext cx="9144000" cy="454025"/>
          </a:xfrm>
        </p:spPr>
        <p:txBody>
          <a:bodyPr anchor="b"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813" y="729450"/>
            <a:ext cx="9147199" cy="609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4953000" y="236500"/>
            <a:ext cx="4571999" cy="453600"/>
          </a:xfrm>
        </p:spPr>
        <p:txBody>
          <a:bodyPr anchor="b">
            <a:noAutofit/>
          </a:bodyPr>
          <a:lstStyle>
            <a:lvl1pPr algn="r"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1000" y="836577"/>
            <a:ext cx="4536000" cy="3650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89000" y="836577"/>
            <a:ext cx="4536000" cy="3650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74638"/>
            <a:ext cx="9144000" cy="454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유형을 편집하려면 누르십시오</a:t>
            </a:r>
            <a:r>
              <a:rPr lang="en-US" altLang="ko-KR" smtClean="0"/>
              <a:t>.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728663"/>
            <a:ext cx="9144000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0"/>
            <a:endParaRPr lang="en-US" altLang="ko-KR" smtClean="0"/>
          </a:p>
        </p:txBody>
      </p:sp>
      <p:sp>
        <p:nvSpPr>
          <p:cNvPr id="5146" name="Line 26"/>
          <p:cNvSpPr>
            <a:spLocks noChangeShapeType="1"/>
          </p:cNvSpPr>
          <p:nvPr/>
        </p:nvSpPr>
        <p:spPr bwMode="auto">
          <a:xfrm>
            <a:off x="0" y="692150"/>
            <a:ext cx="9906000" cy="0"/>
          </a:xfrm>
          <a:prstGeom prst="lin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endParaRPr lang="ko-KR" altLang="en-US" sz="900" b="0"/>
          </a:p>
        </p:txBody>
      </p:sp>
      <p:sp>
        <p:nvSpPr>
          <p:cNvPr id="6" name="AcnStamp_ID_6" hidden="1"/>
          <p:cNvSpPr/>
          <p:nvPr>
            <p:custDataLst>
              <p:tags r:id="rId16"/>
            </p:custDataLst>
          </p:nvPr>
        </p:nvSpPr>
        <p:spPr bwMode="gray">
          <a:xfrm>
            <a:off x="5934075" y="-2147483648"/>
            <a:ext cx="1382713" cy="2147483647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>
              <a:defRPr/>
            </a:pPr>
            <a:r>
              <a:rPr lang="en-US" altLang="ko-KR" sz="1400"/>
              <a:t>MASTER STAMP</a:t>
            </a:r>
            <a:endParaRPr lang="ko-KR" altLang="en-US" sz="1400"/>
          </a:p>
        </p:txBody>
      </p:sp>
      <p:cxnSp>
        <p:nvCxnSpPr>
          <p:cNvPr id="1030" name="AcnStpConnector_ID_7" hidden="1"/>
          <p:cNvCxnSpPr>
            <a:cxnSpLocks noChangeShapeType="1"/>
            <a:stCxn id="6" idx="2"/>
            <a:endCxn id="6" idx="0"/>
          </p:cNvCxnSpPr>
          <p:nvPr>
            <p:custDataLst>
              <p:tags r:id="rId17"/>
            </p:custDataLst>
          </p:nvPr>
        </p:nvCxnSpPr>
        <p:spPr bwMode="gray">
          <a:xfrm>
            <a:off x="5934075" y="-2147483648"/>
            <a:ext cx="13827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1" name="AcnStpConnector_ID_8" hidden="1"/>
          <p:cNvCxnSpPr>
            <a:cxnSpLocks noChangeShapeType="1"/>
            <a:stCxn id="6" idx="4"/>
            <a:endCxn id="6" idx="6"/>
          </p:cNvCxnSpPr>
          <p:nvPr>
            <p:custDataLst>
              <p:tags r:id="rId18"/>
            </p:custDataLst>
          </p:nvPr>
        </p:nvCxnSpPr>
        <p:spPr bwMode="gray">
          <a:xfrm>
            <a:off x="5934075" y="2147483647"/>
            <a:ext cx="13827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pic>
        <p:nvPicPr>
          <p:cNvPr id="1032" name="Picture 6" descr="skt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25413" y="6353175"/>
            <a:ext cx="1008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664075" y="6605588"/>
            <a:ext cx="581025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fld id="{FFAB4268-F927-4FEA-A11F-49EA6E6D16DE}" type="slidenum">
              <a:rPr lang="ko-KR" altLang="en-US" sz="1000">
                <a:latin typeface="Arial" pitchFamily="34" charset="0"/>
                <a:cs typeface="Arial" pitchFamily="34" charset="0"/>
              </a:rPr>
              <a:pPr algn="ctr">
                <a:defRPr/>
              </a:pPr>
              <a:t>‹#›</a:t>
            </a:fld>
            <a:endParaRPr lang="ko-KR" altLang="en-US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71" r:id="rId1"/>
    <p:sldLayoutId id="2147485748" r:id="rId2"/>
    <p:sldLayoutId id="2147485749" r:id="rId3"/>
    <p:sldLayoutId id="2147485750" r:id="rId4"/>
    <p:sldLayoutId id="2147485751" r:id="rId5"/>
    <p:sldLayoutId id="2147485752" r:id="rId6"/>
    <p:sldLayoutId id="2147485753" r:id="rId7"/>
    <p:sldLayoutId id="2147485754" r:id="rId8"/>
    <p:sldLayoutId id="2147485755" r:id="rId9"/>
    <p:sldLayoutId id="2147485756" r:id="rId10"/>
    <p:sldLayoutId id="2147485757" r:id="rId11"/>
    <p:sldLayoutId id="2147485758" r:id="rId12"/>
    <p:sldLayoutId id="2147485759" r:id="rId13"/>
    <p:sldLayoutId id="2147485760" r:id="rId14"/>
  </p:sldLayoutIdLst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buFont typeface="Wingdings 2" pitchFamily="18" charset="2"/>
        <a:buChar char="•"/>
        <a:tabLst>
          <a:tab pos="482600" algn="l"/>
        </a:tabLst>
        <a:defRPr kumimoji="1" sz="1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82600" indent="-190500" algn="l" rtl="0" eaLnBrk="0" fontAlgn="base" latinLnBrk="1" hangingPunct="0">
        <a:spcBef>
          <a:spcPct val="20000"/>
        </a:spcBef>
        <a:spcAft>
          <a:spcPct val="0"/>
        </a:spcAft>
        <a:buChar char="–"/>
        <a:tabLst>
          <a:tab pos="482600" algn="l"/>
        </a:tabLst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63600" indent="-190500" algn="l" rtl="0" eaLnBrk="0" fontAlgn="base" latinLnBrk="1" hangingPunct="0">
        <a:spcBef>
          <a:spcPct val="20000"/>
        </a:spcBef>
        <a:spcAft>
          <a:spcPct val="0"/>
        </a:spcAft>
        <a:buChar char="•"/>
        <a:tabLst>
          <a:tab pos="482600" algn="l"/>
        </a:tabLst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44600" indent="-190500" algn="l" rtl="0" eaLnBrk="0" fontAlgn="base" latinLnBrk="1" hangingPunct="0">
        <a:spcBef>
          <a:spcPct val="20000"/>
        </a:spcBef>
        <a:spcAft>
          <a:spcPct val="0"/>
        </a:spcAft>
        <a:buChar char="–"/>
        <a:tabLst>
          <a:tab pos="482600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482600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482600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482600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482600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482600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/>
          <p:cNvPicPr>
            <a:picLocks noChangeAspect="1" noChangeArrowheads="1"/>
          </p:cNvPicPr>
          <p:nvPr/>
        </p:nvPicPr>
        <p:blipFill>
          <a:blip r:embed="rId13" cstate="print"/>
          <a:srcRect l="1131" r="6096"/>
          <a:stretch>
            <a:fillRect/>
          </a:stretch>
        </p:blipFill>
        <p:spPr bwMode="auto">
          <a:xfrm>
            <a:off x="0" y="333375"/>
            <a:ext cx="99060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7938" y="44450"/>
            <a:ext cx="31321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1628775"/>
            <a:ext cx="93599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pic>
        <p:nvPicPr>
          <p:cNvPr id="2053" name="Picture 1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>
            <a:off x="488950" y="6450013"/>
            <a:ext cx="754063" cy="292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054" name="Picture 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gray">
          <a:xfrm>
            <a:off x="9517063" y="152400"/>
            <a:ext cx="255587" cy="273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47" name="Text Box 23"/>
          <p:cNvSpPr txBox="1">
            <a:spLocks noChangeArrowheads="1"/>
          </p:cNvSpPr>
          <p:nvPr/>
        </p:nvSpPr>
        <p:spPr bwMode="auto">
          <a:xfrm>
            <a:off x="8589963" y="6453188"/>
            <a:ext cx="863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fld id="{C3406E75-FBCB-4788-969F-35C1472594D0}" type="slidenum">
              <a:rPr lang="en-US" altLang="ko-KR" sz="1000"/>
              <a:pPr algn="r">
                <a:defRPr/>
              </a:pPr>
              <a:t>‹#›</a:t>
            </a:fld>
            <a:endParaRPr lang="en-US" altLang="ko-KR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72" r:id="rId1"/>
    <p:sldLayoutId id="2147485761" r:id="rId2"/>
    <p:sldLayoutId id="2147485762" r:id="rId3"/>
    <p:sldLayoutId id="2147485763" r:id="rId4"/>
    <p:sldLayoutId id="2147485764" r:id="rId5"/>
    <p:sldLayoutId id="2147485765" r:id="rId6"/>
    <p:sldLayoutId id="2147485766" r:id="rId7"/>
    <p:sldLayoutId id="2147485767" r:id="rId8"/>
    <p:sldLayoutId id="2147485768" r:id="rId9"/>
    <p:sldLayoutId id="2147485769" r:id="rId10"/>
    <p:sldLayoutId id="2147485770" r:id="rId11"/>
  </p:sldLayoutIdLst>
  <p:hf hdr="0" ftr="0"/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r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6pPr>
      <a:lvl7pPr marL="914400" algn="r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7pPr>
      <a:lvl8pPr marL="1371600" algn="r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8pPr>
      <a:lvl9pPr marL="1828800" algn="r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182563" indent="-18256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447675" indent="-85725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2pPr>
      <a:lvl3pPr marL="714375" indent="-87313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-"/>
        <a:defRPr kumimoji="1" sz="1000">
          <a:solidFill>
            <a:schemeClr val="tx1"/>
          </a:solidFill>
          <a:latin typeface="+mn-lt"/>
          <a:ea typeface="+mn-ea"/>
        </a:defRPr>
      </a:lvl3pPr>
      <a:lvl4pPr marL="985838" indent="-92075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00">
          <a:solidFill>
            <a:schemeClr val="tx1"/>
          </a:solidFill>
          <a:latin typeface="+mn-lt"/>
          <a:ea typeface="+mn-ea"/>
        </a:defRPr>
      </a:lvl4pPr>
      <a:lvl5pPr marL="1254125" indent="-88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800">
          <a:solidFill>
            <a:schemeClr val="tx1"/>
          </a:solidFill>
          <a:latin typeface="+mn-lt"/>
          <a:ea typeface="+mn-ea"/>
        </a:defRPr>
      </a:lvl5pPr>
      <a:lvl6pPr marL="1711325" indent="-88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800">
          <a:solidFill>
            <a:schemeClr val="tx1"/>
          </a:solidFill>
          <a:latin typeface="+mn-lt"/>
          <a:ea typeface="+mn-ea"/>
        </a:defRPr>
      </a:lvl6pPr>
      <a:lvl7pPr marL="2168525" indent="-88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800">
          <a:solidFill>
            <a:schemeClr val="tx1"/>
          </a:solidFill>
          <a:latin typeface="+mn-lt"/>
          <a:ea typeface="+mn-ea"/>
        </a:defRPr>
      </a:lvl7pPr>
      <a:lvl8pPr marL="2625725" indent="-88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800">
          <a:solidFill>
            <a:schemeClr val="tx1"/>
          </a:solidFill>
          <a:latin typeface="+mn-lt"/>
          <a:ea typeface="+mn-ea"/>
        </a:defRPr>
      </a:lvl8pPr>
      <a:lvl9pPr marL="3082925" indent="-88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 smtClean="0">
                <a:latin typeface="Arial" charset="0"/>
              </a:rPr>
              <a:t>J store </a:t>
            </a:r>
            <a:r>
              <a:rPr lang="ko-KR" altLang="en-US" sz="3600" dirty="0" smtClean="0">
                <a:latin typeface="Arial" charset="0"/>
              </a:rPr>
              <a:t>결제연동 </a:t>
            </a:r>
            <a:r>
              <a:rPr lang="en-US" altLang="ko-KR" sz="3600" dirty="0" smtClean="0">
                <a:latin typeface="Arial" charset="0"/>
              </a:rPr>
              <a:t>Flow</a:t>
            </a:r>
          </a:p>
        </p:txBody>
      </p:sp>
      <p:sp>
        <p:nvSpPr>
          <p:cNvPr id="5123" name="텍스트 개체 틀 13"/>
          <p:cNvSpPr>
            <a:spLocks noGrp="1"/>
          </p:cNvSpPr>
          <p:nvPr>
            <p:ph type="subTitle" idx="1"/>
          </p:nvPr>
        </p:nvSpPr>
        <p:spPr>
          <a:xfrm>
            <a:off x="4375150" y="4764088"/>
            <a:ext cx="1369938" cy="427037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dirty="0" smtClean="0">
                <a:latin typeface="Arial" charset="0"/>
              </a:rPr>
              <a:t>2011.09.20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9104" y="44450"/>
            <a:ext cx="3600971" cy="533400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일반구매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200472" y="980728"/>
            <a:ext cx="6408712" cy="5328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6681192" y="980728"/>
            <a:ext cx="3024336" cy="5328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1746548" y="1171600"/>
            <a:ext cx="787030" cy="4572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J-Store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0" dirty="0" smtClean="0"/>
              <a:t>Web</a:t>
            </a:r>
            <a:r>
              <a:rPr kumimoji="1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Server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344488" y="1171600"/>
            <a:ext cx="1296144" cy="4572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0" dirty="0" smtClean="0"/>
              <a:t>S/C </a:t>
            </a:r>
            <a:r>
              <a:rPr lang="ko-KR" altLang="en-US" sz="1200" b="0" dirty="0" smtClean="0"/>
              <a:t>또는 </a:t>
            </a:r>
            <a:r>
              <a:rPr lang="en-US" altLang="ko-KR" sz="1200" b="0" dirty="0" smtClean="0"/>
              <a:t>App.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3872880" y="1171600"/>
            <a:ext cx="1296144" cy="4572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YSCI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 bwMode="auto">
          <a:xfrm>
            <a:off x="416496" y="1628800"/>
            <a:ext cx="0" cy="417646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62" name="직선 연결선 61"/>
          <p:cNvCxnSpPr>
            <a:stCxn id="57" idx="2"/>
          </p:cNvCxnSpPr>
          <p:nvPr/>
        </p:nvCxnSpPr>
        <p:spPr bwMode="auto">
          <a:xfrm>
            <a:off x="4520952" y="1628800"/>
            <a:ext cx="6276" cy="417646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63" name="직선 연결선 62"/>
          <p:cNvCxnSpPr/>
          <p:nvPr/>
        </p:nvCxnSpPr>
        <p:spPr bwMode="auto">
          <a:xfrm>
            <a:off x="2096902" y="1628800"/>
            <a:ext cx="9686" cy="42005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19" name="직선 화살표 연결선 18"/>
          <p:cNvCxnSpPr/>
          <p:nvPr/>
        </p:nvCxnSpPr>
        <p:spPr bwMode="auto">
          <a:xfrm>
            <a:off x="416496" y="2060848"/>
            <a:ext cx="1723567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sp>
        <p:nvSpPr>
          <p:cNvPr id="22" name="TextBox 21"/>
          <p:cNvSpPr txBox="1"/>
          <p:nvPr/>
        </p:nvSpPr>
        <p:spPr>
          <a:xfrm>
            <a:off x="632520" y="1814627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 smtClean="0"/>
              <a:t>1.</a:t>
            </a:r>
            <a:r>
              <a:rPr lang="ko-KR" altLang="en-US" sz="1000" b="0" dirty="0" smtClean="0"/>
              <a:t>결제정보 요청</a:t>
            </a:r>
            <a:endParaRPr lang="ko-KR" altLang="en-US" sz="1000" b="0" dirty="0"/>
          </a:p>
        </p:txBody>
      </p:sp>
      <p:cxnSp>
        <p:nvCxnSpPr>
          <p:cNvPr id="72" name="직선 화살표 연결선 71"/>
          <p:cNvCxnSpPr/>
          <p:nvPr/>
        </p:nvCxnSpPr>
        <p:spPr bwMode="auto">
          <a:xfrm>
            <a:off x="416496" y="3026063"/>
            <a:ext cx="4088642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sp>
        <p:nvSpPr>
          <p:cNvPr id="75" name="TextBox 74"/>
          <p:cNvSpPr txBox="1"/>
          <p:nvPr/>
        </p:nvSpPr>
        <p:spPr>
          <a:xfrm>
            <a:off x="632520" y="2780928"/>
            <a:ext cx="1611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 smtClean="0"/>
              <a:t>3.</a:t>
            </a:r>
            <a:r>
              <a:rPr lang="ko-KR" altLang="en-US" sz="1000" b="0" dirty="0" smtClean="0"/>
              <a:t>결제</a:t>
            </a:r>
            <a:r>
              <a:rPr lang="en-US" altLang="ko-KR" sz="1000" b="0" dirty="0"/>
              <a:t> </a:t>
            </a:r>
            <a:r>
              <a:rPr lang="en-US" altLang="ko-KR" sz="1000" b="0" dirty="0" smtClean="0"/>
              <a:t>Web Page Invoke</a:t>
            </a:r>
            <a:endParaRPr lang="ko-KR" altLang="en-US" sz="1000" b="0" dirty="0"/>
          </a:p>
        </p:txBody>
      </p:sp>
      <p:sp>
        <p:nvSpPr>
          <p:cNvPr id="89" name="TextBox 88"/>
          <p:cNvSpPr txBox="1"/>
          <p:nvPr/>
        </p:nvSpPr>
        <p:spPr>
          <a:xfrm>
            <a:off x="4505138" y="3110771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 smtClean="0"/>
              <a:t>4.</a:t>
            </a:r>
            <a:r>
              <a:rPr lang="ko-KR" altLang="en-US" sz="1000" b="0" dirty="0" smtClean="0"/>
              <a:t>결제진행</a:t>
            </a:r>
            <a:endParaRPr lang="ko-KR" altLang="en-US" sz="1000" b="0" dirty="0"/>
          </a:p>
        </p:txBody>
      </p:sp>
      <p:sp>
        <p:nvSpPr>
          <p:cNvPr id="90" name="TextBox 89"/>
          <p:cNvSpPr txBox="1"/>
          <p:nvPr/>
        </p:nvSpPr>
        <p:spPr>
          <a:xfrm>
            <a:off x="3080792" y="3601110"/>
            <a:ext cx="2787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 smtClean="0"/>
              <a:t>5. [</a:t>
            </a:r>
            <a:r>
              <a:rPr lang="ko-KR" altLang="en-US" sz="1000" b="0" dirty="0" smtClean="0"/>
              <a:t>결제완료</a:t>
            </a:r>
            <a:r>
              <a:rPr lang="en-US" altLang="ko-KR" sz="1000" b="0" dirty="0" smtClean="0"/>
              <a:t>] J store Server </a:t>
            </a:r>
          </a:p>
          <a:p>
            <a:r>
              <a:rPr lang="en-US" altLang="ko-KR" sz="1000" b="0" dirty="0"/>
              <a:t> </a:t>
            </a:r>
            <a:r>
              <a:rPr lang="en-US" altLang="ko-KR" sz="1000" b="0" dirty="0" smtClean="0"/>
              <a:t>                Stored Procedure(</a:t>
            </a:r>
            <a:r>
              <a:rPr lang="ko-KR" altLang="en-US" sz="1000" b="0" dirty="0" smtClean="0"/>
              <a:t>이하 </a:t>
            </a:r>
            <a:r>
              <a:rPr lang="en-US" altLang="ko-KR" sz="1000" b="0" dirty="0" smtClean="0"/>
              <a:t>SP) Call</a:t>
            </a:r>
            <a:endParaRPr lang="ko-KR" altLang="en-US" sz="1000" b="0" dirty="0"/>
          </a:p>
        </p:txBody>
      </p:sp>
      <p:cxnSp>
        <p:nvCxnSpPr>
          <p:cNvPr id="93" name="직선 화살표 연결선 92"/>
          <p:cNvCxnSpPr/>
          <p:nvPr/>
        </p:nvCxnSpPr>
        <p:spPr bwMode="auto">
          <a:xfrm flipH="1">
            <a:off x="3143114" y="3944903"/>
            <a:ext cx="1384114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sp>
        <p:nvSpPr>
          <p:cNvPr id="41" name="TextBox 40"/>
          <p:cNvSpPr txBox="1"/>
          <p:nvPr/>
        </p:nvSpPr>
        <p:spPr>
          <a:xfrm>
            <a:off x="6897216" y="980728"/>
            <a:ext cx="252028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</a:t>
            </a:r>
            <a:r>
              <a:rPr lang="ko-KR" altLang="en-US" sz="1000" dirty="0" smtClean="0"/>
              <a:t>결제정보요청</a:t>
            </a:r>
            <a:endParaRPr lang="en-US" altLang="ko-KR" sz="10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000" b="0" dirty="0" smtClean="0"/>
              <a:t>S/C </a:t>
            </a:r>
            <a:r>
              <a:rPr lang="ko-KR" altLang="en-US" sz="1000" b="0" dirty="0" smtClean="0"/>
              <a:t>또는 </a:t>
            </a:r>
            <a:r>
              <a:rPr lang="en-US" altLang="ko-KR" sz="1000" b="0" dirty="0" smtClean="0"/>
              <a:t>App.</a:t>
            </a:r>
            <a:r>
              <a:rPr lang="ko-KR" altLang="en-US" sz="1000" b="0" dirty="0" smtClean="0"/>
              <a:t>에서 결제를 진행하기 위해 필요한 정보를 요청한다</a:t>
            </a:r>
            <a:r>
              <a:rPr lang="en-US" altLang="ko-KR" sz="1000" b="0" dirty="0" smtClean="0"/>
              <a:t>.</a:t>
            </a:r>
          </a:p>
          <a:p>
            <a:r>
              <a:rPr lang="en-US" altLang="ko-KR" sz="1000" dirty="0" smtClean="0"/>
              <a:t>2.</a:t>
            </a:r>
            <a:r>
              <a:rPr lang="ko-KR" altLang="en-US" sz="1000" dirty="0" smtClean="0"/>
              <a:t>주문정보 생성</a:t>
            </a:r>
            <a:endParaRPr lang="en-US" altLang="ko-KR" sz="10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00" b="0" dirty="0" smtClean="0"/>
              <a:t>주문상태가 </a:t>
            </a:r>
            <a:r>
              <a:rPr lang="en-US" altLang="ko-KR" sz="1000" b="0" dirty="0" smtClean="0"/>
              <a:t>“</a:t>
            </a:r>
            <a:r>
              <a:rPr lang="ko-KR" altLang="en-US" sz="1000" b="0" dirty="0" smtClean="0"/>
              <a:t>단순결제 </a:t>
            </a:r>
            <a:r>
              <a:rPr lang="ko-KR" altLang="en-US" sz="1000" b="0" dirty="0" err="1" smtClean="0"/>
              <a:t>진행중</a:t>
            </a:r>
            <a:r>
              <a:rPr lang="en-US" altLang="ko-KR" sz="1000" b="0" dirty="0" smtClean="0"/>
              <a:t>”</a:t>
            </a:r>
            <a:r>
              <a:rPr lang="ko-KR" altLang="en-US" sz="1000" b="0" dirty="0" smtClean="0"/>
              <a:t>으로 주문을 생성한다</a:t>
            </a:r>
            <a:r>
              <a:rPr lang="en-US" altLang="ko-KR" sz="1000" b="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00" b="0" dirty="0" smtClean="0"/>
              <a:t>생성된 주문번호와 </a:t>
            </a:r>
            <a:r>
              <a:rPr lang="en-US" altLang="ko-KR" sz="1000" b="0" dirty="0" smtClean="0"/>
              <a:t>YSCI</a:t>
            </a:r>
            <a:r>
              <a:rPr lang="ko-KR" altLang="en-US" sz="1000" b="0" dirty="0" smtClean="0"/>
              <a:t>에서 필요로 하는 항목을 </a:t>
            </a:r>
            <a:r>
              <a:rPr lang="en-US" altLang="ko-KR" sz="1000" b="0" dirty="0" smtClean="0"/>
              <a:t>S/C </a:t>
            </a:r>
            <a:r>
              <a:rPr lang="ko-KR" altLang="en-US" sz="1000" b="0" dirty="0" smtClean="0"/>
              <a:t>또는 </a:t>
            </a:r>
            <a:r>
              <a:rPr lang="en-US" altLang="ko-KR" sz="1000" b="0" dirty="0" smtClean="0"/>
              <a:t>App.</a:t>
            </a:r>
            <a:r>
              <a:rPr lang="ko-KR" altLang="en-US" sz="1000" b="0" dirty="0" smtClean="0"/>
              <a:t>에 전달한다</a:t>
            </a:r>
            <a:r>
              <a:rPr lang="en-US" altLang="ko-KR" sz="1000" b="0" dirty="0" smtClean="0"/>
              <a:t>.</a:t>
            </a:r>
          </a:p>
          <a:p>
            <a:r>
              <a:rPr lang="en-US" altLang="ko-KR" sz="1000" dirty="0" smtClean="0"/>
              <a:t>3.</a:t>
            </a:r>
            <a:r>
              <a:rPr lang="ko-KR" altLang="en-US" sz="1000" dirty="0" smtClean="0"/>
              <a:t>결제 </a:t>
            </a:r>
            <a:r>
              <a:rPr lang="en-US" altLang="ko-KR" sz="1000" dirty="0" smtClean="0"/>
              <a:t>Web Page Invoke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000" b="0" dirty="0" smtClean="0"/>
              <a:t>J-Store Web Server</a:t>
            </a:r>
            <a:r>
              <a:rPr lang="ko-KR" altLang="en-US" sz="1000" b="0" dirty="0" smtClean="0"/>
              <a:t>에서 제공하는 항목으로 </a:t>
            </a:r>
            <a:r>
              <a:rPr lang="en-US" altLang="ko-KR" sz="1000" b="0" dirty="0" smtClean="0"/>
              <a:t>YSCI</a:t>
            </a:r>
            <a:r>
              <a:rPr lang="ko-KR" altLang="en-US" sz="1000" b="0" dirty="0" smtClean="0"/>
              <a:t>결제를 호출한다</a:t>
            </a:r>
            <a:r>
              <a:rPr lang="en-US" altLang="ko-KR" sz="1000" b="0" dirty="0" smtClean="0"/>
              <a:t>.</a:t>
            </a:r>
          </a:p>
          <a:p>
            <a:r>
              <a:rPr lang="en-US" altLang="ko-KR" sz="1000" dirty="0" smtClean="0"/>
              <a:t>4.</a:t>
            </a:r>
            <a:r>
              <a:rPr lang="ko-KR" altLang="en-US" sz="1000" dirty="0" smtClean="0"/>
              <a:t>결제진행</a:t>
            </a:r>
            <a:endParaRPr lang="en-US" altLang="ko-KR" sz="10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00" b="0" dirty="0" smtClean="0"/>
              <a:t>결제수단별 결제를 진행한다</a:t>
            </a:r>
            <a:r>
              <a:rPr lang="en-US" altLang="ko-KR" sz="1000" b="0" dirty="0" smtClean="0"/>
              <a:t>.</a:t>
            </a:r>
          </a:p>
          <a:p>
            <a:r>
              <a:rPr lang="en-US" altLang="ko-KR" sz="1000" dirty="0" smtClean="0"/>
              <a:t>5.</a:t>
            </a:r>
            <a:r>
              <a:rPr lang="ko-KR" altLang="en-US" sz="1000" dirty="0" smtClean="0"/>
              <a:t>결제완료</a:t>
            </a:r>
            <a:endParaRPr lang="en-US" altLang="ko-KR" sz="10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000" b="0" dirty="0" smtClean="0"/>
              <a:t>YSCI</a:t>
            </a:r>
            <a:r>
              <a:rPr lang="ko-KR" altLang="en-US" sz="1000" b="0" dirty="0" smtClean="0"/>
              <a:t>의 결제가 성공되었을 경우 </a:t>
            </a:r>
            <a:r>
              <a:rPr lang="en-US" altLang="ko-KR" sz="1000" b="0" dirty="0" smtClean="0"/>
              <a:t>J store DB</a:t>
            </a:r>
            <a:r>
              <a:rPr lang="ko-KR" altLang="en-US" sz="1000" b="0" dirty="0" smtClean="0"/>
              <a:t>의 </a:t>
            </a:r>
            <a:r>
              <a:rPr lang="en-US" altLang="ko-KR" sz="1000" b="0" dirty="0" smtClean="0"/>
              <a:t>Stored-Procedure</a:t>
            </a:r>
            <a:r>
              <a:rPr lang="ko-KR" altLang="en-US" sz="1000" b="0" dirty="0" smtClean="0"/>
              <a:t>를 호출</a:t>
            </a:r>
            <a:r>
              <a:rPr lang="en-US" altLang="ko-KR" sz="1000" b="0" dirty="0" smtClean="0"/>
              <a:t/>
            </a:r>
            <a:br>
              <a:rPr lang="en-US" altLang="ko-KR" sz="1000" b="0" dirty="0" smtClean="0"/>
            </a:br>
            <a:r>
              <a:rPr lang="en-US" altLang="ko-KR" sz="1000" b="0" dirty="0">
                <a:solidFill>
                  <a:schemeClr val="accent2"/>
                </a:solidFill>
              </a:rPr>
              <a:t>(</a:t>
            </a:r>
            <a:r>
              <a:rPr lang="ko-KR" altLang="en-US" sz="1000" b="0" dirty="0">
                <a:solidFill>
                  <a:schemeClr val="accent2"/>
                </a:solidFill>
              </a:rPr>
              <a:t>일반구매</a:t>
            </a:r>
            <a:r>
              <a:rPr lang="en-US" altLang="ko-KR" sz="1000" b="0" dirty="0">
                <a:solidFill>
                  <a:schemeClr val="accent2"/>
                </a:solidFill>
              </a:rPr>
              <a:t>, </a:t>
            </a:r>
            <a:r>
              <a:rPr lang="ko-KR" altLang="en-US" sz="1000" b="0" dirty="0">
                <a:solidFill>
                  <a:schemeClr val="accent2"/>
                </a:solidFill>
              </a:rPr>
              <a:t>복합결제구매</a:t>
            </a:r>
            <a:r>
              <a:rPr lang="en-US" altLang="ko-KR" sz="1000" b="0" dirty="0">
                <a:solidFill>
                  <a:schemeClr val="accent2"/>
                </a:solidFill>
              </a:rPr>
              <a:t>, </a:t>
            </a:r>
            <a:r>
              <a:rPr lang="ko-KR" altLang="en-US" sz="1000" b="0" dirty="0" err="1">
                <a:solidFill>
                  <a:schemeClr val="accent2"/>
                </a:solidFill>
              </a:rPr>
              <a:t>월정액</a:t>
            </a:r>
            <a:r>
              <a:rPr lang="ko-KR" altLang="en-US" sz="1000" b="0" dirty="0">
                <a:solidFill>
                  <a:schemeClr val="accent2"/>
                </a:solidFill>
              </a:rPr>
              <a:t> 등록은 </a:t>
            </a:r>
            <a:r>
              <a:rPr lang="ko-KR" altLang="en-US" sz="1000" b="0" dirty="0">
                <a:solidFill>
                  <a:schemeClr val="accent2"/>
                </a:solidFill>
              </a:rPr>
              <a:t>동일한 </a:t>
            </a:r>
            <a:r>
              <a:rPr lang="en-US" altLang="ko-KR" sz="1000" b="0" dirty="0">
                <a:solidFill>
                  <a:schemeClr val="accent2"/>
                </a:solidFill>
              </a:rPr>
              <a:t>SP</a:t>
            </a:r>
            <a:r>
              <a:rPr lang="ko-KR" altLang="en-US" sz="1000" b="0" dirty="0">
                <a:solidFill>
                  <a:schemeClr val="accent2"/>
                </a:solidFill>
              </a:rPr>
              <a:t>사용 </a:t>
            </a:r>
            <a:r>
              <a:rPr lang="en-US" altLang="ko-KR" sz="1000" b="0" dirty="0">
                <a:solidFill>
                  <a:schemeClr val="accent2"/>
                </a:solidFill>
                <a:sym typeface="Wingdings" pitchFamily="2" charset="2"/>
              </a:rPr>
              <a:t> Page 4 </a:t>
            </a:r>
            <a:r>
              <a:rPr lang="ko-KR" altLang="en-US" sz="1000" b="0" dirty="0">
                <a:solidFill>
                  <a:schemeClr val="accent2"/>
                </a:solidFill>
                <a:sym typeface="Wingdings" pitchFamily="2" charset="2"/>
              </a:rPr>
              <a:t>규격참조</a:t>
            </a:r>
            <a:r>
              <a:rPr lang="en-US" altLang="ko-KR" sz="1000" b="0" dirty="0">
                <a:solidFill>
                  <a:schemeClr val="accent2"/>
                </a:solidFill>
                <a:sym typeface="Wingdings" pitchFamily="2" charset="2"/>
              </a:rPr>
              <a:t>)</a:t>
            </a:r>
            <a:endParaRPr lang="en-US" altLang="ko-KR" sz="1000" b="0" dirty="0">
              <a:solidFill>
                <a:schemeClr val="accent2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000" dirty="0" smtClean="0"/>
              <a:t>6.SP </a:t>
            </a:r>
            <a:r>
              <a:rPr lang="ko-KR" altLang="en-US" sz="1000" dirty="0" smtClean="0"/>
              <a:t>실행</a:t>
            </a:r>
            <a:endParaRPr lang="en-US" altLang="ko-KR" sz="10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000" b="0" dirty="0" smtClean="0"/>
              <a:t>SP</a:t>
            </a:r>
            <a:r>
              <a:rPr lang="ko-KR" altLang="en-US" sz="1000" b="0" dirty="0" smtClean="0"/>
              <a:t>를 실행하여 결제 및 주문정보 완성</a:t>
            </a:r>
            <a:r>
              <a:rPr lang="en-US" altLang="ko-KR" sz="1000" b="0" dirty="0" smtClean="0"/>
              <a:t>.</a:t>
            </a:r>
            <a:br>
              <a:rPr lang="en-US" altLang="ko-KR" sz="1000" b="0" dirty="0" smtClean="0"/>
            </a:br>
            <a:r>
              <a:rPr lang="en-US" altLang="ko-KR" sz="1000" b="0" dirty="0" smtClean="0">
                <a:solidFill>
                  <a:schemeClr val="accent2"/>
                </a:solidFill>
              </a:rPr>
              <a:t>(Return</a:t>
            </a:r>
            <a:r>
              <a:rPr lang="ko-KR" altLang="en-US" sz="1000" b="0" dirty="0">
                <a:solidFill>
                  <a:schemeClr val="accent2"/>
                </a:solidFill>
              </a:rPr>
              <a:t> </a:t>
            </a:r>
            <a:r>
              <a:rPr lang="ko-KR" altLang="en-US" sz="1000" b="0" dirty="0" smtClean="0">
                <a:solidFill>
                  <a:schemeClr val="accent2"/>
                </a:solidFill>
              </a:rPr>
              <a:t>값 추가 </a:t>
            </a:r>
            <a:r>
              <a:rPr lang="en-US" altLang="ko-KR" sz="1000" b="0" dirty="0" smtClean="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1000" b="0" dirty="0">
                <a:solidFill>
                  <a:schemeClr val="accent2"/>
                </a:solidFill>
                <a:sym typeface="Wingdings" pitchFamily="2" charset="2"/>
              </a:rPr>
              <a:t> Page 4 </a:t>
            </a:r>
            <a:r>
              <a:rPr lang="ko-KR" altLang="en-US" sz="1000" b="0" dirty="0">
                <a:solidFill>
                  <a:schemeClr val="accent2"/>
                </a:solidFill>
                <a:sym typeface="Wingdings" pitchFamily="2" charset="2"/>
              </a:rPr>
              <a:t>규격참조</a:t>
            </a:r>
            <a:r>
              <a:rPr lang="en-US" altLang="ko-KR" sz="1000" b="0" dirty="0" smtClean="0">
                <a:solidFill>
                  <a:schemeClr val="accent2"/>
                </a:solidFill>
              </a:rPr>
              <a:t>)</a:t>
            </a:r>
            <a:endParaRPr lang="en-US" altLang="ko-KR" sz="1000" b="0" dirty="0" smtClean="0">
              <a:solidFill>
                <a:schemeClr val="accent2"/>
              </a:solidFill>
            </a:endParaRPr>
          </a:p>
          <a:p>
            <a:pPr marL="171450" indent="-171450"/>
            <a:r>
              <a:rPr lang="en-US" altLang="ko-KR" sz="1000" dirty="0" smtClean="0"/>
              <a:t>7.SP </a:t>
            </a:r>
            <a:r>
              <a:rPr lang="ko-KR" altLang="en-US" sz="1000" dirty="0" smtClean="0"/>
              <a:t>처리 결과 제공</a:t>
            </a:r>
            <a:endParaRPr lang="en-US" altLang="ko-KR" sz="10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000" b="0" dirty="0" smtClean="0"/>
              <a:t>SP</a:t>
            </a:r>
            <a:r>
              <a:rPr lang="ko-KR" altLang="en-US" sz="1000" b="0" dirty="0" smtClean="0"/>
              <a:t>처리 결과를 리턴 한다</a:t>
            </a:r>
            <a:endParaRPr lang="en-US" altLang="ko-KR" sz="1000" b="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altLang="ko-KR" sz="1000" b="0" dirty="0">
              <a:solidFill>
                <a:schemeClr val="accent2"/>
              </a:solidFill>
            </a:endParaRPr>
          </a:p>
          <a:p>
            <a:r>
              <a:rPr lang="en-US" altLang="ko-KR" sz="1000" dirty="0" smtClean="0"/>
              <a:t>8.</a:t>
            </a:r>
            <a:r>
              <a:rPr lang="ko-KR" altLang="en-US" sz="1000" dirty="0" smtClean="0"/>
              <a:t>결제완료 </a:t>
            </a:r>
            <a:r>
              <a:rPr lang="en-US" altLang="ko-KR" sz="1000" dirty="0" err="1" smtClean="0"/>
              <a:t>Javascript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실행</a:t>
            </a:r>
            <a:endParaRPr lang="en-US" altLang="ko-KR" sz="10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000" b="0" dirty="0" smtClean="0"/>
              <a:t>3</a:t>
            </a:r>
            <a:r>
              <a:rPr lang="ko-KR" altLang="en-US" sz="1000" b="0" dirty="0" smtClean="0"/>
              <a:t>번 </a:t>
            </a:r>
            <a:r>
              <a:rPr lang="en-US" altLang="ko-KR" sz="1000" b="0" dirty="0" smtClean="0"/>
              <a:t>Invoke</a:t>
            </a:r>
            <a:r>
              <a:rPr lang="ko-KR" altLang="en-US" sz="1000" b="0" dirty="0" smtClean="0"/>
              <a:t>시 </a:t>
            </a:r>
            <a:r>
              <a:rPr lang="en-US" altLang="ko-KR" sz="1000" b="0" dirty="0" err="1" smtClean="0"/>
              <a:t>returnurl</a:t>
            </a:r>
            <a:r>
              <a:rPr lang="ko-KR" altLang="en-US" sz="1000" b="0" dirty="0" smtClean="0"/>
              <a:t>의 값이 </a:t>
            </a:r>
            <a:r>
              <a:rPr lang="en-US" altLang="ko-KR" sz="1000" b="0" dirty="0" smtClean="0"/>
              <a:t>null</a:t>
            </a:r>
            <a:r>
              <a:rPr lang="ko-KR" altLang="en-US" sz="1000" b="0" dirty="0" smtClean="0"/>
              <a:t>일 경우 </a:t>
            </a:r>
            <a:r>
              <a:rPr lang="en-US" altLang="ko-KR" sz="1000" b="0" dirty="0" smtClean="0"/>
              <a:t>YSCI</a:t>
            </a:r>
            <a:r>
              <a:rPr lang="ko-KR" altLang="en-US" sz="1000" b="0" dirty="0" smtClean="0"/>
              <a:t>제공 </a:t>
            </a:r>
            <a:r>
              <a:rPr lang="ko-KR" altLang="en-US" sz="1000" b="0" dirty="0" err="1" smtClean="0"/>
              <a:t>과금</a:t>
            </a:r>
            <a:r>
              <a:rPr lang="ko-KR" altLang="en-US" sz="1000" b="0" dirty="0" smtClean="0"/>
              <a:t> 모듈에서 </a:t>
            </a:r>
            <a:r>
              <a:rPr lang="en-US" altLang="ko-KR" sz="1000" b="0" dirty="0" err="1" smtClean="0"/>
              <a:t>javascript</a:t>
            </a:r>
            <a:r>
              <a:rPr lang="ko-KR" altLang="en-US" sz="1000" b="0" dirty="0" smtClean="0"/>
              <a:t>를 실행하여 </a:t>
            </a:r>
            <a:r>
              <a:rPr lang="en-US" altLang="ko-KR" sz="1000" b="0" dirty="0" smtClean="0"/>
              <a:t>S/C </a:t>
            </a:r>
            <a:r>
              <a:rPr lang="ko-KR" altLang="en-US" sz="1000" b="0" dirty="0" smtClean="0"/>
              <a:t>또는 </a:t>
            </a:r>
            <a:r>
              <a:rPr lang="en-US" altLang="ko-KR" sz="1000" b="0" dirty="0" smtClean="0"/>
              <a:t>App. </a:t>
            </a:r>
            <a:r>
              <a:rPr lang="ko-KR" altLang="en-US" sz="1000" b="0" dirty="0" smtClean="0"/>
              <a:t>또는</a:t>
            </a:r>
            <a:r>
              <a:rPr lang="en-US" altLang="ko-KR" sz="1000" b="0" dirty="0" smtClean="0"/>
              <a:t> Appl.</a:t>
            </a:r>
            <a:r>
              <a:rPr lang="ko-KR" altLang="en-US" sz="1000" b="0" dirty="0" smtClean="0"/>
              <a:t>을 기동한다</a:t>
            </a:r>
            <a:r>
              <a:rPr lang="en-US" altLang="ko-KR" sz="1000" b="0" dirty="0" smtClean="0"/>
              <a:t>.</a:t>
            </a:r>
            <a:br>
              <a:rPr lang="en-US" altLang="ko-KR" sz="1000" b="0" dirty="0" smtClean="0"/>
            </a:br>
            <a:r>
              <a:rPr lang="en-US" altLang="ko-KR" sz="1000" b="0" dirty="0" smtClean="0">
                <a:solidFill>
                  <a:schemeClr val="accent2"/>
                </a:solidFill>
              </a:rPr>
              <a:t>(S/C </a:t>
            </a:r>
            <a:r>
              <a:rPr lang="ko-KR" altLang="en-US" sz="1000" b="0" dirty="0" smtClean="0">
                <a:solidFill>
                  <a:schemeClr val="accent2"/>
                </a:solidFill>
              </a:rPr>
              <a:t>또는 </a:t>
            </a:r>
            <a:r>
              <a:rPr lang="en-US" altLang="ko-KR" sz="1000" b="0" dirty="0" smtClean="0">
                <a:solidFill>
                  <a:schemeClr val="accent2"/>
                </a:solidFill>
              </a:rPr>
              <a:t>Appl.</a:t>
            </a:r>
            <a:r>
              <a:rPr lang="ko-KR" altLang="en-US" sz="1000" b="0" dirty="0" smtClean="0">
                <a:solidFill>
                  <a:schemeClr val="accent2"/>
                </a:solidFill>
              </a:rPr>
              <a:t>에서는 </a:t>
            </a:r>
            <a:r>
              <a:rPr lang="en-US" altLang="ko-KR" sz="1000" b="0" dirty="0" err="1" smtClean="0">
                <a:solidFill>
                  <a:schemeClr val="accent2"/>
                </a:solidFill>
              </a:rPr>
              <a:t>Javascript</a:t>
            </a:r>
            <a:r>
              <a:rPr lang="ko-KR" altLang="en-US" sz="1000" b="0" dirty="0" smtClean="0">
                <a:solidFill>
                  <a:schemeClr val="accent2"/>
                </a:solidFill>
              </a:rPr>
              <a:t>의 </a:t>
            </a:r>
            <a:r>
              <a:rPr lang="en-US" altLang="ko-KR" sz="1000" b="0" dirty="0" smtClean="0">
                <a:solidFill>
                  <a:schemeClr val="accent2"/>
                </a:solidFill>
              </a:rPr>
              <a:t>Return</a:t>
            </a:r>
            <a:r>
              <a:rPr lang="ko-KR" altLang="en-US" sz="1000" b="0" dirty="0" smtClean="0">
                <a:solidFill>
                  <a:schemeClr val="accent2"/>
                </a:solidFill>
              </a:rPr>
              <a:t>값으로 처리</a:t>
            </a:r>
            <a:r>
              <a:rPr lang="en-US" altLang="ko-KR" sz="1000" b="0" dirty="0" smtClean="0">
                <a:solidFill>
                  <a:schemeClr val="accent2"/>
                </a:solidFill>
              </a:rPr>
              <a:t>) </a:t>
            </a:r>
            <a:r>
              <a:rPr lang="en-US" altLang="ko-KR" sz="1000" b="0" dirty="0" err="1" smtClean="0">
                <a:solidFill>
                  <a:schemeClr val="accent2"/>
                </a:solidFill>
              </a:rPr>
              <a:t>javascript</a:t>
            </a:r>
            <a:r>
              <a:rPr lang="ko-KR" altLang="en-US" sz="1000" b="0" dirty="0" smtClean="0">
                <a:solidFill>
                  <a:schemeClr val="accent2"/>
                </a:solidFill>
              </a:rPr>
              <a:t>에서 결제 성공</a:t>
            </a:r>
            <a:r>
              <a:rPr lang="en-US" altLang="ko-KR" sz="1000" b="0" dirty="0" smtClean="0">
                <a:solidFill>
                  <a:schemeClr val="accent2"/>
                </a:solidFill>
              </a:rPr>
              <a:t>/</a:t>
            </a:r>
            <a:r>
              <a:rPr lang="ko-KR" altLang="en-US" sz="1000" b="0" dirty="0" smtClean="0">
                <a:solidFill>
                  <a:schemeClr val="accent2"/>
                </a:solidFill>
              </a:rPr>
              <a:t>실패 값을 제공하여야 함</a:t>
            </a:r>
            <a:r>
              <a:rPr lang="en-US" altLang="ko-KR" sz="1000" b="0" dirty="0" smtClean="0">
                <a:solidFill>
                  <a:schemeClr val="accent2"/>
                </a:solidFill>
              </a:rPr>
              <a:t>.</a:t>
            </a:r>
            <a:endParaRPr lang="en-US" altLang="ko-KR" sz="1000" b="0" dirty="0" smtClean="0">
              <a:solidFill>
                <a:schemeClr val="accent2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000" b="0" dirty="0" smtClean="0"/>
              <a:t>3</a:t>
            </a:r>
            <a:r>
              <a:rPr lang="ko-KR" altLang="en-US" sz="1000" b="0" dirty="0" smtClean="0"/>
              <a:t>번 </a:t>
            </a:r>
            <a:r>
              <a:rPr lang="en-US" altLang="ko-KR" sz="1000" b="0" dirty="0" smtClean="0"/>
              <a:t>Invoke</a:t>
            </a:r>
            <a:r>
              <a:rPr lang="ko-KR" altLang="en-US" sz="1000" b="0" dirty="0" smtClean="0"/>
              <a:t>시 </a:t>
            </a:r>
            <a:r>
              <a:rPr lang="en-US" altLang="ko-KR" sz="1000" b="0" dirty="0" err="1" smtClean="0"/>
              <a:t>returnurl</a:t>
            </a:r>
            <a:r>
              <a:rPr lang="ko-KR" altLang="en-US" sz="1000" b="0" dirty="0" smtClean="0"/>
              <a:t>의 값이 있을 경우에는 해당 </a:t>
            </a:r>
            <a:r>
              <a:rPr lang="en-US" altLang="ko-KR" sz="1000" b="0" dirty="0" err="1" smtClean="0"/>
              <a:t>returnurl</a:t>
            </a:r>
            <a:r>
              <a:rPr lang="ko-KR" altLang="en-US" sz="1000" b="0" dirty="0" smtClean="0"/>
              <a:t>로 </a:t>
            </a:r>
            <a:r>
              <a:rPr lang="en-US" altLang="ko-KR" sz="1000" b="0" dirty="0" smtClean="0"/>
              <a:t>redirect</a:t>
            </a:r>
            <a:r>
              <a:rPr lang="ko-KR" altLang="en-US" sz="1000" b="0" dirty="0" smtClean="0"/>
              <a:t>처리</a:t>
            </a:r>
            <a:endParaRPr lang="en-US" altLang="ko-KR" sz="1000" b="0" dirty="0" smtClean="0"/>
          </a:p>
          <a:p>
            <a:r>
              <a:rPr lang="en-US" altLang="ko-KR" sz="1000" dirty="0" smtClean="0"/>
              <a:t>9. </a:t>
            </a:r>
            <a:r>
              <a:rPr lang="en-US" altLang="ko-KR" sz="1000" dirty="0"/>
              <a:t>App D/L </a:t>
            </a:r>
            <a:r>
              <a:rPr lang="ko-KR" altLang="en-US" sz="1000" dirty="0"/>
              <a:t>또는 </a:t>
            </a:r>
            <a:r>
              <a:rPr lang="en-US" altLang="ko-KR" sz="1000" dirty="0"/>
              <a:t>Item</a:t>
            </a:r>
            <a:r>
              <a:rPr lang="ko-KR" altLang="en-US" sz="1000" dirty="0"/>
              <a:t>획득 진행</a:t>
            </a:r>
            <a:endParaRPr lang="en-US" altLang="ko-KR" sz="10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000" b="0" dirty="0" smtClean="0"/>
              <a:t>S/C </a:t>
            </a:r>
            <a:r>
              <a:rPr lang="ko-KR" altLang="en-US" sz="1000" b="0" dirty="0" smtClean="0"/>
              <a:t>또는 </a:t>
            </a:r>
            <a:r>
              <a:rPr lang="en-US" altLang="ko-KR" sz="1000" b="0" dirty="0" smtClean="0"/>
              <a:t>App.</a:t>
            </a:r>
            <a:r>
              <a:rPr lang="ko-KR" altLang="en-US" sz="1000" b="0" dirty="0" smtClean="0"/>
              <a:t>의 </a:t>
            </a:r>
            <a:r>
              <a:rPr lang="ko-KR" altLang="en-US" sz="1000" b="0" dirty="0"/>
              <a:t>다운로드 </a:t>
            </a:r>
            <a:r>
              <a:rPr lang="ko-KR" altLang="en-US" sz="1000" b="0" dirty="0" smtClean="0"/>
              <a:t>진행 </a:t>
            </a:r>
            <a:r>
              <a:rPr lang="en-US" altLang="ko-KR" sz="1000" b="0" dirty="0" smtClean="0"/>
              <a:t>(9</a:t>
            </a:r>
            <a:r>
              <a:rPr lang="ko-KR" altLang="en-US" sz="1000" b="0" dirty="0" smtClean="0"/>
              <a:t>에서 </a:t>
            </a:r>
            <a:r>
              <a:rPr lang="en-US" altLang="ko-KR" sz="1000" b="0" dirty="0" smtClean="0"/>
              <a:t>network</a:t>
            </a:r>
            <a:r>
              <a:rPr lang="ko-KR" altLang="en-US" sz="1000" b="0" dirty="0" smtClean="0"/>
              <a:t>단절 시 구매내역 이동 후 재 다운로드 진행</a:t>
            </a:r>
            <a:r>
              <a:rPr lang="en-US" altLang="ko-KR" sz="1000" b="0" dirty="0" smtClean="0"/>
              <a:t>)</a:t>
            </a:r>
            <a:endParaRPr lang="en-US" altLang="ko-KR" sz="1000" b="0" dirty="0"/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2792760" y="1171352"/>
            <a:ext cx="787030" cy="4572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J store DB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 bwMode="auto">
          <a:xfrm>
            <a:off x="3143114" y="1628552"/>
            <a:ext cx="9686" cy="42005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43" name="꺾인 연결선 42"/>
          <p:cNvCxnSpPr/>
          <p:nvPr/>
        </p:nvCxnSpPr>
        <p:spPr bwMode="auto">
          <a:xfrm>
            <a:off x="3157041" y="4243646"/>
            <a:ext cx="2704" cy="265474"/>
          </a:xfrm>
          <a:prstGeom prst="bentConnector3">
            <a:avLst>
              <a:gd name="adj1" fmla="val 8554142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sp>
        <p:nvSpPr>
          <p:cNvPr id="44" name="TextBox 43"/>
          <p:cNvSpPr txBox="1"/>
          <p:nvPr/>
        </p:nvSpPr>
        <p:spPr>
          <a:xfrm>
            <a:off x="3089658" y="4046875"/>
            <a:ext cx="25843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 smtClean="0"/>
              <a:t>6. SP </a:t>
            </a:r>
            <a:r>
              <a:rPr lang="ko-KR" altLang="en-US" sz="1000" b="0" dirty="0" smtClean="0"/>
              <a:t>실행 </a:t>
            </a:r>
            <a:r>
              <a:rPr lang="en-US" altLang="ko-KR" sz="1000" b="0" dirty="0" smtClean="0"/>
              <a:t>(YSCI</a:t>
            </a:r>
            <a:r>
              <a:rPr lang="ko-KR" altLang="en-US" sz="1000" b="0" dirty="0" smtClean="0"/>
              <a:t>결제정보</a:t>
            </a:r>
            <a:r>
              <a:rPr lang="en-US" altLang="ko-KR" sz="1000" b="0" dirty="0" smtClean="0"/>
              <a:t>&amp;</a:t>
            </a:r>
            <a:r>
              <a:rPr lang="ko-KR" altLang="en-US" sz="1000" b="0" dirty="0" smtClean="0"/>
              <a:t>주문정보 생성</a:t>
            </a:r>
            <a:r>
              <a:rPr lang="en-US" altLang="ko-KR" sz="1000" b="0" dirty="0" smtClean="0"/>
              <a:t>)</a:t>
            </a:r>
            <a:endParaRPr lang="ko-KR" altLang="en-US" sz="1000" b="0" dirty="0"/>
          </a:p>
        </p:txBody>
      </p:sp>
      <p:cxnSp>
        <p:nvCxnSpPr>
          <p:cNvPr id="31" name="꺾인 연결선 30"/>
          <p:cNvCxnSpPr/>
          <p:nvPr/>
        </p:nvCxnSpPr>
        <p:spPr bwMode="auto">
          <a:xfrm>
            <a:off x="2116584" y="2371438"/>
            <a:ext cx="2704" cy="265474"/>
          </a:xfrm>
          <a:prstGeom prst="bentConnector3">
            <a:avLst>
              <a:gd name="adj1" fmla="val 8554142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sp>
        <p:nvSpPr>
          <p:cNvPr id="32" name="TextBox 31"/>
          <p:cNvSpPr txBox="1"/>
          <p:nvPr/>
        </p:nvSpPr>
        <p:spPr>
          <a:xfrm>
            <a:off x="2000672" y="2174667"/>
            <a:ext cx="34323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 smtClean="0"/>
              <a:t>2. </a:t>
            </a:r>
            <a:r>
              <a:rPr lang="ko-KR" altLang="en-US" sz="1000" b="0" dirty="0" smtClean="0"/>
              <a:t>주문정보 생성</a:t>
            </a:r>
            <a:r>
              <a:rPr lang="en-US" altLang="ko-KR" sz="1000" b="0" dirty="0" smtClean="0"/>
              <a:t>.</a:t>
            </a:r>
            <a:r>
              <a:rPr lang="ko-KR" altLang="en-US" sz="1000" b="0" dirty="0" smtClean="0"/>
              <a:t> 주문상태</a:t>
            </a:r>
            <a:r>
              <a:rPr lang="en-US" altLang="ko-KR" sz="1000" b="0" dirty="0" smtClean="0"/>
              <a:t> “</a:t>
            </a:r>
            <a:r>
              <a:rPr lang="ko-KR" altLang="en-US" sz="1000" b="0" dirty="0" smtClean="0"/>
              <a:t>단순결제 진행 중</a:t>
            </a:r>
            <a:r>
              <a:rPr lang="en-US" altLang="ko-KR" sz="1000" b="0" dirty="0" smtClean="0"/>
              <a:t>”</a:t>
            </a:r>
            <a:r>
              <a:rPr lang="ko-KR" altLang="en-US" sz="1000" b="0" dirty="0" smtClean="0"/>
              <a:t> 상태 표시</a:t>
            </a:r>
            <a:endParaRPr lang="ko-KR" altLang="en-US" sz="1000" b="0" dirty="0"/>
          </a:p>
        </p:txBody>
      </p:sp>
      <p:sp>
        <p:nvSpPr>
          <p:cNvPr id="35" name="TextBox 34"/>
          <p:cNvSpPr txBox="1"/>
          <p:nvPr/>
        </p:nvSpPr>
        <p:spPr>
          <a:xfrm>
            <a:off x="200472" y="5877272"/>
            <a:ext cx="7141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ko-KR" altLang="en-US" sz="1000" dirty="0" smtClean="0">
                <a:solidFill>
                  <a:srgbClr val="FF0000"/>
                </a:solidFill>
              </a:rPr>
              <a:t>주문이 </a:t>
            </a:r>
            <a:r>
              <a:rPr lang="en-US" altLang="ko-KR" sz="1000" dirty="0" smtClean="0">
                <a:solidFill>
                  <a:srgbClr val="FF0000"/>
                </a:solidFill>
              </a:rPr>
              <a:t>“</a:t>
            </a:r>
            <a:r>
              <a:rPr lang="ko-KR" altLang="en-US" sz="1000" dirty="0" smtClean="0">
                <a:solidFill>
                  <a:srgbClr val="FF0000"/>
                </a:solidFill>
              </a:rPr>
              <a:t>상품 단순결제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진행중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or </a:t>
            </a:r>
            <a:r>
              <a:rPr lang="ko-KR" altLang="en-US" sz="1000" dirty="0" smtClean="0">
                <a:solidFill>
                  <a:srgbClr val="FF0000"/>
                </a:solidFill>
              </a:rPr>
              <a:t>부분상품 단순결제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진행중</a:t>
            </a:r>
            <a:r>
              <a:rPr lang="en-US" altLang="ko-KR" sz="1000" dirty="0" smtClean="0">
                <a:solidFill>
                  <a:srgbClr val="FF0000"/>
                </a:solidFill>
              </a:rPr>
              <a:t>” </a:t>
            </a:r>
            <a:r>
              <a:rPr lang="ko-KR" altLang="en-US" sz="1000" dirty="0" smtClean="0">
                <a:solidFill>
                  <a:srgbClr val="FF0000"/>
                </a:solidFill>
              </a:rPr>
              <a:t>상태로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지속시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+1</a:t>
            </a:r>
            <a:r>
              <a:rPr lang="ko-KR" altLang="en-US" sz="1000" dirty="0" smtClean="0">
                <a:solidFill>
                  <a:srgbClr val="FF0000"/>
                </a:solidFill>
              </a:rPr>
              <a:t>일에 자동 주문 취소 처리 진행</a:t>
            </a:r>
            <a:r>
              <a:rPr lang="en-US" altLang="ko-KR" sz="1000" dirty="0" smtClean="0">
                <a:solidFill>
                  <a:srgbClr val="FF0000"/>
                </a:solidFill>
              </a:rPr>
              <a:t>(Batch)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000" dirty="0" smtClean="0">
                <a:solidFill>
                  <a:srgbClr val="FF0000"/>
                </a:solidFill>
              </a:rPr>
              <a:t>“</a:t>
            </a:r>
            <a:r>
              <a:rPr lang="ko-KR" altLang="en-US" sz="1000" dirty="0" smtClean="0">
                <a:solidFill>
                  <a:srgbClr val="FF0000"/>
                </a:solidFill>
              </a:rPr>
              <a:t>상품</a:t>
            </a:r>
            <a:r>
              <a:rPr lang="en-US" altLang="ko-KR" sz="1000" dirty="0" smtClean="0">
                <a:solidFill>
                  <a:srgbClr val="FF0000"/>
                </a:solidFill>
              </a:rPr>
              <a:t>/</a:t>
            </a:r>
            <a:r>
              <a:rPr lang="ko-KR" altLang="en-US" sz="1000" dirty="0" smtClean="0">
                <a:solidFill>
                  <a:srgbClr val="FF0000"/>
                </a:solidFill>
              </a:rPr>
              <a:t>부분상품 단순결제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진행중</a:t>
            </a:r>
            <a:r>
              <a:rPr lang="en-US" altLang="ko-KR" sz="1000" dirty="0" smtClean="0">
                <a:solidFill>
                  <a:srgbClr val="FF0000"/>
                </a:solidFill>
              </a:rPr>
              <a:t>”</a:t>
            </a:r>
            <a:r>
              <a:rPr lang="ko-KR" altLang="en-US" sz="1000" dirty="0" smtClean="0">
                <a:solidFill>
                  <a:srgbClr val="FF0000"/>
                </a:solidFill>
              </a:rPr>
              <a:t>상태</a:t>
            </a:r>
            <a:r>
              <a:rPr lang="en-US" altLang="ko-KR" sz="1000" dirty="0" smtClean="0">
                <a:solidFill>
                  <a:srgbClr val="FF0000"/>
                </a:solidFill>
              </a:rPr>
              <a:t>: </a:t>
            </a:r>
            <a:r>
              <a:rPr lang="ko-KR" altLang="en-US" sz="1000" dirty="0" smtClean="0">
                <a:solidFill>
                  <a:srgbClr val="FF0000"/>
                </a:solidFill>
              </a:rPr>
              <a:t>주문 </a:t>
            </a:r>
            <a:r>
              <a:rPr lang="en-US" altLang="ko-KR" sz="1000" dirty="0" smtClean="0">
                <a:solidFill>
                  <a:srgbClr val="FF0000"/>
                </a:solidFill>
              </a:rPr>
              <a:t>Table</a:t>
            </a:r>
            <a:r>
              <a:rPr lang="ko-KR" altLang="en-US" sz="1000" dirty="0" smtClean="0">
                <a:solidFill>
                  <a:srgbClr val="FF0000"/>
                </a:solidFill>
              </a:rPr>
              <a:t>에 결제정보는 없고 주문정보</a:t>
            </a:r>
            <a:r>
              <a:rPr lang="en-US" altLang="ko-KR" sz="1000" dirty="0" smtClean="0">
                <a:solidFill>
                  <a:srgbClr val="FF0000"/>
                </a:solidFill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</a:rPr>
              <a:t>상품포함</a:t>
            </a:r>
            <a:r>
              <a:rPr lang="en-US" altLang="ko-KR" sz="1000" dirty="0" smtClean="0">
                <a:solidFill>
                  <a:srgbClr val="FF0000"/>
                </a:solidFill>
              </a:rPr>
              <a:t>)</a:t>
            </a:r>
            <a:r>
              <a:rPr lang="ko-KR" altLang="en-US" sz="1000" dirty="0" smtClean="0">
                <a:solidFill>
                  <a:srgbClr val="FF0000"/>
                </a:solidFill>
              </a:rPr>
              <a:t>만 존재하는 상태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3796" y="5157192"/>
            <a:ext cx="55354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 smtClean="0"/>
              <a:t>9. App D/L </a:t>
            </a:r>
            <a:r>
              <a:rPr lang="ko-KR" altLang="en-US" sz="1000" b="0" dirty="0" smtClean="0"/>
              <a:t>또는 </a:t>
            </a:r>
            <a:r>
              <a:rPr lang="en-US" altLang="ko-KR" sz="1000" b="0" dirty="0" smtClean="0"/>
              <a:t>Item</a:t>
            </a:r>
            <a:r>
              <a:rPr lang="ko-KR" altLang="en-US" sz="1000" b="0" dirty="0" smtClean="0"/>
              <a:t>획득 진행</a:t>
            </a:r>
            <a:r>
              <a:rPr lang="en-US" altLang="ko-KR" sz="1000" b="0" dirty="0" smtClean="0"/>
              <a:t>( 9</a:t>
            </a:r>
            <a:r>
              <a:rPr lang="ko-KR" altLang="en-US" sz="1000" b="0" dirty="0" smtClean="0"/>
              <a:t>번에서 </a:t>
            </a:r>
            <a:r>
              <a:rPr lang="en-US" altLang="ko-KR" sz="1000" b="0" dirty="0" smtClean="0"/>
              <a:t>NETWORK ERROR</a:t>
            </a:r>
            <a:r>
              <a:rPr lang="ko-KR" altLang="en-US" sz="1000" b="0" dirty="0" smtClean="0"/>
              <a:t>시 구매내역 이동 후 </a:t>
            </a:r>
            <a:r>
              <a:rPr lang="ko-KR" altLang="en-US" sz="1000" b="0" dirty="0" err="1" smtClean="0"/>
              <a:t>재다운로드</a:t>
            </a:r>
            <a:r>
              <a:rPr lang="en-US" altLang="ko-KR" sz="1000" b="0" dirty="0" smtClean="0"/>
              <a:t>)</a:t>
            </a:r>
            <a:endParaRPr lang="ko-KR" altLang="en-US" sz="1000" b="0" dirty="0"/>
          </a:p>
        </p:txBody>
      </p:sp>
      <p:cxnSp>
        <p:nvCxnSpPr>
          <p:cNvPr id="37" name="직선 화살표 연결선 36"/>
          <p:cNvCxnSpPr/>
          <p:nvPr/>
        </p:nvCxnSpPr>
        <p:spPr bwMode="auto">
          <a:xfrm flipH="1">
            <a:off x="444600" y="5074037"/>
            <a:ext cx="4073648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38" name="꺾인 연결선 37"/>
          <p:cNvCxnSpPr/>
          <p:nvPr/>
        </p:nvCxnSpPr>
        <p:spPr bwMode="auto">
          <a:xfrm>
            <a:off x="441896" y="5395774"/>
            <a:ext cx="2704" cy="265474"/>
          </a:xfrm>
          <a:prstGeom prst="bentConnector3">
            <a:avLst>
              <a:gd name="adj1" fmla="val 8554142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sp>
        <p:nvSpPr>
          <p:cNvPr id="39" name="TextBox 38"/>
          <p:cNvSpPr txBox="1"/>
          <p:nvPr/>
        </p:nvSpPr>
        <p:spPr>
          <a:xfrm>
            <a:off x="1742931" y="4838963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 smtClean="0"/>
              <a:t>8. [</a:t>
            </a:r>
            <a:r>
              <a:rPr lang="ko-KR" altLang="en-US" sz="1000" b="0" dirty="0" smtClean="0"/>
              <a:t>결제완료</a:t>
            </a:r>
            <a:r>
              <a:rPr lang="en-US" altLang="ko-KR" sz="1000" b="0" dirty="0" smtClean="0"/>
              <a:t>] Java-script </a:t>
            </a:r>
            <a:r>
              <a:rPr lang="ko-KR" altLang="en-US" sz="1000" b="0" dirty="0" smtClean="0"/>
              <a:t>실행</a:t>
            </a:r>
            <a:endParaRPr lang="ko-KR" altLang="en-US" sz="1000" b="0" dirty="0"/>
          </a:p>
        </p:txBody>
      </p:sp>
      <p:cxnSp>
        <p:nvCxnSpPr>
          <p:cNvPr id="6" name="直線矢印コネクタ 5"/>
          <p:cNvCxnSpPr/>
          <p:nvPr/>
        </p:nvCxnSpPr>
        <p:spPr bwMode="auto">
          <a:xfrm>
            <a:off x="4505138" y="3356992"/>
            <a:ext cx="797013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sp>
        <p:nvSpPr>
          <p:cNvPr id="40" name="모서리가 둥근 직사각형 32"/>
          <p:cNvSpPr/>
          <p:nvPr/>
        </p:nvSpPr>
        <p:spPr bwMode="auto">
          <a:xfrm>
            <a:off x="5313040" y="2971800"/>
            <a:ext cx="375781" cy="4572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PG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32"/>
          <p:cNvSpPr/>
          <p:nvPr/>
        </p:nvSpPr>
        <p:spPr bwMode="auto">
          <a:xfrm>
            <a:off x="5939286" y="2964297"/>
            <a:ext cx="581277" cy="4572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이용자</a:t>
            </a:r>
          </a:p>
        </p:txBody>
      </p:sp>
      <p:cxnSp>
        <p:nvCxnSpPr>
          <p:cNvPr id="10" name="直線矢印コネクタ 9"/>
          <p:cNvCxnSpPr/>
          <p:nvPr/>
        </p:nvCxnSpPr>
        <p:spPr bwMode="auto">
          <a:xfrm>
            <a:off x="5710647" y="3025692"/>
            <a:ext cx="250465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arrow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46" name="直線矢印コネクタ 45"/>
          <p:cNvCxnSpPr/>
          <p:nvPr/>
        </p:nvCxnSpPr>
        <p:spPr bwMode="auto">
          <a:xfrm>
            <a:off x="5710647" y="3178092"/>
            <a:ext cx="250465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arrow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47" name="直線矢印コネクタ 46"/>
          <p:cNvCxnSpPr/>
          <p:nvPr/>
        </p:nvCxnSpPr>
        <p:spPr bwMode="auto">
          <a:xfrm>
            <a:off x="5710647" y="3330492"/>
            <a:ext cx="250465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arrow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13" name="直線矢印コネクタ 12"/>
          <p:cNvCxnSpPr/>
          <p:nvPr/>
        </p:nvCxnSpPr>
        <p:spPr bwMode="auto">
          <a:xfrm flipH="1">
            <a:off x="4527229" y="3536773"/>
            <a:ext cx="973702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15" name="直線コネクタ 14"/>
          <p:cNvCxnSpPr>
            <a:stCxn id="40" idx="2"/>
          </p:cNvCxnSpPr>
          <p:nvPr/>
        </p:nvCxnSpPr>
        <p:spPr bwMode="auto">
          <a:xfrm flipH="1">
            <a:off x="5500930" y="3429000"/>
            <a:ext cx="1" cy="10777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49" name="직선 화살표 연결선 48"/>
          <p:cNvCxnSpPr/>
          <p:nvPr/>
        </p:nvCxnSpPr>
        <p:spPr bwMode="auto">
          <a:xfrm flipH="1">
            <a:off x="3152800" y="4797152"/>
            <a:ext cx="1384114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sp>
        <p:nvSpPr>
          <p:cNvPr id="50" name="TextBox 49"/>
          <p:cNvSpPr txBox="1"/>
          <p:nvPr/>
        </p:nvSpPr>
        <p:spPr>
          <a:xfrm>
            <a:off x="3080792" y="4600637"/>
            <a:ext cx="1443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 smtClean="0">
                <a:solidFill>
                  <a:srgbClr val="3399FF"/>
                </a:solidFill>
              </a:rPr>
              <a:t>7.a SP </a:t>
            </a:r>
            <a:r>
              <a:rPr lang="ko-KR" altLang="en-US" sz="1000" b="0" dirty="0" smtClean="0">
                <a:solidFill>
                  <a:srgbClr val="3399FF"/>
                </a:solidFill>
              </a:rPr>
              <a:t>처리 결과 제공</a:t>
            </a:r>
            <a:endParaRPr lang="ko-KR" altLang="en-US" sz="1000" b="0" dirty="0">
              <a:solidFill>
                <a:srgbClr val="33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01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9104" y="44450"/>
            <a:ext cx="3600971" cy="533400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복합결제 구매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200472" y="980728"/>
            <a:ext cx="6408712" cy="5328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6681192" y="980728"/>
            <a:ext cx="3024336" cy="5328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344488" y="1171600"/>
            <a:ext cx="1296144" cy="4572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0" dirty="0" smtClean="0"/>
              <a:t>S/C </a:t>
            </a:r>
            <a:r>
              <a:rPr lang="ko-KR" altLang="en-US" sz="1200" b="0" dirty="0" smtClean="0"/>
              <a:t>또는 </a:t>
            </a:r>
            <a:r>
              <a:rPr lang="en-US" altLang="ko-KR" sz="1200" b="0" dirty="0" smtClean="0"/>
              <a:t>App.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3872880" y="1171600"/>
            <a:ext cx="1296144" cy="4572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YSCI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 bwMode="auto">
          <a:xfrm>
            <a:off x="416496" y="1628800"/>
            <a:ext cx="0" cy="417646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62" name="직선 연결선 61"/>
          <p:cNvCxnSpPr>
            <a:stCxn id="57" idx="2"/>
          </p:cNvCxnSpPr>
          <p:nvPr/>
        </p:nvCxnSpPr>
        <p:spPr bwMode="auto">
          <a:xfrm>
            <a:off x="4520952" y="1628800"/>
            <a:ext cx="6276" cy="417646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63" name="직선 연결선 62"/>
          <p:cNvCxnSpPr/>
          <p:nvPr/>
        </p:nvCxnSpPr>
        <p:spPr bwMode="auto">
          <a:xfrm>
            <a:off x="2072680" y="1628800"/>
            <a:ext cx="9686" cy="42005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19" name="직선 화살표 연결선 18"/>
          <p:cNvCxnSpPr>
            <a:endCxn id="22" idx="2"/>
          </p:cNvCxnSpPr>
          <p:nvPr/>
        </p:nvCxnSpPr>
        <p:spPr bwMode="auto">
          <a:xfrm>
            <a:off x="416496" y="1947029"/>
            <a:ext cx="1674116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sp>
        <p:nvSpPr>
          <p:cNvPr id="22" name="TextBox 21"/>
          <p:cNvSpPr txBox="1"/>
          <p:nvPr/>
        </p:nvSpPr>
        <p:spPr>
          <a:xfrm>
            <a:off x="632520" y="1700808"/>
            <a:ext cx="2916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 smtClean="0"/>
              <a:t>1.</a:t>
            </a:r>
            <a:r>
              <a:rPr lang="ko-KR" altLang="en-US" sz="1000" b="0" dirty="0" smtClean="0"/>
              <a:t>결제정보 요청</a:t>
            </a:r>
            <a:r>
              <a:rPr lang="en-US" altLang="ko-KR" sz="1000" b="0" dirty="0" smtClean="0">
                <a:solidFill>
                  <a:srgbClr val="FF0000"/>
                </a:solidFill>
              </a:rPr>
              <a:t>(Cash </a:t>
            </a:r>
            <a:r>
              <a:rPr lang="ko-KR" altLang="en-US" sz="1000" b="0" dirty="0" smtClean="0">
                <a:solidFill>
                  <a:srgbClr val="FF0000"/>
                </a:solidFill>
              </a:rPr>
              <a:t>또는 쿠폰 결제정보 포함</a:t>
            </a:r>
            <a:r>
              <a:rPr lang="en-US" altLang="ko-KR" sz="1000" b="0" dirty="0" smtClean="0">
                <a:solidFill>
                  <a:srgbClr val="FF0000"/>
                </a:solidFill>
              </a:rPr>
              <a:t>)</a:t>
            </a:r>
            <a:endParaRPr lang="ko-KR" altLang="en-US" sz="1000" b="0" dirty="0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/>
          <p:cNvCxnSpPr/>
          <p:nvPr/>
        </p:nvCxnSpPr>
        <p:spPr bwMode="auto">
          <a:xfrm>
            <a:off x="416496" y="2954055"/>
            <a:ext cx="4088642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sp>
        <p:nvSpPr>
          <p:cNvPr id="75" name="TextBox 74"/>
          <p:cNvSpPr txBox="1"/>
          <p:nvPr/>
        </p:nvSpPr>
        <p:spPr>
          <a:xfrm>
            <a:off x="632520" y="2750731"/>
            <a:ext cx="1611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 smtClean="0"/>
              <a:t>3.</a:t>
            </a:r>
            <a:r>
              <a:rPr lang="ko-KR" altLang="en-US" sz="1000" b="0" dirty="0" smtClean="0"/>
              <a:t>결제</a:t>
            </a:r>
            <a:r>
              <a:rPr lang="en-US" altLang="ko-KR" sz="1000" b="0" dirty="0"/>
              <a:t> </a:t>
            </a:r>
            <a:r>
              <a:rPr lang="en-US" altLang="ko-KR" sz="1000" b="0" dirty="0" smtClean="0"/>
              <a:t>Web Page Invoke</a:t>
            </a:r>
            <a:endParaRPr lang="ko-KR" altLang="en-US" sz="1000" b="0" dirty="0"/>
          </a:p>
        </p:txBody>
      </p:sp>
      <p:sp>
        <p:nvSpPr>
          <p:cNvPr id="89" name="TextBox 88"/>
          <p:cNvSpPr txBox="1"/>
          <p:nvPr/>
        </p:nvSpPr>
        <p:spPr>
          <a:xfrm>
            <a:off x="4505138" y="2852936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 smtClean="0"/>
              <a:t>4.</a:t>
            </a:r>
            <a:r>
              <a:rPr lang="ko-KR" altLang="en-US" sz="1000" b="0" dirty="0" smtClean="0"/>
              <a:t>결제진행</a:t>
            </a:r>
            <a:endParaRPr lang="ko-KR" altLang="en-US" sz="1000" b="0" dirty="0"/>
          </a:p>
        </p:txBody>
      </p:sp>
      <p:cxnSp>
        <p:nvCxnSpPr>
          <p:cNvPr id="93" name="직선 화살표 연결선 92"/>
          <p:cNvCxnSpPr/>
          <p:nvPr/>
        </p:nvCxnSpPr>
        <p:spPr bwMode="auto">
          <a:xfrm flipH="1">
            <a:off x="3152800" y="3687068"/>
            <a:ext cx="1384114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sp>
        <p:nvSpPr>
          <p:cNvPr id="110" name="TextBox 109"/>
          <p:cNvSpPr txBox="1"/>
          <p:nvPr/>
        </p:nvSpPr>
        <p:spPr>
          <a:xfrm>
            <a:off x="403796" y="4797152"/>
            <a:ext cx="55354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 smtClean="0"/>
              <a:t>9. App D/L </a:t>
            </a:r>
            <a:r>
              <a:rPr lang="ko-KR" altLang="en-US" sz="1000" b="0" dirty="0" smtClean="0"/>
              <a:t>또는 </a:t>
            </a:r>
            <a:r>
              <a:rPr lang="en-US" altLang="ko-KR" sz="1000" b="0" dirty="0" smtClean="0"/>
              <a:t>Item</a:t>
            </a:r>
            <a:r>
              <a:rPr lang="ko-KR" altLang="en-US" sz="1000" b="0" dirty="0" smtClean="0"/>
              <a:t>획득 진행</a:t>
            </a:r>
            <a:r>
              <a:rPr lang="en-US" altLang="ko-KR" sz="1000" b="0" dirty="0" smtClean="0"/>
              <a:t>( 9</a:t>
            </a:r>
            <a:r>
              <a:rPr lang="ko-KR" altLang="en-US" sz="1000" b="0" dirty="0" smtClean="0"/>
              <a:t>번에서 </a:t>
            </a:r>
            <a:r>
              <a:rPr lang="en-US" altLang="ko-KR" sz="1000" b="0" dirty="0" smtClean="0"/>
              <a:t>NETWORK ERROR</a:t>
            </a:r>
            <a:r>
              <a:rPr lang="ko-KR" altLang="en-US" sz="1000" b="0" dirty="0" smtClean="0"/>
              <a:t>시 구매내역 이동 후 </a:t>
            </a:r>
            <a:r>
              <a:rPr lang="ko-KR" altLang="en-US" sz="1000" b="0" dirty="0" err="1" smtClean="0"/>
              <a:t>재다운로드</a:t>
            </a:r>
            <a:r>
              <a:rPr lang="en-US" altLang="ko-KR" sz="1000" b="0" dirty="0" smtClean="0"/>
              <a:t>)</a:t>
            </a:r>
            <a:endParaRPr lang="ko-KR" altLang="en-US" sz="1000" b="0" dirty="0"/>
          </a:p>
        </p:txBody>
      </p:sp>
      <p:cxnSp>
        <p:nvCxnSpPr>
          <p:cNvPr id="28" name="직선 화살표 연결선 27"/>
          <p:cNvCxnSpPr/>
          <p:nvPr/>
        </p:nvCxnSpPr>
        <p:spPr bwMode="auto">
          <a:xfrm flipH="1">
            <a:off x="444600" y="4786005"/>
            <a:ext cx="4073648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sp>
        <p:nvSpPr>
          <p:cNvPr id="33" name="모서리가 둥근 직사각형 32"/>
          <p:cNvSpPr/>
          <p:nvPr/>
        </p:nvSpPr>
        <p:spPr bwMode="auto">
          <a:xfrm>
            <a:off x="2792760" y="1171352"/>
            <a:ext cx="787030" cy="4572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J store DB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 bwMode="auto">
          <a:xfrm>
            <a:off x="3143114" y="1628552"/>
            <a:ext cx="9686" cy="42005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40" name="꺾인 연결선 39"/>
          <p:cNvCxnSpPr/>
          <p:nvPr/>
        </p:nvCxnSpPr>
        <p:spPr bwMode="auto">
          <a:xfrm>
            <a:off x="441896" y="5035734"/>
            <a:ext cx="2704" cy="265474"/>
          </a:xfrm>
          <a:prstGeom prst="bentConnector3">
            <a:avLst>
              <a:gd name="adj1" fmla="val 8554142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43" name="꺾인 연결선 42"/>
          <p:cNvCxnSpPr/>
          <p:nvPr/>
        </p:nvCxnSpPr>
        <p:spPr bwMode="auto">
          <a:xfrm>
            <a:off x="3150096" y="3955614"/>
            <a:ext cx="2704" cy="265474"/>
          </a:xfrm>
          <a:prstGeom prst="bentConnector3">
            <a:avLst>
              <a:gd name="adj1" fmla="val 8554142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sp>
        <p:nvSpPr>
          <p:cNvPr id="44" name="TextBox 43"/>
          <p:cNvSpPr txBox="1"/>
          <p:nvPr/>
        </p:nvSpPr>
        <p:spPr>
          <a:xfrm>
            <a:off x="3080792" y="3758843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 smtClean="0"/>
              <a:t>6. SP</a:t>
            </a:r>
            <a:r>
              <a:rPr lang="ko-KR" altLang="en-US" sz="1000" b="0" dirty="0" smtClean="0"/>
              <a:t>실행</a:t>
            </a:r>
            <a:r>
              <a:rPr lang="en-US" altLang="ko-KR" sz="1000" b="0" dirty="0" smtClean="0"/>
              <a:t>(YSCI</a:t>
            </a:r>
            <a:r>
              <a:rPr lang="ko-KR" altLang="en-US" sz="1000" b="0" dirty="0" smtClean="0"/>
              <a:t>결제정보 </a:t>
            </a:r>
            <a:endParaRPr lang="en-US" altLang="ko-KR" sz="1000" b="0" dirty="0" smtClean="0"/>
          </a:p>
          <a:p>
            <a:r>
              <a:rPr lang="en-US" altLang="ko-KR" sz="1000" b="0" dirty="0"/>
              <a:t> </a:t>
            </a:r>
            <a:r>
              <a:rPr lang="en-US" altLang="ko-KR" sz="1000" b="0" dirty="0" smtClean="0"/>
              <a:t>       </a:t>
            </a:r>
            <a:r>
              <a:rPr lang="ko-KR" altLang="en-US" sz="1000" b="0" dirty="0" smtClean="0"/>
              <a:t>생성 및 주문 상태 </a:t>
            </a:r>
            <a:r>
              <a:rPr lang="en-US" altLang="ko-KR" sz="1000" b="0" dirty="0" smtClean="0"/>
              <a:t>“</a:t>
            </a:r>
            <a:r>
              <a:rPr lang="ko-KR" altLang="en-US" sz="1000" b="0" dirty="0" smtClean="0"/>
              <a:t>결제완료</a:t>
            </a:r>
            <a:r>
              <a:rPr lang="en-US" altLang="ko-KR" sz="1000" b="0" dirty="0" smtClean="0"/>
              <a:t>”</a:t>
            </a:r>
            <a:r>
              <a:rPr lang="ko-KR" altLang="en-US" sz="1000" b="0" dirty="0" smtClean="0"/>
              <a:t>처리</a:t>
            </a:r>
            <a:r>
              <a:rPr lang="en-US" altLang="ko-KR" sz="1000" b="0" dirty="0" smtClean="0"/>
              <a:t>)</a:t>
            </a:r>
            <a:endParaRPr lang="ko-KR" altLang="en-US" sz="1000" b="0" dirty="0"/>
          </a:p>
        </p:txBody>
      </p:sp>
      <p:cxnSp>
        <p:nvCxnSpPr>
          <p:cNvPr id="31" name="꺾인 연결선 30"/>
          <p:cNvCxnSpPr/>
          <p:nvPr/>
        </p:nvCxnSpPr>
        <p:spPr bwMode="auto">
          <a:xfrm>
            <a:off x="2116584" y="2299430"/>
            <a:ext cx="2704" cy="265474"/>
          </a:xfrm>
          <a:prstGeom prst="bentConnector3">
            <a:avLst>
              <a:gd name="adj1" fmla="val 8554142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sp>
        <p:nvSpPr>
          <p:cNvPr id="32" name="TextBox 31"/>
          <p:cNvSpPr txBox="1"/>
          <p:nvPr/>
        </p:nvSpPr>
        <p:spPr>
          <a:xfrm>
            <a:off x="2000672" y="2102659"/>
            <a:ext cx="3012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 smtClean="0"/>
              <a:t>2. </a:t>
            </a:r>
            <a:r>
              <a:rPr lang="ko-KR" altLang="en-US" sz="1000" b="0" dirty="0" smtClean="0"/>
              <a:t>주문정보 생성</a:t>
            </a:r>
            <a:r>
              <a:rPr lang="en-US" altLang="ko-KR" sz="1000" b="0" dirty="0" smtClean="0"/>
              <a:t>(Cash/</a:t>
            </a:r>
            <a:r>
              <a:rPr lang="ko-KR" altLang="en-US" sz="1000" b="0" dirty="0" smtClean="0"/>
              <a:t>쿠폰 결제 포함</a:t>
            </a:r>
            <a:r>
              <a:rPr lang="en-US" altLang="ko-KR" sz="1000" b="0" dirty="0" smtClean="0"/>
              <a:t>) </a:t>
            </a:r>
            <a:r>
              <a:rPr lang="ko-KR" altLang="en-US" sz="1000" b="0" dirty="0" smtClean="0"/>
              <a:t>주문상태 </a:t>
            </a:r>
            <a:endParaRPr lang="en-US" altLang="ko-KR" sz="1000" b="0" dirty="0" smtClean="0"/>
          </a:p>
          <a:p>
            <a:r>
              <a:rPr lang="en-US" altLang="ko-KR" sz="1000" b="0" dirty="0"/>
              <a:t> </a:t>
            </a:r>
            <a:r>
              <a:rPr lang="en-US" altLang="ko-KR" sz="1000" b="0" dirty="0" smtClean="0"/>
              <a:t>      “</a:t>
            </a:r>
            <a:r>
              <a:rPr lang="ko-KR" altLang="en-US" sz="1000" b="0" dirty="0" smtClean="0"/>
              <a:t>복합결제 진행 중</a:t>
            </a:r>
            <a:r>
              <a:rPr lang="en-US" altLang="ko-KR" sz="1000" b="0" dirty="0" smtClean="0"/>
              <a:t>”</a:t>
            </a:r>
            <a:r>
              <a:rPr lang="ko-KR" altLang="en-US" sz="1000" b="0" dirty="0" smtClean="0"/>
              <a:t> 상태 표시</a:t>
            </a:r>
            <a:endParaRPr lang="ko-KR" altLang="en-US" sz="10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128464" y="5949280"/>
            <a:ext cx="7572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ko-KR" altLang="en-US" sz="1000" dirty="0" smtClean="0">
                <a:solidFill>
                  <a:srgbClr val="FF0000"/>
                </a:solidFill>
              </a:rPr>
              <a:t>주문이 </a:t>
            </a:r>
            <a:r>
              <a:rPr lang="en-US" altLang="ko-KR" sz="1000" dirty="0" smtClean="0">
                <a:solidFill>
                  <a:srgbClr val="FF0000"/>
                </a:solidFill>
              </a:rPr>
              <a:t>“</a:t>
            </a:r>
            <a:r>
              <a:rPr lang="ko-KR" altLang="en-US" sz="1000" dirty="0" smtClean="0">
                <a:solidFill>
                  <a:srgbClr val="FF0000"/>
                </a:solidFill>
              </a:rPr>
              <a:t>상품 복합결제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진행중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or </a:t>
            </a:r>
            <a:r>
              <a:rPr lang="ko-KR" altLang="en-US" sz="1000" dirty="0" smtClean="0">
                <a:solidFill>
                  <a:srgbClr val="FF0000"/>
                </a:solidFill>
              </a:rPr>
              <a:t>부분상품 복합결제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진행중</a:t>
            </a:r>
            <a:r>
              <a:rPr lang="en-US" altLang="ko-KR" sz="1000" dirty="0" smtClean="0">
                <a:solidFill>
                  <a:srgbClr val="FF0000"/>
                </a:solidFill>
              </a:rPr>
              <a:t>” </a:t>
            </a:r>
            <a:r>
              <a:rPr lang="ko-KR" altLang="en-US" sz="1000" dirty="0" smtClean="0">
                <a:solidFill>
                  <a:srgbClr val="FF0000"/>
                </a:solidFill>
              </a:rPr>
              <a:t>상태로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지속시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+1</a:t>
            </a:r>
            <a:r>
              <a:rPr lang="ko-KR" altLang="en-US" sz="1000" dirty="0" smtClean="0">
                <a:solidFill>
                  <a:srgbClr val="FF0000"/>
                </a:solidFill>
              </a:rPr>
              <a:t>일에 자동 주문 취소 처리 진행</a:t>
            </a:r>
            <a:r>
              <a:rPr lang="en-US" altLang="ko-KR" sz="1000" dirty="0" smtClean="0">
                <a:solidFill>
                  <a:srgbClr val="FF0000"/>
                </a:solidFill>
              </a:rPr>
              <a:t>(Batch)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000" dirty="0" smtClean="0">
                <a:solidFill>
                  <a:srgbClr val="FF0000"/>
                </a:solidFill>
              </a:rPr>
              <a:t>“</a:t>
            </a:r>
            <a:r>
              <a:rPr lang="ko-KR" altLang="en-US" sz="1000" dirty="0" smtClean="0">
                <a:solidFill>
                  <a:srgbClr val="FF0000"/>
                </a:solidFill>
              </a:rPr>
              <a:t>상품</a:t>
            </a:r>
            <a:r>
              <a:rPr lang="en-US" altLang="ko-KR" sz="1000" dirty="0" smtClean="0">
                <a:solidFill>
                  <a:srgbClr val="FF0000"/>
                </a:solidFill>
              </a:rPr>
              <a:t>/</a:t>
            </a:r>
            <a:r>
              <a:rPr lang="ko-KR" altLang="en-US" sz="1000" dirty="0" smtClean="0">
                <a:solidFill>
                  <a:srgbClr val="FF0000"/>
                </a:solidFill>
              </a:rPr>
              <a:t>부분상품 복합결제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진행중</a:t>
            </a:r>
            <a:r>
              <a:rPr lang="en-US" altLang="ko-KR" sz="1000" dirty="0" smtClean="0">
                <a:solidFill>
                  <a:srgbClr val="FF0000"/>
                </a:solidFill>
              </a:rPr>
              <a:t>”: </a:t>
            </a:r>
            <a:r>
              <a:rPr lang="ko-KR" altLang="en-US" sz="1000" dirty="0">
                <a:solidFill>
                  <a:srgbClr val="FF0000"/>
                </a:solidFill>
              </a:rPr>
              <a:t>주문 </a:t>
            </a:r>
            <a:r>
              <a:rPr lang="en-US" altLang="ko-KR" sz="1000" dirty="0">
                <a:solidFill>
                  <a:srgbClr val="FF0000"/>
                </a:solidFill>
              </a:rPr>
              <a:t>Table</a:t>
            </a:r>
            <a:r>
              <a:rPr lang="ko-KR" altLang="en-US" sz="1000" dirty="0">
                <a:solidFill>
                  <a:srgbClr val="FF0000"/>
                </a:solidFill>
              </a:rPr>
              <a:t>에 </a:t>
            </a:r>
            <a:r>
              <a:rPr lang="ko-KR" altLang="en-US" sz="1000" dirty="0" smtClean="0">
                <a:solidFill>
                  <a:srgbClr val="FF0000"/>
                </a:solidFill>
              </a:rPr>
              <a:t>주문정보</a:t>
            </a:r>
            <a:r>
              <a:rPr lang="en-US" altLang="ko-KR" sz="1000" dirty="0" smtClean="0">
                <a:solidFill>
                  <a:srgbClr val="FF0000"/>
                </a:solidFill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</a:rPr>
              <a:t>상품포함</a:t>
            </a:r>
            <a:r>
              <a:rPr lang="en-US" altLang="ko-KR" sz="1000" dirty="0" smtClean="0">
                <a:solidFill>
                  <a:srgbClr val="FF0000"/>
                </a:solidFill>
              </a:rPr>
              <a:t>)</a:t>
            </a:r>
            <a:r>
              <a:rPr lang="ko-KR" altLang="en-US" sz="1000" dirty="0" smtClean="0">
                <a:solidFill>
                  <a:srgbClr val="FF0000"/>
                </a:solidFill>
              </a:rPr>
              <a:t>와 </a:t>
            </a:r>
            <a:r>
              <a:rPr lang="en-US" altLang="ko-KR" sz="1000" dirty="0" smtClean="0">
                <a:solidFill>
                  <a:srgbClr val="FF0000"/>
                </a:solidFill>
              </a:rPr>
              <a:t>Cash/</a:t>
            </a:r>
            <a:r>
              <a:rPr lang="ko-KR" altLang="en-US" sz="1000" dirty="0" smtClean="0">
                <a:solidFill>
                  <a:srgbClr val="FF0000"/>
                </a:solidFill>
              </a:rPr>
              <a:t>쿠폰 결제만 존재하고 </a:t>
            </a:r>
            <a:r>
              <a:rPr lang="en-US" altLang="ko-KR" sz="1000" dirty="0" smtClean="0">
                <a:solidFill>
                  <a:srgbClr val="FF0000"/>
                </a:solidFill>
              </a:rPr>
              <a:t>YSCI</a:t>
            </a:r>
            <a:r>
              <a:rPr lang="ko-KR" altLang="en-US" sz="1000" dirty="0" smtClean="0">
                <a:solidFill>
                  <a:srgbClr val="FF0000"/>
                </a:solidFill>
              </a:rPr>
              <a:t>결제정보는 없는 </a:t>
            </a:r>
            <a:r>
              <a:rPr lang="ko-KR" altLang="en-US" sz="1000" dirty="0">
                <a:solidFill>
                  <a:srgbClr val="FF0000"/>
                </a:solidFill>
              </a:rPr>
              <a:t>상태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97216" y="980728"/>
            <a:ext cx="2520280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</a:t>
            </a:r>
            <a:r>
              <a:rPr lang="ko-KR" altLang="en-US" sz="1000" dirty="0" smtClean="0"/>
              <a:t>결제정보요청</a:t>
            </a:r>
            <a:endParaRPr lang="en-US" altLang="ko-KR" sz="10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000" b="0" dirty="0" smtClean="0"/>
              <a:t>S/C </a:t>
            </a:r>
            <a:r>
              <a:rPr lang="ko-KR" altLang="en-US" sz="1000" b="0" dirty="0" smtClean="0"/>
              <a:t>또는 </a:t>
            </a:r>
            <a:r>
              <a:rPr lang="en-US" altLang="ko-KR" sz="1000" b="0" dirty="0" smtClean="0"/>
              <a:t>App.</a:t>
            </a:r>
            <a:r>
              <a:rPr lang="ko-KR" altLang="en-US" sz="1000" b="0" dirty="0" smtClean="0"/>
              <a:t>에서 결제를 진행하기 위해 </a:t>
            </a:r>
            <a:r>
              <a:rPr lang="en-US" altLang="ko-KR" sz="1000" b="0" dirty="0" smtClean="0"/>
              <a:t>Cash/</a:t>
            </a:r>
            <a:r>
              <a:rPr lang="ko-KR" altLang="en-US" sz="1000" b="0" dirty="0" smtClean="0"/>
              <a:t>쿠폰에 대한 결제정보를 서버에 전달하고 </a:t>
            </a:r>
            <a:r>
              <a:rPr lang="en-US" altLang="ko-KR" sz="1000" b="0" dirty="0" smtClean="0"/>
              <a:t>YSCI</a:t>
            </a:r>
            <a:r>
              <a:rPr lang="ko-KR" altLang="en-US" sz="1000" b="0" dirty="0" err="1" smtClean="0"/>
              <a:t>결제에필요한</a:t>
            </a:r>
            <a:r>
              <a:rPr lang="ko-KR" altLang="en-US" sz="1000" b="0" dirty="0" smtClean="0"/>
              <a:t> 정보를 요청한다</a:t>
            </a:r>
            <a:r>
              <a:rPr lang="en-US" altLang="ko-KR" sz="1000" b="0" dirty="0" smtClean="0"/>
              <a:t>.</a:t>
            </a:r>
          </a:p>
          <a:p>
            <a:r>
              <a:rPr lang="en-US" altLang="ko-KR" sz="1000" dirty="0" smtClean="0"/>
              <a:t>2.</a:t>
            </a:r>
            <a:r>
              <a:rPr lang="ko-KR" altLang="en-US" sz="1000" dirty="0" smtClean="0"/>
              <a:t>주문정보 생성</a:t>
            </a:r>
            <a:endParaRPr lang="en-US" altLang="ko-KR" sz="10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00" b="0" dirty="0" smtClean="0"/>
              <a:t>주문상태가 </a:t>
            </a:r>
            <a:r>
              <a:rPr lang="en-US" altLang="ko-KR" sz="1000" b="0" dirty="0" smtClean="0"/>
              <a:t>“</a:t>
            </a:r>
            <a:r>
              <a:rPr lang="ko-KR" altLang="en-US" sz="1000" b="0" dirty="0" smtClean="0"/>
              <a:t>복합결제 </a:t>
            </a:r>
            <a:r>
              <a:rPr lang="ko-KR" altLang="en-US" sz="1000" b="0" dirty="0" err="1" smtClean="0"/>
              <a:t>진행중</a:t>
            </a:r>
            <a:r>
              <a:rPr lang="en-US" altLang="ko-KR" sz="1000" b="0" dirty="0" smtClean="0"/>
              <a:t>”</a:t>
            </a:r>
            <a:r>
              <a:rPr lang="ko-KR" altLang="en-US" sz="1000" b="0" dirty="0" smtClean="0"/>
              <a:t>으로 주문을 생성하고 결제정보 중 </a:t>
            </a:r>
            <a:r>
              <a:rPr lang="en-US" altLang="ko-KR" sz="1000" b="0" dirty="0" smtClean="0"/>
              <a:t>Cash/</a:t>
            </a:r>
            <a:r>
              <a:rPr lang="ko-KR" altLang="en-US" sz="1000" b="0" dirty="0" smtClean="0"/>
              <a:t>쿠폰에 대한 결제정보도 함께 생성한다</a:t>
            </a:r>
            <a:r>
              <a:rPr lang="en-US" altLang="ko-KR" sz="1000" b="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00" b="0" dirty="0" smtClean="0"/>
              <a:t>생성된 주문번호와 </a:t>
            </a:r>
            <a:r>
              <a:rPr lang="en-US" altLang="ko-KR" sz="1000" b="0" dirty="0" smtClean="0"/>
              <a:t>YSCI</a:t>
            </a:r>
            <a:r>
              <a:rPr lang="ko-KR" altLang="en-US" sz="1000" b="0" dirty="0" smtClean="0"/>
              <a:t>에서 필요로 하는 항목을 </a:t>
            </a:r>
            <a:r>
              <a:rPr lang="en-US" altLang="ko-KR" sz="1000" b="0" dirty="0" smtClean="0"/>
              <a:t>S/C </a:t>
            </a:r>
            <a:r>
              <a:rPr lang="ko-KR" altLang="en-US" sz="1000" b="0" dirty="0" smtClean="0"/>
              <a:t>또는 </a:t>
            </a:r>
            <a:r>
              <a:rPr lang="en-US" altLang="ko-KR" sz="1000" b="0" dirty="0" smtClean="0"/>
              <a:t>App.</a:t>
            </a:r>
            <a:r>
              <a:rPr lang="ko-KR" altLang="en-US" sz="1000" b="0" dirty="0" smtClean="0"/>
              <a:t>에 전달한다</a:t>
            </a:r>
            <a:r>
              <a:rPr lang="en-US" altLang="ko-KR" sz="1000" b="0" dirty="0" smtClean="0"/>
              <a:t>.</a:t>
            </a:r>
            <a:endParaRPr lang="en-US" altLang="ko-KR" sz="1000" b="0" dirty="0"/>
          </a:p>
          <a:p>
            <a:r>
              <a:rPr lang="en-US" altLang="ko-KR" sz="1000" dirty="0" smtClean="0"/>
              <a:t>3.</a:t>
            </a:r>
            <a:r>
              <a:rPr lang="ko-KR" altLang="en-US" sz="1000" dirty="0" smtClean="0"/>
              <a:t>결제 </a:t>
            </a:r>
            <a:r>
              <a:rPr lang="en-US" altLang="ko-KR" sz="1000" dirty="0" smtClean="0"/>
              <a:t>Web Page Invoke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000" b="0" dirty="0" smtClean="0"/>
              <a:t>J store WEB Server</a:t>
            </a:r>
            <a:r>
              <a:rPr lang="ko-KR" altLang="en-US" sz="1000" b="0" dirty="0" smtClean="0"/>
              <a:t>에서 제공하는 항목으로 </a:t>
            </a:r>
            <a:r>
              <a:rPr lang="en-US" altLang="ko-KR" sz="1000" b="0" dirty="0" smtClean="0"/>
              <a:t>YSCI</a:t>
            </a:r>
            <a:r>
              <a:rPr lang="ko-KR" altLang="en-US" sz="1000" b="0" dirty="0" smtClean="0"/>
              <a:t>결제를 호출한다</a:t>
            </a:r>
            <a:r>
              <a:rPr lang="en-US" altLang="ko-KR" sz="1000" b="0" dirty="0" smtClean="0"/>
              <a:t>.</a:t>
            </a:r>
          </a:p>
          <a:p>
            <a:r>
              <a:rPr lang="en-US" altLang="ko-KR" sz="1000" dirty="0" smtClean="0"/>
              <a:t>4.</a:t>
            </a:r>
            <a:r>
              <a:rPr lang="ko-KR" altLang="en-US" sz="1000" dirty="0" smtClean="0"/>
              <a:t>결제진행</a:t>
            </a:r>
            <a:endParaRPr lang="en-US" altLang="ko-KR" sz="10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00" b="0" dirty="0" smtClean="0"/>
              <a:t>결제수단별 결제를 진행한다</a:t>
            </a:r>
            <a:r>
              <a:rPr lang="en-US" altLang="ko-KR" sz="1000" b="0" dirty="0" smtClean="0"/>
              <a:t>.</a:t>
            </a:r>
          </a:p>
          <a:p>
            <a:r>
              <a:rPr lang="en-US" altLang="ko-KR" sz="1000" dirty="0" smtClean="0"/>
              <a:t>5.</a:t>
            </a:r>
            <a:r>
              <a:rPr lang="ko-KR" altLang="en-US" sz="1000" dirty="0" smtClean="0"/>
              <a:t>결제완료</a:t>
            </a:r>
            <a:endParaRPr lang="en-US" altLang="ko-KR" sz="10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000" b="0" dirty="0"/>
              <a:t>YSCI</a:t>
            </a:r>
            <a:r>
              <a:rPr lang="ko-KR" altLang="en-US" sz="1000" b="0" dirty="0"/>
              <a:t>의 결제가 성공되었을 경우 </a:t>
            </a:r>
            <a:r>
              <a:rPr lang="en-US" altLang="ko-KR" sz="1000" b="0" dirty="0"/>
              <a:t>J store DB</a:t>
            </a:r>
            <a:r>
              <a:rPr lang="ko-KR" altLang="en-US" sz="1000" b="0" dirty="0"/>
              <a:t>의 </a:t>
            </a:r>
            <a:r>
              <a:rPr lang="en-US" altLang="ko-KR" sz="1000" b="0" dirty="0"/>
              <a:t>Stored-Procedure</a:t>
            </a:r>
            <a:r>
              <a:rPr lang="ko-KR" altLang="en-US" sz="1000" b="0" dirty="0"/>
              <a:t>를 </a:t>
            </a:r>
            <a:r>
              <a:rPr lang="ko-KR" altLang="en-US" sz="1000" b="0" dirty="0" smtClean="0"/>
              <a:t>호출</a:t>
            </a:r>
            <a:r>
              <a:rPr lang="en-US" altLang="ko-KR" sz="1000" b="0" dirty="0" smtClean="0"/>
              <a:t/>
            </a:r>
            <a:br>
              <a:rPr lang="en-US" altLang="ko-KR" sz="1000" b="0" dirty="0" smtClean="0"/>
            </a:br>
            <a:r>
              <a:rPr lang="en-US" altLang="ko-KR" sz="1000" b="0" dirty="0">
                <a:solidFill>
                  <a:schemeClr val="accent2"/>
                </a:solidFill>
              </a:rPr>
              <a:t>(</a:t>
            </a:r>
            <a:r>
              <a:rPr lang="ko-KR" altLang="en-US" sz="1000" b="0" dirty="0">
                <a:solidFill>
                  <a:schemeClr val="accent2"/>
                </a:solidFill>
              </a:rPr>
              <a:t>일반구매</a:t>
            </a:r>
            <a:r>
              <a:rPr lang="en-US" altLang="ko-KR" sz="1000" b="0" dirty="0">
                <a:solidFill>
                  <a:schemeClr val="accent2"/>
                </a:solidFill>
              </a:rPr>
              <a:t>, </a:t>
            </a:r>
            <a:r>
              <a:rPr lang="ko-KR" altLang="en-US" sz="1000" b="0" dirty="0">
                <a:solidFill>
                  <a:schemeClr val="accent2"/>
                </a:solidFill>
              </a:rPr>
              <a:t>복합결제구매</a:t>
            </a:r>
            <a:r>
              <a:rPr lang="en-US" altLang="ko-KR" sz="1000" b="0" dirty="0">
                <a:solidFill>
                  <a:schemeClr val="accent2"/>
                </a:solidFill>
              </a:rPr>
              <a:t>, </a:t>
            </a:r>
            <a:r>
              <a:rPr lang="ko-KR" altLang="en-US" sz="1000" b="0" dirty="0" err="1">
                <a:solidFill>
                  <a:schemeClr val="accent2"/>
                </a:solidFill>
              </a:rPr>
              <a:t>월정액</a:t>
            </a:r>
            <a:r>
              <a:rPr lang="ko-KR" altLang="en-US" sz="1000" b="0" dirty="0">
                <a:solidFill>
                  <a:schemeClr val="accent2"/>
                </a:solidFill>
              </a:rPr>
              <a:t> 등록은 동일한 </a:t>
            </a:r>
            <a:r>
              <a:rPr lang="en-US" altLang="ko-KR" sz="1000" b="0" dirty="0">
                <a:solidFill>
                  <a:schemeClr val="accent2"/>
                </a:solidFill>
              </a:rPr>
              <a:t>SP</a:t>
            </a:r>
            <a:r>
              <a:rPr lang="ko-KR" altLang="en-US" sz="1000" b="0" dirty="0">
                <a:solidFill>
                  <a:schemeClr val="accent2"/>
                </a:solidFill>
              </a:rPr>
              <a:t>사용 </a:t>
            </a:r>
            <a:r>
              <a:rPr lang="en-US" altLang="ko-KR" sz="1000" b="0" dirty="0">
                <a:solidFill>
                  <a:schemeClr val="accent2"/>
                </a:solidFill>
                <a:sym typeface="Wingdings" pitchFamily="2" charset="2"/>
              </a:rPr>
              <a:t> Page 4 </a:t>
            </a:r>
            <a:r>
              <a:rPr lang="ko-KR" altLang="en-US" sz="1000" b="0" dirty="0">
                <a:solidFill>
                  <a:schemeClr val="accent2"/>
                </a:solidFill>
                <a:sym typeface="Wingdings" pitchFamily="2" charset="2"/>
              </a:rPr>
              <a:t>규격참조</a:t>
            </a:r>
            <a:r>
              <a:rPr lang="en-US" altLang="ko-KR" sz="1000" b="0" dirty="0" smtClean="0">
                <a:solidFill>
                  <a:schemeClr val="accent2"/>
                </a:solidFill>
                <a:sym typeface="Wingdings" pitchFamily="2" charset="2"/>
              </a:rPr>
              <a:t>)</a:t>
            </a:r>
            <a:endParaRPr lang="en-US" altLang="ko-KR" sz="1000" b="0" dirty="0" smtClean="0"/>
          </a:p>
          <a:p>
            <a:r>
              <a:rPr lang="en-US" altLang="ko-KR" sz="1000" dirty="0" smtClean="0"/>
              <a:t>6.SP </a:t>
            </a:r>
            <a:r>
              <a:rPr lang="ko-KR" altLang="en-US" sz="1000" dirty="0" smtClean="0"/>
              <a:t>실행</a:t>
            </a:r>
            <a:endParaRPr lang="en-US" altLang="ko-KR" sz="10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000" b="0" dirty="0" smtClean="0"/>
              <a:t>SP</a:t>
            </a:r>
            <a:r>
              <a:rPr lang="ko-KR" altLang="en-US" sz="1000" b="0" dirty="0" smtClean="0"/>
              <a:t>를 실행되어 </a:t>
            </a:r>
            <a:r>
              <a:rPr lang="en-US" altLang="ko-KR" sz="1000" b="0" dirty="0" smtClean="0"/>
              <a:t>J store</a:t>
            </a:r>
            <a:r>
              <a:rPr lang="ko-KR" altLang="en-US" sz="1000" b="0" dirty="0" smtClean="0"/>
              <a:t>의 구매 </a:t>
            </a:r>
            <a:r>
              <a:rPr lang="en-US" altLang="ko-KR" sz="1000" b="0" dirty="0" smtClean="0"/>
              <a:t>Table</a:t>
            </a:r>
            <a:r>
              <a:rPr lang="ko-KR" altLang="en-US" sz="1000" b="0" dirty="0" smtClean="0"/>
              <a:t>에 결제정보를 생성하고 주문상태를 </a:t>
            </a:r>
            <a:r>
              <a:rPr lang="en-US" altLang="ko-KR" sz="1000" b="0" dirty="0" smtClean="0"/>
              <a:t>“</a:t>
            </a:r>
            <a:r>
              <a:rPr lang="ko-KR" altLang="en-US" sz="1000" b="0" dirty="0" smtClean="0"/>
              <a:t>복합결제 </a:t>
            </a:r>
            <a:r>
              <a:rPr lang="ko-KR" altLang="en-US" sz="1000" b="0" dirty="0" err="1" smtClean="0"/>
              <a:t>진행중</a:t>
            </a:r>
            <a:r>
              <a:rPr lang="en-US" altLang="ko-KR" sz="1000" b="0" dirty="0" smtClean="0"/>
              <a:t>” -&gt; “</a:t>
            </a:r>
            <a:r>
              <a:rPr lang="ko-KR" altLang="en-US" sz="1000" b="0" dirty="0" smtClean="0"/>
              <a:t>구매완료</a:t>
            </a:r>
            <a:r>
              <a:rPr lang="en-US" altLang="ko-KR" sz="1000" b="0" dirty="0" smtClean="0"/>
              <a:t>”</a:t>
            </a:r>
            <a:r>
              <a:rPr lang="ko-KR" altLang="en-US" sz="1000" b="0" dirty="0" smtClean="0"/>
              <a:t>상태로 변경처리 한다</a:t>
            </a:r>
            <a:r>
              <a:rPr lang="en-US" altLang="ko-KR" sz="1000" b="0" dirty="0" smtClean="0"/>
              <a:t>.</a:t>
            </a:r>
            <a:br>
              <a:rPr lang="en-US" altLang="ko-KR" sz="1000" b="0" dirty="0" smtClean="0"/>
            </a:br>
            <a:r>
              <a:rPr lang="en-US" altLang="ko-KR" sz="1000" b="0" dirty="0">
                <a:solidFill>
                  <a:schemeClr val="accent2"/>
                </a:solidFill>
              </a:rPr>
              <a:t>(Return</a:t>
            </a:r>
            <a:r>
              <a:rPr lang="ko-KR" altLang="en-US" sz="1000" b="0" dirty="0">
                <a:solidFill>
                  <a:schemeClr val="accent2"/>
                </a:solidFill>
              </a:rPr>
              <a:t> 값 추가 </a:t>
            </a:r>
            <a:r>
              <a:rPr lang="en-US" altLang="ko-KR" sz="1000" b="0" dirty="0">
                <a:solidFill>
                  <a:schemeClr val="accent2"/>
                </a:solidFill>
                <a:sym typeface="Wingdings" pitchFamily="2" charset="2"/>
              </a:rPr>
              <a:t>  Page 4 </a:t>
            </a:r>
            <a:r>
              <a:rPr lang="ko-KR" altLang="en-US" sz="1000" b="0" dirty="0">
                <a:solidFill>
                  <a:schemeClr val="accent2"/>
                </a:solidFill>
                <a:sym typeface="Wingdings" pitchFamily="2" charset="2"/>
              </a:rPr>
              <a:t>규격참조</a:t>
            </a:r>
            <a:r>
              <a:rPr lang="en-US" altLang="ko-KR" sz="1000" b="0" dirty="0" smtClean="0">
                <a:solidFill>
                  <a:schemeClr val="accent2"/>
                </a:solidFill>
              </a:rPr>
              <a:t>)</a:t>
            </a:r>
            <a:endParaRPr lang="en-US" altLang="ko-KR" sz="1000" b="0" dirty="0" smtClean="0">
              <a:solidFill>
                <a:schemeClr val="accent2"/>
              </a:solidFill>
            </a:endParaRPr>
          </a:p>
          <a:p>
            <a:pPr marL="171450" indent="-171450"/>
            <a:r>
              <a:rPr lang="en-US" altLang="ko-KR" sz="1000" dirty="0" smtClean="0"/>
              <a:t>7.SP </a:t>
            </a:r>
            <a:r>
              <a:rPr lang="ko-KR" altLang="en-US" sz="1000" dirty="0" smtClean="0"/>
              <a:t>처리 결과 제공</a:t>
            </a:r>
            <a:endParaRPr lang="en-US" altLang="ko-KR" sz="10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000" b="0" dirty="0" smtClean="0"/>
              <a:t>SP</a:t>
            </a:r>
            <a:r>
              <a:rPr lang="ko-KR" altLang="en-US" sz="1000" b="0" dirty="0" smtClean="0"/>
              <a:t>처리 결과를 리턴 한다</a:t>
            </a:r>
            <a:endParaRPr lang="en-US" altLang="ko-KR" sz="1000" b="0" dirty="0" smtClean="0"/>
          </a:p>
          <a:p>
            <a:pPr marL="171450" indent="-171450"/>
            <a:endParaRPr lang="en-US" altLang="ko-KR" sz="1000" b="0" dirty="0"/>
          </a:p>
          <a:p>
            <a:r>
              <a:rPr lang="en-US" altLang="ko-KR" sz="1000" dirty="0" smtClean="0"/>
              <a:t>8.</a:t>
            </a:r>
            <a:r>
              <a:rPr lang="ko-KR" altLang="en-US" sz="1000" dirty="0"/>
              <a:t>결제완료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000" b="0" dirty="0"/>
              <a:t>YSCI</a:t>
            </a:r>
            <a:r>
              <a:rPr lang="ko-KR" altLang="en-US" sz="1000" b="0" dirty="0"/>
              <a:t>에서 </a:t>
            </a:r>
            <a:r>
              <a:rPr lang="en-US" altLang="ko-KR" sz="1000" b="0" dirty="0"/>
              <a:t>DB SP Call</a:t>
            </a:r>
            <a:r>
              <a:rPr lang="ko-KR" altLang="en-US" sz="1000" b="0" dirty="0"/>
              <a:t>이 종료되면 </a:t>
            </a:r>
            <a:r>
              <a:rPr lang="en-US" altLang="ko-KR" sz="1000" b="0" dirty="0" err="1"/>
              <a:t>javascript</a:t>
            </a:r>
            <a:r>
              <a:rPr lang="ko-KR" altLang="en-US" sz="1000" b="0" dirty="0"/>
              <a:t>를 실행하여 </a:t>
            </a:r>
            <a:r>
              <a:rPr lang="en-US" altLang="ko-KR" sz="1000" b="0" dirty="0" smtClean="0"/>
              <a:t>S/C </a:t>
            </a:r>
            <a:r>
              <a:rPr lang="ko-KR" altLang="en-US" sz="1000" b="0" dirty="0" smtClean="0"/>
              <a:t>또는 </a:t>
            </a:r>
            <a:r>
              <a:rPr lang="en-US" altLang="ko-KR" sz="1000" b="0" dirty="0" smtClean="0"/>
              <a:t>App. </a:t>
            </a:r>
            <a:r>
              <a:rPr lang="ko-KR" altLang="en-US" sz="1000" b="0" dirty="0"/>
              <a:t>또는</a:t>
            </a:r>
            <a:r>
              <a:rPr lang="en-US" altLang="ko-KR" sz="1000" b="0" dirty="0"/>
              <a:t> Appl.</a:t>
            </a:r>
            <a:r>
              <a:rPr lang="ko-KR" altLang="en-US" sz="1000" b="0" dirty="0"/>
              <a:t>을 기동한다</a:t>
            </a:r>
            <a:r>
              <a:rPr lang="en-US" altLang="ko-KR" sz="1000" b="0" dirty="0"/>
              <a:t>.</a:t>
            </a:r>
          </a:p>
          <a:p>
            <a:r>
              <a:rPr lang="en-US" altLang="ko-KR" sz="1000" b="0" dirty="0">
                <a:solidFill>
                  <a:schemeClr val="accent2"/>
                </a:solidFill>
              </a:rPr>
              <a:t>(JavaScript</a:t>
            </a:r>
            <a:r>
              <a:rPr lang="ko-KR" altLang="en-US" sz="1000" b="0" dirty="0">
                <a:solidFill>
                  <a:schemeClr val="accent2"/>
                </a:solidFill>
              </a:rPr>
              <a:t>실행은 </a:t>
            </a:r>
            <a:r>
              <a:rPr lang="en-US" altLang="ko-KR" sz="1000" b="0" dirty="0" smtClean="0">
                <a:solidFill>
                  <a:schemeClr val="accent2"/>
                </a:solidFill>
              </a:rPr>
              <a:t>S/C </a:t>
            </a:r>
            <a:r>
              <a:rPr lang="ko-KR" altLang="en-US" sz="1000" b="0" dirty="0" smtClean="0">
                <a:solidFill>
                  <a:schemeClr val="accent2"/>
                </a:solidFill>
              </a:rPr>
              <a:t>또는 </a:t>
            </a:r>
            <a:r>
              <a:rPr lang="en-US" altLang="ko-KR" sz="1000" b="0" dirty="0" smtClean="0">
                <a:solidFill>
                  <a:schemeClr val="accent2"/>
                </a:solidFill>
              </a:rPr>
              <a:t>App.</a:t>
            </a:r>
            <a:r>
              <a:rPr lang="ko-KR" altLang="en-US" sz="1000" b="0" dirty="0" smtClean="0">
                <a:solidFill>
                  <a:schemeClr val="accent2"/>
                </a:solidFill>
              </a:rPr>
              <a:t>통보로 </a:t>
            </a:r>
            <a:r>
              <a:rPr lang="ko-KR" altLang="en-US" sz="1000" b="0" dirty="0">
                <a:solidFill>
                  <a:schemeClr val="accent2"/>
                </a:solidFill>
              </a:rPr>
              <a:t>통일하여 그 이후의 처리</a:t>
            </a:r>
            <a:r>
              <a:rPr lang="en-US" altLang="ko-KR" sz="1000" b="0" dirty="0" smtClean="0">
                <a:solidFill>
                  <a:schemeClr val="accent2"/>
                </a:solidFill>
              </a:rPr>
              <a:t>(S/C </a:t>
            </a:r>
            <a:r>
              <a:rPr lang="ko-KR" altLang="en-US" sz="1000" b="0" dirty="0" smtClean="0">
                <a:solidFill>
                  <a:schemeClr val="accent2"/>
                </a:solidFill>
              </a:rPr>
              <a:t>또는 </a:t>
            </a:r>
            <a:r>
              <a:rPr lang="en-US" altLang="ko-KR" sz="1000" b="0" dirty="0" smtClean="0">
                <a:solidFill>
                  <a:schemeClr val="accent2"/>
                </a:solidFill>
              </a:rPr>
              <a:t>App.</a:t>
            </a:r>
            <a:r>
              <a:rPr lang="ko-KR" altLang="en-US" sz="1000" b="0" dirty="0" smtClean="0">
                <a:solidFill>
                  <a:schemeClr val="accent2"/>
                </a:solidFill>
              </a:rPr>
              <a:t>에서 </a:t>
            </a:r>
            <a:r>
              <a:rPr lang="ko-KR" altLang="en-US" sz="1000" b="0" dirty="0">
                <a:solidFill>
                  <a:schemeClr val="accent2"/>
                </a:solidFill>
              </a:rPr>
              <a:t>과금</a:t>
            </a:r>
            <a:r>
              <a:rPr lang="en-US" altLang="ko-KR" sz="1000" b="0" dirty="0">
                <a:solidFill>
                  <a:schemeClr val="accent2"/>
                </a:solidFill>
              </a:rPr>
              <a:t>OK</a:t>
            </a:r>
            <a:r>
              <a:rPr lang="ko-KR" altLang="en-US" sz="1000" b="0" dirty="0">
                <a:solidFill>
                  <a:schemeClr val="accent2"/>
                </a:solidFill>
              </a:rPr>
              <a:t>상ㅌ래로 하는지 </a:t>
            </a:r>
            <a:r>
              <a:rPr lang="en-US" altLang="ko-KR" sz="1000" b="0" dirty="0">
                <a:solidFill>
                  <a:schemeClr val="accent2"/>
                </a:solidFill>
              </a:rPr>
              <a:t>or </a:t>
            </a:r>
            <a:r>
              <a:rPr lang="ko-KR" altLang="en-US" sz="1000" b="0" dirty="0">
                <a:solidFill>
                  <a:schemeClr val="accent2"/>
                </a:solidFill>
              </a:rPr>
              <a:t>해당</a:t>
            </a:r>
            <a:r>
              <a:rPr lang="en-US" altLang="ko-KR" sz="1000" b="0" dirty="0">
                <a:solidFill>
                  <a:schemeClr val="accent2"/>
                </a:solidFill>
              </a:rPr>
              <a:t>APP</a:t>
            </a:r>
            <a:r>
              <a:rPr lang="ko-KR" altLang="en-US" sz="1000" b="0" dirty="0">
                <a:solidFill>
                  <a:schemeClr val="accent2"/>
                </a:solidFill>
              </a:rPr>
              <a:t>에서 과금</a:t>
            </a:r>
            <a:r>
              <a:rPr lang="en-US" altLang="ko-KR" sz="1000" b="0" dirty="0">
                <a:solidFill>
                  <a:schemeClr val="accent2"/>
                </a:solidFill>
              </a:rPr>
              <a:t>OK</a:t>
            </a:r>
            <a:r>
              <a:rPr lang="ko-KR" altLang="en-US" sz="1000" b="0" dirty="0">
                <a:solidFill>
                  <a:schemeClr val="accent2"/>
                </a:solidFill>
              </a:rPr>
              <a:t>상태로 하는지</a:t>
            </a:r>
            <a:r>
              <a:rPr lang="en-US" altLang="ko-KR" sz="1000" b="0" dirty="0">
                <a:solidFill>
                  <a:schemeClr val="accent2"/>
                </a:solidFill>
              </a:rPr>
              <a:t>)</a:t>
            </a:r>
            <a:r>
              <a:rPr lang="ko-KR" altLang="en-US" sz="1000" b="0" dirty="0">
                <a:solidFill>
                  <a:schemeClr val="accent2"/>
                </a:solidFill>
              </a:rPr>
              <a:t>는 </a:t>
            </a:r>
            <a:r>
              <a:rPr lang="en-US" altLang="ko-KR" sz="1000" b="0" dirty="0" smtClean="0">
                <a:solidFill>
                  <a:schemeClr val="accent2"/>
                </a:solidFill>
              </a:rPr>
              <a:t>S/C </a:t>
            </a:r>
            <a:r>
              <a:rPr lang="ko-KR" altLang="en-US" sz="1000" b="0" dirty="0" smtClean="0">
                <a:solidFill>
                  <a:schemeClr val="accent2"/>
                </a:solidFill>
              </a:rPr>
              <a:t>또는 </a:t>
            </a:r>
            <a:r>
              <a:rPr lang="en-US" altLang="ko-KR" sz="1000" b="0" dirty="0" smtClean="0">
                <a:solidFill>
                  <a:schemeClr val="accent2"/>
                </a:solidFill>
              </a:rPr>
              <a:t>App.</a:t>
            </a:r>
            <a:r>
              <a:rPr lang="ko-KR" altLang="en-US" sz="1000" b="0" dirty="0" smtClean="0">
                <a:solidFill>
                  <a:schemeClr val="accent2"/>
                </a:solidFill>
              </a:rPr>
              <a:t>쪽에서 </a:t>
            </a:r>
            <a:r>
              <a:rPr lang="ko-KR" altLang="en-US" sz="1000" b="0" dirty="0">
                <a:solidFill>
                  <a:schemeClr val="accent2"/>
                </a:solidFill>
              </a:rPr>
              <a:t>판단</a:t>
            </a:r>
            <a:r>
              <a:rPr lang="en-US" altLang="ko-KR" sz="1000" b="0" dirty="0">
                <a:solidFill>
                  <a:schemeClr val="accent2"/>
                </a:solidFill>
              </a:rPr>
              <a:t>?</a:t>
            </a:r>
            <a:r>
              <a:rPr lang="ko-KR" altLang="en-US" sz="1000" b="0" dirty="0">
                <a:solidFill>
                  <a:schemeClr val="accent2"/>
                </a:solidFill>
              </a:rPr>
              <a:t> </a:t>
            </a:r>
            <a:r>
              <a:rPr lang="en-US" altLang="ko-KR" sz="1000" b="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9. </a:t>
            </a:r>
            <a:r>
              <a:rPr lang="en-US" altLang="ko-KR" sz="1000" dirty="0"/>
              <a:t>App D/L </a:t>
            </a:r>
            <a:r>
              <a:rPr lang="ko-KR" altLang="en-US" sz="1000" dirty="0"/>
              <a:t>또는 </a:t>
            </a:r>
            <a:r>
              <a:rPr lang="en-US" altLang="ko-KR" sz="1000" dirty="0"/>
              <a:t>Item</a:t>
            </a:r>
            <a:r>
              <a:rPr lang="ko-KR" altLang="en-US" sz="1000" dirty="0"/>
              <a:t>획득 진행</a:t>
            </a:r>
            <a:endParaRPr lang="en-US" altLang="ko-KR" sz="10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000" b="0" dirty="0" smtClean="0"/>
              <a:t>S/C </a:t>
            </a:r>
            <a:r>
              <a:rPr lang="ko-KR" altLang="en-US" sz="1000" b="0" dirty="0" smtClean="0"/>
              <a:t>또는 </a:t>
            </a:r>
            <a:r>
              <a:rPr lang="en-US" altLang="ko-KR" sz="1000" b="0" dirty="0" smtClean="0"/>
              <a:t>App.</a:t>
            </a:r>
            <a:r>
              <a:rPr lang="ko-KR" altLang="en-US" sz="1000" b="0" dirty="0" smtClean="0"/>
              <a:t>의 </a:t>
            </a:r>
            <a:r>
              <a:rPr lang="ko-KR" altLang="en-US" sz="1000" b="0" dirty="0"/>
              <a:t>다운로드 진행 </a:t>
            </a:r>
            <a:r>
              <a:rPr lang="en-US" altLang="ko-KR" sz="1000" b="0" dirty="0"/>
              <a:t>(9</a:t>
            </a:r>
            <a:r>
              <a:rPr lang="ko-KR" altLang="en-US" sz="1000" b="0" dirty="0"/>
              <a:t>에서 </a:t>
            </a:r>
            <a:r>
              <a:rPr lang="en-US" altLang="ko-KR" sz="1000" b="0" dirty="0"/>
              <a:t>network</a:t>
            </a:r>
            <a:r>
              <a:rPr lang="ko-KR" altLang="en-US" sz="1000" b="0" dirty="0"/>
              <a:t>단절 시 구매내역 이동 후 재 다운로드 진행</a:t>
            </a:r>
            <a:r>
              <a:rPr lang="en-US" altLang="ko-KR" sz="1000" b="0" dirty="0"/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80791" y="3356992"/>
            <a:ext cx="2787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 smtClean="0"/>
              <a:t>5. [</a:t>
            </a:r>
            <a:r>
              <a:rPr lang="ko-KR" altLang="en-US" sz="1000" b="0" dirty="0" smtClean="0"/>
              <a:t>결제완료</a:t>
            </a:r>
            <a:r>
              <a:rPr lang="en-US" altLang="ko-KR" sz="1000" b="0" dirty="0" smtClean="0"/>
              <a:t>] J store Server </a:t>
            </a:r>
          </a:p>
          <a:p>
            <a:r>
              <a:rPr lang="en-US" altLang="ko-KR" sz="1000" b="0" dirty="0"/>
              <a:t> </a:t>
            </a:r>
            <a:r>
              <a:rPr lang="en-US" altLang="ko-KR" sz="1000" b="0" dirty="0" smtClean="0"/>
              <a:t>                Stored Procedure(</a:t>
            </a:r>
            <a:r>
              <a:rPr lang="ko-KR" altLang="en-US" sz="1000" b="0" dirty="0" smtClean="0"/>
              <a:t>이하 </a:t>
            </a:r>
            <a:r>
              <a:rPr lang="en-US" altLang="ko-KR" sz="1000" b="0" dirty="0" smtClean="0"/>
              <a:t>SP) Call</a:t>
            </a:r>
            <a:endParaRPr lang="ko-KR" altLang="en-US" sz="1000" b="0" dirty="0"/>
          </a:p>
        </p:txBody>
      </p:sp>
      <p:sp>
        <p:nvSpPr>
          <p:cNvPr id="36" name="TextBox 35"/>
          <p:cNvSpPr txBox="1"/>
          <p:nvPr/>
        </p:nvSpPr>
        <p:spPr>
          <a:xfrm>
            <a:off x="1742931" y="4550931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 smtClean="0"/>
              <a:t>8. [</a:t>
            </a:r>
            <a:r>
              <a:rPr lang="ko-KR" altLang="en-US" sz="1000" b="0" dirty="0" smtClean="0"/>
              <a:t>결제완료</a:t>
            </a:r>
            <a:r>
              <a:rPr lang="en-US" altLang="ko-KR" sz="1000" b="0" dirty="0" smtClean="0"/>
              <a:t>] Java-script </a:t>
            </a:r>
            <a:r>
              <a:rPr lang="ko-KR" altLang="en-US" sz="1000" b="0" dirty="0" smtClean="0"/>
              <a:t>실행</a:t>
            </a:r>
            <a:endParaRPr lang="ko-KR" altLang="en-US" sz="1000" b="0" dirty="0"/>
          </a:p>
        </p:txBody>
      </p:sp>
      <p:cxnSp>
        <p:nvCxnSpPr>
          <p:cNvPr id="37" name="直線矢印コネクタ 36"/>
          <p:cNvCxnSpPr/>
          <p:nvPr/>
        </p:nvCxnSpPr>
        <p:spPr bwMode="auto">
          <a:xfrm>
            <a:off x="4505138" y="3101615"/>
            <a:ext cx="797013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sp>
        <p:nvSpPr>
          <p:cNvPr id="39" name="모서리가 둥근 직사각형 32"/>
          <p:cNvSpPr/>
          <p:nvPr/>
        </p:nvSpPr>
        <p:spPr bwMode="auto">
          <a:xfrm>
            <a:off x="5313040" y="2716423"/>
            <a:ext cx="375781" cy="4572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PG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모서리가 둥근 직사각형 32"/>
          <p:cNvSpPr/>
          <p:nvPr/>
        </p:nvSpPr>
        <p:spPr bwMode="auto">
          <a:xfrm>
            <a:off x="5939286" y="2708920"/>
            <a:ext cx="581277" cy="4572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이용자</a:t>
            </a:r>
          </a:p>
        </p:txBody>
      </p:sp>
      <p:cxnSp>
        <p:nvCxnSpPr>
          <p:cNvPr id="45" name="直線矢印コネクタ 44"/>
          <p:cNvCxnSpPr/>
          <p:nvPr/>
        </p:nvCxnSpPr>
        <p:spPr bwMode="auto">
          <a:xfrm>
            <a:off x="5710647" y="2770315"/>
            <a:ext cx="250465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arrow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46" name="直線矢印コネクタ 45"/>
          <p:cNvCxnSpPr/>
          <p:nvPr/>
        </p:nvCxnSpPr>
        <p:spPr bwMode="auto">
          <a:xfrm>
            <a:off x="5710647" y="2922715"/>
            <a:ext cx="250465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arrow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47" name="直線矢印コネクタ 46"/>
          <p:cNvCxnSpPr/>
          <p:nvPr/>
        </p:nvCxnSpPr>
        <p:spPr bwMode="auto">
          <a:xfrm>
            <a:off x="5710647" y="3075115"/>
            <a:ext cx="250465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arrow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48" name="直線矢印コネクタ 47"/>
          <p:cNvCxnSpPr/>
          <p:nvPr/>
        </p:nvCxnSpPr>
        <p:spPr bwMode="auto">
          <a:xfrm flipH="1">
            <a:off x="4504926" y="3323538"/>
            <a:ext cx="973702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49" name="直線コネクタ 48"/>
          <p:cNvCxnSpPr/>
          <p:nvPr/>
        </p:nvCxnSpPr>
        <p:spPr bwMode="auto">
          <a:xfrm flipH="1">
            <a:off x="5500930" y="3212976"/>
            <a:ext cx="1" cy="10777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sp>
        <p:nvSpPr>
          <p:cNvPr id="50" name="모서리가 둥근 직사각형 49"/>
          <p:cNvSpPr/>
          <p:nvPr/>
        </p:nvSpPr>
        <p:spPr bwMode="auto">
          <a:xfrm>
            <a:off x="1746548" y="1171600"/>
            <a:ext cx="787030" cy="4572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J-Store Web</a:t>
            </a:r>
            <a:r>
              <a:rPr kumimoji="1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Server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2" name="직선 화살표 연결선 41"/>
          <p:cNvCxnSpPr/>
          <p:nvPr/>
        </p:nvCxnSpPr>
        <p:spPr bwMode="auto">
          <a:xfrm flipH="1">
            <a:off x="3152800" y="4797152"/>
            <a:ext cx="1384114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sp>
        <p:nvSpPr>
          <p:cNvPr id="52" name="TextBox 51"/>
          <p:cNvSpPr txBox="1"/>
          <p:nvPr/>
        </p:nvSpPr>
        <p:spPr>
          <a:xfrm>
            <a:off x="3080792" y="4293096"/>
            <a:ext cx="1443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 smtClean="0">
                <a:solidFill>
                  <a:srgbClr val="3399FF"/>
                </a:solidFill>
              </a:rPr>
              <a:t>7.a SP </a:t>
            </a:r>
            <a:r>
              <a:rPr lang="ko-KR" altLang="en-US" sz="1000" b="0" dirty="0" smtClean="0">
                <a:solidFill>
                  <a:srgbClr val="3399FF"/>
                </a:solidFill>
              </a:rPr>
              <a:t>처리 결과 제공</a:t>
            </a:r>
            <a:endParaRPr lang="ko-KR" altLang="en-US" sz="1000" b="0" dirty="0">
              <a:solidFill>
                <a:srgbClr val="33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3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9104" y="44450"/>
            <a:ext cx="3600971" cy="5334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월정액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과금</a:t>
            </a:r>
            <a:r>
              <a:rPr lang="ko-KR" altLang="en-US" dirty="0" smtClean="0"/>
              <a:t> 등록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200472" y="980728"/>
            <a:ext cx="6408712" cy="5328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6681192" y="980728"/>
            <a:ext cx="3024336" cy="5328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1746548" y="1171600"/>
            <a:ext cx="787030" cy="4572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J store WEB Server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344488" y="1171600"/>
            <a:ext cx="1296144" cy="4572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0" dirty="0" smtClean="0"/>
              <a:t>App.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3872880" y="1171600"/>
            <a:ext cx="1296144" cy="4572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YSCI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 bwMode="auto">
          <a:xfrm>
            <a:off x="416496" y="1628800"/>
            <a:ext cx="0" cy="417646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62" name="직선 연결선 61"/>
          <p:cNvCxnSpPr>
            <a:stCxn id="57" idx="2"/>
          </p:cNvCxnSpPr>
          <p:nvPr/>
        </p:nvCxnSpPr>
        <p:spPr bwMode="auto">
          <a:xfrm>
            <a:off x="4520952" y="1628800"/>
            <a:ext cx="6276" cy="417646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63" name="직선 연결선 62"/>
          <p:cNvCxnSpPr/>
          <p:nvPr/>
        </p:nvCxnSpPr>
        <p:spPr bwMode="auto">
          <a:xfrm>
            <a:off x="2096902" y="1628800"/>
            <a:ext cx="9686" cy="42005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19" name="직선 화살표 연결선 18"/>
          <p:cNvCxnSpPr/>
          <p:nvPr/>
        </p:nvCxnSpPr>
        <p:spPr bwMode="auto">
          <a:xfrm>
            <a:off x="416496" y="2060848"/>
            <a:ext cx="1723567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sp>
        <p:nvSpPr>
          <p:cNvPr id="22" name="TextBox 21"/>
          <p:cNvSpPr txBox="1"/>
          <p:nvPr/>
        </p:nvSpPr>
        <p:spPr>
          <a:xfrm>
            <a:off x="632520" y="1814627"/>
            <a:ext cx="1784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 smtClean="0"/>
              <a:t>1</a:t>
            </a:r>
            <a:r>
              <a:rPr lang="en-US" altLang="ko-KR" sz="1000" b="0" dirty="0" smtClean="0"/>
              <a:t>.</a:t>
            </a:r>
            <a:r>
              <a:rPr lang="ko-KR" altLang="en-US" sz="1000" b="0" dirty="0" err="1" smtClean="0"/>
              <a:t>월정액과금등록</a:t>
            </a:r>
            <a:r>
              <a:rPr lang="ko-KR" altLang="en-US" sz="1000" b="0" dirty="0" smtClean="0"/>
              <a:t> 정보 </a:t>
            </a:r>
            <a:r>
              <a:rPr lang="ko-KR" altLang="en-US" sz="1000" b="0" dirty="0" smtClean="0"/>
              <a:t>요청</a:t>
            </a:r>
            <a:endParaRPr lang="ko-KR" altLang="en-US" sz="1000" b="0" dirty="0"/>
          </a:p>
        </p:txBody>
      </p:sp>
      <p:cxnSp>
        <p:nvCxnSpPr>
          <p:cNvPr id="72" name="직선 화살표 연결선 71"/>
          <p:cNvCxnSpPr/>
          <p:nvPr/>
        </p:nvCxnSpPr>
        <p:spPr bwMode="auto">
          <a:xfrm>
            <a:off x="416496" y="3026063"/>
            <a:ext cx="4088642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sp>
        <p:nvSpPr>
          <p:cNvPr id="75" name="TextBox 74"/>
          <p:cNvSpPr txBox="1"/>
          <p:nvPr/>
        </p:nvSpPr>
        <p:spPr>
          <a:xfrm>
            <a:off x="632520" y="2780928"/>
            <a:ext cx="29626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 smtClean="0"/>
              <a:t>3.</a:t>
            </a:r>
            <a:r>
              <a:rPr lang="ko-KR" altLang="en-US" sz="1000" b="0" dirty="0" smtClean="0"/>
              <a:t>결제</a:t>
            </a:r>
            <a:r>
              <a:rPr lang="en-US" altLang="ko-KR" sz="1000" b="0" dirty="0"/>
              <a:t> </a:t>
            </a:r>
            <a:r>
              <a:rPr lang="en-US" altLang="ko-KR" sz="1000" b="0" dirty="0" smtClean="0"/>
              <a:t>Web Page Invoke(AU</a:t>
            </a:r>
            <a:r>
              <a:rPr lang="ko-KR" altLang="en-US" sz="1000" b="0" dirty="0" smtClean="0"/>
              <a:t>간단 결제</a:t>
            </a:r>
            <a:r>
              <a:rPr lang="en-US" altLang="ko-KR" sz="1000" b="0" dirty="0" smtClean="0"/>
              <a:t>,</a:t>
            </a:r>
            <a:r>
              <a:rPr lang="ko-KR" altLang="en-US" sz="1000" b="0" dirty="0" smtClean="0"/>
              <a:t>신용카드</a:t>
            </a:r>
            <a:r>
              <a:rPr lang="en-US" altLang="ko-KR" sz="1000" b="0" dirty="0" smtClean="0"/>
              <a:t>)</a:t>
            </a:r>
            <a:endParaRPr lang="ko-KR" altLang="en-US" sz="1000" b="0" dirty="0"/>
          </a:p>
        </p:txBody>
      </p:sp>
      <p:sp>
        <p:nvSpPr>
          <p:cNvPr id="89" name="TextBox 88"/>
          <p:cNvSpPr txBox="1"/>
          <p:nvPr/>
        </p:nvSpPr>
        <p:spPr>
          <a:xfrm>
            <a:off x="4505138" y="3110771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 smtClean="0"/>
              <a:t>4.</a:t>
            </a:r>
            <a:r>
              <a:rPr lang="ko-KR" altLang="en-US" sz="1000" b="0" dirty="0" smtClean="0"/>
              <a:t>결제진행</a:t>
            </a:r>
            <a:endParaRPr lang="ko-KR" altLang="en-US" sz="1000" b="0" dirty="0"/>
          </a:p>
        </p:txBody>
      </p:sp>
      <p:sp>
        <p:nvSpPr>
          <p:cNvPr id="90" name="TextBox 89"/>
          <p:cNvSpPr txBox="1"/>
          <p:nvPr/>
        </p:nvSpPr>
        <p:spPr>
          <a:xfrm>
            <a:off x="3080792" y="3601110"/>
            <a:ext cx="2787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 smtClean="0"/>
              <a:t>5. [</a:t>
            </a:r>
            <a:r>
              <a:rPr lang="ko-KR" altLang="en-US" sz="1000" b="0" dirty="0" smtClean="0"/>
              <a:t>결제완료</a:t>
            </a:r>
            <a:r>
              <a:rPr lang="en-US" altLang="ko-KR" sz="1000" b="0" dirty="0" smtClean="0"/>
              <a:t>] J store Server </a:t>
            </a:r>
          </a:p>
          <a:p>
            <a:r>
              <a:rPr lang="en-US" altLang="ko-KR" sz="1000" b="0" dirty="0"/>
              <a:t> </a:t>
            </a:r>
            <a:r>
              <a:rPr lang="en-US" altLang="ko-KR" sz="1000" b="0" dirty="0" smtClean="0"/>
              <a:t>                Stored Procedure(</a:t>
            </a:r>
            <a:r>
              <a:rPr lang="ko-KR" altLang="en-US" sz="1000" b="0" dirty="0" smtClean="0"/>
              <a:t>이하 </a:t>
            </a:r>
            <a:r>
              <a:rPr lang="en-US" altLang="ko-KR" sz="1000" b="0" dirty="0" smtClean="0"/>
              <a:t>SP) Call</a:t>
            </a:r>
            <a:endParaRPr lang="ko-KR" altLang="en-US" sz="1000" b="0" dirty="0"/>
          </a:p>
        </p:txBody>
      </p:sp>
      <p:cxnSp>
        <p:nvCxnSpPr>
          <p:cNvPr id="93" name="직선 화살표 연결선 92"/>
          <p:cNvCxnSpPr/>
          <p:nvPr/>
        </p:nvCxnSpPr>
        <p:spPr bwMode="auto">
          <a:xfrm flipH="1">
            <a:off x="3143114" y="3944903"/>
            <a:ext cx="1384114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sp>
        <p:nvSpPr>
          <p:cNvPr id="41" name="TextBox 40"/>
          <p:cNvSpPr txBox="1"/>
          <p:nvPr/>
        </p:nvSpPr>
        <p:spPr>
          <a:xfrm>
            <a:off x="6897216" y="980728"/>
            <a:ext cx="252028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r>
              <a:rPr lang="en-US" altLang="ko-KR" sz="1000" dirty="0" smtClean="0"/>
              <a:t>.</a:t>
            </a:r>
            <a:r>
              <a:rPr lang="ko-KR" altLang="en-US" sz="1000" dirty="0" err="1" smtClean="0"/>
              <a:t>월정액과금등록</a:t>
            </a:r>
            <a:r>
              <a:rPr lang="ko-KR" altLang="en-US" sz="1000" dirty="0" smtClean="0"/>
              <a:t> 정보 요청</a:t>
            </a:r>
            <a:endParaRPr lang="en-US" altLang="ko-KR" sz="10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000" b="0" dirty="0" smtClean="0"/>
              <a:t>Application</a:t>
            </a:r>
            <a:r>
              <a:rPr lang="ko-KR" altLang="en-US" sz="1000" b="0" dirty="0" smtClean="0"/>
              <a:t>에서 </a:t>
            </a:r>
            <a:r>
              <a:rPr lang="ko-KR" altLang="en-US" sz="1000" b="0" dirty="0" err="1" smtClean="0"/>
              <a:t>월정액</a:t>
            </a:r>
            <a:r>
              <a:rPr lang="ko-KR" altLang="en-US" sz="1000" b="0" dirty="0" smtClean="0"/>
              <a:t> </a:t>
            </a:r>
            <a:r>
              <a:rPr lang="ko-KR" altLang="en-US" sz="1000" b="0" dirty="0" err="1" smtClean="0"/>
              <a:t>과금을</a:t>
            </a:r>
            <a:r>
              <a:rPr lang="ko-KR" altLang="en-US" sz="1000" b="0" dirty="0" smtClean="0"/>
              <a:t> </a:t>
            </a:r>
            <a:r>
              <a:rPr lang="ko-KR" altLang="en-US" sz="1000" b="0" dirty="0" smtClean="0"/>
              <a:t>진행하기 위해 필요한 정보를 요청한다</a:t>
            </a:r>
            <a:r>
              <a:rPr lang="en-US" altLang="ko-KR" sz="1000" b="0" dirty="0" smtClean="0"/>
              <a:t>.</a:t>
            </a:r>
          </a:p>
          <a:p>
            <a:r>
              <a:rPr lang="en-US" altLang="ko-KR" sz="1000" dirty="0" smtClean="0"/>
              <a:t>2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정보 </a:t>
            </a:r>
            <a:r>
              <a:rPr lang="ko-KR" altLang="en-US" sz="1000" dirty="0" smtClean="0"/>
              <a:t>생성</a:t>
            </a:r>
            <a:endParaRPr lang="en-US" altLang="ko-KR" sz="10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00" b="0" dirty="0" smtClean="0"/>
              <a:t>주문상태가 </a:t>
            </a:r>
            <a:r>
              <a:rPr lang="en-US" altLang="ko-KR" sz="1000" b="0" dirty="0" smtClean="0"/>
              <a:t>“</a:t>
            </a:r>
            <a:r>
              <a:rPr lang="ko-KR" altLang="en-US" sz="1000" b="0" dirty="0" smtClean="0"/>
              <a:t>단순결제 </a:t>
            </a:r>
            <a:r>
              <a:rPr lang="ko-KR" altLang="en-US" sz="1000" b="0" dirty="0" err="1" smtClean="0"/>
              <a:t>진행중</a:t>
            </a:r>
            <a:r>
              <a:rPr lang="en-US" altLang="ko-KR" sz="1000" b="0" dirty="0" smtClean="0"/>
              <a:t>”</a:t>
            </a:r>
            <a:r>
              <a:rPr lang="ko-KR" altLang="en-US" sz="1000" b="0" dirty="0" smtClean="0"/>
              <a:t>으로 주문을 생성한다</a:t>
            </a:r>
            <a:r>
              <a:rPr lang="en-US" altLang="ko-KR" sz="1000" b="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00" b="0" dirty="0" smtClean="0"/>
              <a:t>생성된 주문번호와 </a:t>
            </a:r>
            <a:r>
              <a:rPr lang="en-US" altLang="ko-KR" sz="1000" b="0" dirty="0" smtClean="0"/>
              <a:t>YSCI</a:t>
            </a:r>
            <a:r>
              <a:rPr lang="ko-KR" altLang="en-US" sz="1000" b="0" dirty="0" smtClean="0"/>
              <a:t>에서 필요로 하는 항목을 </a:t>
            </a:r>
            <a:r>
              <a:rPr lang="en-US" altLang="ko-KR" sz="1000" b="0" dirty="0" smtClean="0"/>
              <a:t>S/C </a:t>
            </a:r>
            <a:r>
              <a:rPr lang="ko-KR" altLang="en-US" sz="1000" b="0" dirty="0" smtClean="0"/>
              <a:t>또는 </a:t>
            </a:r>
            <a:r>
              <a:rPr lang="en-US" altLang="ko-KR" sz="1000" b="0" dirty="0" smtClean="0"/>
              <a:t>App.</a:t>
            </a:r>
            <a:r>
              <a:rPr lang="ko-KR" altLang="en-US" sz="1000" b="0" dirty="0" smtClean="0"/>
              <a:t>에 전달한다</a:t>
            </a:r>
            <a:r>
              <a:rPr lang="en-US" altLang="ko-KR" sz="1000" b="0" dirty="0" smtClean="0"/>
              <a:t>.</a:t>
            </a:r>
          </a:p>
          <a:p>
            <a:r>
              <a:rPr lang="en-US" altLang="ko-KR" sz="1000" dirty="0" smtClean="0"/>
              <a:t>3.</a:t>
            </a:r>
            <a:r>
              <a:rPr lang="ko-KR" altLang="en-US" sz="1000" dirty="0" smtClean="0"/>
              <a:t>결제 </a:t>
            </a:r>
            <a:r>
              <a:rPr lang="en-US" altLang="ko-KR" sz="1000" dirty="0" smtClean="0"/>
              <a:t>Web Page Invoke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000" b="0" dirty="0" smtClean="0"/>
              <a:t>J store WEB Server</a:t>
            </a:r>
            <a:r>
              <a:rPr lang="ko-KR" altLang="en-US" sz="1000" b="0" dirty="0" smtClean="0"/>
              <a:t>에서 제공하는 항목으로 </a:t>
            </a:r>
            <a:r>
              <a:rPr lang="en-US" altLang="ko-KR" sz="1000" b="0" dirty="0" smtClean="0"/>
              <a:t>YSCI</a:t>
            </a:r>
            <a:r>
              <a:rPr lang="ko-KR" altLang="en-US" sz="1000" b="0" dirty="0" smtClean="0"/>
              <a:t>결제를 호출한다</a:t>
            </a:r>
            <a:r>
              <a:rPr lang="en-US" altLang="ko-KR" sz="1000" b="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00" b="0" dirty="0" err="1" smtClean="0"/>
              <a:t>월정액</a:t>
            </a:r>
            <a:r>
              <a:rPr lang="ko-KR" altLang="en-US" sz="1000" b="0" dirty="0" smtClean="0"/>
              <a:t> 등록은 </a:t>
            </a:r>
            <a:r>
              <a:rPr lang="en-US" altLang="ko-KR" sz="1000" b="0" dirty="0" smtClean="0"/>
              <a:t>AU</a:t>
            </a:r>
            <a:r>
              <a:rPr lang="ko-KR" altLang="en-US" sz="1000" b="0" dirty="0" smtClean="0"/>
              <a:t>간단 결제와 신용카드만 가능하다</a:t>
            </a:r>
            <a:endParaRPr lang="en-US" altLang="ko-KR" sz="1000" b="0" dirty="0" smtClean="0"/>
          </a:p>
          <a:p>
            <a:r>
              <a:rPr lang="en-US" altLang="ko-KR" sz="1000" dirty="0" smtClean="0"/>
              <a:t>4.</a:t>
            </a:r>
            <a:r>
              <a:rPr lang="ko-KR" altLang="en-US" sz="1000" dirty="0" smtClean="0"/>
              <a:t>결제진행</a:t>
            </a:r>
            <a:endParaRPr lang="en-US" altLang="ko-KR" sz="10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00" b="0" dirty="0" smtClean="0"/>
              <a:t>결제수단별 결제를 진행한다</a:t>
            </a:r>
            <a:r>
              <a:rPr lang="en-US" altLang="ko-KR" sz="1000" b="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00" b="0" dirty="0" err="1" smtClean="0"/>
              <a:t>월정액은</a:t>
            </a:r>
            <a:r>
              <a:rPr lang="ko-KR" altLang="en-US" sz="1000" b="0" dirty="0" smtClean="0"/>
              <a:t> 신용카드와 </a:t>
            </a:r>
            <a:r>
              <a:rPr lang="en-US" altLang="ko-KR" sz="1000" b="0" dirty="0" smtClean="0"/>
              <a:t>Au</a:t>
            </a:r>
            <a:r>
              <a:rPr lang="ko-KR" altLang="en-US" sz="1000" b="0" dirty="0" smtClean="0"/>
              <a:t>만 가능</a:t>
            </a:r>
            <a:endParaRPr lang="en-US" altLang="ko-KR" sz="1000" b="0" dirty="0" smtClean="0"/>
          </a:p>
          <a:p>
            <a:r>
              <a:rPr lang="en-US" altLang="ko-KR" sz="1000" dirty="0" smtClean="0"/>
              <a:t>5.</a:t>
            </a:r>
            <a:r>
              <a:rPr lang="ko-KR" altLang="en-US" sz="1000" dirty="0" smtClean="0"/>
              <a:t>결제완료</a:t>
            </a:r>
            <a:endParaRPr lang="en-US" altLang="ko-KR" sz="10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000" b="0" dirty="0" smtClean="0"/>
              <a:t>YSCI</a:t>
            </a:r>
            <a:r>
              <a:rPr lang="ko-KR" altLang="en-US" sz="1000" b="0" dirty="0" smtClean="0"/>
              <a:t>의 결제가 성공되었을 경우 </a:t>
            </a:r>
            <a:r>
              <a:rPr lang="en-US" altLang="ko-KR" sz="1000" b="0" dirty="0" smtClean="0"/>
              <a:t>J store DB</a:t>
            </a:r>
            <a:r>
              <a:rPr lang="ko-KR" altLang="en-US" sz="1000" b="0" dirty="0" smtClean="0"/>
              <a:t>의 </a:t>
            </a:r>
            <a:r>
              <a:rPr lang="en-US" altLang="ko-KR" sz="1000" b="0" dirty="0" smtClean="0"/>
              <a:t>Stored-Procedure</a:t>
            </a:r>
            <a:r>
              <a:rPr lang="ko-KR" altLang="en-US" sz="1000" b="0" dirty="0" smtClean="0"/>
              <a:t>를 호출</a:t>
            </a:r>
            <a:endParaRPr lang="en-US" altLang="ko-KR" sz="1000" b="0" dirty="0" smtClean="0"/>
          </a:p>
          <a:p>
            <a:pPr marL="171450" indent="-171450"/>
            <a:r>
              <a:rPr lang="en-US" altLang="ko-KR" sz="1000" dirty="0" smtClean="0"/>
              <a:t>6.SP </a:t>
            </a:r>
            <a:r>
              <a:rPr lang="ko-KR" altLang="en-US" sz="1000" dirty="0" smtClean="0"/>
              <a:t>실행</a:t>
            </a:r>
            <a:endParaRPr lang="en-US" altLang="ko-KR" sz="10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000" b="0" dirty="0" smtClean="0"/>
              <a:t>SP</a:t>
            </a:r>
            <a:r>
              <a:rPr lang="ko-KR" altLang="en-US" sz="1000" b="0" dirty="0" smtClean="0"/>
              <a:t>를 실행하여 결제 및 주문정보 완성</a:t>
            </a:r>
            <a:r>
              <a:rPr lang="en-US" altLang="ko-KR" sz="1000" b="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000" b="0" dirty="0" smtClean="0"/>
              <a:t>SP</a:t>
            </a:r>
            <a:r>
              <a:rPr lang="ko-KR" altLang="en-US" sz="1000" b="0" dirty="0" smtClean="0"/>
              <a:t>실행 결과 </a:t>
            </a:r>
            <a:r>
              <a:rPr lang="en-US" altLang="ko-KR" sz="1000" b="0" dirty="0" err="1" smtClean="0"/>
              <a:t>Errror</a:t>
            </a:r>
            <a:r>
              <a:rPr lang="en-US" altLang="ko-KR" sz="1000" b="0" dirty="0" smtClean="0"/>
              <a:t> </a:t>
            </a:r>
            <a:r>
              <a:rPr lang="ko-KR" altLang="en-US" sz="1000" b="0" dirty="0" smtClean="0"/>
              <a:t>발생시 </a:t>
            </a:r>
            <a:r>
              <a:rPr lang="ko-KR" altLang="en-US" sz="1000" b="0" dirty="0" err="1" smtClean="0"/>
              <a:t>월정액</a:t>
            </a:r>
            <a:r>
              <a:rPr lang="ko-KR" altLang="en-US" sz="1000" b="0" dirty="0" smtClean="0"/>
              <a:t> 등록 실패처리 사용자에게 메시지 띠움</a:t>
            </a:r>
            <a:endParaRPr lang="en-US" altLang="ko-KR" sz="1000" b="0" dirty="0" smtClean="0"/>
          </a:p>
          <a:p>
            <a:pPr marL="171450" indent="-171450"/>
            <a:r>
              <a:rPr lang="en-US" altLang="ko-KR" sz="1000" dirty="0" smtClean="0"/>
              <a:t>7.SP </a:t>
            </a:r>
            <a:r>
              <a:rPr lang="ko-KR" altLang="en-US" sz="1000" dirty="0" smtClean="0"/>
              <a:t>처리 결과 제공</a:t>
            </a:r>
            <a:endParaRPr lang="en-US" altLang="ko-KR" sz="10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000" b="0" dirty="0" smtClean="0"/>
              <a:t>SP</a:t>
            </a:r>
            <a:r>
              <a:rPr lang="ko-KR" altLang="en-US" sz="1000" b="0" dirty="0" smtClean="0"/>
              <a:t>처리 결과를 리턴 한다</a:t>
            </a:r>
            <a:endParaRPr lang="en-US" altLang="ko-KR" sz="1000" b="0" dirty="0" smtClean="0"/>
          </a:p>
          <a:p>
            <a:pPr marL="171450" indent="-171450"/>
            <a:r>
              <a:rPr lang="en-US" altLang="ko-KR" sz="1000" dirty="0" smtClean="0"/>
              <a:t>8.</a:t>
            </a:r>
            <a:r>
              <a:rPr lang="ko-KR" altLang="en-US" sz="1000" dirty="0" smtClean="0"/>
              <a:t>결제 완료 </a:t>
            </a:r>
            <a:r>
              <a:rPr lang="en-US" altLang="ko-KR" sz="1000" dirty="0" err="1" smtClean="0"/>
              <a:t>javascript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실행</a:t>
            </a:r>
            <a:endParaRPr lang="en-US" altLang="ko-KR" sz="10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000" b="0" dirty="0" smtClean="0"/>
              <a:t>3</a:t>
            </a:r>
            <a:r>
              <a:rPr lang="ko-KR" altLang="en-US" sz="1000" b="0" dirty="0" smtClean="0"/>
              <a:t>번 </a:t>
            </a:r>
            <a:r>
              <a:rPr lang="en-US" altLang="ko-KR" sz="1000" b="0" dirty="0" smtClean="0"/>
              <a:t>Invoke</a:t>
            </a:r>
            <a:r>
              <a:rPr lang="ko-KR" altLang="en-US" sz="1000" b="0" dirty="0" smtClean="0"/>
              <a:t>시 </a:t>
            </a:r>
            <a:r>
              <a:rPr lang="en-US" altLang="ko-KR" sz="1000" b="0" dirty="0" err="1" smtClean="0"/>
              <a:t>returnurl</a:t>
            </a:r>
            <a:r>
              <a:rPr lang="ko-KR" altLang="en-US" sz="1000" b="0" dirty="0" smtClean="0"/>
              <a:t>의 값이 </a:t>
            </a:r>
            <a:r>
              <a:rPr lang="en-US" altLang="ko-KR" sz="1000" b="0" dirty="0" smtClean="0"/>
              <a:t>null</a:t>
            </a:r>
            <a:r>
              <a:rPr lang="ko-KR" altLang="en-US" sz="1000" b="0" dirty="0" smtClean="0"/>
              <a:t>일 경우 </a:t>
            </a:r>
            <a:r>
              <a:rPr lang="en-US" altLang="ko-KR" sz="1000" b="0" dirty="0" smtClean="0"/>
              <a:t>YSCI</a:t>
            </a:r>
            <a:r>
              <a:rPr lang="ko-KR" altLang="en-US" sz="1000" b="0" dirty="0" smtClean="0"/>
              <a:t>제공 </a:t>
            </a:r>
            <a:r>
              <a:rPr lang="ko-KR" altLang="en-US" sz="1000" b="0" dirty="0" err="1" smtClean="0"/>
              <a:t>과금</a:t>
            </a:r>
            <a:r>
              <a:rPr lang="ko-KR" altLang="en-US" sz="1000" b="0" dirty="0" smtClean="0"/>
              <a:t> 모듈에서 </a:t>
            </a:r>
            <a:r>
              <a:rPr lang="en-US" altLang="ko-KR" sz="1000" b="0" dirty="0" err="1" smtClean="0"/>
              <a:t>javascript</a:t>
            </a:r>
            <a:r>
              <a:rPr lang="ko-KR" altLang="en-US" sz="1000" b="0" dirty="0" smtClean="0"/>
              <a:t>를 실행하여 </a:t>
            </a:r>
            <a:r>
              <a:rPr lang="en-US" altLang="ko-KR" sz="1000" b="0" dirty="0" smtClean="0"/>
              <a:t>S/C </a:t>
            </a:r>
            <a:r>
              <a:rPr lang="ko-KR" altLang="en-US" sz="1000" b="0" dirty="0" smtClean="0"/>
              <a:t>또는 </a:t>
            </a:r>
            <a:r>
              <a:rPr lang="en-US" altLang="ko-KR" sz="1000" b="0" dirty="0" smtClean="0"/>
              <a:t>App. </a:t>
            </a:r>
            <a:r>
              <a:rPr lang="ko-KR" altLang="en-US" sz="1000" b="0" dirty="0" smtClean="0"/>
              <a:t>또는</a:t>
            </a:r>
            <a:r>
              <a:rPr lang="en-US" altLang="ko-KR" sz="1000" b="0" dirty="0" smtClean="0"/>
              <a:t> Appl.</a:t>
            </a:r>
            <a:r>
              <a:rPr lang="ko-KR" altLang="en-US" sz="1000" b="0" dirty="0" smtClean="0"/>
              <a:t>을 기동한다</a:t>
            </a:r>
            <a:r>
              <a:rPr lang="en-US" altLang="ko-KR" sz="1000" b="0" dirty="0" smtClean="0"/>
              <a:t>.</a:t>
            </a:r>
            <a:br>
              <a:rPr lang="en-US" altLang="ko-KR" sz="1000" b="0" dirty="0" smtClean="0"/>
            </a:br>
            <a:r>
              <a:rPr lang="en-US" altLang="ko-KR" sz="1000" b="0" dirty="0">
                <a:solidFill>
                  <a:schemeClr val="accent2"/>
                </a:solidFill>
              </a:rPr>
              <a:t>(S/C </a:t>
            </a:r>
            <a:r>
              <a:rPr lang="ko-KR" altLang="en-US" sz="1000" b="0" dirty="0">
                <a:solidFill>
                  <a:schemeClr val="accent2"/>
                </a:solidFill>
              </a:rPr>
              <a:t>또는 </a:t>
            </a:r>
            <a:r>
              <a:rPr lang="en-US" altLang="ko-KR" sz="1000" b="0" dirty="0">
                <a:solidFill>
                  <a:schemeClr val="accent2"/>
                </a:solidFill>
              </a:rPr>
              <a:t>Appl.</a:t>
            </a:r>
            <a:r>
              <a:rPr lang="ko-KR" altLang="en-US" sz="1000" b="0" dirty="0">
                <a:solidFill>
                  <a:schemeClr val="accent2"/>
                </a:solidFill>
              </a:rPr>
              <a:t>에서는 </a:t>
            </a:r>
            <a:r>
              <a:rPr lang="en-US" altLang="ko-KR" sz="1000" b="0" dirty="0" err="1">
                <a:solidFill>
                  <a:schemeClr val="accent2"/>
                </a:solidFill>
              </a:rPr>
              <a:t>Javascript</a:t>
            </a:r>
            <a:r>
              <a:rPr lang="ko-KR" altLang="en-US" sz="1000" b="0" dirty="0">
                <a:solidFill>
                  <a:schemeClr val="accent2"/>
                </a:solidFill>
              </a:rPr>
              <a:t>의 </a:t>
            </a:r>
            <a:r>
              <a:rPr lang="en-US" altLang="ko-KR" sz="1000" b="0" dirty="0">
                <a:solidFill>
                  <a:schemeClr val="accent2"/>
                </a:solidFill>
              </a:rPr>
              <a:t>Return</a:t>
            </a:r>
            <a:r>
              <a:rPr lang="ko-KR" altLang="en-US" sz="1000" b="0" dirty="0">
                <a:solidFill>
                  <a:schemeClr val="accent2"/>
                </a:solidFill>
              </a:rPr>
              <a:t>값으로 처리</a:t>
            </a:r>
            <a:r>
              <a:rPr lang="en-US" altLang="ko-KR" sz="1000" b="0" dirty="0">
                <a:solidFill>
                  <a:schemeClr val="accent2"/>
                </a:solidFill>
              </a:rPr>
              <a:t>) </a:t>
            </a:r>
            <a:r>
              <a:rPr lang="en-US" altLang="ko-KR" sz="1000" b="0" dirty="0" err="1">
                <a:solidFill>
                  <a:schemeClr val="accent2"/>
                </a:solidFill>
              </a:rPr>
              <a:t>javascript</a:t>
            </a:r>
            <a:r>
              <a:rPr lang="ko-KR" altLang="en-US" sz="1000" b="0" dirty="0">
                <a:solidFill>
                  <a:schemeClr val="accent2"/>
                </a:solidFill>
              </a:rPr>
              <a:t>에서 결제 성공</a:t>
            </a:r>
            <a:r>
              <a:rPr lang="en-US" altLang="ko-KR" sz="1000" b="0" dirty="0">
                <a:solidFill>
                  <a:schemeClr val="accent2"/>
                </a:solidFill>
              </a:rPr>
              <a:t>/</a:t>
            </a:r>
            <a:r>
              <a:rPr lang="ko-KR" altLang="en-US" sz="1000" b="0" dirty="0">
                <a:solidFill>
                  <a:schemeClr val="accent2"/>
                </a:solidFill>
              </a:rPr>
              <a:t>실패 값을 제공하여야 함</a:t>
            </a:r>
            <a:endParaRPr lang="en-US" altLang="ko-KR" sz="1000" b="0" dirty="0" smtClean="0">
              <a:solidFill>
                <a:schemeClr val="accent2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000" b="0" dirty="0" smtClean="0"/>
              <a:t>3</a:t>
            </a:r>
            <a:r>
              <a:rPr lang="ko-KR" altLang="en-US" sz="1000" b="0" dirty="0" smtClean="0"/>
              <a:t>번 </a:t>
            </a:r>
            <a:r>
              <a:rPr lang="en-US" altLang="ko-KR" sz="1000" b="0" dirty="0" smtClean="0"/>
              <a:t>Invoke</a:t>
            </a:r>
            <a:r>
              <a:rPr lang="ko-KR" altLang="en-US" sz="1000" b="0" dirty="0" smtClean="0"/>
              <a:t>시 </a:t>
            </a:r>
            <a:r>
              <a:rPr lang="en-US" altLang="ko-KR" sz="1000" b="0" dirty="0" err="1" smtClean="0"/>
              <a:t>returnurl</a:t>
            </a:r>
            <a:r>
              <a:rPr lang="ko-KR" altLang="en-US" sz="1000" b="0" dirty="0" smtClean="0"/>
              <a:t>의 값이 있을 경우에는 해당 </a:t>
            </a:r>
            <a:r>
              <a:rPr lang="en-US" altLang="ko-KR" sz="1000" b="0" dirty="0" err="1" smtClean="0"/>
              <a:t>returnurl</a:t>
            </a:r>
            <a:r>
              <a:rPr lang="ko-KR" altLang="en-US" sz="1000" b="0" dirty="0" smtClean="0"/>
              <a:t>로 </a:t>
            </a:r>
            <a:r>
              <a:rPr lang="en-US" altLang="ko-KR" sz="1000" b="0" dirty="0" smtClean="0"/>
              <a:t>redirect</a:t>
            </a:r>
            <a:r>
              <a:rPr lang="ko-KR" altLang="en-US" sz="1000" b="0" dirty="0" smtClean="0"/>
              <a:t>처리</a:t>
            </a:r>
            <a:endParaRPr lang="en-US" altLang="ko-KR" sz="1000" b="0" dirty="0" smtClean="0"/>
          </a:p>
          <a:p>
            <a:r>
              <a:rPr lang="en-US" altLang="ko-KR" sz="1000" dirty="0" smtClean="0"/>
              <a:t>9. </a:t>
            </a:r>
            <a:r>
              <a:rPr lang="en-US" altLang="ko-KR" sz="1000" dirty="0"/>
              <a:t>App D/L </a:t>
            </a:r>
            <a:r>
              <a:rPr lang="ko-KR" altLang="en-US" sz="1000" dirty="0"/>
              <a:t>또는 </a:t>
            </a:r>
            <a:r>
              <a:rPr lang="en-US" altLang="ko-KR" sz="1000" dirty="0"/>
              <a:t>Item</a:t>
            </a:r>
            <a:r>
              <a:rPr lang="ko-KR" altLang="en-US" sz="1000" dirty="0"/>
              <a:t>획득 진행</a:t>
            </a:r>
            <a:endParaRPr lang="en-US" altLang="ko-KR" sz="10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000" b="0" dirty="0" smtClean="0"/>
              <a:t>S/C </a:t>
            </a:r>
            <a:r>
              <a:rPr lang="ko-KR" altLang="en-US" sz="1000" b="0" dirty="0" smtClean="0"/>
              <a:t>또는 </a:t>
            </a:r>
            <a:r>
              <a:rPr lang="en-US" altLang="ko-KR" sz="1000" b="0" dirty="0" smtClean="0"/>
              <a:t>App.</a:t>
            </a:r>
            <a:r>
              <a:rPr lang="ko-KR" altLang="en-US" sz="1000" b="0" dirty="0" smtClean="0"/>
              <a:t>의 </a:t>
            </a:r>
            <a:r>
              <a:rPr lang="ko-KR" altLang="en-US" sz="1000" b="0" dirty="0"/>
              <a:t>다운로드 </a:t>
            </a:r>
            <a:r>
              <a:rPr lang="ko-KR" altLang="en-US" sz="1000" b="0" dirty="0" smtClean="0"/>
              <a:t>진행 </a:t>
            </a:r>
            <a:r>
              <a:rPr lang="en-US" altLang="ko-KR" sz="1000" b="0" dirty="0" smtClean="0"/>
              <a:t>(9</a:t>
            </a:r>
            <a:r>
              <a:rPr lang="ko-KR" altLang="en-US" sz="1000" b="0" dirty="0" smtClean="0"/>
              <a:t>에서 </a:t>
            </a:r>
            <a:r>
              <a:rPr lang="en-US" altLang="ko-KR" sz="1000" b="0" dirty="0" smtClean="0"/>
              <a:t>network</a:t>
            </a:r>
            <a:r>
              <a:rPr lang="ko-KR" altLang="en-US" sz="1000" b="0" dirty="0" smtClean="0"/>
              <a:t>단절 시 구매내역 이동 후 재 다운로드 진행</a:t>
            </a:r>
            <a:r>
              <a:rPr lang="en-US" altLang="ko-KR" sz="1000" b="0" dirty="0" smtClean="0"/>
              <a:t>)</a:t>
            </a:r>
            <a:endParaRPr lang="en-US" altLang="ko-KR" sz="1000" b="0" dirty="0"/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2792760" y="1171352"/>
            <a:ext cx="787030" cy="4572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J store DB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 bwMode="auto">
          <a:xfrm>
            <a:off x="3143114" y="1628552"/>
            <a:ext cx="9686" cy="42005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43" name="꺾인 연결선 42"/>
          <p:cNvCxnSpPr/>
          <p:nvPr/>
        </p:nvCxnSpPr>
        <p:spPr bwMode="auto">
          <a:xfrm>
            <a:off x="3157041" y="4243646"/>
            <a:ext cx="2704" cy="265474"/>
          </a:xfrm>
          <a:prstGeom prst="bentConnector3">
            <a:avLst>
              <a:gd name="adj1" fmla="val 8554142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sp>
        <p:nvSpPr>
          <p:cNvPr id="44" name="TextBox 43"/>
          <p:cNvSpPr txBox="1"/>
          <p:nvPr/>
        </p:nvSpPr>
        <p:spPr>
          <a:xfrm>
            <a:off x="3089658" y="4046875"/>
            <a:ext cx="25843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 smtClean="0"/>
              <a:t>6. SP </a:t>
            </a:r>
            <a:r>
              <a:rPr lang="ko-KR" altLang="en-US" sz="1000" b="0" dirty="0" smtClean="0"/>
              <a:t>실행 </a:t>
            </a:r>
            <a:r>
              <a:rPr lang="en-US" altLang="ko-KR" sz="1000" b="0" dirty="0" smtClean="0"/>
              <a:t>(YSCI</a:t>
            </a:r>
            <a:r>
              <a:rPr lang="ko-KR" altLang="en-US" sz="1000" b="0" dirty="0" smtClean="0"/>
              <a:t>결제정보</a:t>
            </a:r>
            <a:r>
              <a:rPr lang="en-US" altLang="ko-KR" sz="1000" b="0" dirty="0" smtClean="0"/>
              <a:t>&amp;</a:t>
            </a:r>
            <a:r>
              <a:rPr lang="ko-KR" altLang="en-US" sz="1000" b="0" dirty="0" smtClean="0"/>
              <a:t>주문정보 생성</a:t>
            </a:r>
            <a:r>
              <a:rPr lang="en-US" altLang="ko-KR" sz="1000" b="0" dirty="0" smtClean="0"/>
              <a:t>)</a:t>
            </a:r>
            <a:endParaRPr lang="ko-KR" altLang="en-US" sz="1000" b="0" dirty="0"/>
          </a:p>
        </p:txBody>
      </p:sp>
      <p:cxnSp>
        <p:nvCxnSpPr>
          <p:cNvPr id="31" name="꺾인 연결선 30"/>
          <p:cNvCxnSpPr/>
          <p:nvPr/>
        </p:nvCxnSpPr>
        <p:spPr bwMode="auto">
          <a:xfrm>
            <a:off x="2116584" y="2371438"/>
            <a:ext cx="2704" cy="265474"/>
          </a:xfrm>
          <a:prstGeom prst="bentConnector3">
            <a:avLst>
              <a:gd name="adj1" fmla="val 8554142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sp>
        <p:nvSpPr>
          <p:cNvPr id="32" name="TextBox 31"/>
          <p:cNvSpPr txBox="1"/>
          <p:nvPr/>
        </p:nvSpPr>
        <p:spPr>
          <a:xfrm>
            <a:off x="2000672" y="2174667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 smtClean="0"/>
              <a:t>2. </a:t>
            </a:r>
            <a:r>
              <a:rPr lang="ko-KR" altLang="en-US" sz="1000" b="0" dirty="0" smtClean="0"/>
              <a:t>정보 </a:t>
            </a:r>
            <a:r>
              <a:rPr lang="ko-KR" altLang="en-US" sz="1000" b="0" dirty="0" smtClean="0"/>
              <a:t>생성</a:t>
            </a:r>
            <a:r>
              <a:rPr lang="en-US" altLang="ko-KR" sz="1000" b="0" dirty="0" smtClean="0"/>
              <a:t>.</a:t>
            </a:r>
            <a:r>
              <a:rPr lang="ko-KR" altLang="en-US" sz="1000" b="0" dirty="0" smtClean="0"/>
              <a:t> 주문상태</a:t>
            </a:r>
            <a:r>
              <a:rPr lang="en-US" altLang="ko-KR" sz="1000" b="0" dirty="0" smtClean="0"/>
              <a:t> “</a:t>
            </a:r>
            <a:r>
              <a:rPr lang="ko-KR" altLang="en-US" sz="1000" b="0" dirty="0" smtClean="0"/>
              <a:t>부분 상품 </a:t>
            </a:r>
            <a:r>
              <a:rPr lang="ko-KR" altLang="en-US" sz="1000" b="0" dirty="0" err="1" smtClean="0"/>
              <a:t>월정액</a:t>
            </a:r>
            <a:r>
              <a:rPr lang="ko-KR" altLang="en-US" sz="1000" b="0" dirty="0" smtClean="0"/>
              <a:t> 결제 진행 중</a:t>
            </a:r>
            <a:r>
              <a:rPr lang="en-US" altLang="ko-KR" sz="1000" b="0" dirty="0" smtClean="0"/>
              <a:t>”</a:t>
            </a:r>
            <a:r>
              <a:rPr lang="ko-KR" altLang="en-US" sz="1000" b="0" dirty="0" smtClean="0"/>
              <a:t> 상태 표시</a:t>
            </a:r>
            <a:endParaRPr lang="ko-KR" altLang="en-US" sz="1000" b="0" dirty="0"/>
          </a:p>
        </p:txBody>
      </p:sp>
      <p:sp>
        <p:nvSpPr>
          <p:cNvPr id="36" name="TextBox 35"/>
          <p:cNvSpPr txBox="1"/>
          <p:nvPr/>
        </p:nvSpPr>
        <p:spPr>
          <a:xfrm>
            <a:off x="403796" y="5157192"/>
            <a:ext cx="55354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 smtClean="0"/>
              <a:t>9. App D/L </a:t>
            </a:r>
            <a:r>
              <a:rPr lang="ko-KR" altLang="en-US" sz="1000" b="0" dirty="0" smtClean="0"/>
              <a:t>또는 </a:t>
            </a:r>
            <a:r>
              <a:rPr lang="en-US" altLang="ko-KR" sz="1000" b="0" dirty="0" smtClean="0"/>
              <a:t>Item</a:t>
            </a:r>
            <a:r>
              <a:rPr lang="ko-KR" altLang="en-US" sz="1000" b="0" dirty="0" smtClean="0"/>
              <a:t>획득 진행</a:t>
            </a:r>
            <a:r>
              <a:rPr lang="en-US" altLang="ko-KR" sz="1000" b="0" dirty="0" smtClean="0"/>
              <a:t>( 9</a:t>
            </a:r>
            <a:r>
              <a:rPr lang="ko-KR" altLang="en-US" sz="1000" b="0" dirty="0" smtClean="0"/>
              <a:t>번에서 </a:t>
            </a:r>
            <a:r>
              <a:rPr lang="en-US" altLang="ko-KR" sz="1000" b="0" dirty="0" smtClean="0"/>
              <a:t>NETWORK ERROR</a:t>
            </a:r>
            <a:r>
              <a:rPr lang="ko-KR" altLang="en-US" sz="1000" b="0" dirty="0" smtClean="0"/>
              <a:t>시 구매내역 이동 후 </a:t>
            </a:r>
            <a:r>
              <a:rPr lang="ko-KR" altLang="en-US" sz="1000" b="0" dirty="0" err="1" smtClean="0"/>
              <a:t>재다운로드</a:t>
            </a:r>
            <a:r>
              <a:rPr lang="en-US" altLang="ko-KR" sz="1000" b="0" dirty="0" smtClean="0"/>
              <a:t>)</a:t>
            </a:r>
            <a:endParaRPr lang="ko-KR" altLang="en-US" sz="1000" b="0" dirty="0"/>
          </a:p>
        </p:txBody>
      </p:sp>
      <p:cxnSp>
        <p:nvCxnSpPr>
          <p:cNvPr id="37" name="직선 화살표 연결선 36"/>
          <p:cNvCxnSpPr/>
          <p:nvPr/>
        </p:nvCxnSpPr>
        <p:spPr bwMode="auto">
          <a:xfrm flipH="1">
            <a:off x="444600" y="5085184"/>
            <a:ext cx="4073648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38" name="꺾인 연결선 37"/>
          <p:cNvCxnSpPr/>
          <p:nvPr/>
        </p:nvCxnSpPr>
        <p:spPr bwMode="auto">
          <a:xfrm>
            <a:off x="441896" y="5395774"/>
            <a:ext cx="2704" cy="265474"/>
          </a:xfrm>
          <a:prstGeom prst="bentConnector3">
            <a:avLst>
              <a:gd name="adj1" fmla="val 8554142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sp>
        <p:nvSpPr>
          <p:cNvPr id="39" name="TextBox 38"/>
          <p:cNvSpPr txBox="1"/>
          <p:nvPr/>
        </p:nvSpPr>
        <p:spPr>
          <a:xfrm>
            <a:off x="1742931" y="4838963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 smtClean="0"/>
              <a:t>8. [</a:t>
            </a:r>
            <a:r>
              <a:rPr lang="ko-KR" altLang="en-US" sz="1000" b="0" dirty="0" smtClean="0"/>
              <a:t>결제완료</a:t>
            </a:r>
            <a:r>
              <a:rPr lang="en-US" altLang="ko-KR" sz="1000" b="0" dirty="0" smtClean="0"/>
              <a:t>] Java-script </a:t>
            </a:r>
            <a:r>
              <a:rPr lang="ko-KR" altLang="en-US" sz="1000" b="0" dirty="0" smtClean="0"/>
              <a:t>실행</a:t>
            </a:r>
            <a:endParaRPr lang="ko-KR" altLang="en-US" sz="1000" b="0" dirty="0"/>
          </a:p>
        </p:txBody>
      </p:sp>
      <p:cxnSp>
        <p:nvCxnSpPr>
          <p:cNvPr id="6" name="直線矢印コネクタ 5"/>
          <p:cNvCxnSpPr/>
          <p:nvPr/>
        </p:nvCxnSpPr>
        <p:spPr bwMode="auto">
          <a:xfrm>
            <a:off x="4505138" y="3356992"/>
            <a:ext cx="797013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sp>
        <p:nvSpPr>
          <p:cNvPr id="40" name="모서리가 둥근 직사각형 32"/>
          <p:cNvSpPr/>
          <p:nvPr/>
        </p:nvSpPr>
        <p:spPr bwMode="auto">
          <a:xfrm>
            <a:off x="5313040" y="2971800"/>
            <a:ext cx="375781" cy="4572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PG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32"/>
          <p:cNvSpPr/>
          <p:nvPr/>
        </p:nvSpPr>
        <p:spPr bwMode="auto">
          <a:xfrm>
            <a:off x="5939286" y="2964297"/>
            <a:ext cx="581277" cy="4572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이용자</a:t>
            </a:r>
          </a:p>
        </p:txBody>
      </p:sp>
      <p:cxnSp>
        <p:nvCxnSpPr>
          <p:cNvPr id="10" name="直線矢印コネクタ 9"/>
          <p:cNvCxnSpPr/>
          <p:nvPr/>
        </p:nvCxnSpPr>
        <p:spPr bwMode="auto">
          <a:xfrm>
            <a:off x="5710647" y="3025692"/>
            <a:ext cx="250465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arrow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46" name="直線矢印コネクタ 45"/>
          <p:cNvCxnSpPr/>
          <p:nvPr/>
        </p:nvCxnSpPr>
        <p:spPr bwMode="auto">
          <a:xfrm>
            <a:off x="5710647" y="3178092"/>
            <a:ext cx="250465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arrow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47" name="直線矢印コネクタ 46"/>
          <p:cNvCxnSpPr/>
          <p:nvPr/>
        </p:nvCxnSpPr>
        <p:spPr bwMode="auto">
          <a:xfrm>
            <a:off x="5710647" y="3330492"/>
            <a:ext cx="250465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arrow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13" name="直線矢印コネクタ 12"/>
          <p:cNvCxnSpPr/>
          <p:nvPr/>
        </p:nvCxnSpPr>
        <p:spPr bwMode="auto">
          <a:xfrm flipH="1">
            <a:off x="4527229" y="3536773"/>
            <a:ext cx="973702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15" name="直線コネクタ 14"/>
          <p:cNvCxnSpPr>
            <a:stCxn id="40" idx="2"/>
          </p:cNvCxnSpPr>
          <p:nvPr/>
        </p:nvCxnSpPr>
        <p:spPr bwMode="auto">
          <a:xfrm flipH="1">
            <a:off x="5500930" y="3429000"/>
            <a:ext cx="1" cy="10777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42" name="직선 화살표 연결선 41"/>
          <p:cNvCxnSpPr/>
          <p:nvPr/>
        </p:nvCxnSpPr>
        <p:spPr bwMode="auto">
          <a:xfrm flipH="1">
            <a:off x="3152800" y="4797152"/>
            <a:ext cx="1384114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sp>
        <p:nvSpPr>
          <p:cNvPr id="48" name="TextBox 47"/>
          <p:cNvSpPr txBox="1"/>
          <p:nvPr/>
        </p:nvSpPr>
        <p:spPr>
          <a:xfrm>
            <a:off x="3080792" y="4600637"/>
            <a:ext cx="1443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 smtClean="0">
                <a:solidFill>
                  <a:srgbClr val="3399FF"/>
                </a:solidFill>
              </a:rPr>
              <a:t>7.a SP </a:t>
            </a:r>
            <a:r>
              <a:rPr lang="ko-KR" altLang="en-US" sz="1000" b="0" dirty="0" smtClean="0">
                <a:solidFill>
                  <a:srgbClr val="3399FF"/>
                </a:solidFill>
              </a:rPr>
              <a:t>처리 결과 제공</a:t>
            </a:r>
            <a:endParaRPr lang="ko-KR" altLang="en-US" sz="1000" b="0" dirty="0">
              <a:solidFill>
                <a:srgbClr val="3399FF"/>
              </a:solidFill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848544" y="5517232"/>
            <a:ext cx="6048672" cy="11521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1. </a:t>
            </a:r>
            <a:r>
              <a:rPr kumimoji="1" lang="ko-KR" altLang="en-US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월정액</a:t>
            </a:r>
            <a:r>
              <a:rPr kumimoji="1" lang="ko-KR" alt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1" lang="ko-KR" altLang="en-US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과금</a:t>
            </a:r>
            <a:r>
              <a:rPr kumimoji="1" lang="ko-KR" alt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등록이</a:t>
            </a:r>
            <a:r>
              <a:rPr kumimoji="1" lang="en-US" altLang="ko-K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1" lang="ko-KR" alt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가능한 결제 수단</a:t>
            </a:r>
            <a:r>
              <a:rPr kumimoji="1" lang="en-US" altLang="ko-K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1" lang="ko-KR" alt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1" lang="en-US" altLang="ko-K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AU</a:t>
            </a:r>
            <a:r>
              <a:rPr kumimoji="1" lang="ko-KR" alt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간단결제</a:t>
            </a:r>
            <a:r>
              <a:rPr kumimoji="1" lang="en-US" altLang="ko-K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1" lang="ko-KR" alt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신용카드</a:t>
            </a:r>
            <a:endParaRPr lang="en-US" altLang="ko-KR" sz="1200" dirty="0"/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2. Monthly</a:t>
            </a:r>
            <a:r>
              <a:rPr kumimoji="1" lang="en-US" altLang="ko-KR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1" lang="ko-KR" altLang="en-US" sz="12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과금처리</a:t>
            </a:r>
            <a:endParaRPr kumimoji="1" lang="en-US" altLang="ko-KR" sz="120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aseline="0" dirty="0"/>
              <a:t> </a:t>
            </a:r>
            <a:r>
              <a:rPr lang="en-US" altLang="ko-KR" sz="1200" baseline="0" dirty="0" smtClean="0"/>
              <a:t>  - AU</a:t>
            </a:r>
            <a:r>
              <a:rPr lang="ko-KR" altLang="en-US" sz="1200" baseline="0" dirty="0" smtClean="0"/>
              <a:t>간단결제 </a:t>
            </a:r>
            <a:r>
              <a:rPr lang="en-US" altLang="ko-KR" sz="1200" baseline="0" dirty="0" smtClean="0"/>
              <a:t>: PG</a:t>
            </a:r>
            <a:r>
              <a:rPr lang="ko-KR" altLang="en-US" sz="1200" baseline="0" dirty="0" smtClean="0"/>
              <a:t>사의 자동 처리</a:t>
            </a:r>
            <a:endParaRPr lang="en-US" altLang="ko-KR" sz="1200" baseline="0" dirty="0" smtClean="0"/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1" lang="en-US" altLang="ko-KR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- </a:t>
            </a:r>
            <a:r>
              <a:rPr kumimoji="1" lang="ko-KR" altLang="en-US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신용카드</a:t>
            </a:r>
            <a:r>
              <a:rPr kumimoji="1" lang="en-US" altLang="ko-KR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1" lang="ko-KR" altLang="en-US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운영자가 결제내역을 </a:t>
            </a:r>
            <a:r>
              <a:rPr lang="en-US" altLang="ko-KR" sz="1200" dirty="0" smtClean="0"/>
              <a:t>Excel</a:t>
            </a:r>
            <a:r>
              <a:rPr lang="ko-KR" altLang="en-US" sz="1200" dirty="0" smtClean="0"/>
              <a:t>로 정리하여 </a:t>
            </a:r>
            <a:r>
              <a:rPr lang="en-US" altLang="ko-KR" sz="1200" dirty="0" smtClean="0"/>
              <a:t>PG</a:t>
            </a:r>
            <a:r>
              <a:rPr lang="ko-KR" altLang="en-US" sz="1200" dirty="0" smtClean="0"/>
              <a:t>사의 </a:t>
            </a:r>
            <a:r>
              <a:rPr lang="en-US" altLang="ko-KR" sz="1200" dirty="0" smtClean="0"/>
              <a:t>Site</a:t>
            </a:r>
            <a:r>
              <a:rPr lang="ko-KR" altLang="en-US" sz="1200" dirty="0" smtClean="0"/>
              <a:t>에 </a:t>
            </a:r>
            <a:r>
              <a:rPr lang="ko-KR" altLang="en-US" sz="1200" dirty="0" err="1" smtClean="0"/>
              <a:t>매월과금</a:t>
            </a:r>
            <a:r>
              <a:rPr lang="ko-KR" altLang="en-US" sz="1200" dirty="0" smtClean="0"/>
              <a:t> 내역   </a:t>
            </a:r>
            <a:endParaRPr lang="en-US" altLang="ko-KR" sz="1200" dirty="0" smtClean="0"/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     </a:t>
            </a:r>
            <a:r>
              <a:rPr lang="ko-KR" altLang="en-US" sz="1200" dirty="0" smtClean="0"/>
              <a:t>등록</a:t>
            </a:r>
            <a:endParaRPr kumimoji="1" lang="en-US" altLang="ko-KR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7801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9104" y="44450"/>
            <a:ext cx="3600971" cy="53340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 smtClean="0"/>
              <a:t>Stored Procedure </a:t>
            </a:r>
            <a:r>
              <a:rPr lang="ko-KR" altLang="en-US" dirty="0" smtClean="0"/>
              <a:t>규격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8121352" y="1556792"/>
            <a:ext cx="1440160" cy="16561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사용대상</a:t>
            </a:r>
            <a:endParaRPr kumimoji="1" lang="en-US" altLang="ko-KR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1200" b="0" dirty="0" smtClean="0"/>
              <a:t>일반구매</a:t>
            </a:r>
            <a:endParaRPr lang="en-US" altLang="ko-KR" sz="1200" b="0" dirty="0" smtClean="0"/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복합결제 구매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1200" b="0" dirty="0" err="1" smtClean="0"/>
              <a:t>월정액과금등록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120071"/>
              </p:ext>
            </p:extLst>
          </p:nvPr>
        </p:nvGraphicFramePr>
        <p:xfrm>
          <a:off x="1712640" y="1516951"/>
          <a:ext cx="6017658" cy="514402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296144"/>
                <a:gridCol w="1599102"/>
                <a:gridCol w="1040582"/>
                <a:gridCol w="2081830"/>
              </a:tblGrid>
              <a:tr h="419626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effectLst/>
                        </a:rPr>
                        <a:t>Parameter</a:t>
                      </a:r>
                      <a:r>
                        <a:rPr lang="en-US" altLang="ko-KR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순서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effectLst/>
                        </a:rPr>
                        <a:t>파라미터명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</a:rPr>
                        <a:t>데이터타입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</a:rPr>
                        <a:t>설명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effectLst/>
                        </a:rPr>
                        <a:t>1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TRANDATE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VARCHAR(14)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실제 결제 일시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yyyyMMddHHmmss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effectLst/>
                        </a:rPr>
                        <a:t>2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ORDER_ID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VARCHAR(20)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</a:rPr>
                        <a:t>결제</a:t>
                      </a:r>
                      <a:r>
                        <a:rPr lang="en-US" sz="1000">
                          <a:effectLst/>
                        </a:rPr>
                        <a:t>ID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</a:tr>
              <a:tr h="76200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effectLst/>
                        </a:rPr>
                        <a:t>3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PAY_METHOD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CHAR(2)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결제 수단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01: AU</a:t>
                      </a:r>
                      <a:r>
                        <a:rPr lang="ko-KR" sz="1000" dirty="0">
                          <a:effectLst/>
                        </a:rPr>
                        <a:t>간단결제</a:t>
                      </a:r>
                      <a:r>
                        <a:rPr lang="en-US" sz="1000" dirty="0">
                          <a:effectLst/>
                        </a:rPr>
                        <a:t/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02: </a:t>
                      </a:r>
                      <a:r>
                        <a:rPr lang="ko-KR" sz="1000" dirty="0">
                          <a:effectLst/>
                        </a:rPr>
                        <a:t>신용카드</a:t>
                      </a:r>
                      <a:r>
                        <a:rPr lang="en-US" sz="1000" dirty="0">
                          <a:effectLst/>
                        </a:rPr>
                        <a:t/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03: WEB MONEY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04: RAKUTEN </a:t>
                      </a:r>
                      <a:r>
                        <a:rPr lang="ko-KR" sz="1000" dirty="0">
                          <a:effectLst/>
                        </a:rPr>
                        <a:t>안심 지불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effectLst/>
                        </a:rPr>
                        <a:t>4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USERID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VARCHAR(60)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Tstore</a:t>
                      </a:r>
                      <a:r>
                        <a:rPr lang="en-US" sz="1000" dirty="0">
                          <a:effectLst/>
                        </a:rPr>
                        <a:t> Japan user id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effectLst/>
                        </a:rPr>
                        <a:t>5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AU_ONE_OPENID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VARCHAR(128)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AU ONE OPEN ID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effectLst/>
                        </a:rPr>
                        <a:t>6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ITEMID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VARCHAR(20)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상품</a:t>
                      </a:r>
                      <a:r>
                        <a:rPr lang="en-US" sz="1000" dirty="0">
                          <a:effectLst/>
                        </a:rPr>
                        <a:t>ID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effectLst/>
                        </a:rPr>
                        <a:t>7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PRICE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NUMBER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</a:rPr>
                        <a:t>금액</a:t>
                      </a:r>
                      <a:r>
                        <a:rPr lang="en-US" sz="1000">
                          <a:effectLst/>
                        </a:rPr>
                        <a:t>(VAT</a:t>
                      </a:r>
                      <a:r>
                        <a:rPr lang="ko-KR" sz="1000">
                          <a:effectLst/>
                        </a:rPr>
                        <a:t>포함</a:t>
                      </a:r>
                      <a:r>
                        <a:rPr lang="en-US" sz="1000">
                          <a:effectLst/>
                        </a:rPr>
                        <a:t>)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</a:tr>
              <a:tr h="76200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effectLst/>
                        </a:rPr>
                        <a:t>8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PAYINFO_NO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VARCHAR(31)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결제 정보 번호</a:t>
                      </a:r>
                      <a:r>
                        <a:rPr lang="en-US" sz="1000" dirty="0">
                          <a:effectLst/>
                        </a:rPr>
                        <a:t/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ko-KR" sz="1000" dirty="0">
                          <a:effectLst/>
                        </a:rPr>
                        <a:t>카드</a:t>
                      </a:r>
                      <a:r>
                        <a:rPr lang="en-US" sz="1000" dirty="0">
                          <a:effectLst/>
                        </a:rPr>
                        <a:t> : 7</a:t>
                      </a:r>
                      <a:r>
                        <a:rPr lang="ko-KR" sz="1000" dirty="0">
                          <a:effectLst/>
                        </a:rPr>
                        <a:t>자리</a:t>
                      </a:r>
                      <a:r>
                        <a:rPr lang="en-US" sz="1000" dirty="0">
                          <a:effectLst/>
                        </a:rPr>
                        <a:t/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AU : 16</a:t>
                      </a:r>
                      <a:r>
                        <a:rPr lang="ko-KR" sz="1000" dirty="0">
                          <a:effectLst/>
                        </a:rPr>
                        <a:t>자리</a:t>
                      </a:r>
                      <a:r>
                        <a:rPr lang="en-US" sz="1000" dirty="0">
                          <a:effectLst/>
                        </a:rPr>
                        <a:t/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WEB MONEY:25</a:t>
                      </a:r>
                      <a:r>
                        <a:rPr lang="ko-KR" sz="1000" dirty="0">
                          <a:effectLst/>
                        </a:rPr>
                        <a:t>자리</a:t>
                      </a:r>
                      <a:r>
                        <a:rPr lang="en-US" sz="1000" dirty="0">
                          <a:effectLst/>
                        </a:rPr>
                        <a:t/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RAKUTEN : 31</a:t>
                      </a:r>
                      <a:r>
                        <a:rPr lang="ko-KR" sz="1000" dirty="0">
                          <a:effectLst/>
                        </a:rPr>
                        <a:t>자리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effectLst/>
                        </a:rPr>
                        <a:t>9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CARD_ACCESSID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VARCHAR(32)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카드 거래 시의 거래</a:t>
                      </a:r>
                      <a:r>
                        <a:rPr lang="en-US" sz="1000" dirty="0">
                          <a:effectLst/>
                        </a:rPr>
                        <a:t> ID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effectLst/>
                        </a:rPr>
                        <a:t>10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CARD_ACCESSPASS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VARCHAR(32)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카드 거래 시의 거래</a:t>
                      </a:r>
                      <a:r>
                        <a:rPr lang="en-US" sz="1000" dirty="0">
                          <a:effectLst/>
                        </a:rPr>
                        <a:t> PW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effectLst/>
                        </a:rPr>
                        <a:t>11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WEBMONEY_CONTROLNO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VARCHAR(16)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webmoney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ko-KR" sz="1000" dirty="0">
                          <a:effectLst/>
                        </a:rPr>
                        <a:t>구매 관리 번호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</a:tr>
              <a:tr h="30480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effectLst/>
                        </a:rPr>
                        <a:t>12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RAKUTEN_ORDERID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VARCHAR(30)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RAKUTEN </a:t>
                      </a:r>
                      <a:r>
                        <a:rPr lang="ko-KR" sz="1000" dirty="0">
                          <a:effectLst/>
                        </a:rPr>
                        <a:t>주문</a:t>
                      </a:r>
                      <a:r>
                        <a:rPr lang="en-US" sz="1000" dirty="0">
                          <a:effectLst/>
                        </a:rPr>
                        <a:t> ID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10</a:t>
                      </a:r>
                      <a:r>
                        <a:rPr lang="ko-KR" sz="1000" dirty="0">
                          <a:effectLst/>
                        </a:rPr>
                        <a:t>자리</a:t>
                      </a:r>
                      <a:r>
                        <a:rPr lang="en-US" sz="1000" dirty="0">
                          <a:effectLst/>
                        </a:rPr>
                        <a:t>-8</a:t>
                      </a:r>
                      <a:r>
                        <a:rPr lang="ko-KR" sz="1000" dirty="0">
                          <a:effectLst/>
                        </a:rPr>
                        <a:t>자리</a:t>
                      </a:r>
                      <a:r>
                        <a:rPr lang="en-US" sz="1000" dirty="0">
                          <a:effectLst/>
                        </a:rPr>
                        <a:t>-10</a:t>
                      </a:r>
                      <a:r>
                        <a:rPr lang="ko-KR" sz="1000" dirty="0">
                          <a:effectLst/>
                        </a:rPr>
                        <a:t>자리 형식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effectLst/>
                        </a:rPr>
                        <a:t>13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CARD_COMPANY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VARCHAR(7)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카드회사 코드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</a:tr>
              <a:tr h="30480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effectLst/>
                        </a:rPr>
                        <a:t>14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RSLTCD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NUMBER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결제 처리 결과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ko-KR" sz="1000" dirty="0">
                          <a:effectLst/>
                        </a:rPr>
                        <a:t>성공</a:t>
                      </a:r>
                      <a:r>
                        <a:rPr lang="en-US" sz="1000" dirty="0">
                          <a:effectLst/>
                        </a:rPr>
                        <a:t>-0 / </a:t>
                      </a:r>
                      <a:r>
                        <a:rPr lang="ko-KR" sz="1000" dirty="0">
                          <a:effectLst/>
                        </a:rPr>
                        <a:t>실패</a:t>
                      </a:r>
                      <a:r>
                        <a:rPr lang="en-US" sz="1000" dirty="0">
                          <a:effectLst/>
                        </a:rPr>
                        <a:t>-1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effectLst/>
                        </a:rPr>
                        <a:t>15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RSNCD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VARCHAR(256)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RSLTCD</a:t>
                      </a:r>
                      <a:r>
                        <a:rPr lang="ko-KR" sz="1000" dirty="0">
                          <a:effectLst/>
                        </a:rPr>
                        <a:t>에 대한 사유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effectLst/>
                        </a:rPr>
                        <a:t>16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AU_CONTINUE_ID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NUMBER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AU </a:t>
                      </a:r>
                      <a:r>
                        <a:rPr lang="ko-KR" sz="1000" dirty="0">
                          <a:effectLst/>
                        </a:rPr>
                        <a:t>간단 결제 계속 </a:t>
                      </a:r>
                      <a:r>
                        <a:rPr lang="ko-KR" sz="1000" dirty="0" err="1">
                          <a:effectLst/>
                        </a:rPr>
                        <a:t>과금</a:t>
                      </a:r>
                      <a:r>
                        <a:rPr lang="en-US" sz="1000" dirty="0">
                          <a:effectLst/>
                        </a:rPr>
                        <a:t>ID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effectLst/>
                        </a:rPr>
                        <a:t>17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CARD_SEQ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VARCHAR(4)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PG</a:t>
                      </a:r>
                      <a:r>
                        <a:rPr lang="ko-KR" sz="1000" dirty="0">
                          <a:effectLst/>
                        </a:rPr>
                        <a:t>사가 관리하는 카드 등록 번호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cs typeface="굴림"/>
                        </a:rPr>
                        <a:t>18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cs typeface="굴림"/>
                        </a:rPr>
                        <a:t>EX_RSLTCD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cs typeface="굴림"/>
                        </a:rPr>
                        <a:t>NUMBER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cs typeface="굴림"/>
                        </a:rPr>
                        <a:t>Procedure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cs typeface="굴림"/>
                        </a:rPr>
                        <a:t>실행 결과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cs typeface="굴림"/>
                        </a:rPr>
                        <a:t>성공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cs typeface="굴림"/>
                        </a:rPr>
                        <a:t>-0 /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cs typeface="굴림"/>
                        </a:rPr>
                        <a:t>실패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cs typeface="굴림"/>
                        </a:rPr>
                        <a:t>-1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96616" y="868070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Store Procedure </a:t>
            </a:r>
            <a:r>
              <a:rPr lang="ko-KR" altLang="en-US" sz="1400" dirty="0" smtClean="0"/>
              <a:t>명</a:t>
            </a:r>
            <a:r>
              <a:rPr lang="en-US" altLang="ko-KR" sz="1400" dirty="0" smtClean="0"/>
              <a:t>: </a:t>
            </a:r>
            <a:r>
              <a:rPr lang="en-US" altLang="ko-KR" sz="1400" dirty="0"/>
              <a:t>SP_PAY_PROC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496616" y="1196752"/>
            <a:ext cx="3131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2. Store Procedure Parameter </a:t>
            </a:r>
            <a:r>
              <a:rPr lang="ko-KR" altLang="en-US" sz="1400" dirty="0" smtClean="0"/>
              <a:t>항목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2417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2920" y="44450"/>
            <a:ext cx="5257155" cy="533400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월정액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과금</a:t>
            </a:r>
            <a:r>
              <a:rPr lang="ko-KR" altLang="en-US" dirty="0" smtClean="0"/>
              <a:t> 탈퇴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200472" y="980728"/>
            <a:ext cx="6408712" cy="5328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6681192" y="980728"/>
            <a:ext cx="3024336" cy="5328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344488" y="1171600"/>
            <a:ext cx="1296144" cy="4572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0" dirty="0" smtClean="0"/>
              <a:t>S/C </a:t>
            </a:r>
            <a:r>
              <a:rPr lang="ko-KR" altLang="en-US" sz="1200" b="0" dirty="0" smtClean="0"/>
              <a:t>또는 </a:t>
            </a:r>
            <a:r>
              <a:rPr lang="en-US" altLang="ko-KR" sz="1200" b="0" dirty="0" smtClean="0"/>
              <a:t>App.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3872880" y="1171600"/>
            <a:ext cx="1296144" cy="4572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YSCI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 bwMode="auto">
          <a:xfrm>
            <a:off x="416496" y="1628800"/>
            <a:ext cx="0" cy="417646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62" name="직선 연결선 61"/>
          <p:cNvCxnSpPr>
            <a:stCxn id="57" idx="2"/>
          </p:cNvCxnSpPr>
          <p:nvPr/>
        </p:nvCxnSpPr>
        <p:spPr bwMode="auto">
          <a:xfrm>
            <a:off x="4520952" y="1628800"/>
            <a:ext cx="6276" cy="417646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63" name="직선 연결선 62"/>
          <p:cNvCxnSpPr/>
          <p:nvPr/>
        </p:nvCxnSpPr>
        <p:spPr bwMode="auto">
          <a:xfrm>
            <a:off x="2096902" y="1628800"/>
            <a:ext cx="9686" cy="42005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19" name="직선 화살표 연결선 18"/>
          <p:cNvCxnSpPr/>
          <p:nvPr/>
        </p:nvCxnSpPr>
        <p:spPr bwMode="auto">
          <a:xfrm>
            <a:off x="416496" y="2060848"/>
            <a:ext cx="1723567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sp>
        <p:nvSpPr>
          <p:cNvPr id="22" name="TextBox 21"/>
          <p:cNvSpPr txBox="1"/>
          <p:nvPr/>
        </p:nvSpPr>
        <p:spPr>
          <a:xfrm>
            <a:off x="632520" y="1814627"/>
            <a:ext cx="1271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 smtClean="0"/>
              <a:t>1.</a:t>
            </a:r>
            <a:r>
              <a:rPr lang="ko-KR" altLang="en-US" sz="1000" b="0" dirty="0" err="1" smtClean="0"/>
              <a:t>월정액</a:t>
            </a:r>
            <a:r>
              <a:rPr lang="ko-KR" altLang="en-US" sz="1000" b="0" dirty="0" smtClean="0"/>
              <a:t> 탈퇴 요청</a:t>
            </a:r>
            <a:endParaRPr lang="ko-KR" altLang="en-US" sz="1000" b="0" dirty="0"/>
          </a:p>
        </p:txBody>
      </p:sp>
      <p:cxnSp>
        <p:nvCxnSpPr>
          <p:cNvPr id="72" name="직선 화살표 연결선 71"/>
          <p:cNvCxnSpPr/>
          <p:nvPr/>
        </p:nvCxnSpPr>
        <p:spPr bwMode="auto">
          <a:xfrm>
            <a:off x="416496" y="3026063"/>
            <a:ext cx="4088642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sp>
        <p:nvSpPr>
          <p:cNvPr id="75" name="TextBox 74"/>
          <p:cNvSpPr txBox="1"/>
          <p:nvPr/>
        </p:nvSpPr>
        <p:spPr>
          <a:xfrm>
            <a:off x="632520" y="2780928"/>
            <a:ext cx="28793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 smtClean="0"/>
              <a:t>3.</a:t>
            </a:r>
            <a:r>
              <a:rPr lang="ko-KR" altLang="en-US" sz="1000" b="0" dirty="0" smtClean="0"/>
              <a:t>결제</a:t>
            </a:r>
            <a:r>
              <a:rPr lang="en-US" altLang="ko-KR" sz="1000" b="0" dirty="0"/>
              <a:t> </a:t>
            </a:r>
            <a:r>
              <a:rPr lang="en-US" altLang="ko-KR" sz="1000" b="0" dirty="0" smtClean="0"/>
              <a:t>Web Page Invoke (Au</a:t>
            </a:r>
            <a:r>
              <a:rPr lang="ko-KR" altLang="en-US" sz="1000" b="0" dirty="0" smtClean="0"/>
              <a:t>간단 결제만 연동</a:t>
            </a:r>
            <a:r>
              <a:rPr lang="en-US" altLang="ko-KR" sz="1000" b="0" dirty="0" smtClean="0"/>
              <a:t>)</a:t>
            </a:r>
            <a:endParaRPr lang="ko-KR" altLang="en-US" sz="1000" b="0" dirty="0"/>
          </a:p>
        </p:txBody>
      </p:sp>
      <p:sp>
        <p:nvSpPr>
          <p:cNvPr id="89" name="TextBox 88"/>
          <p:cNvSpPr txBox="1"/>
          <p:nvPr/>
        </p:nvSpPr>
        <p:spPr>
          <a:xfrm>
            <a:off x="4505138" y="3110771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 smtClean="0"/>
              <a:t>4.</a:t>
            </a:r>
            <a:r>
              <a:rPr lang="ko-KR" altLang="en-US" sz="1000" b="0" dirty="0" smtClean="0"/>
              <a:t>탈퇴진행</a:t>
            </a:r>
            <a:endParaRPr lang="ko-KR" altLang="en-US" sz="1000" b="0" dirty="0"/>
          </a:p>
        </p:txBody>
      </p:sp>
      <p:sp>
        <p:nvSpPr>
          <p:cNvPr id="90" name="TextBox 89"/>
          <p:cNvSpPr txBox="1"/>
          <p:nvPr/>
        </p:nvSpPr>
        <p:spPr>
          <a:xfrm>
            <a:off x="3080792" y="3601110"/>
            <a:ext cx="2787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 smtClean="0"/>
              <a:t>5. [</a:t>
            </a:r>
            <a:r>
              <a:rPr lang="ko-KR" altLang="en-US" sz="1000" b="0" dirty="0" smtClean="0"/>
              <a:t>탈퇴완료</a:t>
            </a:r>
            <a:r>
              <a:rPr lang="en-US" altLang="ko-KR" sz="1000" b="0" dirty="0" smtClean="0"/>
              <a:t>] J store Server </a:t>
            </a:r>
          </a:p>
          <a:p>
            <a:r>
              <a:rPr lang="en-US" altLang="ko-KR" sz="1000" b="0" dirty="0"/>
              <a:t> </a:t>
            </a:r>
            <a:r>
              <a:rPr lang="en-US" altLang="ko-KR" sz="1000" b="0" dirty="0" smtClean="0"/>
              <a:t>                Stored Procedure(</a:t>
            </a:r>
            <a:r>
              <a:rPr lang="ko-KR" altLang="en-US" sz="1000" b="0" dirty="0" smtClean="0"/>
              <a:t>이하 </a:t>
            </a:r>
            <a:r>
              <a:rPr lang="en-US" altLang="ko-KR" sz="1000" b="0" dirty="0" smtClean="0"/>
              <a:t>SP) Call</a:t>
            </a:r>
            <a:endParaRPr lang="ko-KR" altLang="en-US" sz="1000" b="0" dirty="0"/>
          </a:p>
        </p:txBody>
      </p:sp>
      <p:cxnSp>
        <p:nvCxnSpPr>
          <p:cNvPr id="93" name="직선 화살표 연결선 92"/>
          <p:cNvCxnSpPr/>
          <p:nvPr/>
        </p:nvCxnSpPr>
        <p:spPr bwMode="auto">
          <a:xfrm flipH="1">
            <a:off x="3143114" y="3944903"/>
            <a:ext cx="1384114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sp>
        <p:nvSpPr>
          <p:cNvPr id="41" name="TextBox 40"/>
          <p:cNvSpPr txBox="1"/>
          <p:nvPr/>
        </p:nvSpPr>
        <p:spPr>
          <a:xfrm>
            <a:off x="6897216" y="980728"/>
            <a:ext cx="25202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</a:t>
            </a:r>
            <a:r>
              <a:rPr lang="ko-KR" altLang="en-US" sz="1000" dirty="0" err="1" smtClean="0"/>
              <a:t>월정액</a:t>
            </a:r>
            <a:r>
              <a:rPr lang="ko-KR" altLang="en-US" sz="1000" dirty="0" smtClean="0"/>
              <a:t> 탈퇴 요청</a:t>
            </a:r>
            <a:endParaRPr lang="en-US" altLang="ko-KR" sz="10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00" b="0" dirty="0" smtClean="0"/>
              <a:t>사용자</a:t>
            </a:r>
            <a:r>
              <a:rPr lang="ko-KR" altLang="en-US" sz="1000" b="0" dirty="0"/>
              <a:t>는 </a:t>
            </a:r>
            <a:r>
              <a:rPr lang="en-US" altLang="ko-KR" sz="1000" b="0" dirty="0" smtClean="0"/>
              <a:t>S/C </a:t>
            </a:r>
            <a:r>
              <a:rPr lang="ko-KR" altLang="en-US" sz="1000" b="0" dirty="0" smtClean="0"/>
              <a:t>또는 </a:t>
            </a:r>
            <a:r>
              <a:rPr lang="en-US" altLang="ko-KR" sz="1000" b="0" dirty="0" smtClean="0"/>
              <a:t>Application</a:t>
            </a:r>
            <a:r>
              <a:rPr lang="ko-KR" altLang="en-US" sz="1000" b="0" dirty="0" smtClean="0"/>
              <a:t>내에서 </a:t>
            </a:r>
            <a:r>
              <a:rPr lang="ko-KR" altLang="en-US" sz="1000" b="0" dirty="0" err="1" smtClean="0"/>
              <a:t>월정액</a:t>
            </a:r>
            <a:r>
              <a:rPr lang="ko-KR" altLang="en-US" sz="1000" b="0" dirty="0" smtClean="0"/>
              <a:t> 탈퇴를 요청한다</a:t>
            </a:r>
            <a:r>
              <a:rPr lang="en-US" altLang="ko-KR" sz="1000" b="0" dirty="0" smtClean="0"/>
              <a:t>.</a:t>
            </a:r>
          </a:p>
          <a:p>
            <a:r>
              <a:rPr lang="en-US" altLang="ko-KR" sz="1000" dirty="0" smtClean="0"/>
              <a:t>2.</a:t>
            </a:r>
            <a:r>
              <a:rPr lang="ko-KR" altLang="en-US" sz="1000" dirty="0" smtClean="0"/>
              <a:t>탈퇴정보 생성</a:t>
            </a:r>
            <a:endParaRPr lang="en-US" altLang="ko-KR" sz="10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00" b="0" dirty="0" smtClean="0"/>
              <a:t>사용자</a:t>
            </a:r>
            <a:r>
              <a:rPr lang="en-US" altLang="ko-KR" sz="1000" b="0" dirty="0" smtClean="0"/>
              <a:t>ID, </a:t>
            </a:r>
            <a:r>
              <a:rPr lang="en-US" altLang="ko-KR" sz="1000" b="0" dirty="0" err="1" smtClean="0"/>
              <a:t>AuContinued</a:t>
            </a:r>
            <a:r>
              <a:rPr lang="en-US" altLang="ko-KR" sz="1000" b="0" dirty="0" smtClean="0"/>
              <a:t> id) </a:t>
            </a:r>
            <a:r>
              <a:rPr lang="ko-KR" altLang="en-US" sz="1000" b="0" dirty="0" smtClean="0"/>
              <a:t>등의 정보 </a:t>
            </a:r>
            <a:r>
              <a:rPr lang="ko-KR" altLang="en-US" sz="1000" b="0" dirty="0" err="1" smtClean="0"/>
              <a:t>생성후</a:t>
            </a:r>
            <a:r>
              <a:rPr lang="ko-KR" altLang="en-US" sz="1000" b="0" dirty="0" smtClean="0"/>
              <a:t> 내려줌</a:t>
            </a:r>
            <a:endParaRPr lang="en-US" altLang="ko-KR" sz="1000" b="0" dirty="0" smtClean="0"/>
          </a:p>
          <a:p>
            <a:r>
              <a:rPr lang="en-US" altLang="ko-KR" sz="1000" dirty="0" smtClean="0"/>
              <a:t>3.</a:t>
            </a:r>
            <a:r>
              <a:rPr lang="ko-KR" altLang="en-US" sz="1000" dirty="0" smtClean="0"/>
              <a:t>결제 </a:t>
            </a:r>
            <a:r>
              <a:rPr lang="en-US" altLang="ko-KR" sz="1000" dirty="0" smtClean="0"/>
              <a:t>Web Page Invoke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000" b="0" dirty="0" smtClean="0"/>
              <a:t>J store J-Store Web Server</a:t>
            </a:r>
            <a:r>
              <a:rPr lang="ko-KR" altLang="en-US" sz="1000" b="0" dirty="0" smtClean="0"/>
              <a:t>에서 제공하는 항목으로 </a:t>
            </a:r>
            <a:r>
              <a:rPr lang="en-US" altLang="ko-KR" sz="1000" b="0" dirty="0" smtClean="0"/>
              <a:t>YSCI</a:t>
            </a:r>
            <a:r>
              <a:rPr lang="ko-KR" altLang="en-US" sz="1000" b="0" dirty="0" smtClean="0"/>
              <a:t>탈퇴 호출한다</a:t>
            </a:r>
            <a:r>
              <a:rPr lang="en-US" altLang="ko-KR" sz="1000" b="0" dirty="0" smtClean="0"/>
              <a:t>.</a:t>
            </a:r>
          </a:p>
          <a:p>
            <a:r>
              <a:rPr lang="en-US" altLang="ko-KR" sz="1000" dirty="0" smtClean="0"/>
              <a:t>4.</a:t>
            </a:r>
            <a:r>
              <a:rPr lang="ko-KR" altLang="en-US" sz="1000" dirty="0" err="1" smtClean="0"/>
              <a:t>월정액</a:t>
            </a:r>
            <a:r>
              <a:rPr lang="ko-KR" altLang="en-US" sz="1000" dirty="0" smtClean="0"/>
              <a:t> 탈퇴진행</a:t>
            </a:r>
            <a:endParaRPr lang="en-US" altLang="ko-KR" sz="10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00" b="0" dirty="0" err="1" smtClean="0"/>
              <a:t>월정액</a:t>
            </a:r>
            <a:r>
              <a:rPr lang="ko-KR" altLang="en-US" sz="1000" b="0" dirty="0" smtClean="0"/>
              <a:t> 탈퇴 요청</a:t>
            </a:r>
            <a:endParaRPr lang="en-US" altLang="ko-KR" sz="1000" b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00" b="0" dirty="0" err="1" smtClean="0"/>
              <a:t>월정액</a:t>
            </a:r>
            <a:r>
              <a:rPr lang="ko-KR" altLang="en-US" sz="1000" b="0" dirty="0" smtClean="0"/>
              <a:t> 탈퇴는 </a:t>
            </a:r>
            <a:r>
              <a:rPr lang="en-US" altLang="ko-KR" sz="1000" b="0" dirty="0" smtClean="0"/>
              <a:t>Au</a:t>
            </a:r>
            <a:r>
              <a:rPr lang="ko-KR" altLang="en-US" sz="1000" b="0" dirty="0" smtClean="0"/>
              <a:t>만 가능</a:t>
            </a:r>
            <a:endParaRPr lang="en-US" altLang="ko-KR" sz="1000" b="0" dirty="0" smtClean="0"/>
          </a:p>
          <a:p>
            <a:r>
              <a:rPr lang="en-US" altLang="ko-KR" sz="1000" dirty="0" smtClean="0"/>
              <a:t>5.</a:t>
            </a:r>
            <a:r>
              <a:rPr lang="ko-KR" altLang="en-US" sz="1000" dirty="0" smtClean="0"/>
              <a:t>탈퇴완료</a:t>
            </a:r>
            <a:endParaRPr lang="en-US" altLang="ko-KR" sz="10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000" b="0" dirty="0" smtClean="0"/>
              <a:t>YSCI</a:t>
            </a:r>
            <a:r>
              <a:rPr lang="ko-KR" altLang="en-US" sz="1000" b="0" dirty="0" smtClean="0"/>
              <a:t>의 </a:t>
            </a:r>
            <a:r>
              <a:rPr lang="en-US" altLang="ko-KR" sz="1000" b="0" dirty="0" smtClean="0"/>
              <a:t>Au</a:t>
            </a:r>
            <a:r>
              <a:rPr lang="ko-KR" altLang="en-US" sz="1000" b="0" dirty="0" smtClean="0"/>
              <a:t>에 대한 탈퇴가 성공되었을 경우 </a:t>
            </a:r>
            <a:r>
              <a:rPr lang="en-US" altLang="ko-KR" sz="1000" b="0" dirty="0" smtClean="0"/>
              <a:t>J store DB</a:t>
            </a:r>
            <a:r>
              <a:rPr lang="ko-KR" altLang="en-US" sz="1000" b="0" dirty="0" smtClean="0"/>
              <a:t>의 </a:t>
            </a:r>
            <a:r>
              <a:rPr lang="en-US" altLang="ko-KR" sz="1000" b="0" dirty="0" smtClean="0"/>
              <a:t>Stored-Procedure</a:t>
            </a:r>
            <a:r>
              <a:rPr lang="ko-KR" altLang="en-US" sz="1000" b="0" dirty="0" smtClean="0"/>
              <a:t>를 호출</a:t>
            </a:r>
            <a:endParaRPr lang="en-US" altLang="ko-KR" sz="1000" b="0" dirty="0" smtClean="0"/>
          </a:p>
          <a:p>
            <a:pPr marL="171450" indent="-171450"/>
            <a:r>
              <a:rPr lang="en-US" altLang="ko-KR" sz="1000" dirty="0" smtClean="0"/>
              <a:t>6.SP </a:t>
            </a:r>
            <a:r>
              <a:rPr lang="ko-KR" altLang="en-US" sz="1000" dirty="0" smtClean="0"/>
              <a:t>실행</a:t>
            </a:r>
            <a:endParaRPr lang="en-US" altLang="ko-KR" sz="10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00" b="0" dirty="0" smtClean="0"/>
              <a:t>탈퇴 처리를 </a:t>
            </a:r>
            <a:r>
              <a:rPr lang="en-US" altLang="ko-KR" sz="1000" b="0" dirty="0" smtClean="0"/>
              <a:t>J-</a:t>
            </a:r>
            <a:r>
              <a:rPr lang="en-US" altLang="ko-KR" sz="1000" b="0" dirty="0" err="1" smtClean="0"/>
              <a:t>sotre</a:t>
            </a:r>
            <a:r>
              <a:rPr lang="en-US" altLang="ko-KR" sz="1000" b="0" dirty="0" smtClean="0"/>
              <a:t> DB</a:t>
            </a:r>
            <a:r>
              <a:rPr lang="ko-KR" altLang="en-US" sz="1000" b="0" dirty="0" smtClean="0"/>
              <a:t>에 기록</a:t>
            </a:r>
            <a:endParaRPr lang="en-US" altLang="ko-KR" sz="1000" b="0" dirty="0" smtClean="0"/>
          </a:p>
          <a:p>
            <a:pPr marL="171450" indent="-171450"/>
            <a:r>
              <a:rPr lang="en-US" altLang="ko-KR" sz="1000" dirty="0" smtClean="0"/>
              <a:t>7.SP </a:t>
            </a:r>
            <a:r>
              <a:rPr lang="ko-KR" altLang="en-US" sz="1000" dirty="0" smtClean="0"/>
              <a:t>처리 결과 제공</a:t>
            </a:r>
            <a:endParaRPr lang="en-US" altLang="ko-KR" sz="10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000" b="0" dirty="0" smtClean="0"/>
              <a:t>SP</a:t>
            </a:r>
            <a:r>
              <a:rPr lang="ko-KR" altLang="en-US" sz="1000" b="0" dirty="0" smtClean="0"/>
              <a:t>처리 결과를 리턴 한다</a:t>
            </a:r>
            <a:r>
              <a:rPr lang="en-US" altLang="ko-KR" sz="1000" b="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ko-KR" sz="1000" b="0" dirty="0" smtClean="0"/>
          </a:p>
          <a:p>
            <a:pPr marL="171450" indent="-171450"/>
            <a:r>
              <a:rPr lang="en-US" altLang="ko-KR" sz="1000" dirty="0" smtClean="0"/>
              <a:t>8.</a:t>
            </a:r>
            <a:r>
              <a:rPr lang="ko-KR" altLang="en-US" sz="1000" dirty="0" smtClean="0"/>
              <a:t>탈퇴 완료 </a:t>
            </a:r>
            <a:r>
              <a:rPr lang="en-US" altLang="ko-KR" sz="1000" dirty="0" err="1" smtClean="0"/>
              <a:t>javascript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실행</a:t>
            </a:r>
            <a:endParaRPr lang="en-US" altLang="ko-KR" sz="10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000" b="0" dirty="0" smtClean="0"/>
              <a:t>3</a:t>
            </a:r>
            <a:r>
              <a:rPr lang="ko-KR" altLang="en-US" sz="1000" b="0" dirty="0" smtClean="0"/>
              <a:t>번 </a:t>
            </a:r>
            <a:r>
              <a:rPr lang="en-US" altLang="ko-KR" sz="1000" b="0" dirty="0" smtClean="0"/>
              <a:t>Invoke</a:t>
            </a:r>
            <a:r>
              <a:rPr lang="ko-KR" altLang="en-US" sz="1000" b="0" dirty="0" smtClean="0"/>
              <a:t>시 </a:t>
            </a:r>
            <a:r>
              <a:rPr lang="en-US" altLang="ko-KR" sz="1000" b="0" dirty="0" err="1" smtClean="0"/>
              <a:t>returnurl</a:t>
            </a:r>
            <a:r>
              <a:rPr lang="ko-KR" altLang="en-US" sz="1000" b="0" dirty="0" smtClean="0"/>
              <a:t>의 값이 </a:t>
            </a:r>
            <a:r>
              <a:rPr lang="en-US" altLang="ko-KR" sz="1000" b="0" dirty="0" smtClean="0"/>
              <a:t>null</a:t>
            </a:r>
            <a:r>
              <a:rPr lang="ko-KR" altLang="en-US" sz="1000" b="0" dirty="0" smtClean="0"/>
              <a:t>일 경우 </a:t>
            </a:r>
            <a:r>
              <a:rPr lang="en-US" altLang="ko-KR" sz="1000" b="0" dirty="0" smtClean="0"/>
              <a:t>YSCI</a:t>
            </a:r>
            <a:r>
              <a:rPr lang="ko-KR" altLang="en-US" sz="1000" b="0" dirty="0" smtClean="0"/>
              <a:t>제공 </a:t>
            </a:r>
            <a:r>
              <a:rPr lang="ko-KR" altLang="en-US" sz="1000" b="0" dirty="0" err="1" smtClean="0"/>
              <a:t>과금</a:t>
            </a:r>
            <a:r>
              <a:rPr lang="ko-KR" altLang="en-US" sz="1000" b="0" dirty="0" smtClean="0"/>
              <a:t> 모듈에서 </a:t>
            </a:r>
            <a:r>
              <a:rPr lang="en-US" altLang="ko-KR" sz="1000" b="0" dirty="0" err="1" smtClean="0"/>
              <a:t>javascript</a:t>
            </a:r>
            <a:r>
              <a:rPr lang="ko-KR" altLang="en-US" sz="1000" b="0" dirty="0" smtClean="0"/>
              <a:t>를 실행하여 </a:t>
            </a:r>
            <a:r>
              <a:rPr lang="en-US" altLang="ko-KR" sz="1000" b="0" dirty="0" smtClean="0"/>
              <a:t>S/C </a:t>
            </a:r>
            <a:r>
              <a:rPr lang="ko-KR" altLang="en-US" sz="1000" b="0" dirty="0" smtClean="0"/>
              <a:t>또는 </a:t>
            </a:r>
            <a:r>
              <a:rPr lang="en-US" altLang="ko-KR" sz="1000" b="0" dirty="0" smtClean="0"/>
              <a:t>App.</a:t>
            </a:r>
            <a:r>
              <a:rPr lang="ko-KR" altLang="en-US" sz="1000" b="0" dirty="0" smtClean="0"/>
              <a:t>에 메시지 처리 </a:t>
            </a:r>
            <a:endParaRPr lang="en-US" altLang="ko-KR" sz="1000" b="0" dirty="0" smtClean="0">
              <a:solidFill>
                <a:schemeClr val="accent2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000" b="0" dirty="0" smtClean="0"/>
              <a:t>3</a:t>
            </a:r>
            <a:r>
              <a:rPr lang="ko-KR" altLang="en-US" sz="1000" b="0" dirty="0" smtClean="0"/>
              <a:t>번 </a:t>
            </a:r>
            <a:r>
              <a:rPr lang="en-US" altLang="ko-KR" sz="1000" b="0" dirty="0" smtClean="0"/>
              <a:t>Invoke</a:t>
            </a:r>
            <a:r>
              <a:rPr lang="ko-KR" altLang="en-US" sz="1000" b="0" dirty="0" smtClean="0"/>
              <a:t>시 </a:t>
            </a:r>
            <a:r>
              <a:rPr lang="en-US" altLang="ko-KR" sz="1000" b="0" dirty="0" err="1" smtClean="0"/>
              <a:t>returnurl</a:t>
            </a:r>
            <a:r>
              <a:rPr lang="ko-KR" altLang="en-US" sz="1000" b="0" dirty="0" smtClean="0"/>
              <a:t>의 값이 있을 경우에는 해당 </a:t>
            </a:r>
            <a:r>
              <a:rPr lang="en-US" altLang="ko-KR" sz="1000" b="0" dirty="0" err="1" smtClean="0"/>
              <a:t>returnurl</a:t>
            </a:r>
            <a:r>
              <a:rPr lang="ko-KR" altLang="en-US" sz="1000" b="0" dirty="0" smtClean="0"/>
              <a:t>로 </a:t>
            </a:r>
            <a:r>
              <a:rPr lang="en-US" altLang="ko-KR" sz="1000" b="0" dirty="0" smtClean="0"/>
              <a:t>redirect</a:t>
            </a:r>
            <a:r>
              <a:rPr lang="ko-KR" altLang="en-US" sz="1000" b="0" dirty="0" smtClean="0"/>
              <a:t>처리</a:t>
            </a:r>
            <a:endParaRPr lang="en-US" altLang="ko-KR" sz="1000" b="0" dirty="0" smtClean="0"/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2792760" y="1171352"/>
            <a:ext cx="787030" cy="4572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J store DB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 bwMode="auto">
          <a:xfrm>
            <a:off x="3143114" y="1628552"/>
            <a:ext cx="9686" cy="42005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43" name="꺾인 연결선 42"/>
          <p:cNvCxnSpPr/>
          <p:nvPr/>
        </p:nvCxnSpPr>
        <p:spPr bwMode="auto">
          <a:xfrm>
            <a:off x="3157041" y="4243646"/>
            <a:ext cx="2704" cy="265474"/>
          </a:xfrm>
          <a:prstGeom prst="bentConnector3">
            <a:avLst>
              <a:gd name="adj1" fmla="val 8554142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sp>
        <p:nvSpPr>
          <p:cNvPr id="44" name="TextBox 43"/>
          <p:cNvSpPr txBox="1"/>
          <p:nvPr/>
        </p:nvSpPr>
        <p:spPr>
          <a:xfrm>
            <a:off x="3089658" y="4046875"/>
            <a:ext cx="16257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 smtClean="0"/>
              <a:t>6. SP </a:t>
            </a:r>
            <a:r>
              <a:rPr lang="ko-KR" altLang="en-US" sz="1000" b="0" dirty="0" smtClean="0"/>
              <a:t>실행 </a:t>
            </a:r>
            <a:r>
              <a:rPr lang="en-US" altLang="ko-KR" sz="1000" b="0" dirty="0" smtClean="0"/>
              <a:t>(</a:t>
            </a:r>
            <a:r>
              <a:rPr lang="ko-KR" altLang="en-US" sz="1000" b="0" dirty="0" err="1" smtClean="0"/>
              <a:t>월정액</a:t>
            </a:r>
            <a:r>
              <a:rPr lang="ko-KR" altLang="en-US" sz="1000" b="0" dirty="0" smtClean="0"/>
              <a:t> 탈퇴</a:t>
            </a:r>
            <a:r>
              <a:rPr lang="en-US" altLang="ko-KR" sz="1000" b="0" dirty="0" smtClean="0"/>
              <a:t>)</a:t>
            </a:r>
            <a:endParaRPr lang="ko-KR" altLang="en-US" sz="1000" b="0" dirty="0"/>
          </a:p>
        </p:txBody>
      </p:sp>
      <p:cxnSp>
        <p:nvCxnSpPr>
          <p:cNvPr id="31" name="꺾인 연결선 30"/>
          <p:cNvCxnSpPr/>
          <p:nvPr/>
        </p:nvCxnSpPr>
        <p:spPr bwMode="auto">
          <a:xfrm>
            <a:off x="2116584" y="2371438"/>
            <a:ext cx="2704" cy="265474"/>
          </a:xfrm>
          <a:prstGeom prst="bentConnector3">
            <a:avLst>
              <a:gd name="adj1" fmla="val 8554142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sp>
        <p:nvSpPr>
          <p:cNvPr id="32" name="TextBox 31"/>
          <p:cNvSpPr txBox="1"/>
          <p:nvPr/>
        </p:nvSpPr>
        <p:spPr>
          <a:xfrm>
            <a:off x="2000672" y="2174667"/>
            <a:ext cx="1143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000" b="0" dirty="0" smtClean="0"/>
              <a:t>2. </a:t>
            </a:r>
            <a:r>
              <a:rPr lang="ko-KR" altLang="en-US" sz="1000" b="0" dirty="0" smtClean="0"/>
              <a:t>탈퇴정보 생성</a:t>
            </a:r>
            <a:endParaRPr lang="ja-JP" altLang="en-US" sz="2400" b="0" dirty="0" smtClean="0">
              <a:latin typeface="굴림" charset="-127"/>
              <a:ea typeface="굴림" charset="-127"/>
            </a:endParaRPr>
          </a:p>
          <a:p>
            <a:endParaRPr lang="ko-KR" altLang="en-US" sz="1000" b="0" dirty="0"/>
          </a:p>
        </p:txBody>
      </p:sp>
      <p:cxnSp>
        <p:nvCxnSpPr>
          <p:cNvPr id="37" name="직선 화살표 연결선 36"/>
          <p:cNvCxnSpPr/>
          <p:nvPr/>
        </p:nvCxnSpPr>
        <p:spPr bwMode="auto">
          <a:xfrm flipH="1">
            <a:off x="444600" y="5146045"/>
            <a:ext cx="4073648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sp>
        <p:nvSpPr>
          <p:cNvPr id="39" name="TextBox 38"/>
          <p:cNvSpPr txBox="1"/>
          <p:nvPr/>
        </p:nvSpPr>
        <p:spPr>
          <a:xfrm>
            <a:off x="1742931" y="4910971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 smtClean="0"/>
              <a:t>8. [</a:t>
            </a:r>
            <a:r>
              <a:rPr lang="ko-KR" altLang="en-US" sz="1000" b="0" dirty="0" smtClean="0"/>
              <a:t>탈퇴완료</a:t>
            </a:r>
            <a:r>
              <a:rPr lang="en-US" altLang="ko-KR" sz="1000" b="0" dirty="0" smtClean="0"/>
              <a:t>] Java-script </a:t>
            </a:r>
            <a:r>
              <a:rPr lang="ko-KR" altLang="en-US" sz="1000" b="0" dirty="0" smtClean="0"/>
              <a:t>실행</a:t>
            </a:r>
            <a:endParaRPr lang="ko-KR" altLang="en-US" sz="1000" b="0" dirty="0"/>
          </a:p>
        </p:txBody>
      </p:sp>
      <p:cxnSp>
        <p:nvCxnSpPr>
          <p:cNvPr id="6" name="直線矢印コネクタ 5"/>
          <p:cNvCxnSpPr/>
          <p:nvPr/>
        </p:nvCxnSpPr>
        <p:spPr bwMode="auto">
          <a:xfrm>
            <a:off x="4505138" y="3356992"/>
            <a:ext cx="797013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sp>
        <p:nvSpPr>
          <p:cNvPr id="40" name="모서리가 둥근 직사각형 32"/>
          <p:cNvSpPr/>
          <p:nvPr/>
        </p:nvSpPr>
        <p:spPr bwMode="auto">
          <a:xfrm>
            <a:off x="5313040" y="2971800"/>
            <a:ext cx="375781" cy="4572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PG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32"/>
          <p:cNvSpPr/>
          <p:nvPr/>
        </p:nvSpPr>
        <p:spPr bwMode="auto">
          <a:xfrm>
            <a:off x="5939286" y="2964297"/>
            <a:ext cx="581277" cy="4572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이용자</a:t>
            </a:r>
          </a:p>
        </p:txBody>
      </p:sp>
      <p:cxnSp>
        <p:nvCxnSpPr>
          <p:cNvPr id="10" name="直線矢印コネクタ 9"/>
          <p:cNvCxnSpPr/>
          <p:nvPr/>
        </p:nvCxnSpPr>
        <p:spPr bwMode="auto">
          <a:xfrm>
            <a:off x="5710647" y="3025692"/>
            <a:ext cx="250465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arrow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46" name="直線矢印コネクタ 45"/>
          <p:cNvCxnSpPr/>
          <p:nvPr/>
        </p:nvCxnSpPr>
        <p:spPr bwMode="auto">
          <a:xfrm>
            <a:off x="5710647" y="3178092"/>
            <a:ext cx="250465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arrow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47" name="直線矢印コネクタ 46"/>
          <p:cNvCxnSpPr/>
          <p:nvPr/>
        </p:nvCxnSpPr>
        <p:spPr bwMode="auto">
          <a:xfrm>
            <a:off x="5710647" y="3330492"/>
            <a:ext cx="250465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arrow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13" name="直線矢印コネクタ 12"/>
          <p:cNvCxnSpPr/>
          <p:nvPr/>
        </p:nvCxnSpPr>
        <p:spPr bwMode="auto">
          <a:xfrm flipH="1">
            <a:off x="4527229" y="3536773"/>
            <a:ext cx="973702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15" name="直線コネクタ 14"/>
          <p:cNvCxnSpPr>
            <a:stCxn id="40" idx="2"/>
          </p:cNvCxnSpPr>
          <p:nvPr/>
        </p:nvCxnSpPr>
        <p:spPr bwMode="auto">
          <a:xfrm flipH="1">
            <a:off x="5500930" y="3429000"/>
            <a:ext cx="1" cy="10777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sp>
        <p:nvSpPr>
          <p:cNvPr id="42" name="모서리가 둥근 직사각형 41"/>
          <p:cNvSpPr/>
          <p:nvPr/>
        </p:nvSpPr>
        <p:spPr bwMode="auto">
          <a:xfrm>
            <a:off x="1712640" y="1171600"/>
            <a:ext cx="787030" cy="4572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J-Store Web</a:t>
            </a:r>
            <a:r>
              <a:rPr kumimoji="1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Server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3586410" y="5610944"/>
            <a:ext cx="5471045" cy="914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AU</a:t>
            </a:r>
            <a:r>
              <a:rPr kumimoji="1" lang="ko-KR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간단 </a:t>
            </a:r>
            <a:r>
              <a:rPr kumimoji="1" lang="ko-KR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결제</a:t>
            </a: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YSCI</a:t>
            </a:r>
            <a:r>
              <a:rPr lang="ko-KR" altLang="en-US" sz="1400" dirty="0" smtClean="0"/>
              <a:t>연동을 통해 탈퇴처리</a:t>
            </a:r>
            <a:endParaRPr lang="en-US" altLang="ko-KR" sz="1400" dirty="0" smtClean="0"/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신용카드</a:t>
            </a: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J store</a:t>
            </a:r>
            <a:r>
              <a:rPr kumimoji="1" lang="ko-KR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의 </a:t>
            </a: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CSV</a:t>
            </a:r>
            <a:r>
              <a:rPr kumimoji="1" lang="ko-KR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생성 시 </a:t>
            </a:r>
            <a:r>
              <a:rPr kumimoji="1" lang="ko-KR" altLang="en-US" sz="1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제외처리하여</a:t>
            </a:r>
            <a:r>
              <a:rPr kumimoji="1" lang="ko-KR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PG</a:t>
            </a:r>
            <a:r>
              <a:rPr kumimoji="1" lang="ko-KR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사 전달</a:t>
            </a:r>
            <a:endParaRPr kumimoji="1" lang="en-US" altLang="ko-KR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rgbClr val="FF0000"/>
                </a:solidFill>
              </a:rPr>
              <a:t>Page 6</a:t>
            </a:r>
            <a:r>
              <a:rPr lang="ko-KR" altLang="en-US" sz="1400" dirty="0" smtClean="0">
                <a:solidFill>
                  <a:srgbClr val="FF0000"/>
                </a:solidFill>
              </a:rPr>
              <a:t>의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SP </a:t>
            </a:r>
            <a:r>
              <a:rPr lang="ko-KR" altLang="en-US" sz="1400" dirty="0" smtClean="0">
                <a:solidFill>
                  <a:srgbClr val="FF0000"/>
                </a:solidFill>
              </a:rPr>
              <a:t>규격 참조</a:t>
            </a: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cxnSp>
        <p:nvCxnSpPr>
          <p:cNvPr id="36" name="직선 화살표 연결선 35"/>
          <p:cNvCxnSpPr/>
          <p:nvPr/>
        </p:nvCxnSpPr>
        <p:spPr bwMode="auto">
          <a:xfrm flipH="1">
            <a:off x="3152800" y="4705635"/>
            <a:ext cx="1384114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sp>
        <p:nvSpPr>
          <p:cNvPr id="38" name="TextBox 37"/>
          <p:cNvSpPr txBox="1"/>
          <p:nvPr/>
        </p:nvSpPr>
        <p:spPr>
          <a:xfrm>
            <a:off x="3080792" y="4509120"/>
            <a:ext cx="1443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 smtClean="0">
                <a:solidFill>
                  <a:srgbClr val="3399FF"/>
                </a:solidFill>
              </a:rPr>
              <a:t>7.a SP </a:t>
            </a:r>
            <a:r>
              <a:rPr lang="ko-KR" altLang="en-US" sz="1000" b="0" dirty="0" smtClean="0">
                <a:solidFill>
                  <a:srgbClr val="3399FF"/>
                </a:solidFill>
              </a:rPr>
              <a:t>처리 결과 제공</a:t>
            </a:r>
            <a:endParaRPr lang="ko-KR" altLang="en-US" sz="1000" b="0" dirty="0">
              <a:solidFill>
                <a:srgbClr val="33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01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2920" y="44450"/>
            <a:ext cx="5257155" cy="533400"/>
          </a:xfrm>
        </p:spPr>
        <p:txBody>
          <a:bodyPr/>
          <a:lstStyle/>
          <a:p>
            <a:r>
              <a:rPr lang="en-US" altLang="ko-KR" dirty="0" smtClean="0"/>
              <a:t>6. </a:t>
            </a:r>
            <a:r>
              <a:rPr lang="en-US" altLang="ko-KR" dirty="0" smtClean="0"/>
              <a:t>Stored Procedure </a:t>
            </a:r>
            <a:r>
              <a:rPr lang="ko-KR" altLang="en-US" dirty="0" smtClean="0"/>
              <a:t>규격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278882"/>
              </p:ext>
            </p:extLst>
          </p:nvPr>
        </p:nvGraphicFramePr>
        <p:xfrm>
          <a:off x="1712640" y="1713230"/>
          <a:ext cx="6017658" cy="395985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296144"/>
                <a:gridCol w="1599102"/>
                <a:gridCol w="1040582"/>
                <a:gridCol w="2081830"/>
              </a:tblGrid>
              <a:tr h="419626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effectLst/>
                        </a:rPr>
                        <a:t>Parameter</a:t>
                      </a:r>
                      <a:r>
                        <a:rPr lang="en-US" altLang="ko-KR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순서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effectLst/>
                        </a:rPr>
                        <a:t>파라미터명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</a:rPr>
                        <a:t>데이터타입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</a:rPr>
                        <a:t>설명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effectLst/>
                        </a:rPr>
                        <a:t>1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TRANDATE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VARCHAR(14)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effectLst/>
                        </a:rPr>
                        <a:t>탈퇴 처리 </a:t>
                      </a:r>
                      <a:r>
                        <a:rPr lang="ko-KR" sz="1000" dirty="0" smtClean="0">
                          <a:effectLst/>
                        </a:rPr>
                        <a:t>일시</a:t>
                      </a:r>
                      <a:r>
                        <a:rPr lang="en-US" sz="1000" dirty="0" smtClean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yyyyMMddHHmmss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</a:tr>
              <a:tr h="76200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effectLst/>
                        </a:rPr>
                        <a:t>2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PAY_METHOD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CHAR(2)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결제 수단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01: AU</a:t>
                      </a:r>
                      <a:r>
                        <a:rPr lang="ko-KR" sz="1000" dirty="0" smtClean="0">
                          <a:effectLst/>
                        </a:rPr>
                        <a:t>간단결제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</a:tr>
              <a:tr h="22934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3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USERID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VARCHAR(60)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Tstore</a:t>
                      </a:r>
                      <a:r>
                        <a:rPr lang="en-US" sz="1000" dirty="0">
                          <a:effectLst/>
                        </a:rPr>
                        <a:t> Japan user id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4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AUCONTINUEID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NUMBER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「</a:t>
                      </a: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au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간단 결제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」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로 계속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과금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정보가 정상 종료되었을 때 부여된 번호를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 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</a:tr>
              <a:tr h="26288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5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ITEMID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VARCHAR(20)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상품</a:t>
                      </a:r>
                      <a:r>
                        <a:rPr lang="en-US" sz="1000" dirty="0">
                          <a:effectLst/>
                        </a:rPr>
                        <a:t>ID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</a:tr>
              <a:tr h="76200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6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cs typeface="굴림"/>
                        </a:rPr>
                        <a:t>CARRIERINFO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</a:rPr>
                        <a:t>NUMBER</a:t>
                      </a:r>
                      <a:endParaRPr lang="ko-KR" altLang="ko-KR" sz="1000" dirty="0" smtClean="0">
                        <a:solidFill>
                          <a:srgbClr val="000000"/>
                        </a:solidFill>
                        <a:effectLst/>
                        <a:latin typeface="+mn-lt"/>
                        <a:cs typeface="굴림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이통사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정보</a:t>
                      </a: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1: </a:t>
                      </a:r>
                      <a:r>
                        <a:rPr kumimoji="1" lang="en-US" altLang="ja-JP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NTTdocomo</a:t>
                      </a: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/>
                      </a:r>
                      <a:b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</a:b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2: au</a:t>
                      </a:r>
                      <a:b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</a:b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3: </a:t>
                      </a:r>
                      <a:r>
                        <a:rPr kumimoji="1" lang="en-US" altLang="ja-JP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softbank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</a:tr>
              <a:tr h="76200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cs typeface="굴림"/>
                        </a:rPr>
                        <a:t>7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cs typeface="굴림"/>
                        </a:rPr>
                        <a:t>EX_RSLTCD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cs typeface="굴림"/>
                        </a:rPr>
                        <a:t>NUMBER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cs typeface="굴림"/>
                        </a:rPr>
                        <a:t>Procedure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cs typeface="굴림"/>
                        </a:rPr>
                        <a:t>실행 결과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cs typeface="굴림"/>
                        </a:rPr>
                        <a:t>성공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cs typeface="굴림"/>
                        </a:rPr>
                        <a:t>-0 /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cs typeface="굴림"/>
                        </a:rPr>
                        <a:t>실패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cs typeface="굴림"/>
                        </a:rPr>
                        <a:t>-1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맑은 고딕"/>
                        <a:cs typeface="굴림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96616" y="868070"/>
            <a:ext cx="4522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Store Procedure </a:t>
            </a:r>
            <a:r>
              <a:rPr lang="ko-KR" altLang="en-US" sz="1400" dirty="0" smtClean="0"/>
              <a:t>명</a:t>
            </a:r>
            <a:r>
              <a:rPr lang="en-US" altLang="ko-KR" sz="1400" dirty="0" smtClean="0"/>
              <a:t>: </a:t>
            </a:r>
            <a:r>
              <a:rPr lang="en-US" altLang="ko-KR" sz="1400" dirty="0" smtClean="0"/>
              <a:t>SP_PAY_AUTO_RETIRE_</a:t>
            </a:r>
            <a:r>
              <a:rPr lang="en-US" altLang="ko-KR" sz="1400" dirty="0" smtClean="0"/>
              <a:t>PROC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1496616" y="1393031"/>
            <a:ext cx="3131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2. Store Procedure Parameter </a:t>
            </a:r>
            <a:r>
              <a:rPr lang="ko-KR" altLang="en-US" sz="1400" dirty="0" smtClean="0"/>
              <a:t>항목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8121352" y="1556792"/>
            <a:ext cx="1440160" cy="16561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사용대상</a:t>
            </a:r>
            <a:endParaRPr kumimoji="1" lang="en-US" altLang="ko-KR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1" lang="ko-KR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월정액과금탈퇴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17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6676" y="44450"/>
            <a:ext cx="6353400" cy="533400"/>
          </a:xfrm>
        </p:spPr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매출 취소</a:t>
            </a:r>
            <a:r>
              <a:rPr lang="en-US" altLang="ko-KR" dirty="0" smtClean="0"/>
              <a:t>(API CALL)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200472" y="980728"/>
            <a:ext cx="6408712" cy="5328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6681192" y="980728"/>
            <a:ext cx="3024336" cy="5328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389226" y="1171600"/>
            <a:ext cx="787030" cy="4572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J store Server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3309415" y="1171600"/>
            <a:ext cx="1296144" cy="4572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YSCI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2" name="직선 연결선 61"/>
          <p:cNvCxnSpPr>
            <a:stCxn id="57" idx="2"/>
          </p:cNvCxnSpPr>
          <p:nvPr/>
        </p:nvCxnSpPr>
        <p:spPr bwMode="auto">
          <a:xfrm>
            <a:off x="3957487" y="1628800"/>
            <a:ext cx="6276" cy="417646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63" name="직선 연결선 62"/>
          <p:cNvCxnSpPr/>
          <p:nvPr/>
        </p:nvCxnSpPr>
        <p:spPr bwMode="auto">
          <a:xfrm>
            <a:off x="739580" y="1628800"/>
            <a:ext cx="9686" cy="42005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sp>
        <p:nvSpPr>
          <p:cNvPr id="89" name="TextBox 88"/>
          <p:cNvSpPr txBox="1"/>
          <p:nvPr/>
        </p:nvSpPr>
        <p:spPr>
          <a:xfrm>
            <a:off x="3952868" y="2432466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 smtClean="0"/>
              <a:t>2.</a:t>
            </a:r>
            <a:r>
              <a:rPr lang="ko-KR" altLang="en-US" sz="1000" b="0" dirty="0" smtClean="0"/>
              <a:t> 매출 취소 진행</a:t>
            </a:r>
            <a:endParaRPr lang="ko-KR" altLang="en-US" sz="1000" b="0" dirty="0"/>
          </a:p>
        </p:txBody>
      </p:sp>
      <p:sp>
        <p:nvSpPr>
          <p:cNvPr id="41" name="TextBox 40"/>
          <p:cNvSpPr txBox="1"/>
          <p:nvPr/>
        </p:nvSpPr>
        <p:spPr>
          <a:xfrm>
            <a:off x="6897216" y="980728"/>
            <a:ext cx="25202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</a:t>
            </a:r>
            <a:r>
              <a:rPr lang="ko-KR" altLang="en-US" sz="1000" dirty="0" smtClean="0"/>
              <a:t>매출 취소 요청</a:t>
            </a:r>
            <a:endParaRPr lang="en-US" altLang="ko-KR" sz="10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00" b="0" dirty="0" smtClean="0"/>
              <a:t>운영자가 </a:t>
            </a:r>
            <a:r>
              <a:rPr lang="en-US" altLang="ko-KR" sz="1000" b="0" dirty="0" smtClean="0"/>
              <a:t>Admin Site</a:t>
            </a:r>
            <a:r>
              <a:rPr lang="ko-KR" altLang="en-US" sz="1000" b="0" dirty="0" smtClean="0"/>
              <a:t>에서 고객이 구매한 내역에 대한 매출 취소 처리를 한다</a:t>
            </a:r>
            <a:r>
              <a:rPr lang="en-US" altLang="ko-KR" sz="1000" b="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ko-KR" sz="1000" b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00" b="0" u="sng" dirty="0" smtClean="0">
                <a:solidFill>
                  <a:srgbClr val="FF0000"/>
                </a:solidFill>
              </a:rPr>
              <a:t>결제수단 대상</a:t>
            </a:r>
            <a:r>
              <a:rPr lang="en-US" altLang="ko-KR" sz="1000" b="0" u="sng" dirty="0" smtClean="0">
                <a:solidFill>
                  <a:srgbClr val="FF0000"/>
                </a:solidFill>
              </a:rPr>
              <a:t> : au</a:t>
            </a:r>
            <a:r>
              <a:rPr lang="ko-KR" altLang="en-US" sz="1000" b="0" u="sng" dirty="0" smtClean="0">
                <a:solidFill>
                  <a:srgbClr val="FF0000"/>
                </a:solidFill>
              </a:rPr>
              <a:t>간단결제</a:t>
            </a:r>
            <a:r>
              <a:rPr lang="en-US" altLang="ko-KR" sz="1000" b="0" u="sng" dirty="0" smtClean="0">
                <a:solidFill>
                  <a:srgbClr val="FF0000"/>
                </a:solidFill>
              </a:rPr>
              <a:t>, </a:t>
            </a:r>
            <a:r>
              <a:rPr lang="ko-KR" altLang="en-US" sz="1000" b="0" u="sng" dirty="0" smtClean="0">
                <a:solidFill>
                  <a:srgbClr val="FF0000"/>
                </a:solidFill>
              </a:rPr>
              <a:t>신용카드</a:t>
            </a:r>
            <a:endParaRPr lang="en-US" altLang="ko-KR" sz="1000" b="0" u="sng" dirty="0" smtClean="0">
              <a:solidFill>
                <a:srgbClr val="FF0000"/>
              </a:solidFill>
            </a:endParaRPr>
          </a:p>
          <a:p>
            <a:r>
              <a:rPr lang="en-US" altLang="ko-KR" sz="1000" dirty="0" smtClean="0"/>
              <a:t>2.</a:t>
            </a:r>
            <a:r>
              <a:rPr lang="ko-KR" altLang="en-US" sz="1000" dirty="0" smtClean="0"/>
              <a:t>매출 취소 진행</a:t>
            </a:r>
            <a:endParaRPr lang="en-US" altLang="ko-KR" sz="10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00" b="0" dirty="0" smtClean="0"/>
              <a:t>매출 취소를 실행한다</a:t>
            </a:r>
            <a:r>
              <a:rPr lang="en-US" altLang="ko-KR" sz="1000" b="0" dirty="0" smtClean="0"/>
              <a:t>.</a:t>
            </a:r>
          </a:p>
          <a:p>
            <a:r>
              <a:rPr lang="en-US" altLang="ko-KR" sz="1000" dirty="0" smtClean="0"/>
              <a:t>3.</a:t>
            </a:r>
            <a:r>
              <a:rPr lang="ko-KR" altLang="en-US" sz="1000" dirty="0" smtClean="0"/>
              <a:t>매출 취소 처리 결과</a:t>
            </a:r>
            <a:endParaRPr lang="en-US" altLang="ko-KR" sz="10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000" b="0" dirty="0" smtClean="0"/>
              <a:t>YSCI </a:t>
            </a:r>
            <a:r>
              <a:rPr lang="ko-KR" altLang="en-US" sz="1000" b="0" dirty="0" smtClean="0"/>
              <a:t>에서 매출 취소 처리 결과 제공</a:t>
            </a:r>
            <a:endParaRPr lang="en-US" altLang="ko-KR" sz="1000" b="0" dirty="0"/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2024042" y="1171352"/>
            <a:ext cx="787030" cy="4572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J store DB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 bwMode="auto">
          <a:xfrm>
            <a:off x="2374396" y="1628552"/>
            <a:ext cx="9686" cy="42005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6" name="直線矢印コネクタ 5"/>
          <p:cNvCxnSpPr/>
          <p:nvPr/>
        </p:nvCxnSpPr>
        <p:spPr bwMode="auto">
          <a:xfrm>
            <a:off x="3941673" y="2678687"/>
            <a:ext cx="1297079" cy="57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sp>
        <p:nvSpPr>
          <p:cNvPr id="40" name="모서리가 둥근 직사각형 32"/>
          <p:cNvSpPr/>
          <p:nvPr/>
        </p:nvSpPr>
        <p:spPr bwMode="auto">
          <a:xfrm>
            <a:off x="5313040" y="2293495"/>
            <a:ext cx="375781" cy="4572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PG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32"/>
          <p:cNvSpPr/>
          <p:nvPr/>
        </p:nvSpPr>
        <p:spPr bwMode="auto">
          <a:xfrm>
            <a:off x="5939286" y="2285992"/>
            <a:ext cx="581277" cy="4572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이용자</a:t>
            </a:r>
          </a:p>
        </p:txBody>
      </p:sp>
      <p:cxnSp>
        <p:nvCxnSpPr>
          <p:cNvPr id="10" name="直線矢印コネクタ 9"/>
          <p:cNvCxnSpPr/>
          <p:nvPr/>
        </p:nvCxnSpPr>
        <p:spPr bwMode="auto">
          <a:xfrm>
            <a:off x="5710647" y="2347387"/>
            <a:ext cx="250465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arrow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46" name="直線矢印コネクタ 45"/>
          <p:cNvCxnSpPr/>
          <p:nvPr/>
        </p:nvCxnSpPr>
        <p:spPr bwMode="auto">
          <a:xfrm>
            <a:off x="5710647" y="2499787"/>
            <a:ext cx="250465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arrow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47" name="直線矢印コネクタ 46"/>
          <p:cNvCxnSpPr/>
          <p:nvPr/>
        </p:nvCxnSpPr>
        <p:spPr bwMode="auto">
          <a:xfrm>
            <a:off x="5710647" y="2652187"/>
            <a:ext cx="250465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arrow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13" name="直線矢印コネクタ 12"/>
          <p:cNvCxnSpPr/>
          <p:nvPr/>
        </p:nvCxnSpPr>
        <p:spPr bwMode="auto">
          <a:xfrm rot="10800000">
            <a:off x="3952869" y="2857496"/>
            <a:ext cx="1548063" cy="97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15" name="直線コネクタ 14"/>
          <p:cNvCxnSpPr>
            <a:stCxn id="40" idx="2"/>
          </p:cNvCxnSpPr>
          <p:nvPr/>
        </p:nvCxnSpPr>
        <p:spPr bwMode="auto">
          <a:xfrm flipH="1">
            <a:off x="5500930" y="2750695"/>
            <a:ext cx="1" cy="10777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48" name="직선 화살표 연결선 47"/>
          <p:cNvCxnSpPr/>
          <p:nvPr/>
        </p:nvCxnSpPr>
        <p:spPr bwMode="auto">
          <a:xfrm>
            <a:off x="738158" y="2071678"/>
            <a:ext cx="3214710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sp>
        <p:nvSpPr>
          <p:cNvPr id="50" name="TextBox 49"/>
          <p:cNvSpPr txBox="1"/>
          <p:nvPr/>
        </p:nvSpPr>
        <p:spPr>
          <a:xfrm>
            <a:off x="738158" y="1785926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 smtClean="0"/>
              <a:t>1. </a:t>
            </a:r>
            <a:r>
              <a:rPr lang="ko-KR" altLang="en-US" sz="1000" b="0" dirty="0" smtClean="0"/>
              <a:t>매출 취소 요청</a:t>
            </a:r>
            <a:endParaRPr lang="ko-KR" altLang="en-US" sz="1000" b="0" dirty="0"/>
          </a:p>
        </p:txBody>
      </p:sp>
      <p:cxnSp>
        <p:nvCxnSpPr>
          <p:cNvPr id="60" name="직선 화살표 연결선 59"/>
          <p:cNvCxnSpPr/>
          <p:nvPr/>
        </p:nvCxnSpPr>
        <p:spPr bwMode="auto">
          <a:xfrm flipH="1">
            <a:off x="736476" y="3201829"/>
            <a:ext cx="3240000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sp>
        <p:nvSpPr>
          <p:cNvPr id="61" name="TextBox 60"/>
          <p:cNvSpPr txBox="1"/>
          <p:nvPr/>
        </p:nvSpPr>
        <p:spPr>
          <a:xfrm>
            <a:off x="776536" y="2966755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 smtClean="0"/>
              <a:t>3. </a:t>
            </a:r>
            <a:r>
              <a:rPr lang="ko-KR" altLang="en-US" sz="1000" b="0" dirty="0" smtClean="0"/>
              <a:t>매출 취소 처리 결과</a:t>
            </a:r>
            <a:endParaRPr lang="ko-KR" altLang="en-US" sz="1000" b="0" dirty="0"/>
          </a:p>
        </p:txBody>
      </p:sp>
      <p:sp>
        <p:nvSpPr>
          <p:cNvPr id="26" name="직사각형 25"/>
          <p:cNvSpPr/>
          <p:nvPr/>
        </p:nvSpPr>
        <p:spPr bwMode="auto">
          <a:xfrm>
            <a:off x="5062924" y="2071678"/>
            <a:ext cx="150019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026794" y="5322912"/>
            <a:ext cx="6534718" cy="914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/>
              <a:t>AU</a:t>
            </a:r>
            <a:r>
              <a:rPr lang="ko-KR" altLang="en-US" sz="1400" dirty="0" smtClean="0"/>
              <a:t>간단결제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신용카드</a:t>
            </a:r>
            <a:r>
              <a:rPr lang="en-US" altLang="ko-KR" sz="1400" dirty="0" smtClean="0"/>
              <a:t>: YSCI </a:t>
            </a:r>
            <a:r>
              <a:rPr lang="ko-KR" altLang="en-US" sz="1400" dirty="0" smtClean="0"/>
              <a:t>연동을 통해 매출취소 처리</a:t>
            </a:r>
            <a:endParaRPr lang="en-US" altLang="ko-KR" sz="1400" dirty="0" smtClean="0"/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 err="1" smtClean="0"/>
              <a:t>라쿠텐</a:t>
            </a:r>
            <a:r>
              <a:rPr lang="en-US" altLang="ko-KR" sz="1400" dirty="0" smtClean="0"/>
              <a:t>,</a:t>
            </a:r>
            <a:r>
              <a:rPr lang="en-US" altLang="ko-KR" sz="1400" dirty="0" err="1" smtClean="0"/>
              <a:t>Webmoney</a:t>
            </a:r>
            <a:r>
              <a:rPr lang="en-US" altLang="ko-KR" sz="1400" dirty="0" smtClean="0"/>
              <a:t> : J store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CSV</a:t>
            </a:r>
            <a:r>
              <a:rPr lang="ko-KR" altLang="en-US" sz="1400" dirty="0" smtClean="0"/>
              <a:t>파일 </a:t>
            </a:r>
            <a:r>
              <a:rPr lang="ko-KR" altLang="en-US" sz="1400" dirty="0" smtClean="0"/>
              <a:t>생성 후 </a:t>
            </a:r>
            <a:r>
              <a:rPr lang="en-US" altLang="ko-KR" sz="1400" dirty="0" smtClean="0"/>
              <a:t>PG</a:t>
            </a:r>
            <a:r>
              <a:rPr lang="ko-KR" altLang="en-US" sz="1400" dirty="0" smtClean="0"/>
              <a:t>사에 업로드 하여 </a:t>
            </a:r>
            <a:r>
              <a:rPr lang="ko-KR" altLang="en-US" sz="1400" dirty="0" smtClean="0"/>
              <a:t>처리</a:t>
            </a: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951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04828" y="44450"/>
            <a:ext cx="6085247" cy="533400"/>
          </a:xfrm>
        </p:spPr>
        <p:txBody>
          <a:bodyPr/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환불</a:t>
            </a:r>
            <a:r>
              <a:rPr lang="en-US" altLang="ko-KR" dirty="0" smtClean="0"/>
              <a:t>(API CALL)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200472" y="980728"/>
            <a:ext cx="6408712" cy="5328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6681192" y="980728"/>
            <a:ext cx="3024336" cy="5328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389226" y="1171600"/>
            <a:ext cx="787030" cy="4572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J store Server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3309415" y="1171600"/>
            <a:ext cx="1296144" cy="4572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YSCI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2" name="직선 연결선 61"/>
          <p:cNvCxnSpPr>
            <a:stCxn id="57" idx="2"/>
          </p:cNvCxnSpPr>
          <p:nvPr/>
        </p:nvCxnSpPr>
        <p:spPr bwMode="auto">
          <a:xfrm>
            <a:off x="3957487" y="1628800"/>
            <a:ext cx="6276" cy="417646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63" name="직선 연결선 62"/>
          <p:cNvCxnSpPr/>
          <p:nvPr/>
        </p:nvCxnSpPr>
        <p:spPr bwMode="auto">
          <a:xfrm>
            <a:off x="739580" y="1628800"/>
            <a:ext cx="9686" cy="42005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sp>
        <p:nvSpPr>
          <p:cNvPr id="89" name="TextBox 88"/>
          <p:cNvSpPr txBox="1"/>
          <p:nvPr/>
        </p:nvSpPr>
        <p:spPr>
          <a:xfrm>
            <a:off x="3952868" y="2432466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 smtClean="0"/>
              <a:t>2.</a:t>
            </a:r>
            <a:r>
              <a:rPr lang="ko-KR" altLang="en-US" sz="1000" b="0" dirty="0" smtClean="0"/>
              <a:t> 환불 진행</a:t>
            </a:r>
            <a:endParaRPr lang="ko-KR" altLang="en-US" sz="1000" b="0" dirty="0"/>
          </a:p>
        </p:txBody>
      </p:sp>
      <p:sp>
        <p:nvSpPr>
          <p:cNvPr id="41" name="TextBox 40"/>
          <p:cNvSpPr txBox="1"/>
          <p:nvPr/>
        </p:nvSpPr>
        <p:spPr>
          <a:xfrm>
            <a:off x="6897216" y="980728"/>
            <a:ext cx="2520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</a:t>
            </a:r>
            <a:r>
              <a:rPr lang="ko-KR" altLang="en-US" sz="1000" dirty="0" smtClean="0"/>
              <a:t>환불 요청</a:t>
            </a:r>
            <a:endParaRPr lang="en-US" altLang="ko-KR" sz="10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00" b="0" dirty="0"/>
              <a:t>운영자가 </a:t>
            </a:r>
            <a:r>
              <a:rPr lang="en-US" altLang="ko-KR" sz="1000" b="0" dirty="0"/>
              <a:t>Admin Site</a:t>
            </a:r>
            <a:r>
              <a:rPr lang="ko-KR" altLang="en-US" sz="1000" b="0" dirty="0"/>
              <a:t>에서 고객이 구매한 내역에 대한 </a:t>
            </a:r>
            <a:r>
              <a:rPr lang="ko-KR" altLang="en-US" sz="1000" b="0" dirty="0" smtClean="0"/>
              <a:t>환불 </a:t>
            </a:r>
            <a:r>
              <a:rPr lang="ko-KR" altLang="en-US" sz="1000" b="0" dirty="0"/>
              <a:t>처리를 한다</a:t>
            </a:r>
            <a:r>
              <a:rPr lang="en-US" altLang="ko-KR" sz="1000" b="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ko-KR" sz="1000" b="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00" b="0" u="sng" dirty="0">
                <a:solidFill>
                  <a:srgbClr val="FF0000"/>
                </a:solidFill>
              </a:rPr>
              <a:t>결제수단 대상</a:t>
            </a:r>
            <a:r>
              <a:rPr lang="en-US" altLang="ko-KR" sz="1000" b="0" u="sng" dirty="0">
                <a:solidFill>
                  <a:srgbClr val="FF0000"/>
                </a:solidFill>
              </a:rPr>
              <a:t> : au</a:t>
            </a:r>
            <a:r>
              <a:rPr lang="ko-KR" altLang="en-US" sz="1000" b="0" u="sng" dirty="0">
                <a:solidFill>
                  <a:srgbClr val="FF0000"/>
                </a:solidFill>
              </a:rPr>
              <a:t>간단결제</a:t>
            </a:r>
            <a:r>
              <a:rPr lang="en-US" altLang="ko-KR" sz="1000" b="0" u="sng" dirty="0">
                <a:solidFill>
                  <a:srgbClr val="FF0000"/>
                </a:solidFill>
              </a:rPr>
              <a:t>, </a:t>
            </a:r>
            <a:r>
              <a:rPr lang="ko-KR" altLang="en-US" sz="1000" b="0" u="sng" dirty="0" smtClean="0">
                <a:solidFill>
                  <a:srgbClr val="FF0000"/>
                </a:solidFill>
              </a:rPr>
              <a:t>신용카드</a:t>
            </a:r>
            <a:r>
              <a:rPr lang="en-US" altLang="ko-KR" sz="1000" dirty="0" smtClean="0"/>
              <a:t>2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환불 진행</a:t>
            </a:r>
            <a:endParaRPr lang="en-US" altLang="ko-KR" sz="10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00" b="0" dirty="0" smtClean="0"/>
              <a:t>환불을 실행한다</a:t>
            </a:r>
            <a:r>
              <a:rPr lang="en-US" altLang="ko-KR" sz="1000" b="0" dirty="0" smtClean="0"/>
              <a:t>.</a:t>
            </a:r>
            <a:r>
              <a:rPr lang="ko-KR" altLang="en-US" sz="1000" b="0" dirty="0" smtClean="0"/>
              <a:t> </a:t>
            </a:r>
            <a:endParaRPr lang="en-US" altLang="ko-KR" sz="1000" b="0" dirty="0" smtClean="0"/>
          </a:p>
          <a:p>
            <a:r>
              <a:rPr lang="en-US" altLang="ko-KR" sz="1000" dirty="0" smtClean="0"/>
              <a:t>3.</a:t>
            </a:r>
            <a:r>
              <a:rPr lang="ko-KR" altLang="en-US" sz="1000" dirty="0" smtClean="0"/>
              <a:t>환불 처리 결과</a:t>
            </a:r>
            <a:endParaRPr lang="en-US" altLang="ko-KR" sz="10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000" b="0" dirty="0" smtClean="0"/>
              <a:t>YSCI </a:t>
            </a:r>
            <a:r>
              <a:rPr lang="ko-KR" altLang="en-US" sz="1000" b="0" dirty="0" smtClean="0"/>
              <a:t>에서 환불 처리 결과 제공</a:t>
            </a:r>
            <a:endParaRPr lang="en-US" altLang="ko-KR" sz="1000" b="0" dirty="0"/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2024042" y="1171352"/>
            <a:ext cx="787030" cy="4572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J store DB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 bwMode="auto">
          <a:xfrm>
            <a:off x="2374396" y="1628552"/>
            <a:ext cx="9686" cy="42005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6" name="直線矢印コネクタ 5"/>
          <p:cNvCxnSpPr/>
          <p:nvPr/>
        </p:nvCxnSpPr>
        <p:spPr bwMode="auto">
          <a:xfrm>
            <a:off x="3941673" y="2678687"/>
            <a:ext cx="1297079" cy="57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sp>
        <p:nvSpPr>
          <p:cNvPr id="40" name="모서리가 둥근 직사각형 32"/>
          <p:cNvSpPr/>
          <p:nvPr/>
        </p:nvSpPr>
        <p:spPr bwMode="auto">
          <a:xfrm>
            <a:off x="5313040" y="2293495"/>
            <a:ext cx="375781" cy="4572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PG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32"/>
          <p:cNvSpPr/>
          <p:nvPr/>
        </p:nvSpPr>
        <p:spPr bwMode="auto">
          <a:xfrm>
            <a:off x="5939286" y="2285992"/>
            <a:ext cx="581277" cy="4572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이용자</a:t>
            </a:r>
          </a:p>
        </p:txBody>
      </p:sp>
      <p:cxnSp>
        <p:nvCxnSpPr>
          <p:cNvPr id="10" name="直線矢印コネクタ 9"/>
          <p:cNvCxnSpPr/>
          <p:nvPr/>
        </p:nvCxnSpPr>
        <p:spPr bwMode="auto">
          <a:xfrm>
            <a:off x="5710647" y="2347387"/>
            <a:ext cx="250465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arrow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46" name="直線矢印コネクタ 45"/>
          <p:cNvCxnSpPr/>
          <p:nvPr/>
        </p:nvCxnSpPr>
        <p:spPr bwMode="auto">
          <a:xfrm>
            <a:off x="5710647" y="2499787"/>
            <a:ext cx="250465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arrow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47" name="直線矢印コネクタ 46"/>
          <p:cNvCxnSpPr/>
          <p:nvPr/>
        </p:nvCxnSpPr>
        <p:spPr bwMode="auto">
          <a:xfrm>
            <a:off x="5710647" y="2652187"/>
            <a:ext cx="250465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arrow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13" name="直線矢印コネクタ 12"/>
          <p:cNvCxnSpPr/>
          <p:nvPr/>
        </p:nvCxnSpPr>
        <p:spPr bwMode="auto">
          <a:xfrm rot="10800000">
            <a:off x="3952869" y="2857496"/>
            <a:ext cx="1548063" cy="97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15" name="直線コネクタ 14"/>
          <p:cNvCxnSpPr>
            <a:stCxn id="40" idx="2"/>
          </p:cNvCxnSpPr>
          <p:nvPr/>
        </p:nvCxnSpPr>
        <p:spPr bwMode="auto">
          <a:xfrm flipH="1">
            <a:off x="5500930" y="2750695"/>
            <a:ext cx="1" cy="10777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48" name="직선 화살표 연결선 47"/>
          <p:cNvCxnSpPr/>
          <p:nvPr/>
        </p:nvCxnSpPr>
        <p:spPr bwMode="auto">
          <a:xfrm>
            <a:off x="738158" y="2071678"/>
            <a:ext cx="3214710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sp>
        <p:nvSpPr>
          <p:cNvPr id="50" name="TextBox 49"/>
          <p:cNvSpPr txBox="1"/>
          <p:nvPr/>
        </p:nvSpPr>
        <p:spPr>
          <a:xfrm>
            <a:off x="738158" y="1785926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 smtClean="0"/>
              <a:t>1. </a:t>
            </a:r>
            <a:r>
              <a:rPr lang="ko-KR" altLang="en-US" sz="1000" b="0" dirty="0" smtClean="0"/>
              <a:t>환불 요청</a:t>
            </a:r>
            <a:endParaRPr lang="ko-KR" altLang="en-US" sz="1000" b="0" dirty="0"/>
          </a:p>
        </p:txBody>
      </p:sp>
      <p:cxnSp>
        <p:nvCxnSpPr>
          <p:cNvPr id="29" name="직선 화살표 연결선 28"/>
          <p:cNvCxnSpPr/>
          <p:nvPr/>
        </p:nvCxnSpPr>
        <p:spPr bwMode="auto">
          <a:xfrm flipH="1">
            <a:off x="736476" y="3345845"/>
            <a:ext cx="3240000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cxnSp>
      <p:sp>
        <p:nvSpPr>
          <p:cNvPr id="30" name="TextBox 29"/>
          <p:cNvSpPr txBox="1"/>
          <p:nvPr/>
        </p:nvSpPr>
        <p:spPr>
          <a:xfrm>
            <a:off x="776536" y="3110771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 smtClean="0"/>
              <a:t>3. </a:t>
            </a:r>
            <a:r>
              <a:rPr lang="ko-KR" altLang="en-US" sz="1000" b="0" dirty="0" smtClean="0"/>
              <a:t>환불 처리 결과</a:t>
            </a:r>
            <a:endParaRPr lang="ko-KR" altLang="en-US" sz="1000" b="0" dirty="0"/>
          </a:p>
        </p:txBody>
      </p:sp>
      <p:sp>
        <p:nvSpPr>
          <p:cNvPr id="26" name="직사각형 25"/>
          <p:cNvSpPr/>
          <p:nvPr/>
        </p:nvSpPr>
        <p:spPr bwMode="auto">
          <a:xfrm>
            <a:off x="5062924" y="2071678"/>
            <a:ext cx="150019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026794" y="5538936"/>
            <a:ext cx="6534718" cy="914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/>
              <a:t>AU</a:t>
            </a:r>
            <a:r>
              <a:rPr lang="ko-KR" altLang="en-US" sz="1400" dirty="0" smtClean="0"/>
              <a:t>간단결제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신용카드</a:t>
            </a:r>
            <a:r>
              <a:rPr lang="en-US" altLang="ko-KR" sz="1400" dirty="0" smtClean="0"/>
              <a:t>: YSCI </a:t>
            </a:r>
            <a:r>
              <a:rPr lang="ko-KR" altLang="en-US" sz="1400" dirty="0" smtClean="0"/>
              <a:t>연동을 통해 환불 처리</a:t>
            </a:r>
            <a:endParaRPr lang="en-US" altLang="ko-KR" sz="1400" dirty="0" smtClean="0"/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 err="1" smtClean="0"/>
              <a:t>라쿠텐</a:t>
            </a:r>
            <a:r>
              <a:rPr lang="en-US" altLang="ko-KR" sz="1400" dirty="0" smtClean="0"/>
              <a:t>,</a:t>
            </a:r>
            <a:r>
              <a:rPr lang="en-US" altLang="ko-KR" sz="1400" dirty="0" err="1" smtClean="0"/>
              <a:t>Webmoney</a:t>
            </a:r>
            <a:r>
              <a:rPr lang="en-US" altLang="ko-KR" sz="1400" dirty="0" smtClean="0"/>
              <a:t> : J store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CSV</a:t>
            </a:r>
            <a:r>
              <a:rPr lang="ko-KR" altLang="en-US" sz="1400" dirty="0" smtClean="0"/>
              <a:t>파일 </a:t>
            </a:r>
            <a:r>
              <a:rPr lang="ko-KR" altLang="en-US" sz="1400" dirty="0" smtClean="0"/>
              <a:t>생성 후 </a:t>
            </a:r>
            <a:r>
              <a:rPr lang="en-US" altLang="ko-KR" sz="1400" dirty="0" smtClean="0"/>
              <a:t>PG</a:t>
            </a:r>
            <a:r>
              <a:rPr lang="ko-KR" altLang="en-US" sz="1400" dirty="0" smtClean="0"/>
              <a:t>사에 업로드 하여 </a:t>
            </a:r>
            <a:r>
              <a:rPr lang="ko-KR" altLang="en-US" sz="1400" dirty="0" smtClean="0"/>
              <a:t>처리</a:t>
            </a: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587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3-31 오후 10:28:4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3-31 오후 10:28:4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3-31 오후 10:28:43"/>
</p:tagLst>
</file>

<file path=ppt/theme/theme1.xml><?xml version="1.0" encoding="utf-8"?>
<a:theme xmlns:a="http://schemas.openxmlformats.org/drawingml/2006/main" name="PM_CMS_Content 식별체계 및 분류체계_20090831_v0 5 (2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디자인 사용자 지정">
      <a:majorFont>
        <a:latin typeface="HY헤드라인M"/>
        <a:ea typeface="HY헤드라인M"/>
        <a:cs typeface=""/>
      </a:majorFont>
      <a:minorFont>
        <a:latin typeface="Verdana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KT_NEW">
  <a:themeElements>
    <a:clrScheme name="SKT_NEW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KT_NEW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SKT_NEW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T_NEW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T_NEW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T_NEW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T_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T_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T_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PM_CMS_Content 식별체계 및 분류체계_20090831_v0 5 (2)</Template>
  <TotalTime>6484</TotalTime>
  <Words>1511</Words>
  <Application>Microsoft Office PowerPoint</Application>
  <PresentationFormat>A4 용지(210x297mm)</PresentationFormat>
  <Paragraphs>331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PM_CMS_Content 식별체계 및 분류체계_20090831_v0 5 (2)</vt:lpstr>
      <vt:lpstr>SKT_NEW</vt:lpstr>
      <vt:lpstr>J store 결제연동 Flow</vt:lpstr>
      <vt:lpstr>1. 일반구매</vt:lpstr>
      <vt:lpstr>2. 복합결제 구매</vt:lpstr>
      <vt:lpstr>3. 월정액 과금 등록</vt:lpstr>
      <vt:lpstr>4. Stored Procedure 규격</vt:lpstr>
      <vt:lpstr>5. 월정액 과금 탈퇴</vt:lpstr>
      <vt:lpstr>6. Stored Procedure 규격</vt:lpstr>
      <vt:lpstr>7. 매출 취소(API CALL)</vt:lpstr>
      <vt:lpstr>8. 환불(API CALL)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 컨텐츠 식별 및 분류 체계</dc:title>
  <dc:creator>neominu</dc:creator>
  <cp:lastModifiedBy>Windows XP</cp:lastModifiedBy>
  <cp:revision>634</cp:revision>
  <cp:lastPrinted>2011-09-21T08:07:55Z</cp:lastPrinted>
  <dcterms:created xsi:type="dcterms:W3CDTF">2009-09-01T00:54:35Z</dcterms:created>
  <dcterms:modified xsi:type="dcterms:W3CDTF">2011-09-22T13:27:13Z</dcterms:modified>
</cp:coreProperties>
</file>