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60"/>
  </p:normalViewPr>
  <p:slideViewPr>
    <p:cSldViewPr>
      <p:cViewPr varScale="1">
        <p:scale>
          <a:sx n="68" d="100"/>
          <a:sy n="68" d="100"/>
        </p:scale>
        <p:origin x="146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6A9F269-2D9B-4609-A50F-8DB442A3E1FF}" type="datetimeFigureOut">
              <a:rPr lang="en-ZA" smtClean="0"/>
              <a:t>2017/02/22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D56CFD5-F46F-49B8-9540-0A3EB0197B4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471659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8CF8E87-B331-45DA-AB1B-E3FF677F72AC}" type="datetimeFigureOut">
              <a:rPr lang="en-ZA" smtClean="0"/>
              <a:t>2017/02/22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FFC3E0E-3CC3-439F-99DF-1247035B3E6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32893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AE2A-63CD-4885-BDAF-CC5D7BAD4973}" type="datetime1">
              <a:rPr lang="en-ZA" smtClean="0"/>
              <a:t>2017/02/22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F4FB5-81F4-4874-8C38-1875AE61657C}" type="slidenum">
              <a:rPr lang="en-ZA" smtClean="0"/>
              <a:pPr/>
              <a:t>‹#›</a:t>
            </a:fld>
            <a:endParaRPr lang="en-ZA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51D4-F212-46DE-9D79-F15EC0E99553}" type="datetime1">
              <a:rPr lang="en-ZA" smtClean="0"/>
              <a:t>2017/02/22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F4FB5-81F4-4874-8C38-1875AE61657C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C45CE-6377-4E32-A957-717B605024B8}" type="datetime1">
              <a:rPr lang="en-ZA" smtClean="0"/>
              <a:t>2017/02/22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F4FB5-81F4-4874-8C38-1875AE61657C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0A63-4ACB-4010-AA7B-B4AE4BA1D060}" type="datetime1">
              <a:rPr lang="en-ZA" smtClean="0"/>
              <a:t>2017/02/22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F4FB5-81F4-4874-8C38-1875AE61657C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CB1F-B966-4B4D-927F-311A218B53CD}" type="datetime1">
              <a:rPr lang="en-ZA" smtClean="0"/>
              <a:t>2017/02/22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F4FB5-81F4-4874-8C38-1875AE61657C}" type="slidenum">
              <a:rPr lang="en-ZA" smtClean="0"/>
              <a:pPr/>
              <a:t>‹#›</a:t>
            </a:fld>
            <a:endParaRPr lang="en-ZA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A728-D0FB-44C0-B1C2-EC8AD2CC163F}" type="datetime1">
              <a:rPr lang="en-ZA" smtClean="0"/>
              <a:t>2017/02/22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2015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F4FB5-81F4-4874-8C38-1875AE61657C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B119A-A1B9-49A7-968C-22D70708E6AC}" type="datetime1">
              <a:rPr lang="en-ZA" smtClean="0"/>
              <a:t>2017/02/22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2015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F4FB5-81F4-4874-8C38-1875AE61657C}" type="slidenum">
              <a:rPr lang="en-ZA" smtClean="0"/>
              <a:pPr/>
              <a:t>‹#›</a:t>
            </a:fld>
            <a:endParaRPr lang="en-ZA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570E-CD57-4C2A-81BE-E87055AAEC33}" type="datetime1">
              <a:rPr lang="en-ZA" smtClean="0"/>
              <a:t>2017/02/22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F4FB5-81F4-4874-8C38-1875AE61657C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2CB6-1CE7-4B8D-B39C-433021060B31}" type="datetime1">
              <a:rPr lang="en-ZA" smtClean="0"/>
              <a:t>2017/02/22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F4FB5-81F4-4874-8C38-1875AE61657C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7365-1AAD-4F3F-89BC-EC8DAD78458E}" type="datetime1">
              <a:rPr lang="en-ZA" smtClean="0"/>
              <a:t>2017/02/22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2015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F4FB5-81F4-4874-8C38-1875AE61657C}" type="slidenum">
              <a:rPr lang="en-ZA" smtClean="0"/>
              <a:pPr/>
              <a:t>‹#›</a:t>
            </a:fld>
            <a:endParaRPr lang="en-ZA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D47FF-26AC-431F-A7DB-AFF2D37CBAB5}" type="datetime1">
              <a:rPr lang="en-ZA" smtClean="0"/>
              <a:t>2017/02/22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2015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F4FB5-81F4-4874-8C38-1875AE61657C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2EAF432-C731-4D42-BB2E-AD882FB3D80E}" type="datetime1">
              <a:rPr lang="en-ZA" smtClean="0"/>
              <a:t>2017/02/22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ZA"/>
              <a:t>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94F4FB5-81F4-4874-8C38-1875AE61657C}" type="slidenum">
              <a:rPr lang="en-ZA" smtClean="0"/>
              <a:pPr/>
              <a:t>‹#›</a:t>
            </a:fld>
            <a:endParaRPr lang="en-Z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Learning area 1:</a:t>
            </a:r>
            <a:br>
              <a:rPr lang="en-ZA" dirty="0"/>
            </a:br>
            <a:r>
              <a:rPr lang="en-ZA" dirty="0"/>
              <a:t>Inventories and Production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ZA" b="1" dirty="0"/>
          </a:p>
          <a:p>
            <a:r>
              <a:rPr lang="en-ZA" b="1" dirty="0"/>
              <a:t>Slides 2 of 2: </a:t>
            </a:r>
          </a:p>
          <a:p>
            <a:r>
              <a:rPr lang="en-ZA" dirty="0"/>
              <a:t>Inventory count</a:t>
            </a:r>
          </a:p>
          <a:p>
            <a:r>
              <a:rPr lang="en-ZA" dirty="0"/>
              <a:t>+ Types of audit engagements</a:t>
            </a:r>
          </a:p>
        </p:txBody>
      </p:sp>
    </p:spTree>
    <p:extLst>
      <p:ext uri="{BB962C8B-B14F-4D97-AF65-F5344CB8AC3E}">
        <p14:creationId xmlns:p14="http://schemas.microsoft.com/office/powerpoint/2010/main" val="3118516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229600" cy="1143000"/>
          </a:xfrm>
        </p:spPr>
        <p:txBody>
          <a:bodyPr/>
          <a:lstStyle/>
          <a:p>
            <a:pPr algn="ctr"/>
            <a:r>
              <a:rPr lang="en-ZA" b="1" dirty="0"/>
              <a:t>Inventory 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68760"/>
            <a:ext cx="8229600" cy="5001419"/>
          </a:xfrm>
        </p:spPr>
        <p:txBody>
          <a:bodyPr/>
          <a:lstStyle/>
          <a:p>
            <a:pPr marL="0" indent="0">
              <a:buNone/>
            </a:pPr>
            <a:r>
              <a:rPr lang="en-ZA" dirty="0"/>
              <a:t>= </a:t>
            </a:r>
            <a:r>
              <a:rPr lang="en-ZA" sz="2800" dirty="0"/>
              <a:t>control activity to detect errors/misstatements</a:t>
            </a:r>
          </a:p>
          <a:p>
            <a:pPr marL="0" indent="0">
              <a:buNone/>
            </a:pPr>
            <a:r>
              <a:rPr lang="en-ZA" sz="2800" dirty="0"/>
              <a:t>= substantive procedure to confirm inventory balance</a:t>
            </a:r>
          </a:p>
          <a:p>
            <a:pPr marL="0" indent="0">
              <a:buNone/>
            </a:pPr>
            <a:endParaRPr lang="en-ZA" sz="2800" dirty="0"/>
          </a:p>
          <a:p>
            <a:pPr marL="0" indent="0">
              <a:buNone/>
            </a:pPr>
            <a:endParaRPr lang="en-Z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375507"/>
              </p:ext>
            </p:extLst>
          </p:nvPr>
        </p:nvGraphicFramePr>
        <p:xfrm>
          <a:off x="395536" y="2996952"/>
          <a:ext cx="7992888" cy="3477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6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Auditor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7404"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ZA" sz="2000" dirty="0"/>
                        <a:t>Should </a:t>
                      </a:r>
                      <a:r>
                        <a:rPr lang="en-ZA" sz="2000" b="1" dirty="0"/>
                        <a:t>implement</a:t>
                      </a:r>
                      <a:r>
                        <a:rPr lang="en-ZA" sz="2000" dirty="0"/>
                        <a:t> inventory management policy.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ZA" sz="2000" dirty="0"/>
                    </a:p>
                    <a:p>
                      <a:r>
                        <a:rPr lang="en-ZA" sz="2000" dirty="0"/>
                        <a:t>- Should </a:t>
                      </a:r>
                      <a:r>
                        <a:rPr lang="en-ZA" sz="2000" b="1" dirty="0"/>
                        <a:t>ensure</a:t>
                      </a:r>
                      <a:r>
                        <a:rPr lang="en-ZA" sz="2000" dirty="0"/>
                        <a:t> regular</a:t>
                      </a:r>
                      <a:r>
                        <a:rPr lang="en-ZA" sz="2000" baseline="0" dirty="0"/>
                        <a:t> inventory counts are conducted.</a:t>
                      </a:r>
                      <a:endParaRPr lang="en-Z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2000" dirty="0"/>
                        <a:t> - should </a:t>
                      </a:r>
                      <a:r>
                        <a:rPr lang="en-ZA" sz="2000" b="1" dirty="0"/>
                        <a:t>evaluate</a:t>
                      </a:r>
                      <a:r>
                        <a:rPr lang="en-ZA" sz="2000" dirty="0"/>
                        <a:t> the </a:t>
                      </a:r>
                      <a:r>
                        <a:rPr lang="en-ZA" sz="2000" b="1" dirty="0"/>
                        <a:t>adequacy and effectiveness </a:t>
                      </a:r>
                      <a:r>
                        <a:rPr lang="en-ZA" sz="2000" dirty="0"/>
                        <a:t>of the inventory management </a:t>
                      </a:r>
                      <a:r>
                        <a:rPr lang="en-ZA" sz="2000" b="1" dirty="0"/>
                        <a:t>process</a:t>
                      </a:r>
                      <a:r>
                        <a:rPr lang="en-ZA" sz="2000" dirty="0"/>
                        <a:t>.</a:t>
                      </a:r>
                    </a:p>
                    <a:p>
                      <a:endParaRPr lang="en-ZA" sz="2000" dirty="0"/>
                    </a:p>
                    <a:p>
                      <a:r>
                        <a:rPr lang="en-ZA" sz="2000" dirty="0"/>
                        <a:t>-should</a:t>
                      </a:r>
                      <a:r>
                        <a:rPr lang="en-ZA" sz="2000" baseline="0" dirty="0"/>
                        <a:t> </a:t>
                      </a:r>
                      <a:r>
                        <a:rPr lang="en-ZA" sz="2000" b="1" baseline="0" dirty="0"/>
                        <a:t>evaluate</a:t>
                      </a:r>
                      <a:r>
                        <a:rPr lang="en-ZA" sz="2000" baseline="0" dirty="0"/>
                        <a:t> the </a:t>
                      </a:r>
                      <a:r>
                        <a:rPr lang="en-ZA" sz="2000" b="1" baseline="0" dirty="0"/>
                        <a:t>adequacy and effectiveness </a:t>
                      </a:r>
                      <a:r>
                        <a:rPr lang="en-ZA" sz="2000" baseline="0" dirty="0"/>
                        <a:t>of the inventory count </a:t>
                      </a:r>
                      <a:r>
                        <a:rPr lang="en-ZA" sz="2000" b="1" baseline="0" dirty="0"/>
                        <a:t>process.</a:t>
                      </a:r>
                      <a:endParaRPr lang="en-ZA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616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ZA" b="1" dirty="0"/>
              <a:t>Inventory count procedures/control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5400600"/>
          </a:xfrm>
        </p:spPr>
        <p:txBody>
          <a:bodyPr>
            <a:normAutofit fontScale="70000" lnSpcReduction="20000"/>
          </a:bodyPr>
          <a:lstStyle/>
          <a:p>
            <a:r>
              <a:rPr lang="en-ZA" b="1" dirty="0"/>
              <a:t>Distinguish between:</a:t>
            </a:r>
          </a:p>
          <a:p>
            <a:pPr lvl="1"/>
            <a:r>
              <a:rPr lang="en-ZA" b="1" i="1" dirty="0"/>
              <a:t>Before, during </a:t>
            </a:r>
            <a:r>
              <a:rPr lang="en-ZA" b="1" dirty="0"/>
              <a:t>and </a:t>
            </a:r>
            <a:r>
              <a:rPr lang="en-ZA" b="1" i="1" dirty="0"/>
              <a:t>after</a:t>
            </a:r>
            <a:r>
              <a:rPr lang="en-ZA" b="1" dirty="0"/>
              <a:t> the count</a:t>
            </a:r>
          </a:p>
          <a:p>
            <a:pPr marL="0" indent="0">
              <a:buNone/>
            </a:pPr>
            <a:endParaRPr lang="en-ZA" b="1" dirty="0"/>
          </a:p>
          <a:p>
            <a:r>
              <a:rPr lang="en-ZA" b="1" i="1" dirty="0"/>
              <a:t>Before</a:t>
            </a:r>
            <a:r>
              <a:rPr lang="en-ZA" b="1" dirty="0"/>
              <a:t> the count</a:t>
            </a:r>
          </a:p>
          <a:p>
            <a:pPr lvl="1"/>
            <a:r>
              <a:rPr lang="en-ZA" sz="3200" b="1" dirty="0"/>
              <a:t>Planning meeting</a:t>
            </a:r>
          </a:p>
          <a:p>
            <a:pPr lvl="2"/>
            <a:r>
              <a:rPr lang="en-ZA" sz="3200" dirty="0"/>
              <a:t>How? What? When? Who (counters + supervisors)?</a:t>
            </a:r>
          </a:p>
          <a:p>
            <a:pPr lvl="2"/>
            <a:r>
              <a:rPr lang="en-ZA" sz="3200" dirty="0"/>
              <a:t>Floor plan</a:t>
            </a:r>
          </a:p>
          <a:p>
            <a:pPr lvl="2"/>
            <a:r>
              <a:rPr lang="en-ZA" sz="3200" dirty="0"/>
              <a:t>Preparation of warehouse and stores</a:t>
            </a:r>
          </a:p>
          <a:p>
            <a:pPr lvl="1"/>
            <a:r>
              <a:rPr lang="en-ZA" sz="3200" b="1" dirty="0"/>
              <a:t>Stationery requirements</a:t>
            </a:r>
          </a:p>
          <a:p>
            <a:pPr lvl="2"/>
            <a:r>
              <a:rPr lang="en-ZA" sz="3200" dirty="0"/>
              <a:t>Inventory tags, inventory count sheets – inventory codes</a:t>
            </a:r>
          </a:p>
          <a:p>
            <a:pPr lvl="2"/>
            <a:r>
              <a:rPr lang="en-ZA" sz="3200" dirty="0"/>
              <a:t>Count sheet register</a:t>
            </a:r>
          </a:p>
          <a:p>
            <a:pPr lvl="2"/>
            <a:r>
              <a:rPr lang="en-ZA" sz="3200" dirty="0"/>
              <a:t>Signature of counters + supervisor</a:t>
            </a:r>
          </a:p>
          <a:p>
            <a:pPr lvl="1"/>
            <a:r>
              <a:rPr lang="en-ZA" sz="3200" b="1" dirty="0"/>
              <a:t>Instructions</a:t>
            </a:r>
          </a:p>
          <a:p>
            <a:pPr lvl="2"/>
            <a:r>
              <a:rPr lang="en-ZA" sz="3200" dirty="0"/>
              <a:t>Count team members + responsibilities + count methods</a:t>
            </a:r>
          </a:p>
          <a:p>
            <a:pPr lvl="2"/>
            <a:r>
              <a:rPr lang="en-ZA" sz="3200" dirty="0"/>
              <a:t>How to deal with slow-moving items, damaged items and consignment goods</a:t>
            </a:r>
          </a:p>
          <a:p>
            <a:pPr lvl="2"/>
            <a:r>
              <a:rPr lang="en-ZA" sz="3200" dirty="0"/>
              <a:t>Control over stationery</a:t>
            </a:r>
          </a:p>
        </p:txBody>
      </p:sp>
    </p:spTree>
    <p:extLst>
      <p:ext uri="{BB962C8B-B14F-4D97-AF65-F5344CB8AC3E}">
        <p14:creationId xmlns:p14="http://schemas.microsoft.com/office/powerpoint/2010/main" val="2396370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b="1" dirty="0"/>
              <a:t>Inventory 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/>
          </a:bodyPr>
          <a:lstStyle/>
          <a:p>
            <a:r>
              <a:rPr lang="en-ZA" b="1" i="1" dirty="0"/>
              <a:t>During</a:t>
            </a:r>
            <a:r>
              <a:rPr lang="en-ZA" b="1" dirty="0"/>
              <a:t>  </a:t>
            </a:r>
            <a:r>
              <a:rPr lang="en-ZA" dirty="0"/>
              <a:t>the count</a:t>
            </a:r>
          </a:p>
          <a:p>
            <a:endParaRPr lang="en-ZA" dirty="0"/>
          </a:p>
          <a:p>
            <a:pPr lvl="1"/>
            <a:r>
              <a:rPr lang="en-ZA" dirty="0"/>
              <a:t>Count teams of two counters (1 independent)</a:t>
            </a:r>
          </a:p>
          <a:p>
            <a:pPr lvl="1"/>
            <a:r>
              <a:rPr lang="en-ZA" dirty="0"/>
              <a:t>Floor plans available to count teams</a:t>
            </a:r>
          </a:p>
          <a:p>
            <a:pPr lvl="1"/>
            <a:r>
              <a:rPr lang="en-ZA" dirty="0"/>
              <a:t>Supervisor – control count sheets + sign + approve changes to count sheets</a:t>
            </a:r>
          </a:p>
          <a:p>
            <a:pPr lvl="1"/>
            <a:r>
              <a:rPr lang="en-ZA" dirty="0"/>
              <a:t>Counted items clearly marked</a:t>
            </a:r>
          </a:p>
          <a:p>
            <a:pPr lvl="1"/>
            <a:r>
              <a:rPr lang="en-ZA" dirty="0"/>
              <a:t>Use of ink/pen to avoid unauthorised changes</a:t>
            </a:r>
          </a:p>
          <a:p>
            <a:pPr lvl="1"/>
            <a:r>
              <a:rPr lang="en-ZA" dirty="0"/>
              <a:t>Cross out blank lines on count sheet</a:t>
            </a:r>
          </a:p>
          <a:p>
            <a:pPr lvl="1"/>
            <a:r>
              <a:rPr lang="en-ZA" dirty="0"/>
              <a:t>Control over moving inventories (cut-off period)</a:t>
            </a:r>
          </a:p>
          <a:p>
            <a:pPr lvl="1"/>
            <a:r>
              <a:rPr lang="en-ZA" dirty="0"/>
              <a:t>Control over issue of blank inventory count sheets and return of completed inventory count sheets</a:t>
            </a:r>
          </a:p>
          <a:p>
            <a:pPr lvl="1"/>
            <a:r>
              <a:rPr lang="en-ZA" dirty="0"/>
              <a:t>Count supervisor should inspect all items counted</a:t>
            </a:r>
          </a:p>
          <a:p>
            <a:pPr lvl="1"/>
            <a:r>
              <a:rPr lang="en-ZA" dirty="0"/>
              <a:t>Control  over obsolete inventory, damaged goods, consignment goods</a:t>
            </a:r>
          </a:p>
          <a:p>
            <a:pPr marL="457200" lvl="1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69318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b="1" dirty="0"/>
              <a:t>Inventory 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b="1" i="1" dirty="0"/>
              <a:t>After</a:t>
            </a:r>
            <a:r>
              <a:rPr lang="en-ZA" b="1" dirty="0"/>
              <a:t> </a:t>
            </a:r>
            <a:r>
              <a:rPr lang="en-ZA" dirty="0"/>
              <a:t>the count</a:t>
            </a:r>
          </a:p>
          <a:p>
            <a:endParaRPr lang="en-ZA" dirty="0"/>
          </a:p>
          <a:p>
            <a:pPr lvl="1"/>
            <a:r>
              <a:rPr lang="en-ZA" dirty="0"/>
              <a:t>Control over completed count sheets</a:t>
            </a:r>
          </a:p>
          <a:p>
            <a:pPr lvl="1"/>
            <a:r>
              <a:rPr lang="en-ZA" dirty="0"/>
              <a:t>Supervisor checks that all items have been counted.</a:t>
            </a:r>
          </a:p>
          <a:p>
            <a:pPr lvl="1"/>
            <a:r>
              <a:rPr lang="en-ZA" dirty="0"/>
              <a:t>Supervisor + counters sign count sheets + count register</a:t>
            </a:r>
          </a:p>
          <a:p>
            <a:pPr lvl="1"/>
            <a:r>
              <a:rPr lang="en-ZA" dirty="0"/>
              <a:t>Reconciliation between count sheets + count areas</a:t>
            </a:r>
          </a:p>
          <a:p>
            <a:pPr lvl="1"/>
            <a:r>
              <a:rPr lang="en-ZA" dirty="0"/>
              <a:t>Reconciliation between physical inventories on hand and theoretical inventory records</a:t>
            </a:r>
          </a:p>
          <a:p>
            <a:pPr lvl="1"/>
            <a:r>
              <a:rPr lang="en-ZA" dirty="0"/>
              <a:t>Adjustment of inventories authorised 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62228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990600"/>
          </a:xfrm>
        </p:spPr>
        <p:txBody>
          <a:bodyPr/>
          <a:lstStyle/>
          <a:p>
            <a:pPr algn="ctr"/>
            <a:r>
              <a:rPr lang="en-ZA" b="1" dirty="0"/>
              <a:t>Types of audit engagements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3009552"/>
              </p:ext>
            </p:extLst>
          </p:nvPr>
        </p:nvGraphicFramePr>
        <p:xfrm>
          <a:off x="251520" y="1340768"/>
          <a:ext cx="8712969" cy="4758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6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4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2058">
                <a:tc>
                  <a:txBody>
                    <a:bodyPr/>
                    <a:lstStyle/>
                    <a:p>
                      <a:pPr algn="ctr"/>
                      <a:r>
                        <a:rPr lang="en-ZA" sz="2400" dirty="0"/>
                        <a:t>Compliance audit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/>
                        <a:t>Financial audit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/>
                        <a:t>Operational audit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058">
                <a:tc>
                  <a:txBody>
                    <a:bodyPr/>
                    <a:lstStyle/>
                    <a:p>
                      <a:pPr algn="ctr"/>
                      <a:r>
                        <a:rPr lang="en-ZA" sz="2000" baseline="0" dirty="0"/>
                        <a:t>Risk:</a:t>
                      </a:r>
                    </a:p>
                    <a:p>
                      <a:pPr algn="ctr"/>
                      <a:r>
                        <a:rPr lang="en-ZA" sz="2000" baseline="0" dirty="0"/>
                        <a:t>Non-compliance </a:t>
                      </a:r>
                      <a:r>
                        <a:rPr lang="en-ZA" sz="2000" baseline="0" dirty="0" err="1"/>
                        <a:t>etc</a:t>
                      </a:r>
                      <a:endParaRPr lang="en-ZA" sz="2000" baseline="0" dirty="0"/>
                    </a:p>
                    <a:p>
                      <a:pPr algn="ctr"/>
                      <a:endParaRPr lang="en-Z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Risk:</a:t>
                      </a:r>
                    </a:p>
                    <a:p>
                      <a:pPr algn="ctr"/>
                      <a:r>
                        <a:rPr lang="en-ZA" sz="2000" dirty="0"/>
                        <a:t>Misstatement/error </a:t>
                      </a:r>
                      <a:r>
                        <a:rPr lang="en-ZA" sz="2000" dirty="0" err="1"/>
                        <a:t>etc</a:t>
                      </a:r>
                      <a:endParaRPr lang="en-Z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Risk:</a:t>
                      </a:r>
                    </a:p>
                    <a:p>
                      <a:pPr algn="ctr"/>
                      <a:r>
                        <a:rPr lang="en-ZA" sz="2000" dirty="0"/>
                        <a:t>Inefficiency,</a:t>
                      </a:r>
                      <a:r>
                        <a:rPr lang="en-ZA" sz="2000" baseline="0" dirty="0"/>
                        <a:t> ineffectiveness </a:t>
                      </a:r>
                      <a:r>
                        <a:rPr lang="en-ZA" sz="2000" baseline="0" dirty="0" err="1"/>
                        <a:t>etc</a:t>
                      </a:r>
                      <a:endParaRPr lang="en-Z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058"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To evaluate the adequacy and effectiveness of internal controls relating to…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To evaluate the fairness of</a:t>
                      </a:r>
                      <a:r>
                        <a:rPr lang="en-ZA" sz="2000" baseline="0" dirty="0"/>
                        <a:t> …</a:t>
                      </a:r>
                      <a:endParaRPr lang="en-Z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To evaluate economy, efficiency and effectiveness</a:t>
                      </a:r>
                      <a:r>
                        <a:rPr lang="en-ZA" sz="2000" baseline="0" dirty="0"/>
                        <a:t> of operations…</a:t>
                      </a:r>
                      <a:endParaRPr lang="en-Z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058"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Ordering of</a:t>
                      </a:r>
                      <a:r>
                        <a:rPr lang="en-ZA" sz="2000" baseline="0" dirty="0"/>
                        <a:t> RM</a:t>
                      </a:r>
                      <a:r>
                        <a:rPr lang="en-ZA" sz="2000" dirty="0"/>
                        <a:t> </a:t>
                      </a:r>
                    </a:p>
                    <a:p>
                      <a:pPr algn="ctr"/>
                      <a:r>
                        <a:rPr lang="en-ZA" sz="2000" dirty="0"/>
                        <a:t>Receipt of RM;</a:t>
                      </a:r>
                    </a:p>
                    <a:p>
                      <a:pPr algn="ctr"/>
                      <a:r>
                        <a:rPr lang="en-ZA" sz="2000" dirty="0"/>
                        <a:t>Storage of RM;</a:t>
                      </a:r>
                    </a:p>
                    <a:p>
                      <a:pPr algn="ctr"/>
                      <a:r>
                        <a:rPr lang="en-ZA" sz="2000" dirty="0"/>
                        <a:t>Production;</a:t>
                      </a:r>
                    </a:p>
                    <a:p>
                      <a:pPr algn="ctr"/>
                      <a:r>
                        <a:rPr lang="en-ZA" sz="2000" dirty="0"/>
                        <a:t>Storage</a:t>
                      </a:r>
                      <a:r>
                        <a:rPr lang="en-ZA" sz="2000" baseline="0" dirty="0"/>
                        <a:t> of FG;</a:t>
                      </a:r>
                    </a:p>
                    <a:p>
                      <a:pPr algn="ctr"/>
                      <a:r>
                        <a:rPr lang="en-ZA" sz="2000" baseline="0" dirty="0"/>
                        <a:t>Delivery of FG.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Raw materials</a:t>
                      </a:r>
                    </a:p>
                    <a:p>
                      <a:pPr algn="ctr"/>
                      <a:r>
                        <a:rPr lang="en-ZA" sz="2000" dirty="0"/>
                        <a:t>WIP</a:t>
                      </a:r>
                    </a:p>
                    <a:p>
                      <a:pPr algn="ctr"/>
                      <a:r>
                        <a:rPr lang="en-ZA" sz="2000" dirty="0"/>
                        <a:t>FG balances</a:t>
                      </a:r>
                    </a:p>
                    <a:p>
                      <a:pPr algn="ctr"/>
                      <a:r>
                        <a:rPr lang="en-ZA" sz="2000" dirty="0"/>
                        <a:t>Adjustments</a:t>
                      </a:r>
                      <a:r>
                        <a:rPr lang="en-ZA" sz="2000" baseline="0" dirty="0"/>
                        <a:t> to inventories</a:t>
                      </a:r>
                      <a:endParaRPr lang="en-Z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Right Q + Q</a:t>
                      </a:r>
                    </a:p>
                    <a:p>
                      <a:pPr algn="ctr"/>
                      <a:r>
                        <a:rPr lang="en-ZA" sz="2000" dirty="0"/>
                        <a:t>Lowest</a:t>
                      </a:r>
                      <a:r>
                        <a:rPr lang="en-ZA" sz="2000" baseline="0" dirty="0"/>
                        <a:t> possible price versus quality</a:t>
                      </a:r>
                    </a:p>
                    <a:p>
                      <a:pPr algn="ctr"/>
                      <a:r>
                        <a:rPr lang="en-ZA" sz="2000" baseline="0" dirty="0"/>
                        <a:t>Right time</a:t>
                      </a:r>
                    </a:p>
                    <a:p>
                      <a:pPr algn="ctr"/>
                      <a:r>
                        <a:rPr lang="en-ZA" sz="2000" baseline="0" dirty="0"/>
                        <a:t>Productivity </a:t>
                      </a:r>
                    </a:p>
                    <a:p>
                      <a:pPr algn="ctr"/>
                      <a:r>
                        <a:rPr lang="en-ZA" sz="2000" baseline="0" dirty="0"/>
                        <a:t>Achieving targets</a:t>
                      </a:r>
                      <a:endParaRPr lang="en-Z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516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b="1" dirty="0"/>
              <a:t>Exam type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Prepare, in working paper format and engagement work program to  test …</a:t>
            </a:r>
          </a:p>
          <a:p>
            <a:endParaRPr lang="en-ZA" dirty="0"/>
          </a:p>
          <a:p>
            <a:r>
              <a:rPr lang="en-ZA" dirty="0"/>
              <a:t>Your working paper should include:</a:t>
            </a:r>
          </a:p>
          <a:p>
            <a:pPr lvl="1"/>
            <a:r>
              <a:rPr lang="en-ZA" dirty="0"/>
              <a:t>Heading;</a:t>
            </a:r>
          </a:p>
          <a:p>
            <a:pPr lvl="1"/>
            <a:r>
              <a:rPr lang="en-ZA" dirty="0"/>
              <a:t>1 engagement/audit objective;</a:t>
            </a:r>
          </a:p>
          <a:p>
            <a:pPr lvl="1"/>
            <a:r>
              <a:rPr lang="en-ZA" dirty="0"/>
              <a:t>2 risks; and</a:t>
            </a:r>
          </a:p>
          <a:p>
            <a:pPr lvl="1"/>
            <a:r>
              <a:rPr lang="en-ZA" dirty="0"/>
              <a:t>12 relevant engagement procedures.</a:t>
            </a:r>
          </a:p>
        </p:txBody>
      </p:sp>
    </p:spTree>
    <p:extLst>
      <p:ext uri="{BB962C8B-B14F-4D97-AF65-F5344CB8AC3E}">
        <p14:creationId xmlns:p14="http://schemas.microsoft.com/office/powerpoint/2010/main" val="23199432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141</TotalTime>
  <Words>438</Words>
  <Application>Microsoft Office PowerPoint</Application>
  <PresentationFormat>On-screen Show (4:3)</PresentationFormat>
  <Paragraphs>91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Clarity</vt:lpstr>
      <vt:lpstr>Learning area 1: Inventories and Production</vt:lpstr>
      <vt:lpstr>Inventory count</vt:lpstr>
      <vt:lpstr>Inventory count procedures/control activities</vt:lpstr>
      <vt:lpstr>Inventory count</vt:lpstr>
      <vt:lpstr>Inventory count</vt:lpstr>
      <vt:lpstr>Types of audit engagements</vt:lpstr>
      <vt:lpstr>Exam type question</vt:lpstr>
    </vt:vector>
  </TitlesOfParts>
  <Company>University of Pretoria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Inventories and Production process – LA2.1</dc:title>
  <dc:creator>Mrs Kato Plant</dc:creator>
  <cp:lastModifiedBy>PRIVY</cp:lastModifiedBy>
  <cp:revision>27</cp:revision>
  <cp:lastPrinted>2015-02-09T10:05:24Z</cp:lastPrinted>
  <dcterms:created xsi:type="dcterms:W3CDTF">2013-04-08T19:50:48Z</dcterms:created>
  <dcterms:modified xsi:type="dcterms:W3CDTF">2017-02-22T20:53:55Z</dcterms:modified>
</cp:coreProperties>
</file>