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4F7B4-14E1-417C-BA9A-EE158A16F9C0}" type="doc">
      <dgm:prSet loTypeId="urn:microsoft.com/office/officeart/2005/8/layout/pyramid4" loCatId="pyramid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4BA1F371-FC1B-4287-AC39-C48AFB34C55A}">
      <dgm:prSet phldrT="[Text]" custT="1"/>
      <dgm:spPr/>
      <dgm:t>
        <a:bodyPr/>
        <a:lstStyle/>
        <a:p>
          <a:r>
            <a:rPr lang="en-US" sz="1600" b="1" dirty="0">
              <a:latin typeface="+mj-lt"/>
            </a:rPr>
            <a:t>Strengths</a:t>
          </a:r>
          <a:endParaRPr lang="en-US" sz="1400" b="1" dirty="0">
            <a:latin typeface="+mj-lt"/>
          </a:endParaRPr>
        </a:p>
        <a:p>
          <a:r>
            <a:rPr lang="en-US" sz="1400" dirty="0"/>
            <a:t>- Better Governance</a:t>
          </a:r>
        </a:p>
        <a:p>
          <a:r>
            <a:rPr lang="en-US" sz="1400" dirty="0"/>
            <a:t>- Eco system Restoration</a:t>
          </a:r>
        </a:p>
        <a:p>
          <a:r>
            <a:rPr lang="en-US" sz="1400" dirty="0"/>
            <a:t>- Illicit activities reduction   </a:t>
          </a:r>
        </a:p>
      </dgm:t>
    </dgm:pt>
    <dgm:pt modelId="{BAF6D041-782D-4A66-94CB-8CEDF0BE6844}" type="parTrans" cxnId="{3856C54B-3AA1-479C-871C-F38D068CDA10}">
      <dgm:prSet/>
      <dgm:spPr/>
      <dgm:t>
        <a:bodyPr/>
        <a:lstStyle/>
        <a:p>
          <a:endParaRPr lang="en-GB"/>
        </a:p>
      </dgm:t>
    </dgm:pt>
    <dgm:pt modelId="{DAE66108-DB44-415D-B454-52C1C813B7F2}" type="sibTrans" cxnId="{3856C54B-3AA1-479C-871C-F38D068CDA10}">
      <dgm:prSet/>
      <dgm:spPr/>
      <dgm:t>
        <a:bodyPr/>
        <a:lstStyle/>
        <a:p>
          <a:endParaRPr lang="en-GB"/>
        </a:p>
      </dgm:t>
    </dgm:pt>
    <dgm:pt modelId="{DEB1256B-4C02-404B-842E-39CE8AA1C1DA}">
      <dgm:prSet phldrT="[Text]" custT="1"/>
      <dgm:spPr/>
      <dgm:t>
        <a:bodyPr/>
        <a:lstStyle/>
        <a:p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Threats</a:t>
          </a:r>
        </a:p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Aquatic Interference</a:t>
          </a:r>
        </a:p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False Claims</a:t>
          </a:r>
        </a:p>
        <a:p>
          <a:endParaRPr lang="en-GB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Franklin Gothic Book" panose="020B0503020102020204"/>
            <a:ea typeface="+mn-ea"/>
            <a:cs typeface="+mn-cs"/>
          </a:endParaRPr>
        </a:p>
      </dgm:t>
    </dgm:pt>
    <dgm:pt modelId="{551BE6AE-B7D4-4EAE-BAAE-F29F3EFBF6F2}" type="parTrans" cxnId="{2D1B45E5-4A88-4321-8AF5-8DE5BEA12968}">
      <dgm:prSet/>
      <dgm:spPr/>
      <dgm:t>
        <a:bodyPr/>
        <a:lstStyle/>
        <a:p>
          <a:endParaRPr lang="en-GB"/>
        </a:p>
      </dgm:t>
    </dgm:pt>
    <dgm:pt modelId="{662DB22A-AD82-4FC2-ACFF-C426E2EED680}" type="sibTrans" cxnId="{2D1B45E5-4A88-4321-8AF5-8DE5BEA12968}">
      <dgm:prSet/>
      <dgm:spPr/>
      <dgm:t>
        <a:bodyPr/>
        <a:lstStyle/>
        <a:p>
          <a:endParaRPr lang="en-GB"/>
        </a:p>
      </dgm:t>
    </dgm:pt>
    <dgm:pt modelId="{3838218B-4495-4FA3-BFF9-01A7656B2423}">
      <dgm:prSet phldrT="[Text]" custT="1"/>
      <dgm:spPr/>
      <dgm:t>
        <a:bodyPr/>
        <a:lstStyle/>
        <a:p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Opportunities</a:t>
          </a:r>
        </a:p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Youth Crowdsourcing</a:t>
          </a:r>
        </a:p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Travel Hotspots</a:t>
          </a:r>
        </a:p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Individual responsibilities</a:t>
          </a:r>
        </a:p>
      </dgm:t>
    </dgm:pt>
    <dgm:pt modelId="{2A6A6805-7A3C-4E99-831B-E84A6DFE4243}" type="parTrans" cxnId="{5D3D9CD9-A3E3-4811-8794-0157F34772E2}">
      <dgm:prSet/>
      <dgm:spPr/>
      <dgm:t>
        <a:bodyPr/>
        <a:lstStyle/>
        <a:p>
          <a:endParaRPr lang="en-GB"/>
        </a:p>
      </dgm:t>
    </dgm:pt>
    <dgm:pt modelId="{72D27DCA-B590-4BF9-AD01-7EC3FE6D0F98}" type="sibTrans" cxnId="{5D3D9CD9-A3E3-4811-8794-0157F34772E2}">
      <dgm:prSet/>
      <dgm:spPr/>
      <dgm:t>
        <a:bodyPr/>
        <a:lstStyle/>
        <a:p>
          <a:endParaRPr lang="en-GB"/>
        </a:p>
      </dgm:t>
    </dgm:pt>
    <dgm:pt modelId="{27D8F1A5-783D-42FB-9FF6-62745D1AED0C}">
      <dgm:prSet phldrT="[Text]" custT="1"/>
      <dgm:spPr/>
      <dgm:t>
        <a:bodyPr/>
        <a:lstStyle/>
        <a:p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Weaknesses</a:t>
          </a:r>
        </a:p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Water Proofing</a:t>
          </a:r>
        </a:p>
        <a:p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Environmental Issues</a:t>
          </a:r>
          <a:endParaRPr lang="en-GB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Franklin Gothic Book" panose="020B0503020102020204"/>
            <a:ea typeface="+mn-ea"/>
            <a:cs typeface="+mn-cs"/>
          </a:endParaRPr>
        </a:p>
      </dgm:t>
    </dgm:pt>
    <dgm:pt modelId="{66F2A77B-4981-454C-9848-FA648841981F}" type="parTrans" cxnId="{7DDB1DF9-1670-43DD-85A4-91BF30C71FF5}">
      <dgm:prSet/>
      <dgm:spPr/>
      <dgm:t>
        <a:bodyPr/>
        <a:lstStyle/>
        <a:p>
          <a:endParaRPr lang="en-GB"/>
        </a:p>
      </dgm:t>
    </dgm:pt>
    <dgm:pt modelId="{A98C1E29-C76B-4B0E-9450-555450E30E8E}" type="sibTrans" cxnId="{7DDB1DF9-1670-43DD-85A4-91BF30C71FF5}">
      <dgm:prSet/>
      <dgm:spPr/>
      <dgm:t>
        <a:bodyPr/>
        <a:lstStyle/>
        <a:p>
          <a:endParaRPr lang="en-GB"/>
        </a:p>
      </dgm:t>
    </dgm:pt>
    <dgm:pt modelId="{64DCD127-B3FE-40AB-BCE0-F3F6E7E8E8E1}" type="pres">
      <dgm:prSet presAssocID="{ED94F7B4-14E1-417C-BA9A-EE158A16F9C0}" presName="compositeShape" presStyleCnt="0">
        <dgm:presLayoutVars>
          <dgm:chMax val="9"/>
          <dgm:dir/>
          <dgm:resizeHandles val="exact"/>
        </dgm:presLayoutVars>
      </dgm:prSet>
      <dgm:spPr/>
    </dgm:pt>
    <dgm:pt modelId="{B9C25157-1346-4488-8C78-468E1E7E2B11}" type="pres">
      <dgm:prSet presAssocID="{ED94F7B4-14E1-417C-BA9A-EE158A16F9C0}" presName="triangle1" presStyleLbl="node1" presStyleIdx="0" presStyleCnt="4" custAng="0" custLinFactNeighborX="-272" custLinFactNeighborY="-16076">
        <dgm:presLayoutVars>
          <dgm:bulletEnabled val="1"/>
        </dgm:presLayoutVars>
      </dgm:prSet>
      <dgm:spPr/>
    </dgm:pt>
    <dgm:pt modelId="{E43CC8C5-BA8E-45E5-95FA-C9534AD2353D}" type="pres">
      <dgm:prSet presAssocID="{ED94F7B4-14E1-417C-BA9A-EE158A16F9C0}" presName="triangle2" presStyleLbl="node1" presStyleIdx="1" presStyleCnt="4">
        <dgm:presLayoutVars>
          <dgm:bulletEnabled val="1"/>
        </dgm:presLayoutVars>
      </dgm:prSet>
      <dgm:spPr/>
    </dgm:pt>
    <dgm:pt modelId="{08753A1D-FE2E-42AF-B973-E567DE632595}" type="pres">
      <dgm:prSet presAssocID="{ED94F7B4-14E1-417C-BA9A-EE158A16F9C0}" presName="triangle3" presStyleLbl="node1" presStyleIdx="2" presStyleCnt="4" custLinFactNeighborY="2229">
        <dgm:presLayoutVars>
          <dgm:bulletEnabled val="1"/>
        </dgm:presLayoutVars>
      </dgm:prSet>
      <dgm:spPr/>
    </dgm:pt>
    <dgm:pt modelId="{8C7EC19A-DA5D-4ACA-92E5-5E4683467735}" type="pres">
      <dgm:prSet presAssocID="{ED94F7B4-14E1-417C-BA9A-EE158A16F9C0}" presName="triangle4" presStyleLbl="node1" presStyleIdx="3" presStyleCnt="4" custLinFactNeighborX="0">
        <dgm:presLayoutVars>
          <dgm:bulletEnabled val="1"/>
        </dgm:presLayoutVars>
      </dgm:prSet>
      <dgm:spPr/>
    </dgm:pt>
  </dgm:ptLst>
  <dgm:cxnLst>
    <dgm:cxn modelId="{9FB52601-449A-4A29-ACD4-158B02051DFD}" type="presOf" srcId="{3838218B-4495-4FA3-BFF9-01A7656B2423}" destId="{08753A1D-FE2E-42AF-B973-E567DE632595}" srcOrd="0" destOrd="0" presId="urn:microsoft.com/office/officeart/2005/8/layout/pyramid4"/>
    <dgm:cxn modelId="{3856C54B-3AA1-479C-871C-F38D068CDA10}" srcId="{ED94F7B4-14E1-417C-BA9A-EE158A16F9C0}" destId="{4BA1F371-FC1B-4287-AC39-C48AFB34C55A}" srcOrd="0" destOrd="0" parTransId="{BAF6D041-782D-4A66-94CB-8CEDF0BE6844}" sibTransId="{DAE66108-DB44-415D-B454-52C1C813B7F2}"/>
    <dgm:cxn modelId="{9BB7037D-F943-4435-8304-201041AE80BE}" type="presOf" srcId="{ED94F7B4-14E1-417C-BA9A-EE158A16F9C0}" destId="{64DCD127-B3FE-40AB-BCE0-F3F6E7E8E8E1}" srcOrd="0" destOrd="0" presId="urn:microsoft.com/office/officeart/2005/8/layout/pyramid4"/>
    <dgm:cxn modelId="{333E88BE-8ACE-4D61-A775-69215BCE8F27}" type="presOf" srcId="{27D8F1A5-783D-42FB-9FF6-62745D1AED0C}" destId="{8C7EC19A-DA5D-4ACA-92E5-5E4683467735}" srcOrd="0" destOrd="0" presId="urn:microsoft.com/office/officeart/2005/8/layout/pyramid4"/>
    <dgm:cxn modelId="{5D3D9CD9-A3E3-4811-8794-0157F34772E2}" srcId="{ED94F7B4-14E1-417C-BA9A-EE158A16F9C0}" destId="{3838218B-4495-4FA3-BFF9-01A7656B2423}" srcOrd="2" destOrd="0" parTransId="{2A6A6805-7A3C-4E99-831B-E84A6DFE4243}" sibTransId="{72D27DCA-B590-4BF9-AD01-7EC3FE6D0F98}"/>
    <dgm:cxn modelId="{2D1B45E5-4A88-4321-8AF5-8DE5BEA12968}" srcId="{ED94F7B4-14E1-417C-BA9A-EE158A16F9C0}" destId="{DEB1256B-4C02-404B-842E-39CE8AA1C1DA}" srcOrd="1" destOrd="0" parTransId="{551BE6AE-B7D4-4EAE-BAAE-F29F3EFBF6F2}" sibTransId="{662DB22A-AD82-4FC2-ACFF-C426E2EED680}"/>
    <dgm:cxn modelId="{4244B8E8-5002-4B58-B3E4-5B8195070CE8}" type="presOf" srcId="{DEB1256B-4C02-404B-842E-39CE8AA1C1DA}" destId="{E43CC8C5-BA8E-45E5-95FA-C9534AD2353D}" srcOrd="0" destOrd="0" presId="urn:microsoft.com/office/officeart/2005/8/layout/pyramid4"/>
    <dgm:cxn modelId="{E2CF94E9-1F3D-4D5D-B94E-164736A09153}" type="presOf" srcId="{4BA1F371-FC1B-4287-AC39-C48AFB34C55A}" destId="{B9C25157-1346-4488-8C78-468E1E7E2B11}" srcOrd="0" destOrd="0" presId="urn:microsoft.com/office/officeart/2005/8/layout/pyramid4"/>
    <dgm:cxn modelId="{7DDB1DF9-1670-43DD-85A4-91BF30C71FF5}" srcId="{ED94F7B4-14E1-417C-BA9A-EE158A16F9C0}" destId="{27D8F1A5-783D-42FB-9FF6-62745D1AED0C}" srcOrd="3" destOrd="0" parTransId="{66F2A77B-4981-454C-9848-FA648841981F}" sibTransId="{A98C1E29-C76B-4B0E-9450-555450E30E8E}"/>
    <dgm:cxn modelId="{F17F9DDF-CBB6-41B6-8374-CC64E420694B}" type="presParOf" srcId="{64DCD127-B3FE-40AB-BCE0-F3F6E7E8E8E1}" destId="{B9C25157-1346-4488-8C78-468E1E7E2B11}" srcOrd="0" destOrd="0" presId="urn:microsoft.com/office/officeart/2005/8/layout/pyramid4"/>
    <dgm:cxn modelId="{E4343C49-4FA9-40A7-A7D7-D6DF93341F0B}" type="presParOf" srcId="{64DCD127-B3FE-40AB-BCE0-F3F6E7E8E8E1}" destId="{E43CC8C5-BA8E-45E5-95FA-C9534AD2353D}" srcOrd="1" destOrd="0" presId="urn:microsoft.com/office/officeart/2005/8/layout/pyramid4"/>
    <dgm:cxn modelId="{460C741B-A0A3-48B0-915F-60D3B6EE5EFF}" type="presParOf" srcId="{64DCD127-B3FE-40AB-BCE0-F3F6E7E8E8E1}" destId="{08753A1D-FE2E-42AF-B973-E567DE632595}" srcOrd="2" destOrd="0" presId="urn:microsoft.com/office/officeart/2005/8/layout/pyramid4"/>
    <dgm:cxn modelId="{4CE367DC-65A3-48A4-91E2-30EAF5F67F37}" type="presParOf" srcId="{64DCD127-B3FE-40AB-BCE0-F3F6E7E8E8E1}" destId="{8C7EC19A-DA5D-4ACA-92E5-5E4683467735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25157-1346-4488-8C78-468E1E7E2B11}">
      <dsp:nvSpPr>
        <dsp:cNvPr id="0" name=""/>
        <dsp:cNvSpPr/>
      </dsp:nvSpPr>
      <dsp:spPr>
        <a:xfrm>
          <a:off x="3685458" y="0"/>
          <a:ext cx="3226776" cy="32267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j-lt"/>
            </a:rPr>
            <a:t>Strengths</a:t>
          </a:r>
          <a:endParaRPr lang="en-US" sz="1400" b="1" kern="1200" dirty="0">
            <a:latin typeface="+mj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Better Governance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Eco system Restoration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Illicit activities reduction   </a:t>
          </a:r>
        </a:p>
      </dsp:txBody>
      <dsp:txXfrm>
        <a:off x="4492152" y="1613388"/>
        <a:ext cx="1613388" cy="1613388"/>
      </dsp:txXfrm>
    </dsp:sp>
    <dsp:sp modelId="{E43CC8C5-BA8E-45E5-95FA-C9534AD2353D}">
      <dsp:nvSpPr>
        <dsp:cNvPr id="0" name=""/>
        <dsp:cNvSpPr/>
      </dsp:nvSpPr>
      <dsp:spPr>
        <a:xfrm>
          <a:off x="2080847" y="3226776"/>
          <a:ext cx="3226776" cy="32267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Threats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Aquatic Interference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False Claims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Franklin Gothic Book" panose="020B0503020102020204"/>
            <a:ea typeface="+mn-ea"/>
            <a:cs typeface="+mn-cs"/>
          </a:endParaRPr>
        </a:p>
      </dsp:txBody>
      <dsp:txXfrm>
        <a:off x="2887541" y="4840164"/>
        <a:ext cx="1613388" cy="1613388"/>
      </dsp:txXfrm>
    </dsp:sp>
    <dsp:sp modelId="{08753A1D-FE2E-42AF-B973-E567DE632595}">
      <dsp:nvSpPr>
        <dsp:cNvPr id="0" name=""/>
        <dsp:cNvSpPr/>
      </dsp:nvSpPr>
      <dsp:spPr>
        <a:xfrm rot="10800000">
          <a:off x="3694235" y="3226776"/>
          <a:ext cx="3226776" cy="32267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Opportunities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Youth Crowdsourcing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Travel Hotspots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Individual responsibilities</a:t>
          </a:r>
        </a:p>
      </dsp:txBody>
      <dsp:txXfrm rot="10800000">
        <a:off x="4500929" y="3226776"/>
        <a:ext cx="1613388" cy="1613388"/>
      </dsp:txXfrm>
    </dsp:sp>
    <dsp:sp modelId="{8C7EC19A-DA5D-4ACA-92E5-5E4683467735}">
      <dsp:nvSpPr>
        <dsp:cNvPr id="0" name=""/>
        <dsp:cNvSpPr/>
      </dsp:nvSpPr>
      <dsp:spPr>
        <a:xfrm>
          <a:off x="5307623" y="3226776"/>
          <a:ext cx="3226776" cy="3226776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Weaknesses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Water Proofing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- Environmental Issues</a:t>
          </a:r>
          <a:endParaRPr lang="en-GB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Franklin Gothic Book" panose="020B0503020102020204"/>
            <a:ea typeface="+mn-ea"/>
            <a:cs typeface="+mn-cs"/>
          </a:endParaRPr>
        </a:p>
      </dsp:txBody>
      <dsp:txXfrm>
        <a:off x="6114317" y="4840164"/>
        <a:ext cx="1613388" cy="161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73842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1144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0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4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8883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35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CEF472-FAB5-4ECD-B5B1-F19E180A02F9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C9FE062-A99D-443F-8CF5-BEA1D143FC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1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81B4-10E4-4630-B50C-5BCF376FE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30774"/>
            <a:ext cx="8361229" cy="2098226"/>
          </a:xfrm>
        </p:spPr>
        <p:txBody>
          <a:bodyPr/>
          <a:lstStyle/>
          <a:p>
            <a:r>
              <a:rPr lang="en-US" cap="none" dirty="0"/>
              <a:t>Coral Protect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4D775-96CB-4276-9903-81593F260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Software + hardware solution for preventing damage to Coral Reefs around the world and thus protecting 50% of marine life</a:t>
            </a:r>
          </a:p>
        </p:txBody>
      </p:sp>
    </p:spTree>
    <p:extLst>
      <p:ext uri="{BB962C8B-B14F-4D97-AF65-F5344CB8AC3E}">
        <p14:creationId xmlns:p14="http://schemas.microsoft.com/office/powerpoint/2010/main" val="35016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 underwater photographer documents an expanse of dead coral at Lizard Island on Australia's Great Barrier Reef">
            <a:extLst>
              <a:ext uri="{FF2B5EF4-FFF2-40B4-BE49-F238E27FC236}">
                <a16:creationId xmlns:a16="http://schemas.microsoft.com/office/drawing/2014/main" id="{D9E3B399-7ED0-4107-8A27-F557577B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754"/>
            <a:ext cx="12192000" cy="629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979509-B900-4F2D-AFD1-36B7B681B66B}"/>
              </a:ext>
            </a:extLst>
          </p:cNvPr>
          <p:cNvSpPr txBox="1"/>
          <p:nvPr/>
        </p:nvSpPr>
        <p:spPr>
          <a:xfrm>
            <a:off x="712303" y="6358596"/>
            <a:ext cx="572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diver in Great Barrier Reef, Australia across dead coral</a:t>
            </a:r>
          </a:p>
        </p:txBody>
      </p:sp>
    </p:spTree>
    <p:extLst>
      <p:ext uri="{BB962C8B-B14F-4D97-AF65-F5344CB8AC3E}">
        <p14:creationId xmlns:p14="http://schemas.microsoft.com/office/powerpoint/2010/main" val="374526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BC81-DE0F-45F5-ACB7-BE89F94C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Functions of Coral Reefs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08BD-5664-4256-99FA-166A2EB5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65026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Coral reefs are important for many different reasons aside from supposedly containing the most diverse ecosystems on the planet. They:</a:t>
            </a:r>
          </a:p>
          <a:p>
            <a:r>
              <a:rPr lang="en-US" sz="2400" dirty="0"/>
              <a:t>protect coastlines from the damaging effects of wave action and tropical storms</a:t>
            </a:r>
          </a:p>
          <a:p>
            <a:r>
              <a:rPr lang="en-US" sz="2400" dirty="0"/>
              <a:t>provide habitats and shelter for many marine organisms</a:t>
            </a:r>
          </a:p>
          <a:p>
            <a:r>
              <a:rPr lang="en-US" sz="2400" dirty="0"/>
              <a:t>are the source of nitrogen and other essential nutrients for marine food chains</a:t>
            </a:r>
          </a:p>
          <a:p>
            <a:r>
              <a:rPr lang="en-US" sz="2400" dirty="0"/>
              <a:t>assist in carbon and nitrogen fixing</a:t>
            </a:r>
          </a:p>
          <a:p>
            <a:r>
              <a:rPr lang="en-US" sz="2400" dirty="0"/>
              <a:t>help with nutrient recycling.</a:t>
            </a:r>
          </a:p>
        </p:txBody>
      </p:sp>
    </p:spTree>
    <p:extLst>
      <p:ext uri="{BB962C8B-B14F-4D97-AF65-F5344CB8AC3E}">
        <p14:creationId xmlns:p14="http://schemas.microsoft.com/office/powerpoint/2010/main" val="335126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881B-5340-4EF9-B367-ADB11A28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do we need Coral Protect?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EFB8-981F-4D2F-A37F-73BBAE3C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world has already lost roughly half its coral reefs in the last 30 years</a:t>
            </a:r>
          </a:p>
          <a:p>
            <a:r>
              <a:rPr lang="en-US" sz="3200" dirty="0"/>
              <a:t>More than 90 percent of world's coral reefs will die by 2050</a:t>
            </a:r>
          </a:p>
          <a:p>
            <a:r>
              <a:rPr lang="en-US" sz="3200" dirty="0"/>
              <a:t>By 2050: 25% of Marine Species Will be lost too &amp; Half a Billion People without a job</a:t>
            </a:r>
          </a:p>
          <a:p>
            <a:r>
              <a:rPr lang="en-US" sz="3200" dirty="0"/>
              <a:t>If a drastic intervention is not provided, huge economic and societal impacts</a:t>
            </a:r>
          </a:p>
        </p:txBody>
      </p:sp>
    </p:spTree>
    <p:extLst>
      <p:ext uri="{BB962C8B-B14F-4D97-AF65-F5344CB8AC3E}">
        <p14:creationId xmlns:p14="http://schemas.microsoft.com/office/powerpoint/2010/main" val="189103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757C75-769C-443C-B9A7-D770B02D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62" y="1591409"/>
            <a:ext cx="8522676" cy="47940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5B71FAC-8D7B-46D3-A5EA-E767A43B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71638" cy="1485900"/>
          </a:xfrm>
        </p:spPr>
        <p:txBody>
          <a:bodyPr>
            <a:normAutofit/>
          </a:bodyPr>
          <a:lstStyle/>
          <a:p>
            <a:r>
              <a:rPr lang="en-US" sz="4800" dirty="0"/>
              <a:t>Value of Coral and why it is misused?</a:t>
            </a:r>
          </a:p>
        </p:txBody>
      </p:sp>
    </p:spTree>
    <p:extLst>
      <p:ext uri="{BB962C8B-B14F-4D97-AF65-F5344CB8AC3E}">
        <p14:creationId xmlns:p14="http://schemas.microsoft.com/office/powerpoint/2010/main" val="48650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8F19-FCDD-41BF-84F1-803A25C9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product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1D87-4C46-40AE-B383-BF9CC1E89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2783"/>
            <a:ext cx="9601200" cy="4545495"/>
          </a:xfrm>
        </p:spPr>
        <p:txBody>
          <a:bodyPr>
            <a:normAutofit/>
          </a:bodyPr>
          <a:lstStyle/>
          <a:p>
            <a:r>
              <a:rPr lang="en-US" dirty="0"/>
              <a:t>Deploys slave cameras for detection that are radially located and are positioned in a specified and constant distance from the Raspberry Pi device that uses image classifiers to detect whether any slave camera is transmitting video feed of dead or bleached coral reefs. </a:t>
            </a:r>
          </a:p>
          <a:p>
            <a:r>
              <a:rPr lang="en-US" dirty="0"/>
              <a:t>The model will be running on the Raspberry Pi using a Convolutional Neural Network that runs on TensorFlow Lite and then fires the labels(0 or 1) to the cloud. </a:t>
            </a:r>
          </a:p>
          <a:p>
            <a:r>
              <a:rPr lang="en-US" dirty="0"/>
              <a:t>The mobile application provides two main features:</a:t>
            </a:r>
          </a:p>
          <a:p>
            <a:pPr lvl="1"/>
            <a:r>
              <a:rPr lang="en-US" dirty="0"/>
              <a:t>Ability to help clean litter by diving and earning credits that can be monetarized by government or NGO funds</a:t>
            </a:r>
          </a:p>
          <a:p>
            <a:pPr lvl="1"/>
            <a:r>
              <a:rPr lang="en-US" dirty="0"/>
              <a:t>Ability to report illicit activities by tourists or locals, for instance, selling shells or illicit fishing</a:t>
            </a:r>
          </a:p>
        </p:txBody>
      </p:sp>
    </p:spTree>
    <p:extLst>
      <p:ext uri="{BB962C8B-B14F-4D97-AF65-F5344CB8AC3E}">
        <p14:creationId xmlns:p14="http://schemas.microsoft.com/office/powerpoint/2010/main" val="357132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48AC-6AC6-4CB9-A1A9-0A1046D8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0FDB5-50DB-47C4-817E-8C99D13F5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9944100" cy="46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8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09BC-8D17-4E09-B17E-BA947789142B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Model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6AE5EE-4212-493B-95D6-0B037D95B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690549"/>
              </p:ext>
            </p:extLst>
          </p:nvPr>
        </p:nvGraphicFramePr>
        <p:xfrm>
          <a:off x="1219200" y="334107"/>
          <a:ext cx="10615247" cy="6453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5639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209</TotalTime>
  <Words>348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Coral Protect</vt:lpstr>
      <vt:lpstr>PowerPoint Presentation</vt:lpstr>
      <vt:lpstr>Functions of Coral Reefs</vt:lpstr>
      <vt:lpstr>Why do we need Coral Protect?</vt:lpstr>
      <vt:lpstr>Value of Coral and why it is misused?</vt:lpstr>
      <vt:lpstr>What does the product do?</vt:lpstr>
      <vt:lpstr>System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CoralProtect</dc:title>
  <dc:creator>Kartik Madan</dc:creator>
  <cp:lastModifiedBy>Kartik Madan</cp:lastModifiedBy>
  <cp:revision>22</cp:revision>
  <dcterms:created xsi:type="dcterms:W3CDTF">2019-01-08T11:32:50Z</dcterms:created>
  <dcterms:modified xsi:type="dcterms:W3CDTF">2019-01-09T10:23:59Z</dcterms:modified>
</cp:coreProperties>
</file>