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50" r:id="rId2"/>
    <p:sldId id="375" r:id="rId3"/>
    <p:sldId id="349" r:id="rId4"/>
    <p:sldId id="353" r:id="rId5"/>
    <p:sldId id="290" r:id="rId6"/>
    <p:sldId id="257" r:id="rId7"/>
    <p:sldId id="289" r:id="rId8"/>
    <p:sldId id="260" r:id="rId9"/>
    <p:sldId id="308" r:id="rId10"/>
    <p:sldId id="258" r:id="rId11"/>
    <p:sldId id="357" r:id="rId12"/>
    <p:sldId id="358" r:id="rId13"/>
    <p:sldId id="354" r:id="rId14"/>
    <p:sldId id="371" r:id="rId15"/>
    <p:sldId id="270" r:id="rId16"/>
    <p:sldId id="271" r:id="rId17"/>
    <p:sldId id="364" r:id="rId18"/>
    <p:sldId id="376" r:id="rId19"/>
    <p:sldId id="377" r:id="rId20"/>
    <p:sldId id="378" r:id="rId21"/>
    <p:sldId id="272" r:id="rId22"/>
    <p:sldId id="274" r:id="rId23"/>
    <p:sldId id="276" r:id="rId24"/>
    <p:sldId id="278" r:id="rId25"/>
    <p:sldId id="277" r:id="rId26"/>
    <p:sldId id="283" r:id="rId27"/>
    <p:sldId id="379" r:id="rId28"/>
    <p:sldId id="286" r:id="rId29"/>
    <p:sldId id="287" r:id="rId30"/>
    <p:sldId id="295" r:id="rId31"/>
    <p:sldId id="292" r:id="rId32"/>
    <p:sldId id="262" r:id="rId33"/>
    <p:sldId id="360" r:id="rId34"/>
    <p:sldId id="380" r:id="rId35"/>
    <p:sldId id="362" r:id="rId36"/>
    <p:sldId id="294" r:id="rId37"/>
    <p:sldId id="299" r:id="rId38"/>
    <p:sldId id="363" r:id="rId39"/>
    <p:sldId id="319" r:id="rId40"/>
    <p:sldId id="355" r:id="rId41"/>
    <p:sldId id="381" r:id="rId42"/>
    <p:sldId id="356" r:id="rId43"/>
    <p:sldId id="382" r:id="rId44"/>
    <p:sldId id="315" r:id="rId45"/>
    <p:sldId id="391" r:id="rId46"/>
    <p:sldId id="383" r:id="rId47"/>
    <p:sldId id="392" r:id="rId48"/>
    <p:sldId id="318" r:id="rId49"/>
    <p:sldId id="393" r:id="rId50"/>
    <p:sldId id="394" r:id="rId51"/>
    <p:sldId id="390" r:id="rId52"/>
    <p:sldId id="313" r:id="rId53"/>
    <p:sldId id="332" r:id="rId54"/>
    <p:sldId id="321" r:id="rId55"/>
    <p:sldId id="384" r:id="rId56"/>
    <p:sldId id="373" r:id="rId57"/>
    <p:sldId id="385" r:id="rId58"/>
    <p:sldId id="333" r:id="rId59"/>
    <p:sldId id="334" r:id="rId60"/>
    <p:sldId id="326" r:id="rId61"/>
    <p:sldId id="372" r:id="rId62"/>
    <p:sldId id="341" r:id="rId63"/>
    <p:sldId id="343" r:id="rId64"/>
    <p:sldId id="345" r:id="rId65"/>
    <p:sldId id="346" r:id="rId66"/>
    <p:sldId id="347" r:id="rId67"/>
    <p:sldId id="348" r:id="rId68"/>
    <p:sldId id="268" r:id="rId69"/>
    <p:sldId id="269" r:id="rId70"/>
    <p:sldId id="265" r:id="rId71"/>
    <p:sldId id="266" r:id="rId72"/>
    <p:sldId id="267" r:id="rId73"/>
    <p:sldId id="339" r:id="rId74"/>
    <p:sldId id="335" r:id="rId75"/>
    <p:sldId id="336" r:id="rId76"/>
    <p:sldId id="337" r:id="rId77"/>
    <p:sldId id="338" r:id="rId78"/>
    <p:sldId id="327" r:id="rId79"/>
    <p:sldId id="329" r:id="rId80"/>
    <p:sldId id="328" r:id="rId81"/>
    <p:sldId id="330" r:id="rId82"/>
    <p:sldId id="340" r:id="rId83"/>
    <p:sldId id="302" r:id="rId84"/>
    <p:sldId id="304" r:id="rId85"/>
    <p:sldId id="305" r:id="rId86"/>
    <p:sldId id="395" r:id="rId87"/>
    <p:sldId id="263" r:id="rId88"/>
    <p:sldId id="386" r:id="rId89"/>
    <p:sldId id="368" r:id="rId90"/>
    <p:sldId id="387" r:id="rId91"/>
    <p:sldId id="307" r:id="rId92"/>
    <p:sldId id="388" r:id="rId93"/>
    <p:sldId id="389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4120" autoAdjust="0"/>
  </p:normalViewPr>
  <p:slideViewPr>
    <p:cSldViewPr snapToGrid="0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3AA0-5B9A-42D1-A14E-B28D44F5B005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FFB24E54-E8E7-476D-87FA-059B669FDC0B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449E36BC-C499-4D61-ACF7-28F8C752585E}" type="parTrans" cxnId="{6A55ED66-F52F-40DB-A9FA-345A6CA29C53}">
      <dgm:prSet/>
      <dgm:spPr/>
      <dgm:t>
        <a:bodyPr/>
        <a:lstStyle/>
        <a:p>
          <a:endParaRPr lang="en-US"/>
        </a:p>
      </dgm:t>
    </dgm:pt>
    <dgm:pt modelId="{8B0DF8CF-A2D3-4ACE-948F-CA9FDF6BD66E}" type="sibTrans" cxnId="{6A55ED66-F52F-40DB-A9FA-345A6CA29C53}">
      <dgm:prSet/>
      <dgm:spPr/>
      <dgm:t>
        <a:bodyPr/>
        <a:lstStyle/>
        <a:p>
          <a:endParaRPr lang="en-US"/>
        </a:p>
      </dgm:t>
    </dgm:pt>
    <dgm:pt modelId="{D3933E79-F08B-4475-B4BE-BEB84A76716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0716D1B9-A83A-4AF9-A24F-809BCE149D96}" type="parTrans" cxnId="{56854D8C-FE1C-43A3-8859-920F76E80AFA}">
      <dgm:prSet/>
      <dgm:spPr/>
      <dgm:t>
        <a:bodyPr/>
        <a:lstStyle/>
        <a:p>
          <a:endParaRPr lang="en-US"/>
        </a:p>
      </dgm:t>
    </dgm:pt>
    <dgm:pt modelId="{9FFE075A-3D6B-495A-B3F7-EF67755222D4}" type="sibTrans" cxnId="{56854D8C-FE1C-43A3-8859-920F76E80AFA}">
      <dgm:prSet/>
      <dgm:spPr/>
      <dgm:t>
        <a:bodyPr/>
        <a:lstStyle/>
        <a:p>
          <a:endParaRPr lang="en-US"/>
        </a:p>
      </dgm:t>
    </dgm:pt>
    <dgm:pt modelId="{8D9A08F4-D3C0-4A78-8DA2-742328D6F93C}" type="pres">
      <dgm:prSet presAssocID="{CFF33AA0-5B9A-42D1-A14E-B28D44F5B0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6F3246E-A4AE-4C22-98CB-037799E7C593}" type="pres">
      <dgm:prSet presAssocID="{FFB24E54-E8E7-476D-87FA-059B669FDC0B}" presName="gear1" presStyleLbl="node1" presStyleIdx="0" presStyleCnt="2">
        <dgm:presLayoutVars>
          <dgm:chMax val="1"/>
          <dgm:bulletEnabled val="1"/>
        </dgm:presLayoutVars>
      </dgm:prSet>
      <dgm:spPr/>
    </dgm:pt>
    <dgm:pt modelId="{6D43BD62-D100-4373-A457-08A76055F244}" type="pres">
      <dgm:prSet presAssocID="{FFB24E54-E8E7-476D-87FA-059B669FDC0B}" presName="gear1srcNode" presStyleLbl="node1" presStyleIdx="0" presStyleCnt="2"/>
      <dgm:spPr/>
    </dgm:pt>
    <dgm:pt modelId="{906408FE-394B-4216-89A6-12C63189AD6F}" type="pres">
      <dgm:prSet presAssocID="{FFB24E54-E8E7-476D-87FA-059B669FDC0B}" presName="gear1dstNode" presStyleLbl="node1" presStyleIdx="0" presStyleCnt="2"/>
      <dgm:spPr/>
    </dgm:pt>
    <dgm:pt modelId="{2E87FD3F-C47A-41B8-AD0D-30023F47B43F}" type="pres">
      <dgm:prSet presAssocID="{D3933E79-F08B-4475-B4BE-BEB84A767164}" presName="gear2" presStyleLbl="node1" presStyleIdx="1" presStyleCnt="2">
        <dgm:presLayoutVars>
          <dgm:chMax val="1"/>
          <dgm:bulletEnabled val="1"/>
        </dgm:presLayoutVars>
      </dgm:prSet>
      <dgm:spPr/>
    </dgm:pt>
    <dgm:pt modelId="{E6D76CA9-09FF-4B6F-B6A2-5DF7A1F56958}" type="pres">
      <dgm:prSet presAssocID="{D3933E79-F08B-4475-B4BE-BEB84A767164}" presName="gear2srcNode" presStyleLbl="node1" presStyleIdx="1" presStyleCnt="2"/>
      <dgm:spPr/>
    </dgm:pt>
    <dgm:pt modelId="{1DB75160-0E17-48A8-8C11-DB91764409D7}" type="pres">
      <dgm:prSet presAssocID="{D3933E79-F08B-4475-B4BE-BEB84A767164}" presName="gear2dstNode" presStyleLbl="node1" presStyleIdx="1" presStyleCnt="2"/>
      <dgm:spPr/>
    </dgm:pt>
    <dgm:pt modelId="{AFB6A5F5-23E8-4641-BE92-9AAA55C15EA2}" type="pres">
      <dgm:prSet presAssocID="{8B0DF8CF-A2D3-4ACE-948F-CA9FDF6BD66E}" presName="connector1" presStyleLbl="sibTrans2D1" presStyleIdx="0" presStyleCnt="2"/>
      <dgm:spPr/>
    </dgm:pt>
    <dgm:pt modelId="{7A75C39D-DA6D-416F-83EC-0883629FB55C}" type="pres">
      <dgm:prSet presAssocID="{9FFE075A-3D6B-495A-B3F7-EF67755222D4}" presName="connector2" presStyleLbl="sibTrans2D1" presStyleIdx="1" presStyleCnt="2"/>
      <dgm:spPr/>
    </dgm:pt>
  </dgm:ptLst>
  <dgm:cxnLst>
    <dgm:cxn modelId="{970D3D05-D006-4010-856D-1B7A8C488334}" type="presOf" srcId="{8B0DF8CF-A2D3-4ACE-948F-CA9FDF6BD66E}" destId="{AFB6A5F5-23E8-4641-BE92-9AAA55C15EA2}" srcOrd="0" destOrd="0" presId="urn:microsoft.com/office/officeart/2005/8/layout/gear1"/>
    <dgm:cxn modelId="{950A2215-16F2-4CF3-9B41-BB3E04B55DC8}" type="presOf" srcId="{9FFE075A-3D6B-495A-B3F7-EF67755222D4}" destId="{7A75C39D-DA6D-416F-83EC-0883629FB55C}" srcOrd="0" destOrd="0" presId="urn:microsoft.com/office/officeart/2005/8/layout/gear1"/>
    <dgm:cxn modelId="{EC7A7961-19D1-4B5F-8C42-A11839CCA93E}" type="presOf" srcId="{D3933E79-F08B-4475-B4BE-BEB84A767164}" destId="{1DB75160-0E17-48A8-8C11-DB91764409D7}" srcOrd="2" destOrd="0" presId="urn:microsoft.com/office/officeart/2005/8/layout/gear1"/>
    <dgm:cxn modelId="{6A55ED66-F52F-40DB-A9FA-345A6CA29C53}" srcId="{CFF33AA0-5B9A-42D1-A14E-B28D44F5B005}" destId="{FFB24E54-E8E7-476D-87FA-059B669FDC0B}" srcOrd="0" destOrd="0" parTransId="{449E36BC-C499-4D61-ACF7-28F8C752585E}" sibTransId="{8B0DF8CF-A2D3-4ACE-948F-CA9FDF6BD66E}"/>
    <dgm:cxn modelId="{56854D8C-FE1C-43A3-8859-920F76E80AFA}" srcId="{CFF33AA0-5B9A-42D1-A14E-B28D44F5B005}" destId="{D3933E79-F08B-4475-B4BE-BEB84A767164}" srcOrd="1" destOrd="0" parTransId="{0716D1B9-A83A-4AF9-A24F-809BCE149D96}" sibTransId="{9FFE075A-3D6B-495A-B3F7-EF67755222D4}"/>
    <dgm:cxn modelId="{DD22A19D-0C63-46A5-9CCA-D85FF4065A1C}" type="presOf" srcId="{FFB24E54-E8E7-476D-87FA-059B669FDC0B}" destId="{906408FE-394B-4216-89A6-12C63189AD6F}" srcOrd="2" destOrd="0" presId="urn:microsoft.com/office/officeart/2005/8/layout/gear1"/>
    <dgm:cxn modelId="{EDDF1FC4-6FC6-4EB6-A961-84CFC27408CC}" type="presOf" srcId="{D3933E79-F08B-4475-B4BE-BEB84A767164}" destId="{E6D76CA9-09FF-4B6F-B6A2-5DF7A1F56958}" srcOrd="1" destOrd="0" presId="urn:microsoft.com/office/officeart/2005/8/layout/gear1"/>
    <dgm:cxn modelId="{307293DA-7E4B-4F0F-9914-30C4F5AFF4C8}" type="presOf" srcId="{D3933E79-F08B-4475-B4BE-BEB84A767164}" destId="{2E87FD3F-C47A-41B8-AD0D-30023F47B43F}" srcOrd="0" destOrd="0" presId="urn:microsoft.com/office/officeart/2005/8/layout/gear1"/>
    <dgm:cxn modelId="{825082EA-D091-4499-9F9D-2C3BFD3ED9EA}" type="presOf" srcId="{CFF33AA0-5B9A-42D1-A14E-B28D44F5B005}" destId="{8D9A08F4-D3C0-4A78-8DA2-742328D6F93C}" srcOrd="0" destOrd="0" presId="urn:microsoft.com/office/officeart/2005/8/layout/gear1"/>
    <dgm:cxn modelId="{3CCA8EFA-BAD8-49AB-85C2-BA247A87D350}" type="presOf" srcId="{FFB24E54-E8E7-476D-87FA-059B669FDC0B}" destId="{96F3246E-A4AE-4C22-98CB-037799E7C593}" srcOrd="0" destOrd="0" presId="urn:microsoft.com/office/officeart/2005/8/layout/gear1"/>
    <dgm:cxn modelId="{1D5E26FD-0A18-4A09-8D09-8D8BB53015DB}" type="presOf" srcId="{FFB24E54-E8E7-476D-87FA-059B669FDC0B}" destId="{6D43BD62-D100-4373-A457-08A76055F244}" srcOrd="1" destOrd="0" presId="urn:microsoft.com/office/officeart/2005/8/layout/gear1"/>
    <dgm:cxn modelId="{689B7E1D-7A57-4B00-8FF9-F7F00C9F5127}" type="presParOf" srcId="{8D9A08F4-D3C0-4A78-8DA2-742328D6F93C}" destId="{96F3246E-A4AE-4C22-98CB-037799E7C593}" srcOrd="0" destOrd="0" presId="urn:microsoft.com/office/officeart/2005/8/layout/gear1"/>
    <dgm:cxn modelId="{1D70551C-94C4-463B-BCFD-31E0DE69AFDF}" type="presParOf" srcId="{8D9A08F4-D3C0-4A78-8DA2-742328D6F93C}" destId="{6D43BD62-D100-4373-A457-08A76055F244}" srcOrd="1" destOrd="0" presId="urn:microsoft.com/office/officeart/2005/8/layout/gear1"/>
    <dgm:cxn modelId="{C0D83328-8864-499A-B782-DBEDD0F61CCA}" type="presParOf" srcId="{8D9A08F4-D3C0-4A78-8DA2-742328D6F93C}" destId="{906408FE-394B-4216-89A6-12C63189AD6F}" srcOrd="2" destOrd="0" presId="urn:microsoft.com/office/officeart/2005/8/layout/gear1"/>
    <dgm:cxn modelId="{0BD76523-91AB-47E8-9850-AAEFD93B69F1}" type="presParOf" srcId="{8D9A08F4-D3C0-4A78-8DA2-742328D6F93C}" destId="{2E87FD3F-C47A-41B8-AD0D-30023F47B43F}" srcOrd="3" destOrd="0" presId="urn:microsoft.com/office/officeart/2005/8/layout/gear1"/>
    <dgm:cxn modelId="{A3289832-08B0-4A57-8A0D-E8B5AC12FEB5}" type="presParOf" srcId="{8D9A08F4-D3C0-4A78-8DA2-742328D6F93C}" destId="{E6D76CA9-09FF-4B6F-B6A2-5DF7A1F56958}" srcOrd="4" destOrd="0" presId="urn:microsoft.com/office/officeart/2005/8/layout/gear1"/>
    <dgm:cxn modelId="{2D23F409-E145-492D-9593-D715F2E6A46F}" type="presParOf" srcId="{8D9A08F4-D3C0-4A78-8DA2-742328D6F93C}" destId="{1DB75160-0E17-48A8-8C11-DB91764409D7}" srcOrd="5" destOrd="0" presId="urn:microsoft.com/office/officeart/2005/8/layout/gear1"/>
    <dgm:cxn modelId="{FB0736F7-6234-4DD8-BABF-5D611E15F4A0}" type="presParOf" srcId="{8D9A08F4-D3C0-4A78-8DA2-742328D6F93C}" destId="{AFB6A5F5-23E8-4641-BE92-9AAA55C15EA2}" srcOrd="6" destOrd="0" presId="urn:microsoft.com/office/officeart/2005/8/layout/gear1"/>
    <dgm:cxn modelId="{20EE8347-6328-4513-AF65-85668C3EDF3C}" type="presParOf" srcId="{8D9A08F4-D3C0-4A78-8DA2-742328D6F93C}" destId="{7A75C39D-DA6D-416F-83EC-0883629FB55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303DE-3FC1-4F49-BCA8-F208865BC4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C2C8B-2AE9-4834-BB3D-DE9C38DA2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Few collaborators</a:t>
          </a:r>
        </a:p>
      </dgm:t>
    </dgm:pt>
    <dgm:pt modelId="{82A45F03-68F5-4448-8100-0D29A0F38C73}" type="parTrans" cxnId="{C33C2B4B-990D-4308-B68E-3C578B3AB56D}">
      <dgm:prSet/>
      <dgm:spPr/>
      <dgm:t>
        <a:bodyPr/>
        <a:lstStyle/>
        <a:p>
          <a:endParaRPr lang="en-US"/>
        </a:p>
      </dgm:t>
    </dgm:pt>
    <dgm:pt modelId="{9D58A1FE-6C0E-475E-90A0-F218296EC104}" type="sibTrans" cxnId="{C33C2B4B-990D-4308-B68E-3C578B3AB56D}">
      <dgm:prSet/>
      <dgm:spPr/>
      <dgm:t>
        <a:bodyPr/>
        <a:lstStyle/>
        <a:p>
          <a:endParaRPr lang="en-US"/>
        </a:p>
      </dgm:t>
    </dgm:pt>
    <dgm:pt modelId="{829679EE-2D07-47E6-A888-4B999826B1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Decision-making points</a:t>
          </a:r>
        </a:p>
      </dgm:t>
    </dgm:pt>
    <dgm:pt modelId="{75F71B93-2654-4D52-8435-A58CA9BE6CFD}" type="parTrans" cxnId="{22985531-66DC-4515-B018-82973F3B53DC}">
      <dgm:prSet/>
      <dgm:spPr/>
      <dgm:t>
        <a:bodyPr/>
        <a:lstStyle/>
        <a:p>
          <a:endParaRPr lang="en-US"/>
        </a:p>
      </dgm:t>
    </dgm:pt>
    <dgm:pt modelId="{2B278926-89AA-4C76-BB08-48150982717D}" type="sibTrans" cxnId="{22985531-66DC-4515-B018-82973F3B53DC}">
      <dgm:prSet/>
      <dgm:spPr/>
      <dgm:t>
        <a:bodyPr/>
        <a:lstStyle/>
        <a:p>
          <a:endParaRPr lang="en-US"/>
        </a:p>
      </dgm:t>
    </dgm:pt>
    <dgm:pt modelId="{30945D59-A599-4FEF-B672-93CBA02536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“</a:t>
          </a:r>
          <a:r>
            <a:rPr lang="en-US" sz="2400" dirty="0"/>
            <a:t>Read-decide-act”</a:t>
          </a:r>
          <a:endParaRPr lang="en-US" sz="2200" dirty="0"/>
        </a:p>
      </dgm:t>
    </dgm:pt>
    <dgm:pt modelId="{E99FE71A-7334-470D-A1C2-A99B3BB9D476}" type="parTrans" cxnId="{FE8AEB42-4B8E-4072-98A5-17464A5F2C62}">
      <dgm:prSet/>
      <dgm:spPr/>
      <dgm:t>
        <a:bodyPr/>
        <a:lstStyle/>
        <a:p>
          <a:endParaRPr lang="en-US"/>
        </a:p>
      </dgm:t>
    </dgm:pt>
    <dgm:pt modelId="{91C0F25A-B79C-440E-A77D-7500ADA04A05}" type="sibTrans" cxnId="{FE8AEB42-4B8E-4072-98A5-17464A5F2C62}">
      <dgm:prSet/>
      <dgm:spPr/>
      <dgm:t>
        <a:bodyPr/>
        <a:lstStyle/>
        <a:p>
          <a:endParaRPr lang="en-US"/>
        </a:p>
      </dgm:t>
    </dgm:pt>
    <dgm:pt modelId="{E1EA06BB-564E-4EF0-83CB-AA1E6BDC2FC6}" type="pres">
      <dgm:prSet presAssocID="{EF2303DE-3FC1-4F49-BCA8-F208865BC45A}" presName="root" presStyleCnt="0">
        <dgm:presLayoutVars>
          <dgm:dir/>
          <dgm:resizeHandles val="exact"/>
        </dgm:presLayoutVars>
      </dgm:prSet>
      <dgm:spPr/>
    </dgm:pt>
    <dgm:pt modelId="{6D3F2135-3C42-4563-BDB5-24926044BEDF}" type="pres">
      <dgm:prSet presAssocID="{B15C2C8B-2AE9-4834-BB3D-DE9C38DA25D7}" presName="compNode" presStyleCnt="0"/>
      <dgm:spPr/>
    </dgm:pt>
    <dgm:pt modelId="{699ACEE2-5A56-49CA-B950-0201338F6525}" type="pres">
      <dgm:prSet presAssocID="{B15C2C8B-2AE9-4834-BB3D-DE9C38DA25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958FF1-8A4F-4272-BE08-1199A9FE4EBD}" type="pres">
      <dgm:prSet presAssocID="{B15C2C8B-2AE9-4834-BB3D-DE9C38DA25D7}" presName="spaceRect" presStyleCnt="0"/>
      <dgm:spPr/>
    </dgm:pt>
    <dgm:pt modelId="{A19191D6-4682-4DD8-8020-2B122F51F44F}" type="pres">
      <dgm:prSet presAssocID="{B15C2C8B-2AE9-4834-BB3D-DE9C38DA25D7}" presName="textRect" presStyleLbl="revTx" presStyleIdx="0" presStyleCnt="3" custLinFactNeighborX="2617" custLinFactNeighborY="4843">
        <dgm:presLayoutVars>
          <dgm:chMax val="1"/>
          <dgm:chPref val="1"/>
        </dgm:presLayoutVars>
      </dgm:prSet>
      <dgm:spPr/>
    </dgm:pt>
    <dgm:pt modelId="{66AFEED6-B57A-41B1-9CCF-700AA8C95A56}" type="pres">
      <dgm:prSet presAssocID="{9D58A1FE-6C0E-475E-90A0-F218296EC104}" presName="sibTrans" presStyleCnt="0"/>
      <dgm:spPr/>
    </dgm:pt>
    <dgm:pt modelId="{BC04ADF8-14E8-4AA4-8D26-C9DE4BA41F7C}" type="pres">
      <dgm:prSet presAssocID="{829679EE-2D07-47E6-A888-4B999826B160}" presName="compNode" presStyleCnt="0"/>
      <dgm:spPr/>
    </dgm:pt>
    <dgm:pt modelId="{44292013-E751-4517-84F6-F7F79A2BA1B3}" type="pres">
      <dgm:prSet presAssocID="{829679EE-2D07-47E6-A888-4B999826B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F05457D-9B6C-4D73-AF78-A0FA48001430}" type="pres">
      <dgm:prSet presAssocID="{829679EE-2D07-47E6-A888-4B999826B160}" presName="spaceRect" presStyleCnt="0"/>
      <dgm:spPr/>
    </dgm:pt>
    <dgm:pt modelId="{0C403A29-F660-4B3F-90BC-A525F6917F8D}" type="pres">
      <dgm:prSet presAssocID="{829679EE-2D07-47E6-A888-4B999826B160}" presName="textRect" presStyleLbl="revTx" presStyleIdx="1" presStyleCnt="3" custLinFactNeighborX="0" custLinFactNeighborY="2419">
        <dgm:presLayoutVars>
          <dgm:chMax val="1"/>
          <dgm:chPref val="1"/>
        </dgm:presLayoutVars>
      </dgm:prSet>
      <dgm:spPr/>
    </dgm:pt>
    <dgm:pt modelId="{15D6E002-640C-45EE-8F9A-519BDC5C23E5}" type="pres">
      <dgm:prSet presAssocID="{2B278926-89AA-4C76-BB08-48150982717D}" presName="sibTrans" presStyleCnt="0"/>
      <dgm:spPr/>
    </dgm:pt>
    <dgm:pt modelId="{D75FBE5F-D636-4759-97C3-BA6D29DEE0D3}" type="pres">
      <dgm:prSet presAssocID="{30945D59-A599-4FEF-B672-93CBA02536E4}" presName="compNode" presStyleCnt="0"/>
      <dgm:spPr/>
    </dgm:pt>
    <dgm:pt modelId="{A0029793-973F-4FA0-9CB7-0EF4C9B7E65F}" type="pres">
      <dgm:prSet presAssocID="{30945D59-A599-4FEF-B672-93CBA02536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77DB3BB-AC3E-498E-9367-EF0AC1940C81}" type="pres">
      <dgm:prSet presAssocID="{30945D59-A599-4FEF-B672-93CBA02536E4}" presName="spaceRect" presStyleCnt="0"/>
      <dgm:spPr/>
    </dgm:pt>
    <dgm:pt modelId="{4DE5C224-8DDC-4152-A5B2-BC4A41582D96}" type="pres">
      <dgm:prSet presAssocID="{30945D59-A599-4FEF-B672-93CBA02536E4}" presName="textRect" presStyleLbl="revTx" presStyleIdx="2" presStyleCnt="3" custLinFactNeighborY="2420">
        <dgm:presLayoutVars>
          <dgm:chMax val="1"/>
          <dgm:chPref val="1"/>
        </dgm:presLayoutVars>
      </dgm:prSet>
      <dgm:spPr/>
    </dgm:pt>
  </dgm:ptLst>
  <dgm:cxnLst>
    <dgm:cxn modelId="{8576401F-2A3A-4E0A-8ACC-8A4C08E8B9F6}" type="presOf" srcId="{30945D59-A599-4FEF-B672-93CBA02536E4}" destId="{4DE5C224-8DDC-4152-A5B2-BC4A41582D96}" srcOrd="0" destOrd="0" presId="urn:microsoft.com/office/officeart/2018/2/layout/IconLabelList"/>
    <dgm:cxn modelId="{79191D20-59DC-4F47-898A-66D68B623D1C}" type="presOf" srcId="{EF2303DE-3FC1-4F49-BCA8-F208865BC45A}" destId="{E1EA06BB-564E-4EF0-83CB-AA1E6BDC2FC6}" srcOrd="0" destOrd="0" presId="urn:microsoft.com/office/officeart/2018/2/layout/IconLabelList"/>
    <dgm:cxn modelId="{22985531-66DC-4515-B018-82973F3B53DC}" srcId="{EF2303DE-3FC1-4F49-BCA8-F208865BC45A}" destId="{829679EE-2D07-47E6-A888-4B999826B160}" srcOrd="1" destOrd="0" parTransId="{75F71B93-2654-4D52-8435-A58CA9BE6CFD}" sibTransId="{2B278926-89AA-4C76-BB08-48150982717D}"/>
    <dgm:cxn modelId="{FE8AEB42-4B8E-4072-98A5-17464A5F2C62}" srcId="{EF2303DE-3FC1-4F49-BCA8-F208865BC45A}" destId="{30945D59-A599-4FEF-B672-93CBA02536E4}" srcOrd="2" destOrd="0" parTransId="{E99FE71A-7334-470D-A1C2-A99B3BB9D476}" sibTransId="{91C0F25A-B79C-440E-A77D-7500ADA04A05}"/>
    <dgm:cxn modelId="{C33C2B4B-990D-4308-B68E-3C578B3AB56D}" srcId="{EF2303DE-3FC1-4F49-BCA8-F208865BC45A}" destId="{B15C2C8B-2AE9-4834-BB3D-DE9C38DA25D7}" srcOrd="0" destOrd="0" parTransId="{82A45F03-68F5-4448-8100-0D29A0F38C73}" sibTransId="{9D58A1FE-6C0E-475E-90A0-F218296EC104}"/>
    <dgm:cxn modelId="{BE2CEB81-C19F-4C76-88EB-B19494C3FBAA}" type="presOf" srcId="{829679EE-2D07-47E6-A888-4B999826B160}" destId="{0C403A29-F660-4B3F-90BC-A525F6917F8D}" srcOrd="0" destOrd="0" presId="urn:microsoft.com/office/officeart/2018/2/layout/IconLabelList"/>
    <dgm:cxn modelId="{21B502F3-F177-4985-A0CF-8A61183F7BBC}" type="presOf" srcId="{B15C2C8B-2AE9-4834-BB3D-DE9C38DA25D7}" destId="{A19191D6-4682-4DD8-8020-2B122F51F44F}" srcOrd="0" destOrd="0" presId="urn:microsoft.com/office/officeart/2018/2/layout/IconLabelList"/>
    <dgm:cxn modelId="{4A38863C-552C-4BB6-B474-22A32D900533}" type="presParOf" srcId="{E1EA06BB-564E-4EF0-83CB-AA1E6BDC2FC6}" destId="{6D3F2135-3C42-4563-BDB5-24926044BEDF}" srcOrd="0" destOrd="0" presId="urn:microsoft.com/office/officeart/2018/2/layout/IconLabelList"/>
    <dgm:cxn modelId="{D8C99E60-04C9-4851-BBE2-EA2BB9655216}" type="presParOf" srcId="{6D3F2135-3C42-4563-BDB5-24926044BEDF}" destId="{699ACEE2-5A56-49CA-B950-0201338F6525}" srcOrd="0" destOrd="0" presId="urn:microsoft.com/office/officeart/2018/2/layout/IconLabelList"/>
    <dgm:cxn modelId="{B173B709-8D1C-42E6-B5F0-67F67F745044}" type="presParOf" srcId="{6D3F2135-3C42-4563-BDB5-24926044BEDF}" destId="{86958FF1-8A4F-4272-BE08-1199A9FE4EBD}" srcOrd="1" destOrd="0" presId="urn:microsoft.com/office/officeart/2018/2/layout/IconLabelList"/>
    <dgm:cxn modelId="{06208F5A-C54C-4DE3-9304-7232FC18C052}" type="presParOf" srcId="{6D3F2135-3C42-4563-BDB5-24926044BEDF}" destId="{A19191D6-4682-4DD8-8020-2B122F51F44F}" srcOrd="2" destOrd="0" presId="urn:microsoft.com/office/officeart/2018/2/layout/IconLabelList"/>
    <dgm:cxn modelId="{A13007E5-5073-4110-9A25-AC79DF6A4AF8}" type="presParOf" srcId="{E1EA06BB-564E-4EF0-83CB-AA1E6BDC2FC6}" destId="{66AFEED6-B57A-41B1-9CCF-700AA8C95A56}" srcOrd="1" destOrd="0" presId="urn:microsoft.com/office/officeart/2018/2/layout/IconLabelList"/>
    <dgm:cxn modelId="{DC581896-D20B-4F87-BCCC-6DC4B429C92F}" type="presParOf" srcId="{E1EA06BB-564E-4EF0-83CB-AA1E6BDC2FC6}" destId="{BC04ADF8-14E8-4AA4-8D26-C9DE4BA41F7C}" srcOrd="2" destOrd="0" presId="urn:microsoft.com/office/officeart/2018/2/layout/IconLabelList"/>
    <dgm:cxn modelId="{9ECF17B9-6743-4D6D-BA05-3D56E9CB15A3}" type="presParOf" srcId="{BC04ADF8-14E8-4AA4-8D26-C9DE4BA41F7C}" destId="{44292013-E751-4517-84F6-F7F79A2BA1B3}" srcOrd="0" destOrd="0" presId="urn:microsoft.com/office/officeart/2018/2/layout/IconLabelList"/>
    <dgm:cxn modelId="{E0693E0C-72DB-430B-901E-7F90FD5E4D02}" type="presParOf" srcId="{BC04ADF8-14E8-4AA4-8D26-C9DE4BA41F7C}" destId="{CF05457D-9B6C-4D73-AF78-A0FA48001430}" srcOrd="1" destOrd="0" presId="urn:microsoft.com/office/officeart/2018/2/layout/IconLabelList"/>
    <dgm:cxn modelId="{03BE8FD3-88D8-4DB9-882D-90554BED4222}" type="presParOf" srcId="{BC04ADF8-14E8-4AA4-8D26-C9DE4BA41F7C}" destId="{0C403A29-F660-4B3F-90BC-A525F6917F8D}" srcOrd="2" destOrd="0" presId="urn:microsoft.com/office/officeart/2018/2/layout/IconLabelList"/>
    <dgm:cxn modelId="{02E3F383-3F50-43DA-8532-584C2806ACAB}" type="presParOf" srcId="{E1EA06BB-564E-4EF0-83CB-AA1E6BDC2FC6}" destId="{15D6E002-640C-45EE-8F9A-519BDC5C23E5}" srcOrd="3" destOrd="0" presId="urn:microsoft.com/office/officeart/2018/2/layout/IconLabelList"/>
    <dgm:cxn modelId="{73322CE0-F789-4268-8064-A5B4B3687DE3}" type="presParOf" srcId="{E1EA06BB-564E-4EF0-83CB-AA1E6BDC2FC6}" destId="{D75FBE5F-D636-4759-97C3-BA6D29DEE0D3}" srcOrd="4" destOrd="0" presId="urn:microsoft.com/office/officeart/2018/2/layout/IconLabelList"/>
    <dgm:cxn modelId="{31AF3859-A3B3-4B93-BA10-2CBAD53B638C}" type="presParOf" srcId="{D75FBE5F-D636-4759-97C3-BA6D29DEE0D3}" destId="{A0029793-973F-4FA0-9CB7-0EF4C9B7E65F}" srcOrd="0" destOrd="0" presId="urn:microsoft.com/office/officeart/2018/2/layout/IconLabelList"/>
    <dgm:cxn modelId="{BB2F1A84-A590-4114-99E4-0716C191D45A}" type="presParOf" srcId="{D75FBE5F-D636-4759-97C3-BA6D29DEE0D3}" destId="{877DB3BB-AC3E-498E-9367-EF0AC1940C81}" srcOrd="1" destOrd="0" presId="urn:microsoft.com/office/officeart/2018/2/layout/IconLabelList"/>
    <dgm:cxn modelId="{E1892DC1-0B92-4316-B4A2-82CFE0ABEF89}" type="presParOf" srcId="{D75FBE5F-D636-4759-97C3-BA6D29DEE0D3}" destId="{4DE5C224-8DDC-4152-A5B2-BC4A41582D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125F9C-FB3F-4AF2-B3FA-D613B6747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DB9394-233F-4BB6-A1A2-20537FD388B5}">
      <dgm:prSet custT="1"/>
      <dgm:spPr/>
      <dgm:t>
        <a:bodyPr/>
        <a:lstStyle/>
        <a:p>
          <a:r>
            <a:rPr lang="en-US" sz="2800" i="1" dirty="0"/>
            <a:t>Prerequisites for testing the database</a:t>
          </a:r>
        </a:p>
      </dgm:t>
    </dgm:pt>
    <dgm:pt modelId="{DA58D0E3-4DEA-4D62-9C1B-2C2450DA87BE}" type="parTrans" cxnId="{F772B1FB-8345-4587-B0E2-F5A7CCC3F18E}">
      <dgm:prSet/>
      <dgm:spPr/>
      <dgm:t>
        <a:bodyPr/>
        <a:lstStyle/>
        <a:p>
          <a:endParaRPr lang="en-US"/>
        </a:p>
      </dgm:t>
    </dgm:pt>
    <dgm:pt modelId="{CD5EB3BA-F466-4EF7-8DB4-AA22C66BD15A}" type="sibTrans" cxnId="{F772B1FB-8345-4587-B0E2-F5A7CCC3F18E}">
      <dgm:prSet/>
      <dgm:spPr/>
      <dgm:t>
        <a:bodyPr/>
        <a:lstStyle/>
        <a:p>
          <a:endParaRPr lang="en-US"/>
        </a:p>
      </dgm:t>
    </dgm:pt>
    <dgm:pt modelId="{758DF72C-3FE6-4767-81CC-50867BC5F22F}">
      <dgm:prSet custT="1"/>
      <dgm:spPr/>
      <dgm:t>
        <a:bodyPr/>
        <a:lstStyle/>
        <a:p>
          <a:r>
            <a:rPr lang="en-US" sz="2800" i="1" dirty="0"/>
            <a:t>Database testing best practices</a:t>
          </a:r>
        </a:p>
      </dgm:t>
    </dgm:pt>
    <dgm:pt modelId="{C7B418FD-61EF-48BB-84FA-3A9BFE915FFE}" type="parTrans" cxnId="{0FD0223A-2889-41DF-AA21-C150BD39B539}">
      <dgm:prSet/>
      <dgm:spPr/>
      <dgm:t>
        <a:bodyPr/>
        <a:lstStyle/>
        <a:p>
          <a:endParaRPr lang="en-US"/>
        </a:p>
      </dgm:t>
    </dgm:pt>
    <dgm:pt modelId="{CA2A34F8-EB35-4A4F-A837-379D065A2FF0}" type="sibTrans" cxnId="{0FD0223A-2889-41DF-AA21-C150BD39B539}">
      <dgm:prSet/>
      <dgm:spPr/>
      <dgm:t>
        <a:bodyPr/>
        <a:lstStyle/>
        <a:p>
          <a:endParaRPr lang="en-US"/>
        </a:p>
      </dgm:t>
    </dgm:pt>
    <dgm:pt modelId="{50CF82A4-BB60-4CCC-A9D9-6329F3D35D0D}">
      <dgm:prSet custT="1"/>
      <dgm:spPr/>
      <dgm:t>
        <a:bodyPr/>
        <a:lstStyle/>
        <a:p>
          <a:r>
            <a:rPr lang="en-US" sz="2800" i="1" dirty="0"/>
            <a:t>Test data life cycle</a:t>
          </a:r>
        </a:p>
      </dgm:t>
    </dgm:pt>
    <dgm:pt modelId="{C3589610-9795-4A78-B5C9-B29AAA576C13}" type="parTrans" cxnId="{FD6F50CC-0330-42A6-85CA-F02275F6D368}">
      <dgm:prSet/>
      <dgm:spPr/>
      <dgm:t>
        <a:bodyPr/>
        <a:lstStyle/>
        <a:p>
          <a:endParaRPr lang="en-US"/>
        </a:p>
      </dgm:t>
    </dgm:pt>
    <dgm:pt modelId="{1DCAA5C6-5F4A-46A1-B0B9-5ED4799DFB8F}" type="sibTrans" cxnId="{FD6F50CC-0330-42A6-85CA-F02275F6D368}">
      <dgm:prSet/>
      <dgm:spPr/>
      <dgm:t>
        <a:bodyPr/>
        <a:lstStyle/>
        <a:p>
          <a:endParaRPr lang="en-US"/>
        </a:p>
      </dgm:t>
    </dgm:pt>
    <dgm:pt modelId="{DDFE17C6-9231-43A1-B997-ACB850BE4063}">
      <dgm:prSet custT="1"/>
      <dgm:spPr/>
      <dgm:t>
        <a:bodyPr/>
        <a:lstStyle/>
        <a:p>
          <a:r>
            <a:rPr lang="en-US" sz="2800" i="1" dirty="0"/>
            <a:t>Managing database transactions in tests</a:t>
          </a:r>
        </a:p>
      </dgm:t>
    </dgm:pt>
    <dgm:pt modelId="{E0A64117-8F72-4CDB-BDA6-DC413A871056}" type="parTrans" cxnId="{D72E8284-C810-4DC1-8112-783CFCFFE015}">
      <dgm:prSet/>
      <dgm:spPr/>
      <dgm:t>
        <a:bodyPr/>
        <a:lstStyle/>
        <a:p>
          <a:endParaRPr lang="en-US"/>
        </a:p>
      </dgm:t>
    </dgm:pt>
    <dgm:pt modelId="{F1AFCDC7-67E0-489C-9C86-BC0C3E94DECF}" type="sibTrans" cxnId="{D72E8284-C810-4DC1-8112-783CFCFFE015}">
      <dgm:prSet/>
      <dgm:spPr/>
      <dgm:t>
        <a:bodyPr/>
        <a:lstStyle/>
        <a:p>
          <a:endParaRPr lang="en-US"/>
        </a:p>
      </dgm:t>
    </dgm:pt>
    <dgm:pt modelId="{6A97B35A-9F48-4306-83F0-162AF8864A29}" type="pres">
      <dgm:prSet presAssocID="{DB125F9C-FB3F-4AF2-B3FA-D613B6747D92}" presName="linear" presStyleCnt="0">
        <dgm:presLayoutVars>
          <dgm:animLvl val="lvl"/>
          <dgm:resizeHandles val="exact"/>
        </dgm:presLayoutVars>
      </dgm:prSet>
      <dgm:spPr/>
    </dgm:pt>
    <dgm:pt modelId="{6C8C9B63-8C45-4BA0-92A2-22B606E19FC2}" type="pres">
      <dgm:prSet presAssocID="{24DB9394-233F-4BB6-A1A2-20537FD388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BFFEB1-B509-4DCE-B770-11AD2BC97F49}" type="pres">
      <dgm:prSet presAssocID="{CD5EB3BA-F466-4EF7-8DB4-AA22C66BD15A}" presName="spacer" presStyleCnt="0"/>
      <dgm:spPr/>
    </dgm:pt>
    <dgm:pt modelId="{3BA42DD2-0294-4979-985B-CCAA4E2021B2}" type="pres">
      <dgm:prSet presAssocID="{758DF72C-3FE6-4767-81CC-50867BC5F2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D8FC9-A39D-4D29-884C-A114ED920A49}" type="pres">
      <dgm:prSet presAssocID="{CA2A34F8-EB35-4A4F-A837-379D065A2FF0}" presName="spacer" presStyleCnt="0"/>
      <dgm:spPr/>
    </dgm:pt>
    <dgm:pt modelId="{76A17C09-07B1-45D4-BC7B-E2F042FBBF1F}" type="pres">
      <dgm:prSet presAssocID="{50CF82A4-BB60-4CCC-A9D9-6329F3D35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69DF23-B24F-4F92-8978-C0AB81DD1AED}" type="pres">
      <dgm:prSet presAssocID="{1DCAA5C6-5F4A-46A1-B0B9-5ED4799DFB8F}" presName="spacer" presStyleCnt="0"/>
      <dgm:spPr/>
    </dgm:pt>
    <dgm:pt modelId="{2FED6DCC-BAEE-440F-B53F-698AFA4919D1}" type="pres">
      <dgm:prSet presAssocID="{DDFE17C6-9231-43A1-B997-ACB850BE40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0223A-2889-41DF-AA21-C150BD39B539}" srcId="{DB125F9C-FB3F-4AF2-B3FA-D613B6747D92}" destId="{758DF72C-3FE6-4767-81CC-50867BC5F22F}" srcOrd="1" destOrd="0" parTransId="{C7B418FD-61EF-48BB-84FA-3A9BFE915FFE}" sibTransId="{CA2A34F8-EB35-4A4F-A837-379D065A2FF0}"/>
    <dgm:cxn modelId="{541D4168-0BBA-4AB6-B495-6F4369FE0296}" type="presOf" srcId="{DB125F9C-FB3F-4AF2-B3FA-D613B6747D92}" destId="{6A97B35A-9F48-4306-83F0-162AF8864A29}" srcOrd="0" destOrd="0" presId="urn:microsoft.com/office/officeart/2005/8/layout/vList2"/>
    <dgm:cxn modelId="{16D07670-64B8-48D6-902D-57826A6B532A}" type="presOf" srcId="{DDFE17C6-9231-43A1-B997-ACB850BE4063}" destId="{2FED6DCC-BAEE-440F-B53F-698AFA4919D1}" srcOrd="0" destOrd="0" presId="urn:microsoft.com/office/officeart/2005/8/layout/vList2"/>
    <dgm:cxn modelId="{0DB95E79-3D94-4133-A8DA-90C409F5DA27}" type="presOf" srcId="{24DB9394-233F-4BB6-A1A2-20537FD388B5}" destId="{6C8C9B63-8C45-4BA0-92A2-22B606E19FC2}" srcOrd="0" destOrd="0" presId="urn:microsoft.com/office/officeart/2005/8/layout/vList2"/>
    <dgm:cxn modelId="{D72E8284-C810-4DC1-8112-783CFCFFE015}" srcId="{DB125F9C-FB3F-4AF2-B3FA-D613B6747D92}" destId="{DDFE17C6-9231-43A1-B997-ACB850BE4063}" srcOrd="3" destOrd="0" parTransId="{E0A64117-8F72-4CDB-BDA6-DC413A871056}" sibTransId="{F1AFCDC7-67E0-489C-9C86-BC0C3E94DECF}"/>
    <dgm:cxn modelId="{6978D58A-8DCB-476D-8455-85CF7CB5628E}" type="presOf" srcId="{758DF72C-3FE6-4767-81CC-50867BC5F22F}" destId="{3BA42DD2-0294-4979-985B-CCAA4E2021B2}" srcOrd="0" destOrd="0" presId="urn:microsoft.com/office/officeart/2005/8/layout/vList2"/>
    <dgm:cxn modelId="{94DE86B4-E715-4766-B775-193DC5308D58}" type="presOf" srcId="{50CF82A4-BB60-4CCC-A9D9-6329F3D35D0D}" destId="{76A17C09-07B1-45D4-BC7B-E2F042FBBF1F}" srcOrd="0" destOrd="0" presId="urn:microsoft.com/office/officeart/2005/8/layout/vList2"/>
    <dgm:cxn modelId="{FD6F50CC-0330-42A6-85CA-F02275F6D368}" srcId="{DB125F9C-FB3F-4AF2-B3FA-D613B6747D92}" destId="{50CF82A4-BB60-4CCC-A9D9-6329F3D35D0D}" srcOrd="2" destOrd="0" parTransId="{C3589610-9795-4A78-B5C9-B29AAA576C13}" sibTransId="{1DCAA5C6-5F4A-46A1-B0B9-5ED4799DFB8F}"/>
    <dgm:cxn modelId="{F772B1FB-8345-4587-B0E2-F5A7CCC3F18E}" srcId="{DB125F9C-FB3F-4AF2-B3FA-D613B6747D92}" destId="{24DB9394-233F-4BB6-A1A2-20537FD388B5}" srcOrd="0" destOrd="0" parTransId="{DA58D0E3-4DEA-4D62-9C1B-2C2450DA87BE}" sibTransId="{CD5EB3BA-F466-4EF7-8DB4-AA22C66BD15A}"/>
    <dgm:cxn modelId="{1F4DC1ED-F700-4489-B1B6-A0641BC75DB2}" type="presParOf" srcId="{6A97B35A-9F48-4306-83F0-162AF8864A29}" destId="{6C8C9B63-8C45-4BA0-92A2-22B606E19FC2}" srcOrd="0" destOrd="0" presId="urn:microsoft.com/office/officeart/2005/8/layout/vList2"/>
    <dgm:cxn modelId="{0717287A-4F37-4CDC-9009-F7AF63DA0BCE}" type="presParOf" srcId="{6A97B35A-9F48-4306-83F0-162AF8864A29}" destId="{FABFFEB1-B509-4DCE-B770-11AD2BC97F49}" srcOrd="1" destOrd="0" presId="urn:microsoft.com/office/officeart/2005/8/layout/vList2"/>
    <dgm:cxn modelId="{ECAE8FC2-90DC-48A1-A872-F5F6A9CA8392}" type="presParOf" srcId="{6A97B35A-9F48-4306-83F0-162AF8864A29}" destId="{3BA42DD2-0294-4979-985B-CCAA4E2021B2}" srcOrd="2" destOrd="0" presId="urn:microsoft.com/office/officeart/2005/8/layout/vList2"/>
    <dgm:cxn modelId="{111FDE8A-DDBE-43A7-A5BC-93885A4E718D}" type="presParOf" srcId="{6A97B35A-9F48-4306-83F0-162AF8864A29}" destId="{F6AD8FC9-A39D-4D29-884C-A114ED920A49}" srcOrd="3" destOrd="0" presId="urn:microsoft.com/office/officeart/2005/8/layout/vList2"/>
    <dgm:cxn modelId="{B7E8CDC0-2636-4F30-A873-AE5984A2D656}" type="presParOf" srcId="{6A97B35A-9F48-4306-83F0-162AF8864A29}" destId="{76A17C09-07B1-45D4-BC7B-E2F042FBBF1F}" srcOrd="4" destOrd="0" presId="urn:microsoft.com/office/officeart/2005/8/layout/vList2"/>
    <dgm:cxn modelId="{2716F4A7-42A1-4DC5-B15F-A6F766046B4F}" type="presParOf" srcId="{6A97B35A-9F48-4306-83F0-162AF8864A29}" destId="{2A69DF23-B24F-4F92-8978-C0AB81DD1AED}" srcOrd="5" destOrd="0" presId="urn:microsoft.com/office/officeart/2005/8/layout/vList2"/>
    <dgm:cxn modelId="{DBBFE6C0-5774-463F-9012-1673FD312B18}" type="presParOf" srcId="{6A97B35A-9F48-4306-83F0-162AF8864A29}" destId="{2FED6DCC-BAEE-440F-B53F-698AFA4919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98B14-1242-480D-A48D-0DB2961F0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22C3A9-7CCD-40F3-A3FA-1824EA3CB4FF}">
      <dgm:prSet custT="1"/>
      <dgm:spPr/>
      <dgm:t>
        <a:bodyPr/>
        <a:lstStyle/>
        <a:p>
          <a:r>
            <a:rPr lang="en-US" sz="2800" dirty="0"/>
            <a:t>Output-based testing</a:t>
          </a:r>
        </a:p>
      </dgm:t>
    </dgm:pt>
    <dgm:pt modelId="{AF25EED6-CEFC-4987-B883-E373A24303BE}" type="parTrans" cxnId="{23ABA8BF-5B08-4112-9B82-9FA5965639E1}">
      <dgm:prSet/>
      <dgm:spPr/>
      <dgm:t>
        <a:bodyPr/>
        <a:lstStyle/>
        <a:p>
          <a:endParaRPr lang="en-US"/>
        </a:p>
      </dgm:t>
    </dgm:pt>
    <dgm:pt modelId="{66D55BAB-B991-4597-ACB8-3ADBFF55677F}" type="sibTrans" cxnId="{23ABA8BF-5B08-4112-9B82-9FA5965639E1}">
      <dgm:prSet/>
      <dgm:spPr/>
      <dgm:t>
        <a:bodyPr/>
        <a:lstStyle/>
        <a:p>
          <a:endParaRPr lang="en-US"/>
        </a:p>
      </dgm:t>
    </dgm:pt>
    <dgm:pt modelId="{3EAA121D-F87A-4C7F-8D30-1424F6F262B1}">
      <dgm:prSet custT="1"/>
      <dgm:spPr/>
      <dgm:t>
        <a:bodyPr/>
        <a:lstStyle/>
        <a:p>
          <a:r>
            <a:rPr lang="en-US" sz="2800" dirty="0"/>
            <a:t>State-based testing</a:t>
          </a:r>
        </a:p>
      </dgm:t>
    </dgm:pt>
    <dgm:pt modelId="{0EECB320-66C1-49D4-B5BD-9A01CC51FA5B}" type="parTrans" cxnId="{BF73210D-4532-498C-8610-D2B0E51FC137}">
      <dgm:prSet/>
      <dgm:spPr/>
      <dgm:t>
        <a:bodyPr/>
        <a:lstStyle/>
        <a:p>
          <a:endParaRPr lang="en-US"/>
        </a:p>
      </dgm:t>
    </dgm:pt>
    <dgm:pt modelId="{79C66991-FB65-4F6F-B7D7-F27E30DCC171}" type="sibTrans" cxnId="{BF73210D-4532-498C-8610-D2B0E51FC137}">
      <dgm:prSet/>
      <dgm:spPr/>
      <dgm:t>
        <a:bodyPr/>
        <a:lstStyle/>
        <a:p>
          <a:endParaRPr lang="en-US"/>
        </a:p>
      </dgm:t>
    </dgm:pt>
    <dgm:pt modelId="{E24EA6B8-8446-4654-91B0-3B17106A2FB3}">
      <dgm:prSet custT="1"/>
      <dgm:spPr/>
      <dgm:t>
        <a:bodyPr/>
        <a:lstStyle/>
        <a:p>
          <a:r>
            <a:rPr lang="en-US" sz="2800" dirty="0"/>
            <a:t>Communication-based testing</a:t>
          </a:r>
        </a:p>
      </dgm:t>
    </dgm:pt>
    <dgm:pt modelId="{A344ED6F-C55C-42C1-894F-486F57875E9E}" type="parTrans" cxnId="{3FAA6D18-C11D-4E47-A3D0-6341ACEB3B6C}">
      <dgm:prSet/>
      <dgm:spPr/>
      <dgm:t>
        <a:bodyPr/>
        <a:lstStyle/>
        <a:p>
          <a:endParaRPr lang="en-US"/>
        </a:p>
      </dgm:t>
    </dgm:pt>
    <dgm:pt modelId="{AA01F1D8-CD19-4C72-BD18-44CAE8E9C17E}" type="sibTrans" cxnId="{3FAA6D18-C11D-4E47-A3D0-6341ACEB3B6C}">
      <dgm:prSet/>
      <dgm:spPr/>
      <dgm:t>
        <a:bodyPr/>
        <a:lstStyle/>
        <a:p>
          <a:endParaRPr lang="en-US"/>
        </a:p>
      </dgm:t>
    </dgm:pt>
    <dgm:pt modelId="{560288E2-984D-4B34-ABEA-D7CA435F1AB0}" type="pres">
      <dgm:prSet presAssocID="{E6398B14-1242-480D-A48D-0DB2961F0869}" presName="root" presStyleCnt="0">
        <dgm:presLayoutVars>
          <dgm:dir/>
          <dgm:resizeHandles val="exact"/>
        </dgm:presLayoutVars>
      </dgm:prSet>
      <dgm:spPr/>
    </dgm:pt>
    <dgm:pt modelId="{A49DCD52-26BE-496F-9121-F6E5A3FBEC0E}" type="pres">
      <dgm:prSet presAssocID="{F022C3A9-7CCD-40F3-A3FA-1824EA3CB4FF}" presName="compNode" presStyleCnt="0"/>
      <dgm:spPr/>
    </dgm:pt>
    <dgm:pt modelId="{103AEB93-2C66-4E4E-B847-28F10D0AF318}" type="pres">
      <dgm:prSet presAssocID="{F022C3A9-7CCD-40F3-A3FA-1824EA3CB4FF}" presName="bgRect" presStyleLbl="bgShp" presStyleIdx="0" presStyleCnt="3"/>
      <dgm:spPr/>
    </dgm:pt>
    <dgm:pt modelId="{4363A158-F7B6-4064-80DC-1CCA27EB26F2}" type="pres">
      <dgm:prSet presAssocID="{F022C3A9-7CCD-40F3-A3FA-1824EA3CB4F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3C84E1E-3DD3-46B6-BEBF-9AD538AF7324}" type="pres">
      <dgm:prSet presAssocID="{F022C3A9-7CCD-40F3-A3FA-1824EA3CB4FF}" presName="spaceRect" presStyleCnt="0"/>
      <dgm:spPr/>
    </dgm:pt>
    <dgm:pt modelId="{364C72D9-26B2-45BA-B509-6BFA1DD28C7B}" type="pres">
      <dgm:prSet presAssocID="{F022C3A9-7CCD-40F3-A3FA-1824EA3CB4FF}" presName="parTx" presStyleLbl="revTx" presStyleIdx="0" presStyleCnt="3">
        <dgm:presLayoutVars>
          <dgm:chMax val="0"/>
          <dgm:chPref val="0"/>
        </dgm:presLayoutVars>
      </dgm:prSet>
      <dgm:spPr/>
    </dgm:pt>
    <dgm:pt modelId="{D9C389ED-9589-4EC4-8FFB-C8562E679F97}" type="pres">
      <dgm:prSet presAssocID="{66D55BAB-B991-4597-ACB8-3ADBFF55677F}" presName="sibTrans" presStyleCnt="0"/>
      <dgm:spPr/>
    </dgm:pt>
    <dgm:pt modelId="{DC9A0D00-A7C5-45A1-A704-9D6D57968B1E}" type="pres">
      <dgm:prSet presAssocID="{3EAA121D-F87A-4C7F-8D30-1424F6F262B1}" presName="compNode" presStyleCnt="0"/>
      <dgm:spPr/>
    </dgm:pt>
    <dgm:pt modelId="{0AF87CED-A06B-4527-B792-431FC3EB13B7}" type="pres">
      <dgm:prSet presAssocID="{3EAA121D-F87A-4C7F-8D30-1424F6F262B1}" presName="bgRect" presStyleLbl="bgShp" presStyleIdx="1" presStyleCnt="3"/>
      <dgm:spPr/>
    </dgm:pt>
    <dgm:pt modelId="{0A357843-D453-4E18-B7AE-60EE904D294B}" type="pres">
      <dgm:prSet presAssocID="{3EAA121D-F87A-4C7F-8D30-1424F6F262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41EEB1-FCF5-4E62-A471-0EF04799B0E6}" type="pres">
      <dgm:prSet presAssocID="{3EAA121D-F87A-4C7F-8D30-1424F6F262B1}" presName="spaceRect" presStyleCnt="0"/>
      <dgm:spPr/>
    </dgm:pt>
    <dgm:pt modelId="{54BAED09-E743-4D62-9772-5C008F1CB525}" type="pres">
      <dgm:prSet presAssocID="{3EAA121D-F87A-4C7F-8D30-1424F6F262B1}" presName="parTx" presStyleLbl="revTx" presStyleIdx="1" presStyleCnt="3">
        <dgm:presLayoutVars>
          <dgm:chMax val="0"/>
          <dgm:chPref val="0"/>
        </dgm:presLayoutVars>
      </dgm:prSet>
      <dgm:spPr/>
    </dgm:pt>
    <dgm:pt modelId="{030C505B-EFE3-432A-BD3B-ED9D1BFB7139}" type="pres">
      <dgm:prSet presAssocID="{79C66991-FB65-4F6F-B7D7-F27E30DCC171}" presName="sibTrans" presStyleCnt="0"/>
      <dgm:spPr/>
    </dgm:pt>
    <dgm:pt modelId="{F5F58357-A88B-48D4-9A1E-4239DC77D63D}" type="pres">
      <dgm:prSet presAssocID="{E24EA6B8-8446-4654-91B0-3B17106A2FB3}" presName="compNode" presStyleCnt="0"/>
      <dgm:spPr/>
    </dgm:pt>
    <dgm:pt modelId="{63258C32-698D-4542-980F-9F064756A256}" type="pres">
      <dgm:prSet presAssocID="{E24EA6B8-8446-4654-91B0-3B17106A2FB3}" presName="bgRect" presStyleLbl="bgShp" presStyleIdx="2" presStyleCnt="3"/>
      <dgm:spPr/>
    </dgm:pt>
    <dgm:pt modelId="{BB477C41-FC84-416B-9248-50B26E3E3995}" type="pres">
      <dgm:prSet presAssocID="{E24EA6B8-8446-4654-91B0-3B17106A2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0C3C647-CEF5-43E5-BBF0-0343E2FA4658}" type="pres">
      <dgm:prSet presAssocID="{E24EA6B8-8446-4654-91B0-3B17106A2FB3}" presName="spaceRect" presStyleCnt="0"/>
      <dgm:spPr/>
    </dgm:pt>
    <dgm:pt modelId="{214DB082-7A60-4DAA-B971-570D7E8F30C9}" type="pres">
      <dgm:prSet presAssocID="{E24EA6B8-8446-4654-91B0-3B17106A2F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4FE004-0A5D-4BDE-80D9-C215BDAFE7AF}" type="presOf" srcId="{E24EA6B8-8446-4654-91B0-3B17106A2FB3}" destId="{214DB082-7A60-4DAA-B971-570D7E8F30C9}" srcOrd="0" destOrd="0" presId="urn:microsoft.com/office/officeart/2018/2/layout/IconVerticalSolidList"/>
    <dgm:cxn modelId="{BF73210D-4532-498C-8610-D2B0E51FC137}" srcId="{E6398B14-1242-480D-A48D-0DB2961F0869}" destId="{3EAA121D-F87A-4C7F-8D30-1424F6F262B1}" srcOrd="1" destOrd="0" parTransId="{0EECB320-66C1-49D4-B5BD-9A01CC51FA5B}" sibTransId="{79C66991-FB65-4F6F-B7D7-F27E30DCC171}"/>
    <dgm:cxn modelId="{48B97015-8942-4601-9B69-B47F065CD113}" type="presOf" srcId="{E6398B14-1242-480D-A48D-0DB2961F0869}" destId="{560288E2-984D-4B34-ABEA-D7CA435F1AB0}" srcOrd="0" destOrd="0" presId="urn:microsoft.com/office/officeart/2018/2/layout/IconVerticalSolidList"/>
    <dgm:cxn modelId="{3FAA6D18-C11D-4E47-A3D0-6341ACEB3B6C}" srcId="{E6398B14-1242-480D-A48D-0DB2961F0869}" destId="{E24EA6B8-8446-4654-91B0-3B17106A2FB3}" srcOrd="2" destOrd="0" parTransId="{A344ED6F-C55C-42C1-894F-486F57875E9E}" sibTransId="{AA01F1D8-CD19-4C72-BD18-44CAE8E9C17E}"/>
    <dgm:cxn modelId="{975B4D83-77B6-4112-A8CF-23BF660B8A50}" type="presOf" srcId="{3EAA121D-F87A-4C7F-8D30-1424F6F262B1}" destId="{54BAED09-E743-4D62-9772-5C008F1CB525}" srcOrd="0" destOrd="0" presId="urn:microsoft.com/office/officeart/2018/2/layout/IconVerticalSolidList"/>
    <dgm:cxn modelId="{23ABA8BF-5B08-4112-9B82-9FA5965639E1}" srcId="{E6398B14-1242-480D-A48D-0DB2961F0869}" destId="{F022C3A9-7CCD-40F3-A3FA-1824EA3CB4FF}" srcOrd="0" destOrd="0" parTransId="{AF25EED6-CEFC-4987-B883-E373A24303BE}" sibTransId="{66D55BAB-B991-4597-ACB8-3ADBFF55677F}"/>
    <dgm:cxn modelId="{5F7D0ECB-544B-4FE4-B00A-A10F93F6CA24}" type="presOf" srcId="{F022C3A9-7CCD-40F3-A3FA-1824EA3CB4FF}" destId="{364C72D9-26B2-45BA-B509-6BFA1DD28C7B}" srcOrd="0" destOrd="0" presId="urn:microsoft.com/office/officeart/2018/2/layout/IconVerticalSolidList"/>
    <dgm:cxn modelId="{AEEAC494-FA10-4839-82C9-7F75F5F17B54}" type="presParOf" srcId="{560288E2-984D-4B34-ABEA-D7CA435F1AB0}" destId="{A49DCD52-26BE-496F-9121-F6E5A3FBEC0E}" srcOrd="0" destOrd="0" presId="urn:microsoft.com/office/officeart/2018/2/layout/IconVerticalSolidList"/>
    <dgm:cxn modelId="{4BDDD269-519F-44F9-BBF2-43DE7B65FFDE}" type="presParOf" srcId="{A49DCD52-26BE-496F-9121-F6E5A3FBEC0E}" destId="{103AEB93-2C66-4E4E-B847-28F10D0AF318}" srcOrd="0" destOrd="0" presId="urn:microsoft.com/office/officeart/2018/2/layout/IconVerticalSolidList"/>
    <dgm:cxn modelId="{216B8E33-A7DB-4CF7-916F-5F43CD17FC7D}" type="presParOf" srcId="{A49DCD52-26BE-496F-9121-F6E5A3FBEC0E}" destId="{4363A158-F7B6-4064-80DC-1CCA27EB26F2}" srcOrd="1" destOrd="0" presId="urn:microsoft.com/office/officeart/2018/2/layout/IconVerticalSolidList"/>
    <dgm:cxn modelId="{51119984-DB2C-4B7C-A3B7-EC6F1C4810C1}" type="presParOf" srcId="{A49DCD52-26BE-496F-9121-F6E5A3FBEC0E}" destId="{73C84E1E-3DD3-46B6-BEBF-9AD538AF7324}" srcOrd="2" destOrd="0" presId="urn:microsoft.com/office/officeart/2018/2/layout/IconVerticalSolidList"/>
    <dgm:cxn modelId="{91980BEA-AAA3-4328-9090-3D572549B1BD}" type="presParOf" srcId="{A49DCD52-26BE-496F-9121-F6E5A3FBEC0E}" destId="{364C72D9-26B2-45BA-B509-6BFA1DD28C7B}" srcOrd="3" destOrd="0" presId="urn:microsoft.com/office/officeart/2018/2/layout/IconVerticalSolidList"/>
    <dgm:cxn modelId="{21D91ECE-F60B-4A75-8D1C-818CB214227E}" type="presParOf" srcId="{560288E2-984D-4B34-ABEA-D7CA435F1AB0}" destId="{D9C389ED-9589-4EC4-8FFB-C8562E679F97}" srcOrd="1" destOrd="0" presId="urn:microsoft.com/office/officeart/2018/2/layout/IconVerticalSolidList"/>
    <dgm:cxn modelId="{7E608B93-3E2C-4B1A-9C59-843217E0F593}" type="presParOf" srcId="{560288E2-984D-4B34-ABEA-D7CA435F1AB0}" destId="{DC9A0D00-A7C5-45A1-A704-9D6D57968B1E}" srcOrd="2" destOrd="0" presId="urn:microsoft.com/office/officeart/2018/2/layout/IconVerticalSolidList"/>
    <dgm:cxn modelId="{93C73715-9172-425E-BB11-46AB11CF486F}" type="presParOf" srcId="{DC9A0D00-A7C5-45A1-A704-9D6D57968B1E}" destId="{0AF87CED-A06B-4527-B792-431FC3EB13B7}" srcOrd="0" destOrd="0" presId="urn:microsoft.com/office/officeart/2018/2/layout/IconVerticalSolidList"/>
    <dgm:cxn modelId="{72800648-1854-4AFF-AD64-53801E4C2518}" type="presParOf" srcId="{DC9A0D00-A7C5-45A1-A704-9D6D57968B1E}" destId="{0A357843-D453-4E18-B7AE-60EE904D294B}" srcOrd="1" destOrd="0" presId="urn:microsoft.com/office/officeart/2018/2/layout/IconVerticalSolidList"/>
    <dgm:cxn modelId="{48CE4F24-4A31-4F5E-B3B4-23E586F1E0A0}" type="presParOf" srcId="{DC9A0D00-A7C5-45A1-A704-9D6D57968B1E}" destId="{0541EEB1-FCF5-4E62-A471-0EF04799B0E6}" srcOrd="2" destOrd="0" presId="urn:microsoft.com/office/officeart/2018/2/layout/IconVerticalSolidList"/>
    <dgm:cxn modelId="{77FF981B-E623-4ADF-B3C3-21236936A06E}" type="presParOf" srcId="{DC9A0D00-A7C5-45A1-A704-9D6D57968B1E}" destId="{54BAED09-E743-4D62-9772-5C008F1CB525}" srcOrd="3" destOrd="0" presId="urn:microsoft.com/office/officeart/2018/2/layout/IconVerticalSolidList"/>
    <dgm:cxn modelId="{4E9DD96B-5DE7-4082-9DF5-EBA1207BAC34}" type="presParOf" srcId="{560288E2-984D-4B34-ABEA-D7CA435F1AB0}" destId="{030C505B-EFE3-432A-BD3B-ED9D1BFB7139}" srcOrd="3" destOrd="0" presId="urn:microsoft.com/office/officeart/2018/2/layout/IconVerticalSolidList"/>
    <dgm:cxn modelId="{C145D3AC-E1DA-481B-AF6B-F73B82AD3B7F}" type="presParOf" srcId="{560288E2-984D-4B34-ABEA-D7CA435F1AB0}" destId="{F5F58357-A88B-48D4-9A1E-4239DC77D63D}" srcOrd="4" destOrd="0" presId="urn:microsoft.com/office/officeart/2018/2/layout/IconVerticalSolidList"/>
    <dgm:cxn modelId="{3C3FB7AB-0DB5-4FCF-8555-DE46AB779C1B}" type="presParOf" srcId="{F5F58357-A88B-48D4-9A1E-4239DC77D63D}" destId="{63258C32-698D-4542-980F-9F064756A256}" srcOrd="0" destOrd="0" presId="urn:microsoft.com/office/officeart/2018/2/layout/IconVerticalSolidList"/>
    <dgm:cxn modelId="{FD4DD4D2-F78E-4290-82CE-334447273F02}" type="presParOf" srcId="{F5F58357-A88B-48D4-9A1E-4239DC77D63D}" destId="{BB477C41-FC84-416B-9248-50B26E3E3995}" srcOrd="1" destOrd="0" presId="urn:microsoft.com/office/officeart/2018/2/layout/IconVerticalSolidList"/>
    <dgm:cxn modelId="{9C84D176-CC87-4935-B8A6-779971DF57FF}" type="presParOf" srcId="{F5F58357-A88B-48D4-9A1E-4239DC77D63D}" destId="{40C3C647-CEF5-43E5-BBF0-0343E2FA4658}" srcOrd="2" destOrd="0" presId="urn:microsoft.com/office/officeart/2018/2/layout/IconVerticalSolidList"/>
    <dgm:cxn modelId="{35B9E93F-2DB8-41D5-AF00-9E21589FCF7D}" type="presParOf" srcId="{F5F58357-A88B-48D4-9A1E-4239DC77D63D}" destId="{214DB082-7A60-4DAA-B971-570D7E8F3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246E-A4AE-4C22-98CB-037799E7C593}">
      <dsp:nvSpPr>
        <dsp:cNvPr id="0" name=""/>
        <dsp:cNvSpPr/>
      </dsp:nvSpPr>
      <dsp:spPr>
        <a:xfrm>
          <a:off x="2383124" y="1428326"/>
          <a:ext cx="2244513" cy="224451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Code</a:t>
          </a:r>
        </a:p>
      </dsp:txBody>
      <dsp:txXfrm>
        <a:off x="2834371" y="1954092"/>
        <a:ext cx="1342019" cy="1153726"/>
      </dsp:txXfrm>
    </dsp:sp>
    <dsp:sp modelId="{2E87FD3F-C47A-41B8-AD0D-30023F47B43F}">
      <dsp:nvSpPr>
        <dsp:cNvPr id="0" name=""/>
        <dsp:cNvSpPr/>
      </dsp:nvSpPr>
      <dsp:spPr>
        <a:xfrm>
          <a:off x="1077225" y="897805"/>
          <a:ext cx="1632373" cy="1632373"/>
        </a:xfrm>
        <a:prstGeom prst="gear6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Tests</a:t>
          </a:r>
        </a:p>
      </dsp:txBody>
      <dsp:txXfrm>
        <a:off x="1488180" y="1311244"/>
        <a:ext cx="810463" cy="805495"/>
      </dsp:txXfrm>
    </dsp:sp>
    <dsp:sp modelId="{AFB6A5F5-23E8-4641-BE92-9AAA55C15EA2}">
      <dsp:nvSpPr>
        <dsp:cNvPr id="0" name=""/>
        <dsp:cNvSpPr/>
      </dsp:nvSpPr>
      <dsp:spPr>
        <a:xfrm>
          <a:off x="2483512" y="1047803"/>
          <a:ext cx="2760751" cy="2760751"/>
        </a:xfrm>
        <a:prstGeom prst="circularArrow">
          <a:avLst>
            <a:gd name="adj1" fmla="val 4878"/>
            <a:gd name="adj2" fmla="val 312630"/>
            <a:gd name="adj3" fmla="val 3134582"/>
            <a:gd name="adj4" fmla="val 1523234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5C39D-DA6D-416F-83EC-0883629FB55C}">
      <dsp:nvSpPr>
        <dsp:cNvPr id="0" name=""/>
        <dsp:cNvSpPr/>
      </dsp:nvSpPr>
      <dsp:spPr>
        <a:xfrm>
          <a:off x="788135" y="537109"/>
          <a:ext cx="2087397" cy="208739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ACEE2-5A56-49CA-B950-0201338F652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91D6-4682-4DD8-8020-2B122F51F44F}">
      <dsp:nvSpPr>
        <dsp:cNvPr id="0" name=""/>
        <dsp:cNvSpPr/>
      </dsp:nvSpPr>
      <dsp:spPr>
        <a:xfrm>
          <a:off x="493588" y="267901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Few collaborators</a:t>
          </a:r>
        </a:p>
      </dsp:txBody>
      <dsp:txXfrm>
        <a:off x="493588" y="2679010"/>
        <a:ext cx="2889450" cy="720000"/>
      </dsp:txXfrm>
    </dsp:sp>
    <dsp:sp modelId="{44292013-E751-4517-84F6-F7F79A2BA1B3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03A29-F660-4B3F-90BC-A525F6917F8D}">
      <dsp:nvSpPr>
        <dsp:cNvPr id="0" name=""/>
        <dsp:cNvSpPr/>
      </dsp:nvSpPr>
      <dsp:spPr>
        <a:xfrm>
          <a:off x="3813075" y="266155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Decision-making points</a:t>
          </a:r>
        </a:p>
      </dsp:txBody>
      <dsp:txXfrm>
        <a:off x="3813075" y="2661557"/>
        <a:ext cx="2889450" cy="720000"/>
      </dsp:txXfrm>
    </dsp:sp>
    <dsp:sp modelId="{A0029793-973F-4FA0-9CB7-0EF4C9B7E65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5C224-8DDC-4152-A5B2-BC4A41582D96}">
      <dsp:nvSpPr>
        <dsp:cNvPr id="0" name=""/>
        <dsp:cNvSpPr/>
      </dsp:nvSpPr>
      <dsp:spPr>
        <a:xfrm>
          <a:off x="7208178" y="266156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</a:t>
          </a:r>
          <a:r>
            <a:rPr lang="en-US" sz="2400" kern="1200" dirty="0"/>
            <a:t>Read-decide-act”</a:t>
          </a:r>
          <a:endParaRPr lang="en-US" sz="2200" kern="1200" dirty="0"/>
        </a:p>
      </dsp:txBody>
      <dsp:txXfrm>
        <a:off x="7208178" y="2661564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9B63-8C45-4BA0-92A2-22B606E19FC2}">
      <dsp:nvSpPr>
        <dsp:cNvPr id="0" name=""/>
        <dsp:cNvSpPr/>
      </dsp:nvSpPr>
      <dsp:spPr>
        <a:xfrm>
          <a:off x="0" y="41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Prerequisites for testing the database</a:t>
          </a:r>
        </a:p>
      </dsp:txBody>
      <dsp:txXfrm>
        <a:off x="47519" y="51668"/>
        <a:ext cx="6295252" cy="878402"/>
      </dsp:txXfrm>
    </dsp:sp>
    <dsp:sp modelId="{3BA42DD2-0294-4979-985B-CCAA4E2021B2}">
      <dsp:nvSpPr>
        <dsp:cNvPr id="0" name=""/>
        <dsp:cNvSpPr/>
      </dsp:nvSpPr>
      <dsp:spPr>
        <a:xfrm>
          <a:off x="0" y="11273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Database testing best practices</a:t>
          </a:r>
        </a:p>
      </dsp:txBody>
      <dsp:txXfrm>
        <a:off x="47519" y="1174868"/>
        <a:ext cx="6295252" cy="878402"/>
      </dsp:txXfrm>
    </dsp:sp>
    <dsp:sp modelId="{76A17C09-07B1-45D4-BC7B-E2F042FBBF1F}">
      <dsp:nvSpPr>
        <dsp:cNvPr id="0" name=""/>
        <dsp:cNvSpPr/>
      </dsp:nvSpPr>
      <dsp:spPr>
        <a:xfrm>
          <a:off x="0" y="22505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Test data life cycle</a:t>
          </a:r>
        </a:p>
      </dsp:txBody>
      <dsp:txXfrm>
        <a:off x="47519" y="2298068"/>
        <a:ext cx="6295252" cy="878402"/>
      </dsp:txXfrm>
    </dsp:sp>
    <dsp:sp modelId="{2FED6DCC-BAEE-440F-B53F-698AFA4919D1}">
      <dsp:nvSpPr>
        <dsp:cNvPr id="0" name=""/>
        <dsp:cNvSpPr/>
      </dsp:nvSpPr>
      <dsp:spPr>
        <a:xfrm>
          <a:off x="0" y="3373749"/>
          <a:ext cx="639029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Managing database transactions in tests</a:t>
          </a:r>
        </a:p>
      </dsp:txBody>
      <dsp:txXfrm>
        <a:off x="47519" y="3421268"/>
        <a:ext cx="6295252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AEB93-2C66-4E4E-B847-28F10D0AF318}">
      <dsp:nvSpPr>
        <dsp:cNvPr id="0" name=""/>
        <dsp:cNvSpPr/>
      </dsp:nvSpPr>
      <dsp:spPr>
        <a:xfrm>
          <a:off x="0" y="718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158-F7B6-4064-80DC-1CCA27EB26F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72D9-26B2-45BA-B509-6BFA1DD28C7B}">
      <dsp:nvSpPr>
        <dsp:cNvPr id="0" name=""/>
        <dsp:cNvSpPr/>
      </dsp:nvSpPr>
      <dsp:spPr>
        <a:xfrm>
          <a:off x="1941716" y="718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Output-based testing</a:t>
          </a:r>
        </a:p>
      </dsp:txBody>
      <dsp:txXfrm>
        <a:off x="1941716" y="718"/>
        <a:ext cx="4740673" cy="1681139"/>
      </dsp:txXfrm>
    </dsp:sp>
    <dsp:sp modelId="{0AF87CED-A06B-4527-B792-431FC3EB13B7}">
      <dsp:nvSpPr>
        <dsp:cNvPr id="0" name=""/>
        <dsp:cNvSpPr/>
      </dsp:nvSpPr>
      <dsp:spPr>
        <a:xfrm>
          <a:off x="0" y="2102143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7843-D453-4E18-B7AE-60EE904D294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AED09-E743-4D62-9772-5C008F1CB525}">
      <dsp:nvSpPr>
        <dsp:cNvPr id="0" name=""/>
        <dsp:cNvSpPr/>
      </dsp:nvSpPr>
      <dsp:spPr>
        <a:xfrm>
          <a:off x="1941716" y="2102143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State-based testing</a:t>
          </a:r>
        </a:p>
      </dsp:txBody>
      <dsp:txXfrm>
        <a:off x="1941716" y="2102143"/>
        <a:ext cx="4740673" cy="1681139"/>
      </dsp:txXfrm>
    </dsp:sp>
    <dsp:sp modelId="{63258C32-698D-4542-980F-9F064756A256}">
      <dsp:nvSpPr>
        <dsp:cNvPr id="0" name=""/>
        <dsp:cNvSpPr/>
      </dsp:nvSpPr>
      <dsp:spPr>
        <a:xfrm>
          <a:off x="0" y="4203567"/>
          <a:ext cx="6682390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77C41-FC84-416B-9248-50B26E3E399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B082-7A60-4DAA-B971-570D7E8F30C9}">
      <dsp:nvSpPr>
        <dsp:cNvPr id="0" name=""/>
        <dsp:cNvSpPr/>
      </dsp:nvSpPr>
      <dsp:spPr>
        <a:xfrm>
          <a:off x="1941716" y="4203567"/>
          <a:ext cx="4740673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Communication-based testing</a:t>
          </a:r>
        </a:p>
      </dsp:txBody>
      <dsp:txXfrm>
        <a:off x="1941716" y="4203567"/>
        <a:ext cx="4740673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3330-3B5E-4DDC-B367-420FBD9EBC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734A-2EFA-48E6-8947-635E0DFC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8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6734A-2EFA-48E6-8947-635E0DFCEC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6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6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84B5-0961-4622-B730-FA27FC41D0FE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2DB8-43A5-4C80-BF91-6E344A2D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ncrunch.net/post/london-tdd-vs-detroit-tdd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jewishbooks.blogspot.com/2017/01/bonus-episode-2017-sydney-taylor-book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0042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ww.pngall.com/database-png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rown-logs-3142709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6F9CB7-1595-44BE-9D5B-45DBC1F468C4}"/>
              </a:ext>
            </a:extLst>
          </p:cNvPr>
          <p:cNvSpPr txBox="1">
            <a:spLocks/>
          </p:cNvSpPr>
          <p:nvPr/>
        </p:nvSpPr>
        <p:spPr>
          <a:xfrm>
            <a:off x="2640945" y="3015078"/>
            <a:ext cx="6298868" cy="827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Better tests</a:t>
            </a:r>
            <a:r>
              <a:rPr lang="aa-ET" dirty="0"/>
              <a:t> -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26511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Metrics</a:t>
            </a:r>
            <a:endParaRPr lang="ru-RU" dirty="0"/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15008" y="1782981"/>
            <a:ext cx="11316650" cy="4393982"/>
          </a:xfrm>
        </p:spPr>
        <p:txBody>
          <a:bodyPr>
            <a:normAutofit/>
          </a:bodyPr>
          <a:lstStyle/>
          <a:p>
            <a:r>
              <a:rPr lang="en-US" sz="2400" dirty="0"/>
              <a:t>Code coverage</a:t>
            </a:r>
          </a:p>
          <a:p>
            <a:r>
              <a:rPr lang="en-US" sz="2400" dirty="0"/>
              <a:t>Branch coverage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Coverage metrics are a good negative indicator, but a bad positive one.</a:t>
            </a:r>
          </a:p>
          <a:p>
            <a:pPr marL="0" indent="0">
              <a:buNone/>
            </a:pPr>
            <a:r>
              <a:rPr lang="en-US" sz="2400" dirty="0"/>
              <a:t>It is good to have high level of coverage for core part, but bad to have it as requirement.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8D106-C347-4E42-9DB7-CA1FCC085E1C}"/>
              </a:ext>
            </a:extLst>
          </p:cNvPr>
          <p:cNvSpPr txBox="1"/>
          <p:nvPr/>
        </p:nvSpPr>
        <p:spPr>
          <a:xfrm>
            <a:off x="3764368" y="6050131"/>
            <a:ext cx="553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Which case has more “branches”: 1 or 2?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8431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1405-1F0F-4CA8-A851-08CEEFA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C02F-5AB5-41A1-8909-DB84BCC5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6004"/>
            <a:ext cx="4310743" cy="4663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(a)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    sum += 1;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(b)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                sum += 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endParaRPr lang="en-US" sz="15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              sum += 4;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0C1FE5-DB68-46E3-8F16-1B50B60B15E4}"/>
              </a:ext>
            </a:extLst>
          </p:cNvPr>
          <p:cNvSpPr txBox="1">
            <a:spLocks/>
          </p:cNvSpPr>
          <p:nvPr/>
        </p:nvSpPr>
        <p:spPr>
          <a:xfrm>
            <a:off x="6096000" y="1756004"/>
            <a:ext cx="4310743" cy="46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 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+=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7275-7026-4107-B908-2FA7689D6FD6}"/>
              </a:ext>
            </a:extLst>
          </p:cNvPr>
          <p:cNvSpPr txBox="1"/>
          <p:nvPr/>
        </p:nvSpPr>
        <p:spPr>
          <a:xfrm>
            <a:off x="466531" y="15386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3C33-C70E-4D39-84CB-6DE9C2E310EA}"/>
              </a:ext>
            </a:extLst>
          </p:cNvPr>
          <p:cNvSpPr txBox="1"/>
          <p:nvPr/>
        </p:nvSpPr>
        <p:spPr>
          <a:xfrm>
            <a:off x="6590517" y="15417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4E7C7-BE36-4176-B8A7-80BA448C0BD1}"/>
              </a:ext>
            </a:extLst>
          </p:cNvPr>
          <p:cNvSpPr txBox="1"/>
          <p:nvPr/>
        </p:nvSpPr>
        <p:spPr>
          <a:xfrm>
            <a:off x="1899101" y="5217568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sum : 1, 2,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5C2CA-F3A7-4FE1-95D9-3C34D9D1D0E5}"/>
              </a:ext>
            </a:extLst>
          </p:cNvPr>
          <p:cNvSpPr txBox="1"/>
          <p:nvPr/>
        </p:nvSpPr>
        <p:spPr>
          <a:xfrm>
            <a:off x="7686095" y="5217568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sum : 0, 1, 2,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32B2B-6DB8-4ECF-8B74-6245088A96B2}"/>
              </a:ext>
            </a:extLst>
          </p:cNvPr>
          <p:cNvSpPr txBox="1"/>
          <p:nvPr/>
        </p:nvSpPr>
        <p:spPr>
          <a:xfrm>
            <a:off x="2355489" y="5912557"/>
            <a:ext cx="7481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number of tests to get 100% branch coverage?</a:t>
            </a:r>
            <a:br>
              <a:rPr lang="en-US" sz="2400" dirty="0"/>
            </a:br>
            <a:r>
              <a:rPr lang="en-US" sz="2400" dirty="0"/>
              <a:t>What is the number of different outcomes?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71FF3-434F-4A71-848A-82FB1DD2CE01}"/>
              </a:ext>
            </a:extLst>
          </p:cNvPr>
          <p:cNvSpPr txBox="1"/>
          <p:nvPr/>
        </p:nvSpPr>
        <p:spPr>
          <a:xfrm>
            <a:off x="9666515" y="2413337"/>
            <a:ext cx="2225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 NOT a AND not b = 0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 a AND NOT b = 1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 NOT a AND b = 2</a:t>
            </a:r>
          </a:p>
          <a:p>
            <a:endParaRPr lang="en-US" dirty="0">
              <a:highlight>
                <a:srgbClr val="FF00FF"/>
              </a:highlight>
            </a:endParaRPr>
          </a:p>
          <a:p>
            <a:r>
              <a:rPr lang="en-US" dirty="0">
                <a:highlight>
                  <a:srgbClr val="FF00FF"/>
                </a:highlight>
              </a:rPr>
              <a:t> a AND b = 3</a:t>
            </a:r>
          </a:p>
        </p:txBody>
      </p:sp>
    </p:spTree>
    <p:extLst>
      <p:ext uri="{BB962C8B-B14F-4D97-AF65-F5344CB8AC3E}">
        <p14:creationId xmlns:p14="http://schemas.microsoft.com/office/powerpoint/2010/main" val="414802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coverage is a fake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00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 metric can ensure that tests verify ALL outcomes of the SUT (assertion-free tests).</a:t>
            </a:r>
          </a:p>
          <a:p>
            <a:pPr marL="0" indent="0">
              <a:buNone/>
            </a:pPr>
            <a:r>
              <a:rPr lang="en-US" sz="2400" dirty="0"/>
              <a:t>No coverage metric considers code paths in external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Tests are code, too. Bad tests increase entropy =&gt; </a:t>
            </a:r>
            <a:r>
              <a:rPr lang="en-US" sz="2400" b="1" dirty="0"/>
              <a:t>it’s better to not write a test than to write a bad test.</a:t>
            </a:r>
          </a:p>
        </p:txBody>
      </p:sp>
    </p:spTree>
    <p:extLst>
      <p:ext uri="{BB962C8B-B14F-4D97-AF65-F5344CB8AC3E}">
        <p14:creationId xmlns:p14="http://schemas.microsoft.com/office/powerpoint/2010/main" val="241873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great 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Great test attributes</a:t>
            </a:r>
          </a:p>
          <a:p>
            <a:r>
              <a:rPr lang="en-US" i="1" dirty="0"/>
              <a:t>Observable behavior</a:t>
            </a:r>
          </a:p>
          <a:p>
            <a:r>
              <a:rPr lang="en-US" i="1" dirty="0"/>
              <a:t>Public/private API</a:t>
            </a:r>
          </a:p>
          <a:p>
            <a:r>
              <a:rPr lang="en-US" i="1" dirty="0"/>
              <a:t>Intra- , inter- system communications</a:t>
            </a:r>
          </a:p>
          <a:p>
            <a:r>
              <a:rPr lang="en-US" i="1" dirty="0"/>
              <a:t>Test score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9359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test attributes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Protection from regression (unnoticed bugs – false negative)</a:t>
            </a:r>
          </a:p>
          <a:p>
            <a:r>
              <a:rPr lang="en-US" sz="2400" b="1" dirty="0"/>
              <a:t>Resistance to refactoring</a:t>
            </a:r>
            <a:r>
              <a:rPr lang="ru-RU" sz="2400" b="1" dirty="0"/>
              <a:t> </a:t>
            </a:r>
            <a:r>
              <a:rPr lang="ru-RU" sz="2400" dirty="0"/>
              <a:t>(</a:t>
            </a:r>
            <a:r>
              <a:rPr lang="en-US" sz="2400" dirty="0"/>
              <a:t>false positive)</a:t>
            </a:r>
            <a:endParaRPr lang="ru-RU" sz="2400" dirty="0"/>
          </a:p>
          <a:p>
            <a:r>
              <a:rPr lang="en-US" sz="2400" dirty="0"/>
              <a:t>Fast feedback (ideally as soon as code is broken)</a:t>
            </a:r>
          </a:p>
          <a:p>
            <a:r>
              <a:rPr lang="en-US" sz="2400" dirty="0"/>
              <a:t>Maintainability (short/clear/easy to run)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227F9-E981-4FEE-8514-FB73E5311AEE}"/>
              </a:ext>
            </a:extLst>
          </p:cNvPr>
          <p:cNvSpPr txBox="1"/>
          <p:nvPr/>
        </p:nvSpPr>
        <p:spPr>
          <a:xfrm>
            <a:off x="838199" y="5388570"/>
            <a:ext cx="949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Why does resistance to refactoring become important as time goes on?</a:t>
            </a:r>
          </a:p>
        </p:txBody>
      </p:sp>
    </p:spTree>
    <p:extLst>
      <p:ext uri="{BB962C8B-B14F-4D97-AF65-F5344CB8AC3E}">
        <p14:creationId xmlns:p14="http://schemas.microsoft.com/office/powerpoint/2010/main" val="348310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to refactoring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Case:</a:t>
            </a:r>
            <a:r>
              <a:rPr lang="en-US" sz="2400" dirty="0"/>
              <a:t> failed tests after refactoring – false alarm or </a:t>
            </a:r>
            <a:r>
              <a:rPr lang="en-US" sz="2400" b="1" dirty="0"/>
              <a:t>false positive</a:t>
            </a:r>
            <a:endParaRPr lang="en-US" sz="2400" dirty="0"/>
          </a:p>
          <a:p>
            <a:r>
              <a:rPr lang="en-US" sz="2400" dirty="0"/>
              <a:t>Test fragility: it should not matter how the SUT generates the result, if result is correct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i="1" dirty="0"/>
              <a:t>Solution:</a:t>
            </a:r>
            <a:r>
              <a:rPr lang="en-US" sz="2400" dirty="0"/>
              <a:t> </a:t>
            </a:r>
            <a:r>
              <a:rPr lang="en-US" sz="2400" b="1" dirty="0"/>
              <a:t>cover observable result </a:t>
            </a:r>
            <a:r>
              <a:rPr lang="en-US" sz="2400" dirty="0"/>
              <a:t>by test asserts, </a:t>
            </a:r>
            <a:r>
              <a:rPr lang="en-US" sz="2400" b="1" dirty="0"/>
              <a:t>DO NOT couple </a:t>
            </a:r>
            <a:r>
              <a:rPr lang="en-US" sz="2400" dirty="0"/>
              <a:t>test to the SUT’s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203900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 behavior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EA43B-302B-4B4D-B8B6-66C794990989}"/>
              </a:ext>
            </a:extLst>
          </p:cNvPr>
          <p:cNvSpPr txBox="1"/>
          <p:nvPr/>
        </p:nvSpPr>
        <p:spPr>
          <a:xfrm>
            <a:off x="693683" y="2000016"/>
            <a:ext cx="11088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Method meets one of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an immediate connection to one of the client’s goals (all invariant conditions are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Incur a side effect in an out-of-process dependency that is visible to external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0623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6CEF-C89F-459F-AB46-79DFF1E9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278444"/>
            <a:ext cx="10515600" cy="1325563"/>
          </a:xfrm>
        </p:spPr>
        <p:txBody>
          <a:bodyPr/>
          <a:lstStyle/>
          <a:p>
            <a:r>
              <a:rPr lang="en-US" dirty="0"/>
              <a:t>Let’s imagine ideal code…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2C1B1-1F99-4E1F-AE66-B30AC61393E3}"/>
              </a:ext>
            </a:extLst>
          </p:cNvPr>
          <p:cNvSpPr txBox="1"/>
          <p:nvPr/>
        </p:nvSpPr>
        <p:spPr>
          <a:xfrm>
            <a:off x="581607" y="1985589"/>
            <a:ext cx="84535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GreetingsService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SendGreetingEmail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b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userRepository.Read(userId);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emailSender.SendEmail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78A21B6-CF0E-4347-BFB1-B8639429CE74}"/>
              </a:ext>
            </a:extLst>
          </p:cNvPr>
          <p:cNvSpPr/>
          <p:nvPr/>
        </p:nvSpPr>
        <p:spPr>
          <a:xfrm rot="1410152">
            <a:off x="7499433" y="5045928"/>
            <a:ext cx="2528596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Observable behavior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562C20C-2A00-47CB-A553-415B8F6A6871}"/>
              </a:ext>
            </a:extLst>
          </p:cNvPr>
          <p:cNvSpPr/>
          <p:nvPr/>
        </p:nvSpPr>
        <p:spPr>
          <a:xfrm>
            <a:off x="8629263" y="3647869"/>
            <a:ext cx="2791408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Implementation details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43FA49D-8A82-4D22-B61D-0FB9FB33ACF9}"/>
              </a:ext>
            </a:extLst>
          </p:cNvPr>
          <p:cNvSpPr/>
          <p:nvPr/>
        </p:nvSpPr>
        <p:spPr>
          <a:xfrm rot="20011758">
            <a:off x="8138627" y="1903001"/>
            <a:ext cx="2376974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under test</a:t>
            </a:r>
          </a:p>
        </p:txBody>
      </p:sp>
      <p:sp>
        <p:nvSpPr>
          <p:cNvPr id="12" name="Arrow: Left 9">
            <a:extLst>
              <a:ext uri="{FF2B5EF4-FFF2-40B4-BE49-F238E27FC236}">
                <a16:creationId xmlns:a16="http://schemas.microsoft.com/office/drawing/2014/main" id="{F43FA49D-8A82-4D22-B61D-0FB9FB33ACF9}"/>
              </a:ext>
            </a:extLst>
          </p:cNvPr>
          <p:cNvSpPr/>
          <p:nvPr/>
        </p:nvSpPr>
        <p:spPr>
          <a:xfrm rot="20011758">
            <a:off x="5943991" y="1215671"/>
            <a:ext cx="2376974" cy="8304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under test</a:t>
            </a:r>
          </a:p>
        </p:txBody>
      </p:sp>
    </p:spTree>
    <p:extLst>
      <p:ext uri="{BB962C8B-B14F-4D97-AF65-F5344CB8AC3E}">
        <p14:creationId xmlns:p14="http://schemas.microsoft.com/office/powerpoint/2010/main" val="15264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8E1-811D-46EA-857D-BEA45DFC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API &amp; Observable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C9FEF-10B3-4383-B881-EC5EFD79771D}"/>
              </a:ext>
            </a:extLst>
          </p:cNvPr>
          <p:cNvSpPr txBox="1"/>
          <p:nvPr/>
        </p:nvSpPr>
        <p:spPr>
          <a:xfrm>
            <a:off x="838200" y="5845504"/>
            <a:ext cx="30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Public API and YAGNI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074436" y="2079685"/>
            <a:ext cx="5284236" cy="32788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55571" y="2767818"/>
            <a:ext cx="3921965" cy="1902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 detail</a:t>
            </a:r>
            <a:endParaRPr lang="ru-RU" sz="2400" dirty="0"/>
          </a:p>
          <a:p>
            <a:pPr algn="ctr"/>
            <a:r>
              <a:rPr lang="en-US" sz="2400" dirty="0"/>
              <a:t> = Private API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21580" y="2192919"/>
            <a:ext cx="438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Observable behavior = Public API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039807" y="2639212"/>
            <a:ext cx="28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Well-designed API</a:t>
            </a:r>
            <a:endParaRPr lang="ru-RU" sz="2400" dirty="0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9153330" y="3341220"/>
            <a:ext cx="1579983" cy="755780"/>
          </a:xfrm>
          <a:prstGeom prst="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7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13BA3-44F7-4146-8F0A-0CF8FC2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Sources: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2DF-0B9D-4A0A-977A-425E4128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81846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“Unit Testing. Principles, Practices, and Patterns” by Vladimir </a:t>
            </a:r>
            <a:r>
              <a:rPr lang="en-US" sz="2400" dirty="0" err="1"/>
              <a:t>Khorikov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https://devlead.io/DevTips/LondonVsChicago</a:t>
            </a:r>
            <a:endParaRPr lang="ru-RU" sz="2400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https://blog.ncrunch.net/post/london-tdd-vs-detroit-tdd.aspx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6FD2D-18B3-4FA2-9C53-7FC1DD3B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728" y="630936"/>
            <a:ext cx="437860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F4A890-152C-44B8-B5E9-915445A574C4}"/>
              </a:ext>
            </a:extLst>
          </p:cNvPr>
          <p:cNvSpPr txBox="1"/>
          <p:nvPr/>
        </p:nvSpPr>
        <p:spPr>
          <a:xfrm>
            <a:off x="673031" y="5288216"/>
            <a:ext cx="1113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Should we examine intra-communications between classes inside our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Inter-system communications of external system accessible only for your app are implementation details too.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79664"/>
              </p:ext>
            </p:extLst>
          </p:nvPr>
        </p:nvGraphicFramePr>
        <p:xfrm>
          <a:off x="2316201" y="5046321"/>
          <a:ext cx="7851230" cy="12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r>
                        <a:rPr lang="en-US" sz="2000" dirty="0"/>
                        <a:t>Communications: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Intra-system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Inter-system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r>
                        <a:rPr lang="en-US" sz="2000" i="1" dirty="0"/>
                        <a:t>Between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Classes inside</a:t>
                      </a:r>
                      <a:r>
                        <a:rPr lang="en-US" sz="2000" baseline="0" dirty="0"/>
                        <a:t> the application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Applications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20">
                <a:tc>
                  <a:txBody>
                    <a:bodyPr/>
                    <a:lstStyle/>
                    <a:p>
                      <a:r>
                        <a:rPr lang="en-US" sz="2000" i="1" dirty="0"/>
                        <a:t>Treated as</a:t>
                      </a:r>
                      <a:endParaRPr lang="ru-RU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Implementation details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Observable behavior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Шестиугольник 3"/>
          <p:cNvSpPr/>
          <p:nvPr/>
        </p:nvSpPr>
        <p:spPr>
          <a:xfrm>
            <a:off x="1198729" y="1522939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Third-party system</a:t>
            </a:r>
            <a:endParaRPr lang="ru-RU" sz="2400" dirty="0"/>
          </a:p>
        </p:txBody>
      </p:sp>
      <p:sp>
        <p:nvSpPr>
          <p:cNvPr id="9" name="Шестиугольник 8"/>
          <p:cNvSpPr/>
          <p:nvPr/>
        </p:nvSpPr>
        <p:spPr>
          <a:xfrm>
            <a:off x="8581341" y="1522939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SMTP service</a:t>
            </a:r>
            <a:endParaRPr lang="ru-RU" sz="2400" dirty="0"/>
          </a:p>
        </p:txBody>
      </p:sp>
      <p:sp>
        <p:nvSpPr>
          <p:cNvPr id="10" name="Шестиугольник 9"/>
          <p:cNvSpPr/>
          <p:nvPr/>
        </p:nvSpPr>
        <p:spPr>
          <a:xfrm>
            <a:off x="4890035" y="1522939"/>
            <a:ext cx="2234944" cy="1926676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5387157" y="1700500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643348" y="2355648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5071174" y="2352536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357333" y="1691114"/>
            <a:ext cx="261257" cy="26125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5" idx="3"/>
            <a:endCxn id="15" idx="0"/>
          </p:cNvCxnSpPr>
          <p:nvPr/>
        </p:nvCxnSpPr>
        <p:spPr>
          <a:xfrm flipH="1">
            <a:off x="5201803" y="1923497"/>
            <a:ext cx="223614" cy="4290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570091" y="1952371"/>
            <a:ext cx="172133" cy="40016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2"/>
            <a:endCxn id="5" idx="6"/>
          </p:cNvCxnSpPr>
          <p:nvPr/>
        </p:nvCxnSpPr>
        <p:spPr>
          <a:xfrm flipH="1">
            <a:off x="5648414" y="1821743"/>
            <a:ext cx="708919" cy="938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0" idx="0"/>
            <a:endCxn id="9" idx="3"/>
          </p:cNvCxnSpPr>
          <p:nvPr/>
        </p:nvCxnSpPr>
        <p:spPr>
          <a:xfrm>
            <a:off x="7124979" y="2486277"/>
            <a:ext cx="1456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0"/>
            <a:endCxn id="10" idx="3"/>
          </p:cNvCxnSpPr>
          <p:nvPr/>
        </p:nvCxnSpPr>
        <p:spPr>
          <a:xfrm>
            <a:off x="3433673" y="2486277"/>
            <a:ext cx="1456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18951" y="3907651"/>
            <a:ext cx="387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Inter-system communications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>
            <a:off x="6677094" y="2613793"/>
            <a:ext cx="1058686" cy="1260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161453" y="2613793"/>
            <a:ext cx="1142292" cy="1260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1351" y="850316"/>
            <a:ext cx="386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Intra-system communications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993008" y="1219648"/>
            <a:ext cx="14499" cy="56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6673497" y="1219648"/>
            <a:ext cx="255687" cy="8827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133052" y="1253051"/>
            <a:ext cx="165536" cy="821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41" y="2506764"/>
            <a:ext cx="55583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bugs found</a:t>
            </a:r>
            <a:br>
              <a:rPr lang="en-US" dirty="0"/>
            </a:br>
            <a:r>
              <a:rPr lang="en-US" dirty="0"/>
              <a:t>------------------------------</a:t>
            </a:r>
            <a:br>
              <a:rPr lang="en-US" dirty="0"/>
            </a:br>
            <a:r>
              <a:rPr lang="en-US" dirty="0"/>
              <a:t>Number of false alarms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7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Test accuracy    = 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4996-AC07-4C11-8C60-617EDE056E04}"/>
              </a:ext>
            </a:extLst>
          </p:cNvPr>
          <p:cNvSpPr txBox="1"/>
          <p:nvPr/>
        </p:nvSpPr>
        <p:spPr>
          <a:xfrm>
            <a:off x="838200" y="4904336"/>
            <a:ext cx="9899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A test is accurate insofar as it generates a strong signal (can find bugs) with as little noise (false alarms) as possible.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BFD6-F863-44DE-B710-0CF3D383647E}"/>
              </a:ext>
            </a:extLst>
          </p:cNvPr>
          <p:cNvSpPr txBox="1"/>
          <p:nvPr/>
        </p:nvSpPr>
        <p:spPr>
          <a:xfrm>
            <a:off x="838200" y="1065423"/>
            <a:ext cx="9899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Let’s introduce the following characteristic to assess test:</a:t>
            </a:r>
          </a:p>
        </p:txBody>
      </p:sp>
    </p:spTree>
    <p:extLst>
      <p:ext uri="{BB962C8B-B14F-4D97-AF65-F5344CB8AC3E}">
        <p14:creationId xmlns:p14="http://schemas.microsoft.com/office/powerpoint/2010/main" val="54517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dirty="0"/>
              <a:t>Test score</a:t>
            </a:r>
            <a:endParaRPr lang="ru-RU" dirty="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25" y="2660904"/>
            <a:ext cx="7156716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be valuable, test needs to score at least something in all four attributes (0 &lt;= any attribute &lt;= 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Score = </a:t>
            </a:r>
            <a:r>
              <a:rPr lang="en-US" sz="2400" dirty="0"/>
              <a:t>&lt;Protection From Regression&gt; *</a:t>
            </a:r>
          </a:p>
          <a:p>
            <a:pPr marL="0" indent="0">
              <a:buNone/>
            </a:pPr>
            <a:r>
              <a:rPr lang="en-US" sz="2400" dirty="0"/>
              <a:t>&lt;Resistance To Refactoring&gt; *</a:t>
            </a:r>
          </a:p>
          <a:p>
            <a:pPr marL="0" indent="0">
              <a:buNone/>
            </a:pPr>
            <a:r>
              <a:rPr lang="en-US" sz="2400" dirty="0"/>
              <a:t>&lt;Fast Feedback&gt; * &lt;Maintenance&gt;</a:t>
            </a:r>
          </a:p>
        </p:txBody>
      </p:sp>
      <p:pic>
        <p:nvPicPr>
          <p:cNvPr id="24" name="Graphic 23" descr="Bar chart">
            <a:extLst>
              <a:ext uri="{FF2B5EF4-FFF2-40B4-BE49-F238E27FC236}">
                <a16:creationId xmlns:a16="http://schemas.microsoft.com/office/drawing/2014/main" id="{972D237A-D2D6-4835-B710-C1663F2FC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265" y="1499989"/>
            <a:ext cx="3810750" cy="3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Protection from Regression (</a:t>
            </a:r>
            <a:r>
              <a:rPr lang="en-US" sz="2400" i="1" dirty="0"/>
              <a:t>how </a:t>
            </a:r>
            <a:r>
              <a:rPr lang="en-US" sz="2400" b="1" i="1" dirty="0"/>
              <a:t>good</a:t>
            </a:r>
            <a:r>
              <a:rPr lang="en-US" sz="2400" i="1" dirty="0"/>
              <a:t> is protection?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Resistance to Refactoring (</a:t>
            </a:r>
            <a:r>
              <a:rPr lang="en-US" sz="2400" i="1" dirty="0"/>
              <a:t>how </a:t>
            </a:r>
            <a:r>
              <a:rPr lang="en-US" sz="2400" b="1" i="1" dirty="0"/>
              <a:t>cheap</a:t>
            </a:r>
            <a:r>
              <a:rPr lang="en-US" sz="2400" i="1" dirty="0"/>
              <a:t> is maintenance?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Fast Feedback  (</a:t>
            </a:r>
            <a:r>
              <a:rPr lang="en-US" sz="2400" i="1" dirty="0"/>
              <a:t>how </a:t>
            </a:r>
            <a:r>
              <a:rPr lang="en-US" sz="2400" b="1" i="1" dirty="0"/>
              <a:t>fast</a:t>
            </a:r>
            <a:r>
              <a:rPr lang="en-US" sz="2400" i="1" dirty="0"/>
              <a:t> your test suite is?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Select 2 of 3 </a:t>
            </a:r>
            <a:r>
              <a:rPr lang="en-US" sz="2400" dirty="0"/>
              <a:t>(mutually exclusive, like ‘good / fast / cheap’)</a:t>
            </a:r>
          </a:p>
        </p:txBody>
      </p:sp>
    </p:spTree>
    <p:extLst>
      <p:ext uri="{BB962C8B-B14F-4D97-AF65-F5344CB8AC3E}">
        <p14:creationId xmlns:p14="http://schemas.microsoft.com/office/powerpoint/2010/main" val="228387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054A5-4175-43F4-92E4-C59AC211ECFB}"/>
              </a:ext>
            </a:extLst>
          </p:cNvPr>
          <p:cNvSpPr txBox="1"/>
          <p:nvPr/>
        </p:nvSpPr>
        <p:spPr>
          <a:xfrm>
            <a:off x="6093766" y="859389"/>
            <a:ext cx="348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How does it affect feedback?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Mostly a binary choice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FAC-39BA-46A0-BD59-7ADD1BD55B99}"/>
              </a:ext>
            </a:extLst>
          </p:cNvPr>
          <p:cNvSpPr txBox="1"/>
          <p:nvPr/>
        </p:nvSpPr>
        <p:spPr>
          <a:xfrm>
            <a:off x="1026628" y="4680567"/>
            <a:ext cx="348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How does it affect feedback?</a:t>
            </a:r>
          </a:p>
        </p:txBody>
      </p:sp>
      <p:sp>
        <p:nvSpPr>
          <p:cNvPr id="3" name="Овал 2"/>
          <p:cNvSpPr/>
          <p:nvPr/>
        </p:nvSpPr>
        <p:spPr>
          <a:xfrm>
            <a:off x="6705702" y="1618483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4884670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382102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32084" y="1618302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cxnSp>
        <p:nvCxnSpPr>
          <p:cNvPr id="10" name="Прямая соединительная линия 9"/>
          <p:cNvCxnSpPr>
            <a:stCxn id="3" idx="3"/>
            <a:endCxn id="6" idx="7"/>
          </p:cNvCxnSpPr>
          <p:nvPr/>
        </p:nvCxnSpPr>
        <p:spPr>
          <a:xfrm flipH="1">
            <a:off x="5772998" y="2506811"/>
            <a:ext cx="108511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3" idx="5"/>
            <a:endCxn id="7" idx="1"/>
          </p:cNvCxnSpPr>
          <p:nvPr/>
        </p:nvCxnSpPr>
        <p:spPr>
          <a:xfrm>
            <a:off x="7594030" y="2506811"/>
            <a:ext cx="94048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6" idx="6"/>
          </p:cNvCxnSpPr>
          <p:nvPr/>
        </p:nvCxnSpPr>
        <p:spPr>
          <a:xfrm flipH="1">
            <a:off x="5925411" y="4449736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3399" y="1105610"/>
            <a:ext cx="206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Maintainability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53246" y="4218902"/>
            <a:ext cx="392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Protection against regressions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5411" y="456546"/>
            <a:ext cx="326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Resistance to refactoring</a:t>
            </a:r>
            <a:endParaRPr lang="ru-RU" sz="2400" dirty="0"/>
          </a:p>
        </p:txBody>
      </p:sp>
      <p:sp>
        <p:nvSpPr>
          <p:cNvPr id="22" name="Двойная стрелка влево/вправо 21"/>
          <p:cNvSpPr/>
          <p:nvPr/>
        </p:nvSpPr>
        <p:spPr>
          <a:xfrm>
            <a:off x="6093766" y="4709887"/>
            <a:ext cx="2119980" cy="3825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36505" y="5461829"/>
            <a:ext cx="301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Choose between them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0958" y="4034235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303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663" y="589147"/>
            <a:ext cx="2731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Edge cases</a:t>
            </a:r>
            <a:endParaRPr lang="ru-RU" sz="4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3A0A4-06CB-42E1-ACA1-0834BAED5625}"/>
              </a:ext>
            </a:extLst>
          </p:cNvPr>
          <p:cNvSpPr txBox="1"/>
          <p:nvPr/>
        </p:nvSpPr>
        <p:spPr>
          <a:xfrm>
            <a:off x="605070" y="5978204"/>
            <a:ext cx="7088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* Ideal test is unreachable. Trade-offs are needed</a:t>
            </a:r>
            <a:endParaRPr lang="ru-RU" sz="2400" dirty="0"/>
          </a:p>
        </p:txBody>
      </p:sp>
      <p:sp>
        <p:nvSpPr>
          <p:cNvPr id="9" name="Овал 8"/>
          <p:cNvSpPr/>
          <p:nvPr/>
        </p:nvSpPr>
        <p:spPr>
          <a:xfrm>
            <a:off x="6840199" y="1718216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019167" y="4029098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516599" y="4029098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9" idx="3"/>
            <a:endCxn id="10" idx="7"/>
          </p:cNvCxnSpPr>
          <p:nvPr/>
        </p:nvCxnSpPr>
        <p:spPr>
          <a:xfrm flipH="1">
            <a:off x="5907495" y="2606544"/>
            <a:ext cx="108511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9" idx="5"/>
            <a:endCxn id="11" idx="1"/>
          </p:cNvCxnSpPr>
          <p:nvPr/>
        </p:nvCxnSpPr>
        <p:spPr>
          <a:xfrm>
            <a:off x="7728527" y="2606544"/>
            <a:ext cx="94048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11" idx="2"/>
            <a:endCxn id="10" idx="6"/>
          </p:cNvCxnSpPr>
          <p:nvPr/>
        </p:nvCxnSpPr>
        <p:spPr>
          <a:xfrm flipH="1">
            <a:off x="6059908" y="4549469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3457434">
            <a:off x="7594768" y="3049666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Trivial tests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82483" y="4587402"/>
            <a:ext cx="16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Brittle tests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 rot="18295671">
            <a:off x="5618485" y="2963854"/>
            <a:ext cx="132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E2E tests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85558" y="954240"/>
            <a:ext cx="195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Resistance</a:t>
            </a:r>
          </a:p>
          <a:p>
            <a:pPr algn="ctr"/>
            <a:r>
              <a:rPr lang="en-US" sz="2400" dirty="0"/>
              <a:t> to refactoring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582817" y="4195525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4479" y="4195525"/>
            <a:ext cx="255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Protection </a:t>
            </a:r>
          </a:p>
          <a:p>
            <a:pPr algn="ctr"/>
            <a:r>
              <a:rPr lang="en-US" sz="2400" dirty="0"/>
              <a:t>against regressions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956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429E8-1243-490A-BC0D-4324E8B74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9" r="-2" b="1271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56" y="859536"/>
            <a:ext cx="6087332" cy="1243584"/>
          </a:xfrm>
        </p:spPr>
        <p:txBody>
          <a:bodyPr>
            <a:noAutofit/>
          </a:bodyPr>
          <a:lstStyle/>
          <a:p>
            <a:r>
              <a:rPr lang="en-US" dirty="0"/>
              <a:t>Test Concepts</a:t>
            </a:r>
            <a:endParaRPr lang="ru-R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Test Pyramid</a:t>
            </a:r>
          </a:p>
          <a:p>
            <a:r>
              <a:rPr lang="en-US" sz="2400" dirty="0"/>
              <a:t>White-box vs black-box</a:t>
            </a:r>
            <a:endParaRPr lang="ru-RU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5D54BF-196E-498F-BD52-195BB824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9" y="4278338"/>
            <a:ext cx="4413385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184428"/>
          </a:xfrm>
        </p:spPr>
        <p:txBody>
          <a:bodyPr anchor="b">
            <a:normAutofit/>
          </a:bodyPr>
          <a:lstStyle/>
          <a:p>
            <a:r>
              <a:rPr lang="en-US" dirty="0"/>
              <a:t>Test Pyramid</a:t>
            </a:r>
            <a:endParaRPr lang="ru-RU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Concept which advocates for a certain ratio of different tests in the test suite</a:t>
            </a:r>
            <a:endParaRPr lang="ru-RU" sz="2400" dirty="0"/>
          </a:p>
        </p:txBody>
      </p:sp>
      <p:sp>
        <p:nvSpPr>
          <p:cNvPr id="4" name="Трапеция 3"/>
          <p:cNvSpPr/>
          <p:nvPr/>
        </p:nvSpPr>
        <p:spPr>
          <a:xfrm>
            <a:off x="5075853" y="3750906"/>
            <a:ext cx="4963886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tests</a:t>
            </a:r>
            <a:endParaRPr lang="ru-RU" sz="2400" dirty="0"/>
          </a:p>
        </p:txBody>
      </p:sp>
      <p:sp>
        <p:nvSpPr>
          <p:cNvPr id="8" name="Трапеция 7"/>
          <p:cNvSpPr/>
          <p:nvPr/>
        </p:nvSpPr>
        <p:spPr>
          <a:xfrm>
            <a:off x="5909393" y="2332653"/>
            <a:ext cx="3309257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</a:t>
            </a:r>
          </a:p>
          <a:p>
            <a:pPr algn="ctr"/>
            <a:r>
              <a:rPr lang="en-US" sz="2400" dirty="0"/>
              <a:t>tests</a:t>
            </a:r>
            <a:endParaRPr lang="ru-RU" sz="2400" dirty="0"/>
          </a:p>
        </p:txBody>
      </p:sp>
      <p:sp>
        <p:nvSpPr>
          <p:cNvPr id="9" name="Трапеция 8"/>
          <p:cNvSpPr/>
          <p:nvPr/>
        </p:nvSpPr>
        <p:spPr>
          <a:xfrm>
            <a:off x="6727370" y="914400"/>
            <a:ext cx="1670181" cy="1418253"/>
          </a:xfrm>
          <a:prstGeom prst="trapezoid">
            <a:avLst>
              <a:gd name="adj" fmla="val 57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7419097" y="3105833"/>
            <a:ext cx="277398" cy="4963886"/>
          </a:xfrm>
          <a:prstGeom prst="leftBrace">
            <a:avLst>
              <a:gd name="adj1" fmla="val 8333"/>
              <a:gd name="adj2" fmla="val 50752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40415" y="5861651"/>
            <a:ext cx="158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Tests count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0133039" y="1324946"/>
            <a:ext cx="0" cy="3433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3884" y="2834760"/>
            <a:ext cx="162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Emulating</a:t>
            </a:r>
          </a:p>
          <a:p>
            <a:pPr algn="ctr"/>
            <a:r>
              <a:rPr lang="en-US" sz="2400" dirty="0"/>
              <a:t>  user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2BF90-2EB6-43A0-9A96-53D4B70E72CB}"/>
              </a:ext>
            </a:extLst>
          </p:cNvPr>
          <p:cNvSpPr txBox="1"/>
          <p:nvPr/>
        </p:nvSpPr>
        <p:spPr>
          <a:xfrm>
            <a:off x="7237035" y="1623526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136196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5328854" y="1618483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Max out</a:t>
            </a:r>
            <a:endParaRPr lang="ru-RU" sz="2400" dirty="0"/>
          </a:p>
        </p:txBody>
      </p:sp>
      <p:sp>
        <p:nvSpPr>
          <p:cNvPr id="5" name="Овал 4"/>
          <p:cNvSpPr/>
          <p:nvPr/>
        </p:nvSpPr>
        <p:spPr>
          <a:xfrm>
            <a:off x="3581392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078824" y="3929365"/>
            <a:ext cx="1040741" cy="1040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3" idx="3"/>
            <a:endCxn id="5" idx="7"/>
          </p:cNvCxnSpPr>
          <p:nvPr/>
        </p:nvCxnSpPr>
        <p:spPr>
          <a:xfrm flipH="1">
            <a:off x="4469720" y="2506811"/>
            <a:ext cx="1011547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3" idx="5"/>
            <a:endCxn id="6" idx="1"/>
          </p:cNvCxnSpPr>
          <p:nvPr/>
        </p:nvCxnSpPr>
        <p:spPr>
          <a:xfrm>
            <a:off x="6217182" y="2506811"/>
            <a:ext cx="1014055" cy="15749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6" idx="2"/>
            <a:endCxn id="5" idx="6"/>
          </p:cNvCxnSpPr>
          <p:nvPr/>
        </p:nvCxnSpPr>
        <p:spPr>
          <a:xfrm flipH="1">
            <a:off x="4622133" y="4449736"/>
            <a:ext cx="24566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1335" y="4095793"/>
            <a:ext cx="255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Protection </a:t>
            </a:r>
          </a:p>
          <a:p>
            <a:pPr algn="ctr"/>
            <a:r>
              <a:rPr lang="en-US" sz="2400" dirty="0"/>
              <a:t>against regressions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4439" y="679160"/>
            <a:ext cx="1950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Resistance</a:t>
            </a:r>
          </a:p>
          <a:p>
            <a:pPr algn="ctr"/>
            <a:r>
              <a:rPr lang="en-US" sz="2400" dirty="0"/>
              <a:t> to refactoring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247680" y="4095792"/>
            <a:ext cx="131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Fast </a:t>
            </a:r>
          </a:p>
          <a:p>
            <a:pPr algn="ctr"/>
            <a:r>
              <a:rPr lang="en-US" sz="2400" dirty="0"/>
              <a:t>feedback</a:t>
            </a:r>
            <a:endParaRPr lang="ru-RU" sz="2400" dirty="0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4790488" y="4709887"/>
            <a:ext cx="2119980" cy="382555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078823" y="5488485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 tests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6718" y="5503517"/>
            <a:ext cx="156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Integration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18012" y="5491404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E2E</a:t>
            </a:r>
            <a:endParaRPr lang="ru-RU" sz="2000" dirty="0"/>
          </a:p>
        </p:txBody>
      </p:sp>
      <p:cxnSp>
        <p:nvCxnSpPr>
          <p:cNvPr id="30" name="Прямая соединительная линия 29"/>
          <p:cNvCxnSpPr>
            <a:cxnSpLocks/>
          </p:cNvCxnSpPr>
          <p:nvPr/>
        </p:nvCxnSpPr>
        <p:spPr>
          <a:xfrm>
            <a:off x="5847828" y="5092442"/>
            <a:ext cx="14396" cy="41107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6" idx="0"/>
          </p:cNvCxnSpPr>
          <p:nvPr/>
        </p:nvCxnSpPr>
        <p:spPr>
          <a:xfrm>
            <a:off x="6885758" y="5025611"/>
            <a:ext cx="882325" cy="46287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8" idx="0"/>
          </p:cNvCxnSpPr>
          <p:nvPr/>
        </p:nvCxnSpPr>
        <p:spPr>
          <a:xfrm flipH="1">
            <a:off x="4238773" y="5057277"/>
            <a:ext cx="614314" cy="4341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4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End-to-end tests are ~ </a:t>
            </a:r>
            <a:r>
              <a:rPr lang="en-US" sz="2400" b="1" dirty="0"/>
              <a:t>100% assurance from regressions</a:t>
            </a:r>
            <a:r>
              <a:rPr lang="en-US" sz="2400" dirty="0"/>
              <a:t>. But they are almost </a:t>
            </a:r>
            <a:r>
              <a:rPr lang="en-US" sz="2400" b="1" dirty="0"/>
              <a:t>as slow as a user </a:t>
            </a:r>
            <a:r>
              <a:rPr lang="en-US" sz="2400" dirty="0"/>
              <a:t>and lack </a:t>
            </a:r>
            <a:r>
              <a:rPr lang="en-US" sz="2400" b="1" dirty="0"/>
              <a:t>maintainability</a:t>
            </a:r>
            <a:r>
              <a:rPr lang="en-US" sz="2400" dirty="0"/>
              <a:t>. And hence their count is </a:t>
            </a:r>
            <a:r>
              <a:rPr lang="en-US" sz="2400" b="1" dirty="0"/>
              <a:t>limited </a:t>
            </a:r>
            <a:r>
              <a:rPr lang="en-US" sz="2400" dirty="0"/>
              <a:t>to the most critical functionality where other types of tests are useless</a:t>
            </a:r>
          </a:p>
          <a:p>
            <a:endParaRPr lang="en-US" sz="2400" dirty="0"/>
          </a:p>
          <a:p>
            <a:r>
              <a:rPr lang="en-US" sz="2400" dirty="0"/>
              <a:t>Unit tests are fast, so you can have them </a:t>
            </a:r>
            <a:r>
              <a:rPr lang="en-US" sz="2400" b="1" dirty="0"/>
              <a:t>unlimited</a:t>
            </a:r>
            <a:r>
              <a:rPr lang="en-US" sz="2400" dirty="0"/>
              <a:t> count</a:t>
            </a:r>
          </a:p>
          <a:p>
            <a:endParaRPr lang="en-US" sz="2400" dirty="0"/>
          </a:p>
          <a:p>
            <a:r>
              <a:rPr lang="en-US" sz="2400" dirty="0"/>
              <a:t>Integration tests are somewhere </a:t>
            </a:r>
            <a:r>
              <a:rPr lang="en-US" sz="2400" b="1" dirty="0"/>
              <a:t>between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638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ACB75-E746-48BB-AB69-C88A9D5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Covered t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CBC0-FD52-43CC-9999-E58FFB00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2" y="365125"/>
            <a:ext cx="5181600" cy="28062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i="1" dirty="0"/>
              <a:t>Unit test criteria &amp; metrics</a:t>
            </a:r>
          </a:p>
          <a:p>
            <a:r>
              <a:rPr lang="en-US" i="1" dirty="0"/>
              <a:t>How to recognize great test</a:t>
            </a:r>
          </a:p>
          <a:p>
            <a:r>
              <a:rPr lang="en-US" i="1" dirty="0"/>
              <a:t>Test automation concepts</a:t>
            </a:r>
          </a:p>
          <a:p>
            <a:r>
              <a:rPr lang="en-US" i="1" dirty="0"/>
              <a:t>What is a dependency</a:t>
            </a:r>
          </a:p>
          <a:p>
            <a:r>
              <a:rPr lang="en-US" i="1" dirty="0"/>
              <a:t>Valuable test</a:t>
            </a:r>
          </a:p>
          <a:p>
            <a:r>
              <a:rPr lang="en-US" i="1" dirty="0"/>
              <a:t>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FD6EA-43A2-4B6D-963E-8A91CD7D6AEE}"/>
              </a:ext>
            </a:extLst>
          </p:cNvPr>
          <p:cNvSpPr txBox="1"/>
          <p:nvPr/>
        </p:nvSpPr>
        <p:spPr>
          <a:xfrm>
            <a:off x="6172200" y="3958879"/>
            <a:ext cx="5181600" cy="28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Anti patterns &amp; tips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Testing database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Testing logs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Styles of unit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E2E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160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 and white boxes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Black-box tests derive from specification &amp; requirements =&gt; observable behavior is tested</a:t>
            </a:r>
          </a:p>
          <a:p>
            <a:r>
              <a:rPr lang="en-US" sz="2400" dirty="0"/>
              <a:t>White-box tests derive from source code =&gt; tricky cases can be found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TIP</a:t>
            </a:r>
            <a:r>
              <a:rPr lang="en-US" sz="2400" dirty="0"/>
              <a:t>: start from black-box testing. Use white-box testing when analyzing the tests. Code coverage tools can show uncovered branches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475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dependency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Dependencies classification</a:t>
            </a:r>
          </a:p>
          <a:p>
            <a:r>
              <a:rPr lang="en-US" i="1" dirty="0"/>
              <a:t>Isolation approaches (Classical vs London school)</a:t>
            </a:r>
          </a:p>
          <a:p>
            <a:r>
              <a:rPr lang="en-US" i="1" dirty="0"/>
              <a:t>Dependencies hierarchy</a:t>
            </a:r>
          </a:p>
          <a:p>
            <a:r>
              <a:rPr lang="en-US" i="1" dirty="0"/>
              <a:t>Stubs / mocks</a:t>
            </a:r>
          </a:p>
          <a:p>
            <a:r>
              <a:rPr lang="en-US" i="1" dirty="0"/>
              <a:t>Command / query separation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82330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*By isolation level:</a:t>
            </a:r>
            <a:endParaRPr lang="en-US" sz="2400" dirty="0"/>
          </a:p>
          <a:p>
            <a:r>
              <a:rPr lang="en-US" sz="2400" dirty="0"/>
              <a:t>Shared/private</a:t>
            </a:r>
          </a:p>
          <a:p>
            <a:r>
              <a:rPr lang="en-US" sz="2400" dirty="0"/>
              <a:t>Private: mutable/immutable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Volatile (nondeterministic or need some system pre-setup)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844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Classical (or Chicago, or Detroit) – substitutes </a:t>
            </a:r>
            <a:r>
              <a:rPr lang="en-US" sz="2400" dirty="0">
                <a:solidFill>
                  <a:srgbClr val="00B050"/>
                </a:solidFill>
              </a:rPr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shared</a:t>
            </a:r>
            <a:r>
              <a:rPr lang="en-US" sz="2400" dirty="0"/>
              <a:t> dependencies. </a:t>
            </a:r>
            <a:r>
              <a:rPr lang="en-US" sz="2400" b="1" dirty="0"/>
              <a:t>Isolates unit test from another unit test</a:t>
            </a:r>
            <a:r>
              <a:rPr lang="en-US" sz="2400" dirty="0"/>
              <a:t>. Bonus: run tests in parallel</a:t>
            </a:r>
          </a:p>
          <a:p>
            <a:r>
              <a:rPr lang="en-US" sz="2400" dirty="0"/>
              <a:t>London – classical approach + </a:t>
            </a:r>
            <a:r>
              <a:rPr lang="en-US" sz="2400" dirty="0">
                <a:solidFill>
                  <a:srgbClr val="00B050"/>
                </a:solidFill>
              </a:rPr>
              <a:t>mutable</a:t>
            </a:r>
            <a:r>
              <a:rPr lang="en-US" sz="2400" dirty="0"/>
              <a:t> dependencies are substituted. </a:t>
            </a:r>
            <a:r>
              <a:rPr lang="en-US" sz="2400" b="1" dirty="0"/>
              <a:t>The highest unit isolation from another code</a:t>
            </a:r>
            <a:r>
              <a:rPr lang="en-US" sz="2400" dirty="0"/>
              <a:t>. Bonus: better granularity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50475"/>
              </p:ext>
            </p:extLst>
          </p:nvPr>
        </p:nvGraphicFramePr>
        <p:xfrm>
          <a:off x="930165" y="4616108"/>
          <a:ext cx="1033166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4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School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Isolation</a:t>
                      </a:r>
                      <a:r>
                        <a:rPr lang="en-US" sz="2400" baseline="0" dirty="0"/>
                        <a:t> of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unit is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Uses test doubles for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London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class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 but immutable dependencies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Classical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Unit tests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set of classes (1+)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Shared dependencies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80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8014996" y="1934258"/>
            <a:ext cx="1054359" cy="105435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19612" y="1372242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Dependency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9069355" y="3357949"/>
            <a:ext cx="1054359" cy="10543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0123714" y="4698747"/>
            <a:ext cx="1054359" cy="10543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 rot="2385964">
            <a:off x="5306863" y="3195852"/>
            <a:ext cx="4493644" cy="2719348"/>
          </a:xfrm>
          <a:prstGeom prst="ellips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014995" y="4698746"/>
            <a:ext cx="1054359" cy="105435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1" idx="3"/>
            <a:endCxn id="13" idx="7"/>
          </p:cNvCxnSpPr>
          <p:nvPr/>
        </p:nvCxnSpPr>
        <p:spPr>
          <a:xfrm flipH="1">
            <a:off x="8914947" y="4257901"/>
            <a:ext cx="308815" cy="59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5"/>
          </p:cNvCxnSpPr>
          <p:nvPr/>
        </p:nvCxnSpPr>
        <p:spPr>
          <a:xfrm>
            <a:off x="9969307" y="4257901"/>
            <a:ext cx="421800" cy="523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" idx="5"/>
          </p:cNvCxnSpPr>
          <p:nvPr/>
        </p:nvCxnSpPr>
        <p:spPr>
          <a:xfrm>
            <a:off x="8914948" y="2834210"/>
            <a:ext cx="414193" cy="59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744372" y="3140938"/>
            <a:ext cx="2656987" cy="1495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" idx="3"/>
          </p:cNvCxnSpPr>
          <p:nvPr/>
        </p:nvCxnSpPr>
        <p:spPr>
          <a:xfrm flipH="1">
            <a:off x="7698858" y="2834210"/>
            <a:ext cx="470545" cy="571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960636" y="3357949"/>
            <a:ext cx="1054359" cy="10543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0150455" y="3458051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Private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19576" y="5873579"/>
            <a:ext cx="17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 object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2924" y="5018717"/>
            <a:ext cx="124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Mutable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63" y="3695158"/>
            <a:ext cx="105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Shared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267234" y="5822833"/>
            <a:ext cx="218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Replaced in the </a:t>
            </a:r>
          </a:p>
          <a:p>
            <a:r>
              <a:rPr lang="en-US" sz="2400" dirty="0"/>
              <a:t>London school</a:t>
            </a:r>
            <a:endParaRPr lang="ru-RU" sz="2400" dirty="0"/>
          </a:p>
        </p:txBody>
      </p:sp>
      <p:cxnSp>
        <p:nvCxnSpPr>
          <p:cNvPr id="43" name="Прямая соединительная линия 42"/>
          <p:cNvCxnSpPr>
            <a:stCxn id="41" idx="0"/>
          </p:cNvCxnSpPr>
          <p:nvPr/>
        </p:nvCxnSpPr>
        <p:spPr>
          <a:xfrm flipV="1">
            <a:off x="5358751" y="5159841"/>
            <a:ext cx="855729" cy="662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62859" y="2719404"/>
            <a:ext cx="222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Replaced in the </a:t>
            </a:r>
          </a:p>
          <a:p>
            <a:r>
              <a:rPr lang="en-US" sz="2400" dirty="0"/>
              <a:t>Classical school</a:t>
            </a:r>
            <a:endParaRPr lang="ru-RU" sz="2400" dirty="0"/>
          </a:p>
        </p:txBody>
      </p:sp>
      <p:cxnSp>
        <p:nvCxnSpPr>
          <p:cNvPr id="45" name="Прямая соединительная линия 44"/>
          <p:cNvCxnSpPr>
            <a:cxnSpLocks/>
            <a:stCxn id="44" idx="3"/>
            <a:endCxn id="34" idx="1"/>
          </p:cNvCxnSpPr>
          <p:nvPr/>
        </p:nvCxnSpPr>
        <p:spPr>
          <a:xfrm>
            <a:off x="5083400" y="3134903"/>
            <a:ext cx="1050079" cy="225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BEE821A7-353A-4F91-A01B-A7A2DE18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hierarchy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3786339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21A7-353A-4F91-A01B-A7A2DE18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vs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30C1-E06D-4866-BE3F-F7E68FD3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does define a size of code under test (unit)?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Isolation approach</a:t>
            </a:r>
          </a:p>
          <a:p>
            <a:r>
              <a:rPr lang="en-US" sz="2400" b="1" dirty="0"/>
              <a:t>Is system under test the same as code under test?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No. SUT is an instance of class (C#, Java) – owner of method under test. Code under test is all code (with libraries) executed on test run</a:t>
            </a:r>
          </a:p>
          <a:p>
            <a:r>
              <a:rPr lang="en-US" sz="2400" b="1" dirty="0"/>
              <a:t>Is class under test the same as system under test?</a:t>
            </a:r>
          </a:p>
          <a:p>
            <a:pPr marL="0" indent="0">
              <a:buNone/>
            </a:pPr>
            <a:r>
              <a:rPr lang="en-US" sz="2400" dirty="0"/>
              <a:t> – </a:t>
            </a:r>
            <a:r>
              <a:rPr lang="en-US" sz="2400" i="1" dirty="0"/>
              <a:t>No. Sample: JS</a:t>
            </a:r>
          </a:p>
          <a:p>
            <a:r>
              <a:rPr lang="en-US" sz="2400" dirty="0"/>
              <a:t>Classical school is good in its treatment of intra-system communications</a:t>
            </a:r>
          </a:p>
          <a:p>
            <a:r>
              <a:rPr lang="en-US" sz="2400" dirty="0"/>
              <a:t>London school is good for inter-system communications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1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classification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*By interaction types between the SUT and its dependencies: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Stubs</a:t>
            </a:r>
            <a:r>
              <a:rPr lang="en-US" sz="2400" dirty="0"/>
              <a:t> – for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incoming</a:t>
            </a:r>
            <a:r>
              <a:rPr lang="en-US" sz="2400" dirty="0"/>
              <a:t> interactions, </a:t>
            </a:r>
            <a:r>
              <a:rPr lang="en-US" sz="2400" b="1" dirty="0"/>
              <a:t>only</a:t>
            </a:r>
            <a:r>
              <a:rPr lang="en-US" sz="2400" dirty="0"/>
              <a:t> help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endParaRPr lang="ru-RU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Mocks</a:t>
            </a:r>
            <a:r>
              <a:rPr lang="ru-RU" sz="2400" dirty="0"/>
              <a:t> –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accent1"/>
                </a:solidFill>
              </a:rPr>
              <a:t>outcoming</a:t>
            </a:r>
            <a:r>
              <a:rPr lang="en-US" sz="2400" b="1" dirty="0"/>
              <a:t> </a:t>
            </a:r>
            <a:r>
              <a:rPr lang="en-US" sz="2400" dirty="0"/>
              <a:t>interactions, help </a:t>
            </a:r>
            <a:r>
              <a:rPr lang="en-US" sz="2400" b="1" dirty="0"/>
              <a:t>to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emulate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examine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55CB4E-4BA7-4937-8473-5FCD66A019F2}"/>
              </a:ext>
            </a:extLst>
          </p:cNvPr>
          <p:cNvSpPr/>
          <p:nvPr/>
        </p:nvSpPr>
        <p:spPr>
          <a:xfrm>
            <a:off x="4822371" y="4855028"/>
            <a:ext cx="1436917" cy="118334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483C6C-62F2-4C4B-B5D5-8EFE3048C5A6}"/>
              </a:ext>
            </a:extLst>
          </p:cNvPr>
          <p:cNvSpPr/>
          <p:nvPr/>
        </p:nvSpPr>
        <p:spPr>
          <a:xfrm>
            <a:off x="7532915" y="4855026"/>
            <a:ext cx="1436917" cy="118334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MOCK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7ADF32-897F-416E-BCDF-2D89BDBD45D4}"/>
              </a:ext>
            </a:extLst>
          </p:cNvPr>
          <p:cNvSpPr/>
          <p:nvPr/>
        </p:nvSpPr>
        <p:spPr>
          <a:xfrm>
            <a:off x="2111827" y="4855027"/>
            <a:ext cx="1436917" cy="118334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789E2-B6D6-46B4-9B96-07585520550F}"/>
              </a:ext>
            </a:extLst>
          </p:cNvPr>
          <p:cNvCxnSpPr>
            <a:cxnSpLocks/>
          </p:cNvCxnSpPr>
          <p:nvPr/>
        </p:nvCxnSpPr>
        <p:spPr>
          <a:xfrm>
            <a:off x="3668486" y="5446697"/>
            <a:ext cx="1045028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7C86B5-60F5-4692-B295-1957AFFB1EF4}"/>
              </a:ext>
            </a:extLst>
          </p:cNvPr>
          <p:cNvCxnSpPr>
            <a:cxnSpLocks/>
          </p:cNvCxnSpPr>
          <p:nvPr/>
        </p:nvCxnSpPr>
        <p:spPr>
          <a:xfrm>
            <a:off x="6379028" y="5250754"/>
            <a:ext cx="1045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51B75E-767D-4676-9CE7-F1331F7563EE}"/>
              </a:ext>
            </a:extLst>
          </p:cNvPr>
          <p:cNvCxnSpPr/>
          <p:nvPr/>
        </p:nvCxnSpPr>
        <p:spPr>
          <a:xfrm flipH="1">
            <a:off x="6428014" y="5671457"/>
            <a:ext cx="94705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1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thoughts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Maximize resistance to refactoring</a:t>
            </a:r>
            <a:r>
              <a:rPr lang="en-US" sz="2400" dirty="0"/>
              <a:t> (minimize </a:t>
            </a:r>
            <a:r>
              <a:rPr lang="en-US" sz="2400" b="1" dirty="0"/>
              <a:t>false positives </a:t>
            </a:r>
            <a:r>
              <a:rPr lang="en-US" sz="2400" dirty="0"/>
              <a:t>and redundant test changes)</a:t>
            </a:r>
          </a:p>
          <a:p>
            <a:r>
              <a:rPr lang="en-US" sz="2400" dirty="0"/>
              <a:t>Stub </a:t>
            </a:r>
            <a:r>
              <a:rPr lang="en-US" sz="2400" b="1" dirty="0"/>
              <a:t>emulates incoming interactions </a:t>
            </a:r>
            <a:r>
              <a:rPr lang="en-US" sz="2400" dirty="0"/>
              <a:t>which are not observable behavior =&gt; stub emulates </a:t>
            </a:r>
            <a:r>
              <a:rPr lang="en-US" sz="2400" b="1" dirty="0"/>
              <a:t>implementation detail </a:t>
            </a:r>
            <a:r>
              <a:rPr lang="en-US" sz="2400" dirty="0"/>
              <a:t>=&gt; </a:t>
            </a:r>
            <a:r>
              <a:rPr lang="en-US" sz="2400" b="1" dirty="0">
                <a:solidFill>
                  <a:srgbClr val="C00000"/>
                </a:solidFill>
              </a:rPr>
              <a:t>do not assert interactions with stub</a:t>
            </a:r>
            <a:r>
              <a:rPr lang="en-US" sz="2400" dirty="0"/>
              <a:t>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Assert only outcoming interactions (observable behavior) with mocks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* Over specification</a:t>
            </a:r>
            <a:r>
              <a:rPr lang="en-US" sz="2400" dirty="0"/>
              <a:t> – verifying behavior that is not a part of final result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282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Command/query separation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method must be a command or query whenever it is possible</a:t>
            </a:r>
          </a:p>
          <a:p>
            <a:r>
              <a:rPr lang="en-US" sz="2400" b="1" dirty="0"/>
              <a:t>Command</a:t>
            </a:r>
            <a:r>
              <a:rPr lang="en-US" sz="2400" dirty="0"/>
              <a:t> has side effect and returns nothing</a:t>
            </a:r>
          </a:p>
          <a:p>
            <a:r>
              <a:rPr lang="en-US" sz="2400" b="1" dirty="0"/>
              <a:t>Query</a:t>
            </a:r>
            <a:r>
              <a:rPr lang="en-US" sz="2400" dirty="0"/>
              <a:t> is side effect free, but returns a value (asking a question doesn’t change an answer)</a:t>
            </a:r>
          </a:p>
          <a:p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/>
              <a:t> Commands are emulated by mocks and examined by asserts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/>
              <a:t> Queries are emulated by stubs and not examined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419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AABC-94A7-4D79-9C33-F4C19223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Valuable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2E8A-3539-4361-80FA-A97985B0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4 types of code</a:t>
            </a:r>
          </a:p>
          <a:p>
            <a:r>
              <a:rPr lang="en-US" i="1" dirty="0"/>
              <a:t>Humble object</a:t>
            </a:r>
          </a:p>
          <a:p>
            <a:r>
              <a:rPr lang="en-US" i="1" dirty="0"/>
              <a:t>Controller’s complexity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0631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EB82B-FBAD-4E76-8D00-BCB41A8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84" y="366391"/>
            <a:ext cx="5130795" cy="1461778"/>
          </a:xfrm>
        </p:spPr>
        <p:txBody>
          <a:bodyPr>
            <a:normAutofit/>
          </a:bodyPr>
          <a:lstStyle/>
          <a:p>
            <a:r>
              <a:rPr lang="en-US" dirty="0"/>
              <a:t>To test or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90B4-1809-4289-B5C1-12003919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194560"/>
            <a:ext cx="5013546" cy="3811924"/>
          </a:xfrm>
        </p:spPr>
        <p:txBody>
          <a:bodyPr>
            <a:noAutofit/>
          </a:bodyPr>
          <a:lstStyle/>
          <a:p>
            <a:r>
              <a:rPr lang="en-US" sz="2400" dirty="0"/>
              <a:t>That is NOT a question now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b="1" dirty="0"/>
              <a:t>HOW to write valuable test with low cost?  –  </a:t>
            </a:r>
            <a:r>
              <a:rPr lang="en-US" sz="2400" b="1" i="1" dirty="0"/>
              <a:t>Not easy, code design knowledges needed</a:t>
            </a:r>
          </a:p>
          <a:p>
            <a:pPr marL="0" indent="0">
              <a:buNone/>
            </a:pPr>
            <a:endParaRPr lang="en-US" sz="1000" b="1" i="1" dirty="0"/>
          </a:p>
          <a:p>
            <a:r>
              <a:rPr lang="en-US" sz="2400" b="1" dirty="0"/>
              <a:t>HOW to recognize a valuable test? - </a:t>
            </a:r>
            <a:r>
              <a:rPr lang="en-US" sz="2400" b="1" i="1" dirty="0"/>
              <a:t>Easy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2400" dirty="0"/>
              <a:t>* Which value does test provide?</a:t>
            </a:r>
          </a:p>
          <a:p>
            <a:pPr marL="0" indent="0">
              <a:buNone/>
            </a:pPr>
            <a:r>
              <a:rPr lang="en-US" sz="2400" dirty="0"/>
              <a:t>* Test’s cost.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3705591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valuable unit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 types of code by complexity / domain significance / number of collaborators</a:t>
            </a:r>
          </a:p>
          <a:p>
            <a:endParaRPr lang="en-US" sz="2400" i="1" dirty="0"/>
          </a:p>
          <a:p>
            <a:r>
              <a:rPr lang="en-US" sz="2400" dirty="0"/>
              <a:t>Code complexity is defined by the number of decision-making points (if/loop</a:t>
            </a:r>
            <a:r>
              <a:rPr lang="aa-ET" sz="2400" dirty="0"/>
              <a:t> </a:t>
            </a:r>
            <a:r>
              <a:rPr lang="en-US" sz="2400" dirty="0"/>
              <a:t>in the code and libraries)</a:t>
            </a:r>
          </a:p>
          <a:p>
            <a:r>
              <a:rPr lang="en-US" sz="2400" dirty="0"/>
              <a:t>Collaborator – shared or mutable dependency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7284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>
            <a:off x="3620277" y="5169159"/>
            <a:ext cx="4935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584571" y="1436914"/>
            <a:ext cx="31648" cy="3732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3659" y="5431973"/>
            <a:ext cx="323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collaborators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8724" y="1046402"/>
            <a:ext cx="1805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Complexity +</a:t>
            </a:r>
          </a:p>
          <a:p>
            <a:pPr algn="ctr"/>
            <a:r>
              <a:rPr lang="en-US" sz="2400" dirty="0"/>
              <a:t>domain </a:t>
            </a:r>
          </a:p>
          <a:p>
            <a:pPr algn="ctr"/>
            <a:r>
              <a:rPr lang="en-US" sz="2400" dirty="0"/>
              <a:t>significance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540" y="4061926"/>
            <a:ext cx="1596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Trivial code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95667" y="4061926"/>
            <a:ext cx="155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Controllers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80177" y="2337555"/>
            <a:ext cx="230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Overcomplicated</a:t>
            </a:r>
          </a:p>
          <a:p>
            <a:pPr algn="ctr"/>
            <a:r>
              <a:rPr lang="en-US" sz="2400" dirty="0"/>
              <a:t>code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1283" y="2337555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Domain model,</a:t>
            </a:r>
          </a:p>
          <a:p>
            <a:pPr algn="ctr"/>
            <a:r>
              <a:rPr lang="en-US" sz="2400" dirty="0"/>
              <a:t>algorithms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062540" y="3508309"/>
            <a:ext cx="38218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42420" y="2062065"/>
            <a:ext cx="0" cy="28178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55F2-6B62-4C38-8386-ABA0A3EF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9FFA-2F97-464E-A82C-A589D5F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best return on unit testing effort – cover domain model and algorithms</a:t>
            </a:r>
          </a:p>
          <a:p>
            <a:r>
              <a:rPr lang="en-US" sz="2400" dirty="0"/>
              <a:t>Trivial code (default constructors, properties) MUST not be tested</a:t>
            </a:r>
          </a:p>
          <a:p>
            <a:r>
              <a:rPr lang="en-US" sz="2400" dirty="0"/>
              <a:t>Controllers – cover by integration tests</a:t>
            </a:r>
          </a:p>
          <a:p>
            <a:r>
              <a:rPr lang="en-US" sz="2400" dirty="0"/>
              <a:t>Overcomplicated code must be refactored: decrease complexity/domain significance and reduce number of collaborators</a:t>
            </a:r>
          </a:p>
        </p:txBody>
      </p:sp>
    </p:spTree>
    <p:extLst>
      <p:ext uri="{BB962C8B-B14F-4D97-AF65-F5344CB8AC3E}">
        <p14:creationId xmlns:p14="http://schemas.microsoft.com/office/powerpoint/2010/main" val="2977238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FD263-27BC-4AA3-A10A-0608BE3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dirty="0"/>
              <a:t>Humble objects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8F9B-3D11-49BC-8EF6-629104D7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MVC – Controller</a:t>
            </a:r>
          </a:p>
          <a:p>
            <a:r>
              <a:rPr lang="en-US" sz="2400" dirty="0"/>
              <a:t>MVP – Presenter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3E9B4ED-337F-4DE8-854D-DA1D34E02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5959" y="1931926"/>
            <a:ext cx="12700" cy="3552945"/>
          </a:xfrm>
          <a:prstGeom prst="curvedConnector3">
            <a:avLst>
              <a:gd name="adj1" fmla="val 68914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9231346" y="655054"/>
            <a:ext cx="2643153" cy="255374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549164" y="2103120"/>
            <a:ext cx="1959664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549163" y="5658549"/>
            <a:ext cx="1959665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549162" y="4243366"/>
            <a:ext cx="1959666" cy="774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Hard-to-test</a:t>
            </a:r>
          </a:p>
          <a:p>
            <a:pPr algn="ctr"/>
            <a:r>
              <a:rPr lang="en-US" sz="2400" dirty="0"/>
              <a:t>dependency</a:t>
            </a:r>
            <a:endParaRPr lang="ru-RU" sz="2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549161" y="907346"/>
            <a:ext cx="1959664" cy="774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Hard-to-test</a:t>
            </a:r>
          </a:p>
          <a:p>
            <a:pPr algn="ctr"/>
            <a:r>
              <a:rPr lang="en-US" sz="2400" dirty="0"/>
              <a:t>dependency</a:t>
            </a:r>
            <a:endParaRPr lang="ru-RU" sz="2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652089" y="5658549"/>
            <a:ext cx="1761891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652089" y="1537769"/>
            <a:ext cx="1761891" cy="7744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75220" y="92984"/>
            <a:ext cx="297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Overcomplicated code</a:t>
            </a:r>
            <a:endParaRPr lang="ru-RU" sz="2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268660" y="4243365"/>
            <a:ext cx="2145320" cy="7744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Humble object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>
            <a:cxnSpLocks/>
            <a:stCxn id="22" idx="3"/>
            <a:endCxn id="23" idx="1"/>
          </p:cNvCxnSpPr>
          <p:nvPr/>
        </p:nvCxnSpPr>
        <p:spPr>
          <a:xfrm>
            <a:off x="8413980" y="1924990"/>
            <a:ext cx="817366" cy="6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  <a:stCxn id="24" idx="3"/>
            <a:endCxn id="17" idx="1"/>
          </p:cNvCxnSpPr>
          <p:nvPr/>
        </p:nvCxnSpPr>
        <p:spPr>
          <a:xfrm>
            <a:off x="8413980" y="4630586"/>
            <a:ext cx="11351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401279" y="4926536"/>
            <a:ext cx="1147882" cy="810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cxnSpLocks/>
            <a:stCxn id="21" idx="3"/>
            <a:endCxn id="15" idx="1"/>
          </p:cNvCxnSpPr>
          <p:nvPr/>
        </p:nvCxnSpPr>
        <p:spPr>
          <a:xfrm>
            <a:off x="8413980" y="6045770"/>
            <a:ext cx="11351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479A-98A7-4278-B0C9-FD7ED181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4D33D-582F-4E14-AF1C-F9857BF4F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20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75C0E0-E755-4604-BADC-D980CB5555C9}"/>
              </a:ext>
            </a:extLst>
          </p:cNvPr>
          <p:cNvSpPr txBox="1"/>
          <p:nvPr/>
        </p:nvSpPr>
        <p:spPr>
          <a:xfrm>
            <a:off x="4714852" y="2246818"/>
            <a:ext cx="2869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13F80-3211-45A0-8BEB-DE491AE73B6E}"/>
              </a:ext>
            </a:extLst>
          </p:cNvPr>
          <p:cNvSpPr txBox="1"/>
          <p:nvPr/>
        </p:nvSpPr>
        <p:spPr>
          <a:xfrm>
            <a:off x="1591169" y="2255533"/>
            <a:ext cx="246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testability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4EAB2-A59B-4ECA-B1F3-8BA24D831459}"/>
              </a:ext>
            </a:extLst>
          </p:cNvPr>
          <p:cNvSpPr txBox="1"/>
          <p:nvPr/>
        </p:nvSpPr>
        <p:spPr>
          <a:xfrm>
            <a:off x="8662799" y="2246818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6231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58686" y="1393371"/>
            <a:ext cx="8294914" cy="598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58686" y="2155373"/>
            <a:ext cx="5029200" cy="4354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75275" y="810629"/>
            <a:ext cx="10896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Join if probation period is over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(error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error;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5" name="Стрелка влево 4"/>
          <p:cNvSpPr/>
          <p:nvPr/>
        </p:nvSpPr>
        <p:spPr>
          <a:xfrm rot="2774200">
            <a:off x="5937354" y="3567472"/>
            <a:ext cx="3327431" cy="1458686"/>
          </a:xfrm>
          <a:prstGeom prst="leftArrow">
            <a:avLst/>
          </a:prstGeom>
          <a:solidFill>
            <a:schemeClr val="bg1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Free of decision-making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8" name="Стрелка влево 7"/>
          <p:cNvSpPr/>
          <p:nvPr/>
        </p:nvSpPr>
        <p:spPr>
          <a:xfrm rot="2774200">
            <a:off x="7556524" y="3225978"/>
            <a:ext cx="4868777" cy="145868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External reads at the beginning of business operation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Стрелка влево 8"/>
          <p:cNvSpPr/>
          <p:nvPr/>
        </p:nvSpPr>
        <p:spPr>
          <a:xfrm rot="17301056">
            <a:off x="2729550" y="2436188"/>
            <a:ext cx="1419322" cy="95359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9023" y="4006086"/>
            <a:ext cx="4607377" cy="1458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controller + testable domain</a:t>
            </a:r>
          </a:p>
          <a:p>
            <a:pPr algn="ctr"/>
            <a:r>
              <a:rPr lang="en-US" sz="2000" dirty="0"/>
              <a:t>with</a:t>
            </a:r>
          </a:p>
          <a:p>
            <a:pPr algn="ctr"/>
            <a:r>
              <a:rPr lang="en-US" sz="2000" b="1" dirty="0"/>
              <a:t>performance drawback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468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C595B-B1DD-4C55-AA14-83CD5DCD8D14}"/>
              </a:ext>
            </a:extLst>
          </p:cNvPr>
          <p:cNvSpPr txBox="1"/>
          <p:nvPr/>
        </p:nvSpPr>
        <p:spPr>
          <a:xfrm>
            <a:off x="2970325" y="6179878"/>
            <a:ext cx="6408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How to keep controller’s complexity manageable?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7472-88BD-426B-A16D-519541CEC28D}"/>
              </a:ext>
            </a:extLst>
          </p:cNvPr>
          <p:cNvSpPr txBox="1"/>
          <p:nvPr/>
        </p:nvSpPr>
        <p:spPr>
          <a:xfrm>
            <a:off x="409301" y="4687487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Can do ? / Do</a:t>
            </a:r>
            <a:r>
              <a:rPr lang="en-US" sz="2400" dirty="0">
                <a:solidFill>
                  <a:srgbClr val="00B050"/>
                </a:solidFill>
              </a:rPr>
              <a:t> separation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6697-3F9A-4769-B0BC-FA21A906FBAB}"/>
              </a:ext>
            </a:extLst>
          </p:cNvPr>
          <p:cNvSpPr txBox="1"/>
          <p:nvPr/>
        </p:nvSpPr>
        <p:spPr>
          <a:xfrm>
            <a:off x="8260518" y="4687486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Domain events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663682" y="1119679"/>
            <a:ext cx="774440" cy="7651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047723" y="3015299"/>
            <a:ext cx="774440" cy="7651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229878" y="3015298"/>
            <a:ext cx="774440" cy="765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30000" y="580064"/>
            <a:ext cx="268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simplicity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61691" y="3180245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06255" y="3055003"/>
            <a:ext cx="2023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Domain model</a:t>
            </a:r>
          </a:p>
          <a:p>
            <a:pPr algn="ctr"/>
            <a:r>
              <a:rPr lang="en-US" sz="2400" dirty="0"/>
              <a:t>testability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22163" y="1362275"/>
            <a:ext cx="3305091" cy="98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Injecting out-of-process dependencies into</a:t>
            </a:r>
          </a:p>
          <a:p>
            <a:pPr algn="ctr"/>
            <a:r>
              <a:rPr lang="en-US" sz="2000" dirty="0"/>
              <a:t> the domain model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92042" y="4458781"/>
            <a:ext cx="3607916" cy="989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Splitting the decision-making process into more granular steps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49954" y="1264472"/>
            <a:ext cx="3282965" cy="989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Pushing all external reads and writes to the edges of the business operation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6" idx="3"/>
            <a:endCxn id="8" idx="7"/>
          </p:cNvCxnSpPr>
          <p:nvPr/>
        </p:nvCxnSpPr>
        <p:spPr>
          <a:xfrm flipH="1">
            <a:off x="4890904" y="1772742"/>
            <a:ext cx="886192" cy="135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6" idx="5"/>
            <a:endCxn id="7" idx="1"/>
          </p:cNvCxnSpPr>
          <p:nvPr/>
        </p:nvCxnSpPr>
        <p:spPr>
          <a:xfrm>
            <a:off x="6324708" y="1772742"/>
            <a:ext cx="836429" cy="1354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6"/>
            <a:endCxn id="7" idx="2"/>
          </p:cNvCxnSpPr>
          <p:nvPr/>
        </p:nvCxnSpPr>
        <p:spPr>
          <a:xfrm>
            <a:off x="5004318" y="3397854"/>
            <a:ext cx="204340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1"/>
            <a:endCxn id="6" idx="6"/>
          </p:cNvCxnSpPr>
          <p:nvPr/>
        </p:nvCxnSpPr>
        <p:spPr>
          <a:xfrm flipH="1" flipV="1">
            <a:off x="6438122" y="1502235"/>
            <a:ext cx="1384041" cy="3545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7" idx="0"/>
          </p:cNvCxnSpPr>
          <p:nvPr/>
        </p:nvCxnSpPr>
        <p:spPr>
          <a:xfrm flipH="1">
            <a:off x="7434943" y="1870794"/>
            <a:ext cx="381640" cy="11445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3" idx="0"/>
            <a:endCxn id="7" idx="3"/>
          </p:cNvCxnSpPr>
          <p:nvPr/>
        </p:nvCxnSpPr>
        <p:spPr>
          <a:xfrm flipV="1">
            <a:off x="6096000" y="3668362"/>
            <a:ext cx="1065137" cy="7904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13" idx="0"/>
            <a:endCxn id="8" idx="5"/>
          </p:cNvCxnSpPr>
          <p:nvPr/>
        </p:nvCxnSpPr>
        <p:spPr>
          <a:xfrm flipH="1" flipV="1">
            <a:off x="4890904" y="3668361"/>
            <a:ext cx="1205096" cy="790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4" idx="3"/>
            <a:endCxn id="6" idx="2"/>
          </p:cNvCxnSpPr>
          <p:nvPr/>
        </p:nvCxnSpPr>
        <p:spPr>
          <a:xfrm flipV="1">
            <a:off x="4232919" y="1502235"/>
            <a:ext cx="1430763" cy="2567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3"/>
            <a:endCxn id="8" idx="0"/>
          </p:cNvCxnSpPr>
          <p:nvPr/>
        </p:nvCxnSpPr>
        <p:spPr>
          <a:xfrm>
            <a:off x="4232919" y="1758995"/>
            <a:ext cx="384179" cy="125630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5727333" y="2403813"/>
            <a:ext cx="648228" cy="59103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  <a:endParaRPr lang="ru-RU" sz="2400" dirty="0"/>
          </a:p>
        </p:txBody>
      </p:sp>
      <p:cxnSp>
        <p:nvCxnSpPr>
          <p:cNvPr id="46" name="Прямая соединительная линия 45"/>
          <p:cNvCxnSpPr>
            <a:stCxn id="6" idx="4"/>
            <a:endCxn id="42" idx="0"/>
          </p:cNvCxnSpPr>
          <p:nvPr/>
        </p:nvCxnSpPr>
        <p:spPr>
          <a:xfrm>
            <a:off x="6050902" y="1884790"/>
            <a:ext cx="545" cy="519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42" idx="5"/>
          </p:cNvCxnSpPr>
          <p:nvPr/>
        </p:nvCxnSpPr>
        <p:spPr>
          <a:xfrm flipH="1" flipV="1">
            <a:off x="6280630" y="2908294"/>
            <a:ext cx="781952" cy="357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42" idx="3"/>
          </p:cNvCxnSpPr>
          <p:nvPr/>
        </p:nvCxnSpPr>
        <p:spPr>
          <a:xfrm flipH="1">
            <a:off x="5004318" y="2908294"/>
            <a:ext cx="817946" cy="357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886" y="1015616"/>
            <a:ext cx="982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employee.IsInProbationPeriod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"Can't join medical plan during probation period"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DB call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2486" y="2100943"/>
            <a:ext cx="4299857" cy="3592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774200">
            <a:off x="5155342" y="2996998"/>
            <a:ext cx="3104182" cy="1458686"/>
          </a:xfrm>
          <a:prstGeom prst="left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Decision-making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 controller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2774200">
            <a:off x="5099778" y="4421063"/>
            <a:ext cx="2546632" cy="1458686"/>
          </a:xfrm>
          <a:prstGeom prst="leftArrow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if needed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83229" y="3742971"/>
            <a:ext cx="8196942" cy="364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2774200">
            <a:off x="3845309" y="5018853"/>
            <a:ext cx="2338611" cy="1350815"/>
          </a:xfrm>
          <a:prstGeom prst="left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Encapsulation is violated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3229" y="4306381"/>
            <a:ext cx="3536078" cy="3592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06438" y="5187526"/>
            <a:ext cx="3399063" cy="1197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still can join</a:t>
            </a:r>
          </a:p>
          <a:p>
            <a:pPr algn="ctr"/>
            <a:r>
              <a:rPr lang="en-US" sz="2400" dirty="0"/>
              <a:t>during probation period</a:t>
            </a:r>
          </a:p>
          <a:p>
            <a:pPr algn="ctr"/>
            <a:r>
              <a:rPr lang="en-US" sz="2400" dirty="0"/>
              <a:t>by mistake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193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FB-50F2-4D67-95E1-BDB08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do ? / Do</a:t>
            </a:r>
            <a:r>
              <a:rPr lang="en-US" dirty="0"/>
              <a:t>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26A-F351-44C1-87F9-E912AF2F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When?</a:t>
            </a:r>
            <a:r>
              <a:rPr lang="en-US" sz="2400" dirty="0"/>
              <a:t> </a:t>
            </a:r>
            <a:r>
              <a:rPr lang="en-US" sz="2400" i="1" dirty="0"/>
              <a:t>–</a:t>
            </a:r>
            <a:r>
              <a:rPr lang="en-US" sz="2400" dirty="0"/>
              <a:t> Conditional logic in controller</a:t>
            </a:r>
          </a:p>
          <a:p>
            <a:r>
              <a:rPr lang="en-US" sz="2400" b="1" dirty="0"/>
              <a:t>Why? </a:t>
            </a:r>
            <a:r>
              <a:rPr lang="en-US" sz="2400" i="1" dirty="0"/>
              <a:t>– </a:t>
            </a:r>
            <a:r>
              <a:rPr lang="en-US" sz="2400" dirty="0"/>
              <a:t>To avoid leaking of business logic from the domain model to controllers</a:t>
            </a:r>
          </a:p>
        </p:txBody>
      </p:sp>
    </p:spTree>
    <p:extLst>
      <p:ext uri="{BB962C8B-B14F-4D97-AF65-F5344CB8AC3E}">
        <p14:creationId xmlns:p14="http://schemas.microsoft.com/office/powerpoint/2010/main" val="1812249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028" y="308041"/>
            <a:ext cx="9840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db.GetEmployeeBy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"Can't join medical plan during probation period"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db.GetMedicalPlanBy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db.Save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34742" y="3696011"/>
            <a:ext cx="7282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IsInProbationPeriod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Ensure.That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CanJoinMedicalPlan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Join medical plan logic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89914" y="3724361"/>
            <a:ext cx="4147457" cy="11742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/>
          <p:nvPr/>
        </p:nvSpPr>
        <p:spPr>
          <a:xfrm rot="19043160">
            <a:off x="4915158" y="1361648"/>
            <a:ext cx="1005176" cy="2255548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 rot="10800000">
            <a:off x="7268488" y="5029200"/>
            <a:ext cx="623653" cy="570976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889474" y="842324"/>
            <a:ext cx="366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 validations/decisions are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away from the controller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723" y="5423885"/>
            <a:ext cx="5252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 decisions are in domain layer +</a:t>
            </a:r>
            <a:endParaRPr lang="ru-RU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can not join medical plan during probation period</a:t>
            </a:r>
          </a:p>
        </p:txBody>
      </p:sp>
      <p:sp>
        <p:nvSpPr>
          <p:cNvPr id="11" name="Стрелка вверх 10"/>
          <p:cNvSpPr/>
          <p:nvPr/>
        </p:nvSpPr>
        <p:spPr>
          <a:xfrm rot="10800000">
            <a:off x="8129358" y="1889727"/>
            <a:ext cx="1183222" cy="1486662"/>
          </a:xfrm>
          <a:prstGeom prst="upArrow">
            <a:avLst/>
          </a:prstGeom>
          <a:solidFill>
            <a:srgbClr val="00B05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10" grpId="0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 criteria &amp; metrics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Goal of automation testing</a:t>
            </a:r>
          </a:p>
          <a:p>
            <a:r>
              <a:rPr lang="en-US" i="1" dirty="0"/>
              <a:t>Test types</a:t>
            </a:r>
          </a:p>
          <a:p>
            <a:r>
              <a:rPr lang="en-US" i="1" dirty="0"/>
              <a:t>Successful test suite</a:t>
            </a:r>
          </a:p>
          <a:p>
            <a:r>
              <a:rPr lang="en-US" i="1" dirty="0"/>
              <a:t>Unit test criteria</a:t>
            </a:r>
          </a:p>
          <a:p>
            <a:r>
              <a:rPr lang="en-US" i="1" dirty="0"/>
              <a:t>Metrics (code-, branch- coverage)</a:t>
            </a:r>
          </a:p>
        </p:txBody>
      </p:sp>
    </p:spTree>
    <p:extLst>
      <p:ext uri="{BB962C8B-B14F-4D97-AF65-F5344CB8AC3E}">
        <p14:creationId xmlns:p14="http://schemas.microsoft.com/office/powerpoint/2010/main" val="2135079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Track important changes in the domain model</a:t>
            </a:r>
          </a:p>
          <a:p>
            <a:r>
              <a:rPr lang="en-US" sz="2400" dirty="0"/>
              <a:t>Convert those changes into calls to out-of-process dependencies</a:t>
            </a:r>
          </a:p>
          <a:p>
            <a:r>
              <a:rPr lang="en-US" sz="2400" dirty="0"/>
              <a:t>Remove the decision-making responsibilities from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02802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61FB-50F2-4D67-95E1-BDB08FB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overcomplicated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426A-F351-44C1-87F9-E912AF2F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should be complex (depth) OR work with many collaborators (width), never both</a:t>
            </a:r>
            <a:endParaRPr lang="ru-RU" sz="2400" dirty="0"/>
          </a:p>
          <a:p>
            <a:r>
              <a:rPr lang="en-US" sz="2400" dirty="0"/>
              <a:t>Humble object</a:t>
            </a:r>
          </a:p>
          <a:p>
            <a:r>
              <a:rPr lang="en-US" sz="2400" b="1" dirty="0"/>
              <a:t>Can Do?/Do</a:t>
            </a:r>
            <a:r>
              <a:rPr lang="en-US" sz="2400" dirty="0"/>
              <a:t> separation</a:t>
            </a:r>
          </a:p>
          <a:p>
            <a:r>
              <a:rPr lang="en-US" sz="2400" dirty="0"/>
              <a:t>Domain events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sz="2400" dirty="0"/>
              <a:t>Recap: it’s easier to test abstractions than the things they abstract</a:t>
            </a:r>
          </a:p>
        </p:txBody>
      </p:sp>
    </p:spTree>
    <p:extLst>
      <p:ext uri="{BB962C8B-B14F-4D97-AF65-F5344CB8AC3E}">
        <p14:creationId xmlns:p14="http://schemas.microsoft.com/office/powerpoint/2010/main" val="418202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3E94-CF69-495D-B780-B495B8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793768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Guards / validation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0728-ABA4-424D-B460-A89FAE0F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624086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Test only preconditions that have domain significance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 Are constructor arguments injected by DI container worth to be tested against null?</a:t>
            </a:r>
          </a:p>
          <a:p>
            <a:endParaRPr lang="en-US" sz="22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CD51DF-E3A1-43AF-8625-D07C6CF0C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2"/>
          <a:stretch/>
        </p:blipFill>
        <p:spPr>
          <a:xfrm>
            <a:off x="6364760" y="325369"/>
            <a:ext cx="5361995" cy="53457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AAA0D-AAF1-4221-80B5-BC198D97364D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jewishbooks.blogspot.com/2017/01/bonus-episode-2017-sydney-taylor-boo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24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Managed / unmanaged out-of-process dependencies</a:t>
            </a:r>
          </a:p>
          <a:p>
            <a:r>
              <a:rPr lang="en-US" i="1" dirty="0"/>
              <a:t>Best practices for code, mocking and 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446022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39CC-3D38-4F4E-A868-EC7031A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F524-506F-4AC4-955C-AF310E50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Integration test – any test, that is not a unit test</a:t>
            </a:r>
          </a:p>
          <a:p>
            <a:r>
              <a:rPr lang="en-US" sz="2400" dirty="0"/>
              <a:t>When all unit tests are passed but system has an issue</a:t>
            </a:r>
          </a:p>
          <a:p>
            <a:r>
              <a:rPr lang="en-US" sz="2400" dirty="0"/>
              <a:t>Better protection from regression and resistance from refactoring</a:t>
            </a:r>
          </a:p>
          <a:p>
            <a:r>
              <a:rPr lang="en-US" sz="2400" dirty="0"/>
              <a:t>High cost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Integration tests almost always verify how your system works in integration with out-of-process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339404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3620277" y="5169159"/>
            <a:ext cx="49358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3584571" y="1436914"/>
            <a:ext cx="31648" cy="3732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85446" y="5346444"/>
            <a:ext cx="323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collaborators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8724" y="1046402"/>
            <a:ext cx="1805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Complexity +</a:t>
            </a:r>
          </a:p>
          <a:p>
            <a:pPr algn="ctr"/>
            <a:r>
              <a:rPr lang="en-US" sz="2400" dirty="0"/>
              <a:t>domain </a:t>
            </a:r>
          </a:p>
          <a:p>
            <a:pPr algn="ctr"/>
            <a:r>
              <a:rPr lang="en-US" sz="2400" dirty="0"/>
              <a:t>significance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2540" y="4061926"/>
            <a:ext cx="1596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Trivial code</a:t>
            </a:r>
            <a:endParaRPr lang="ru-RU" sz="2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333630" y="3666929"/>
            <a:ext cx="2043404" cy="1287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04303" y="3498140"/>
            <a:ext cx="222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Integration tests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79867" y="2337555"/>
            <a:ext cx="230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Overcomplicated</a:t>
            </a:r>
          </a:p>
          <a:p>
            <a:pPr algn="ctr"/>
            <a:r>
              <a:rPr lang="en-US" sz="2400" dirty="0"/>
              <a:t>code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88229" y="2062065"/>
            <a:ext cx="2260300" cy="1287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 model,</a:t>
            </a:r>
          </a:p>
          <a:p>
            <a:pPr algn="ctr"/>
            <a:r>
              <a:rPr lang="en-US" sz="2400" dirty="0"/>
              <a:t>algorithms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3887" y="126303"/>
            <a:ext cx="13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Unit tests</a:t>
            </a:r>
            <a:endParaRPr lang="ru-RU" sz="2400" dirty="0"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4020500" y="3508309"/>
            <a:ext cx="411450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182476" y="2062065"/>
            <a:ext cx="0" cy="28178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лево 15"/>
          <p:cNvSpPr/>
          <p:nvPr/>
        </p:nvSpPr>
        <p:spPr>
          <a:xfrm rot="18062898">
            <a:off x="5026076" y="832128"/>
            <a:ext cx="830425" cy="488301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лево 16"/>
          <p:cNvSpPr/>
          <p:nvPr/>
        </p:nvSpPr>
        <p:spPr>
          <a:xfrm rot="20705034">
            <a:off x="8901223" y="3691753"/>
            <a:ext cx="830425" cy="488301"/>
          </a:xfrm>
          <a:prstGeom prst="lef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614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3D53-66AD-4746-91C1-E5DFB73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Out-of-process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8CC-4FA0-43A1-945F-4EAD042B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Managed dependencies</a:t>
            </a:r>
          </a:p>
          <a:p>
            <a:r>
              <a:rPr lang="en-US" sz="2400" dirty="0"/>
              <a:t>Unmanaged dependencies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572095"/>
              </p:ext>
            </p:extLst>
          </p:nvPr>
        </p:nvGraphicFramePr>
        <p:xfrm>
          <a:off x="521294" y="3408125"/>
          <a:ext cx="11135169" cy="306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193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Managed dependency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Unmanaged dependency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Accessibility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Only through</a:t>
                      </a:r>
                      <a:r>
                        <a:rPr lang="en-US" sz="2200" baseline="0" dirty="0"/>
                        <a:t> your application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Other applications</a:t>
                      </a:r>
                      <a:r>
                        <a:rPr lang="en-US" sz="2200" baseline="0" dirty="0"/>
                        <a:t> have access to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Sample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Database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SMTP service </a:t>
                      </a:r>
                      <a:r>
                        <a:rPr lang="en-US" sz="2200" baseline="0" dirty="0"/>
                        <a:t>, message bus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Interaction's visibility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Not</a:t>
                      </a:r>
                      <a:r>
                        <a:rPr lang="en-US" sz="2200" baseline="0" dirty="0"/>
                        <a:t> observable externally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Observable</a:t>
                      </a:r>
                      <a:r>
                        <a:rPr lang="en-US" sz="2200" baseline="0" dirty="0"/>
                        <a:t> externally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Communication</a:t>
                      </a:r>
                      <a:r>
                        <a:rPr lang="en-US" sz="2200" baseline="0" dirty="0"/>
                        <a:t> type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Implementation</a:t>
                      </a:r>
                      <a:r>
                        <a:rPr lang="en-US" sz="2200" baseline="0" dirty="0"/>
                        <a:t> details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Observable behavior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29">
                <a:tc>
                  <a:txBody>
                    <a:bodyPr/>
                    <a:lstStyle/>
                    <a:p>
                      <a:r>
                        <a:rPr lang="en-US" sz="2200" dirty="0"/>
                        <a:t>Treatment in integration tests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Use</a:t>
                      </a:r>
                      <a:r>
                        <a:rPr lang="en-US" sz="2200" b="1" baseline="0" dirty="0"/>
                        <a:t> real instance</a:t>
                      </a:r>
                      <a:endParaRPr lang="ru-RU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Use mock</a:t>
                      </a:r>
                      <a:endParaRPr lang="ru-RU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733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Овал 54"/>
          <p:cNvSpPr/>
          <p:nvPr/>
        </p:nvSpPr>
        <p:spPr>
          <a:xfrm>
            <a:off x="4146692" y="1178018"/>
            <a:ext cx="6595018" cy="345929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Шестиугольник 2"/>
          <p:cNvSpPr/>
          <p:nvPr/>
        </p:nvSpPr>
        <p:spPr>
          <a:xfrm>
            <a:off x="1405136" y="574575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Third-party system</a:t>
            </a:r>
          </a:p>
          <a:p>
            <a:pPr algn="ctr"/>
            <a:r>
              <a:rPr lang="en-US" sz="2000" dirty="0"/>
              <a:t>(external</a:t>
            </a:r>
          </a:p>
          <a:p>
            <a:pPr algn="ctr"/>
            <a:r>
              <a:rPr lang="en-US" sz="2000" dirty="0"/>
              <a:t>Client)</a:t>
            </a:r>
            <a:endParaRPr lang="ru-RU" dirty="0"/>
          </a:p>
        </p:txBody>
      </p:sp>
      <p:sp>
        <p:nvSpPr>
          <p:cNvPr id="5" name="Шестиугольник 4"/>
          <p:cNvSpPr/>
          <p:nvPr/>
        </p:nvSpPr>
        <p:spPr>
          <a:xfrm>
            <a:off x="7798129" y="1894114"/>
            <a:ext cx="2234944" cy="1926676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(managed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dependency)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Шестиугольник 5"/>
          <p:cNvSpPr/>
          <p:nvPr/>
        </p:nvSpPr>
        <p:spPr>
          <a:xfrm>
            <a:off x="4495792" y="1919010"/>
            <a:ext cx="2234944" cy="1926676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043365" y="2055795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6270113" y="2726823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4697939" y="2723711"/>
            <a:ext cx="261257" cy="2612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5984098" y="2062289"/>
            <a:ext cx="261257" cy="26125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1" name="Прямая со стрелкой 10"/>
          <p:cNvCxnSpPr>
            <a:stCxn id="7" idx="3"/>
            <a:endCxn id="9" idx="0"/>
          </p:cNvCxnSpPr>
          <p:nvPr/>
        </p:nvCxnSpPr>
        <p:spPr>
          <a:xfrm flipH="1">
            <a:off x="4828568" y="2278792"/>
            <a:ext cx="253057" cy="4449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196856" y="2323546"/>
            <a:ext cx="172133" cy="4001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0" idx="2"/>
            <a:endCxn id="7" idx="6"/>
          </p:cNvCxnSpPr>
          <p:nvPr/>
        </p:nvCxnSpPr>
        <p:spPr>
          <a:xfrm flipH="1" flipV="1">
            <a:off x="5304622" y="2186424"/>
            <a:ext cx="679476" cy="64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5" idx="3"/>
          </p:cNvCxnSpPr>
          <p:nvPr/>
        </p:nvCxnSpPr>
        <p:spPr>
          <a:xfrm flipV="1">
            <a:off x="6730736" y="2857452"/>
            <a:ext cx="1067393" cy="248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75347" y="3971054"/>
            <a:ext cx="30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Implementation details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33" name="Прямая соединительная линия 32"/>
          <p:cNvCxnSpPr>
            <a:cxnSpLocks/>
            <a:endCxn id="31" idx="0"/>
          </p:cNvCxnSpPr>
          <p:nvPr/>
        </p:nvCxnSpPr>
        <p:spPr>
          <a:xfrm>
            <a:off x="7351681" y="2967117"/>
            <a:ext cx="264826" cy="100393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751066" y="2825405"/>
            <a:ext cx="2713473" cy="258336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5859624" y="3125755"/>
            <a:ext cx="1259633" cy="88432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Шестиугольник 39"/>
          <p:cNvSpPr/>
          <p:nvPr/>
        </p:nvSpPr>
        <p:spPr>
          <a:xfrm>
            <a:off x="956229" y="3153748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SMTP service</a:t>
            </a:r>
          </a:p>
          <a:p>
            <a:pPr algn="ctr"/>
            <a:r>
              <a:rPr lang="en-US" sz="2000" dirty="0"/>
              <a:t>(unmanaged dependency)</a:t>
            </a:r>
            <a:endParaRPr lang="ru-RU" sz="20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415004" y="2055795"/>
            <a:ext cx="1325490" cy="33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032202" y="3340359"/>
            <a:ext cx="1708293" cy="505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58430" y="4712087"/>
            <a:ext cx="283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Observable behavior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cxnSpLocks/>
            <a:endCxn id="46" idx="0"/>
          </p:cNvCxnSpPr>
          <p:nvPr/>
        </p:nvCxnSpPr>
        <p:spPr>
          <a:xfrm>
            <a:off x="3914268" y="3660290"/>
            <a:ext cx="1361570" cy="105179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51" idx="2"/>
            <a:endCxn id="3" idx="0"/>
          </p:cNvCxnSpPr>
          <p:nvPr/>
        </p:nvCxnSpPr>
        <p:spPr>
          <a:xfrm flipH="1">
            <a:off x="3640080" y="825058"/>
            <a:ext cx="1860254" cy="71285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45247" y="363393"/>
            <a:ext cx="391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Is it application dependency?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7" name="Прямая соединительная линия 56"/>
          <p:cNvCxnSpPr>
            <a:cxnSpLocks/>
            <a:stCxn id="58" idx="2"/>
          </p:cNvCxnSpPr>
          <p:nvPr/>
        </p:nvCxnSpPr>
        <p:spPr>
          <a:xfrm flipH="1">
            <a:off x="7360586" y="928645"/>
            <a:ext cx="1133890" cy="179506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7561173" y="267879"/>
            <a:ext cx="1866606" cy="6607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Integration test with real DB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64" name="Прямая соединительная линия 63"/>
          <p:cNvCxnSpPr>
            <a:cxnSpLocks/>
            <a:endCxn id="72" idx="0"/>
          </p:cNvCxnSpPr>
          <p:nvPr/>
        </p:nvCxnSpPr>
        <p:spPr>
          <a:xfrm flipH="1">
            <a:off x="2762469" y="3660290"/>
            <a:ext cx="932922" cy="208913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1405732" y="5749429"/>
            <a:ext cx="2713473" cy="660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Unit test to verify interaction with mock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1" grpId="0"/>
      <p:bldP spid="62" grpId="0" animBg="1"/>
      <p:bldP spid="46" grpId="0"/>
      <p:bldP spid="51" grpId="0"/>
      <p:bldP spid="51" grpId="1"/>
      <p:bldP spid="58" grpId="0" animBg="1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6C5-C2B0-41B2-869E-5AEB7B4F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AB6C-CC78-482E-94AC-DED2D061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2" y="17820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Use REAL managed dependency</a:t>
            </a:r>
            <a:r>
              <a:rPr lang="en-US" sz="2400" dirty="0"/>
              <a:t> in integration tests – implementation details must be verified and not be mocked (protection from regression)</a:t>
            </a:r>
          </a:p>
          <a:p>
            <a:r>
              <a:rPr lang="en-US" sz="2400" b="1" dirty="0"/>
              <a:t>No mocks</a:t>
            </a:r>
            <a:r>
              <a:rPr lang="en-US" sz="2400" dirty="0"/>
              <a:t> in unit tests (lack of out-of-process interactions verification)</a:t>
            </a:r>
          </a:p>
          <a:p>
            <a:r>
              <a:rPr lang="en-US" sz="2400" b="1" dirty="0"/>
              <a:t>Skip integration test</a:t>
            </a:r>
            <a:r>
              <a:rPr lang="en-US" sz="2400" dirty="0"/>
              <a:t> if real managed dependency can not be used</a:t>
            </a:r>
          </a:p>
          <a:p>
            <a:r>
              <a:rPr lang="en-US" sz="2400" b="1" dirty="0"/>
              <a:t>Verify exact number</a:t>
            </a:r>
            <a:r>
              <a:rPr lang="en-US" sz="2400" dirty="0"/>
              <a:t> (or absence) of calls made to the mock</a:t>
            </a:r>
          </a:p>
          <a:p>
            <a:r>
              <a:rPr lang="en-US" sz="2400" dirty="0"/>
              <a:t>Write own adapters on top of unmanaged dependencies. </a:t>
            </a:r>
            <a:r>
              <a:rPr lang="en-US" sz="2400" b="1" dirty="0"/>
              <a:t>Use mocks </a:t>
            </a:r>
            <a:r>
              <a:rPr lang="en-US" sz="2400" dirty="0"/>
              <a:t>only for this adapters (see the next slide)</a:t>
            </a:r>
          </a:p>
          <a:p>
            <a:r>
              <a:rPr lang="en-US" sz="2400" b="1" dirty="0"/>
              <a:t>Consider</a:t>
            </a:r>
            <a:r>
              <a:rPr lang="en-US" sz="2400" dirty="0"/>
              <a:t> </a:t>
            </a:r>
            <a:r>
              <a:rPr lang="en-US" sz="2400" b="1" dirty="0"/>
              <a:t>spies</a:t>
            </a:r>
            <a:r>
              <a:rPr lang="en-US" sz="2400" dirty="0"/>
              <a:t> (handwritten mocks) to improve test’s readability</a:t>
            </a:r>
          </a:p>
          <a:p>
            <a:pPr marL="0" indent="0">
              <a:buNone/>
            </a:pPr>
            <a:r>
              <a:rPr lang="en-US" sz="2400" dirty="0"/>
              <a:t>by reducing its size and reusing code in the assertion phase</a:t>
            </a:r>
            <a:endParaRPr lang="en-US" sz="2400" i="1" dirty="0"/>
          </a:p>
        </p:txBody>
      </p:sp>
      <p:pic>
        <p:nvPicPr>
          <p:cNvPr id="4" name="Picture 4" descr="A picture containing text, green, outdoor, sign&#10;&#10;Description automatically generated">
            <a:extLst>
              <a:ext uri="{FF2B5EF4-FFF2-40B4-BE49-F238E27FC236}">
                <a16:creationId xmlns:a16="http://schemas.microsoft.com/office/drawing/2014/main" id="{5BE35312-5F7D-4166-98D5-E46EF2A54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2052" y="4486033"/>
            <a:ext cx="2729948" cy="21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5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Шестиугольник 4"/>
          <p:cNvSpPr/>
          <p:nvPr/>
        </p:nvSpPr>
        <p:spPr>
          <a:xfrm>
            <a:off x="5735231" y="1237578"/>
            <a:ext cx="4747712" cy="4092855"/>
          </a:xfrm>
          <a:prstGeom prst="hexagon">
            <a:avLst/>
          </a:prstGeom>
          <a:solidFill>
            <a:schemeClr val="bg1"/>
          </a:solidFill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1216157" y="3334183"/>
            <a:ext cx="6480373" cy="287550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Шестиугольник 2"/>
          <p:cNvSpPr/>
          <p:nvPr/>
        </p:nvSpPr>
        <p:spPr>
          <a:xfrm>
            <a:off x="2463332" y="726025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  <a:p>
            <a:pPr algn="ctr"/>
            <a:r>
              <a:rPr lang="en-US" sz="2400" dirty="0"/>
              <a:t>client</a:t>
            </a:r>
            <a:endParaRPr lang="ru-RU" sz="2400" dirty="0"/>
          </a:p>
        </p:txBody>
      </p:sp>
      <p:sp>
        <p:nvSpPr>
          <p:cNvPr id="6" name="Шестиугольник 5"/>
          <p:cNvSpPr/>
          <p:nvPr/>
        </p:nvSpPr>
        <p:spPr>
          <a:xfrm>
            <a:off x="2463332" y="3707018"/>
            <a:ext cx="2234944" cy="19266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</a:t>
            </a:r>
            <a:endParaRPr lang="ru-RU" sz="2400" dirty="0"/>
          </a:p>
        </p:txBody>
      </p:sp>
      <p:cxnSp>
        <p:nvCxnSpPr>
          <p:cNvPr id="7" name="Прямая со стрелкой 6"/>
          <p:cNvCxnSpPr>
            <a:stCxn id="3" idx="0"/>
            <a:endCxn id="14" idx="2"/>
          </p:cNvCxnSpPr>
          <p:nvPr/>
        </p:nvCxnSpPr>
        <p:spPr>
          <a:xfrm>
            <a:off x="4698276" y="1689363"/>
            <a:ext cx="1952896" cy="169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cxnSpLocks/>
            <a:stCxn id="12" idx="2"/>
            <a:endCxn id="6" idx="0"/>
          </p:cNvCxnSpPr>
          <p:nvPr/>
        </p:nvCxnSpPr>
        <p:spPr>
          <a:xfrm flipH="1">
            <a:off x="4698276" y="4636699"/>
            <a:ext cx="1932701" cy="33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0960" y="2330434"/>
            <a:ext cx="2059038" cy="1907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630977" y="4194827"/>
            <a:ext cx="883743" cy="88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IBus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7324189" y="2875790"/>
            <a:ext cx="816428" cy="816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651172" y="1450965"/>
            <a:ext cx="816428" cy="81642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36864" y="1471777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cxnSpLocks/>
            <a:endCxn id="12" idx="7"/>
          </p:cNvCxnSpPr>
          <p:nvPr/>
        </p:nvCxnSpPr>
        <p:spPr>
          <a:xfrm flipH="1">
            <a:off x="7385299" y="3707018"/>
            <a:ext cx="300722" cy="6172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6761" y="2918441"/>
            <a:ext cx="169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IMessageBus</a:t>
            </a:r>
            <a:br>
              <a:rPr lang="en-US" sz="2000" dirty="0"/>
            </a:br>
            <a:r>
              <a:rPr lang="en-US" sz="2000" dirty="0"/>
              <a:t>(intermediate)</a:t>
            </a:r>
            <a:endParaRPr lang="ru-RU" sz="2000" dirty="0"/>
          </a:p>
        </p:txBody>
      </p:sp>
      <p:cxnSp>
        <p:nvCxnSpPr>
          <p:cNvPr id="31" name="Прямая со стрелкой 30"/>
          <p:cNvCxnSpPr>
            <a:cxnSpLocks/>
            <a:endCxn id="11" idx="1"/>
          </p:cNvCxnSpPr>
          <p:nvPr/>
        </p:nvCxnSpPr>
        <p:spPr>
          <a:xfrm>
            <a:off x="7499130" y="1968672"/>
            <a:ext cx="1023369" cy="6410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182890" y="2257716"/>
            <a:ext cx="365053" cy="6525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cxnSpLocks/>
          </p:cNvCxnSpPr>
          <p:nvPr/>
        </p:nvCxnSpPr>
        <p:spPr>
          <a:xfrm>
            <a:off x="7467600" y="1902723"/>
            <a:ext cx="13716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/>
          </p:cNvCxnSpPr>
          <p:nvPr/>
        </p:nvCxnSpPr>
        <p:spPr>
          <a:xfrm>
            <a:off x="5917323" y="3314173"/>
            <a:ext cx="1419446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73243" y="5331603"/>
            <a:ext cx="193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System’s edge</a:t>
            </a:r>
            <a:endParaRPr lang="ru-RU" sz="2400" dirty="0"/>
          </a:p>
        </p:txBody>
      </p:sp>
      <p:cxnSp>
        <p:nvCxnSpPr>
          <p:cNvPr id="46" name="Прямая соединительная линия 45"/>
          <p:cNvCxnSpPr>
            <a:cxnSpLocks/>
            <a:stCxn id="45" idx="0"/>
            <a:endCxn id="12" idx="3"/>
          </p:cNvCxnSpPr>
          <p:nvPr/>
        </p:nvCxnSpPr>
        <p:spPr>
          <a:xfrm flipV="1">
            <a:off x="6039437" y="4949149"/>
            <a:ext cx="720961" cy="38245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25150" y="3031798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00873" y="5501943"/>
            <a:ext cx="471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Mocking </a:t>
            </a:r>
            <a:r>
              <a:rPr lang="en-US" sz="2400" dirty="0" err="1"/>
              <a:t>IBus</a:t>
            </a:r>
            <a:r>
              <a:rPr lang="en-US" sz="2400" dirty="0"/>
              <a:t> achieves the best </a:t>
            </a:r>
            <a:br>
              <a:rPr lang="en-US" sz="2400" dirty="0"/>
            </a:br>
            <a:r>
              <a:rPr lang="en-US" sz="2400" dirty="0"/>
              <a:t>protection against regressions and </a:t>
            </a:r>
            <a:br>
              <a:rPr lang="en-US" sz="2400" dirty="0"/>
            </a:br>
            <a:r>
              <a:rPr lang="en-US" sz="2400" dirty="0"/>
              <a:t>resistance to refactoring</a:t>
            </a:r>
            <a:endParaRPr lang="ru-RU" sz="2400" dirty="0"/>
          </a:p>
        </p:txBody>
      </p:sp>
      <p:cxnSp>
        <p:nvCxnSpPr>
          <p:cNvPr id="70" name="Прямая соединительная линия 69"/>
          <p:cNvCxnSpPr>
            <a:cxnSpLocks/>
            <a:stCxn id="69" idx="1"/>
            <a:endCxn id="12" idx="5"/>
          </p:cNvCxnSpPr>
          <p:nvPr/>
        </p:nvCxnSpPr>
        <p:spPr>
          <a:xfrm flipH="1" flipV="1">
            <a:off x="7385299" y="4949149"/>
            <a:ext cx="315574" cy="115295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8" grpId="0"/>
      <p:bldP spid="29" grpId="0"/>
      <p:bldP spid="29" grpId="1"/>
      <p:bldP spid="45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5" y="841248"/>
            <a:ext cx="6600043" cy="995011"/>
          </a:xfrm>
        </p:spPr>
        <p:txBody>
          <a:bodyPr anchor="b">
            <a:normAutofit/>
          </a:bodyPr>
          <a:lstStyle/>
          <a:p>
            <a:r>
              <a:rPr lang="en-US" dirty="0"/>
              <a:t>Goal of automation testing</a:t>
            </a:r>
            <a:endParaRPr lang="ru-RU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717" y="2927765"/>
            <a:ext cx="7872249" cy="354787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Ensuring the application’s correctness</a:t>
            </a:r>
            <a:r>
              <a:rPr lang="ru-RU"/>
              <a:t>*</a:t>
            </a:r>
            <a:endParaRPr lang="en-US" dirty="0"/>
          </a:p>
          <a:p>
            <a:pPr lvl="1"/>
            <a:r>
              <a:rPr lang="en-US" dirty="0"/>
              <a:t>Sustainable project growth: extensibility + maintainability + scalability</a:t>
            </a:r>
          </a:p>
          <a:p>
            <a:pPr lvl="1"/>
            <a:r>
              <a:rPr lang="en-US" dirty="0"/>
              <a:t>To maintain development speed in the long run</a:t>
            </a:r>
          </a:p>
        </p:txBody>
      </p:sp>
      <p:pic>
        <p:nvPicPr>
          <p:cNvPr id="9" name="Graphic 6" descr="Laptop Secure">
            <a:extLst>
              <a:ext uri="{FF2B5EF4-FFF2-40B4-BE49-F238E27FC236}">
                <a16:creationId xmlns:a16="http://schemas.microsoft.com/office/drawing/2014/main" id="{8CD97776-9777-42E9-9FED-02985F7CD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5316" y="2304767"/>
            <a:ext cx="3547873" cy="35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domain model boundaries explicit</a:t>
            </a:r>
            <a:r>
              <a:rPr lang="aa-ET" sz="2400" dirty="0"/>
              <a:t> (</a:t>
            </a:r>
            <a:r>
              <a:rPr lang="en-US" sz="2400" dirty="0"/>
              <a:t>assembly or namespace)</a:t>
            </a:r>
          </a:p>
          <a:p>
            <a:r>
              <a:rPr lang="en-US" sz="2400" dirty="0"/>
              <a:t>Reducing the number of layers in the application</a:t>
            </a:r>
          </a:p>
          <a:p>
            <a:r>
              <a:rPr lang="en-US" sz="2400" dirty="0"/>
              <a:t>Eliminating circular dependencies</a:t>
            </a:r>
            <a:r>
              <a:rPr lang="aa-ET" sz="2400" dirty="0"/>
              <a:t> (</a:t>
            </a:r>
            <a:r>
              <a:rPr lang="en-US" sz="2400" dirty="0"/>
              <a:t>redundant cognitive loading)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17877" y="5146513"/>
            <a:ext cx="6654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All problems in computer science can be solved by another layer of indirection, except for the problem of too many layers of indirection. —David J. Wheeler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623415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E380-9BFA-480C-A888-D0EC0FF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B480-4726-499C-B6CF-BF40D53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unit tests to cover all possible edge cases (Fail Fast Principle)</a:t>
            </a:r>
          </a:p>
          <a:p>
            <a:r>
              <a:rPr lang="en-US" sz="2400" dirty="0"/>
              <a:t>Use integration tests to verify interactions with ALL out-of-process dependencies</a:t>
            </a:r>
          </a:p>
          <a:p>
            <a:r>
              <a:rPr lang="en-US" sz="2400" dirty="0"/>
              <a:t>The longest happy path and any edge case which can not be covered by unit tests (set cover problem)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Test’s name sometime helps to distinguish unit and integration test</a:t>
            </a:r>
          </a:p>
          <a:p>
            <a:r>
              <a:rPr lang="en-US" sz="2400" dirty="0"/>
              <a:t>Classical vs London – which school does solve </a:t>
            </a:r>
            <a:r>
              <a:rPr lang="en-US" sz="2400" i="1" dirty="0"/>
              <a:t>set cover problem</a:t>
            </a:r>
            <a:r>
              <a:rPr lang="en-US" sz="2400" dirty="0"/>
              <a:t> more efficiently? Which school do you practice?</a:t>
            </a:r>
          </a:p>
        </p:txBody>
      </p:sp>
    </p:spTree>
    <p:extLst>
      <p:ext uri="{BB962C8B-B14F-4D97-AF65-F5344CB8AC3E}">
        <p14:creationId xmlns:p14="http://schemas.microsoft.com/office/powerpoint/2010/main" val="607108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5C-5987-4C80-B528-4BEFA1BE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 patterns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23-48EB-43F7-9ECB-ADFA1BC3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Logic in private methods</a:t>
            </a:r>
          </a:p>
          <a:p>
            <a:r>
              <a:rPr lang="en-US" i="1" dirty="0"/>
              <a:t>Leaking domain knowledge</a:t>
            </a:r>
          </a:p>
          <a:p>
            <a:r>
              <a:rPr lang="en-US" i="1" dirty="0"/>
              <a:t>Code pollution</a:t>
            </a:r>
          </a:p>
          <a:p>
            <a:r>
              <a:rPr lang="en-US" i="1" dirty="0"/>
              <a:t>Mocking specific class</a:t>
            </a:r>
          </a:p>
          <a:p>
            <a:r>
              <a:rPr lang="en-US" i="1" dirty="0"/>
              <a:t>Working with current time</a:t>
            </a:r>
          </a:p>
          <a:p>
            <a:r>
              <a:rPr lang="en-US" i="1" dirty="0"/>
              <a:t>Tips</a:t>
            </a:r>
          </a:p>
          <a:p>
            <a:r>
              <a:rPr lang="en-US" i="1" dirty="0"/>
              <a:t>Reducing Arrange/Act/Assert sections</a:t>
            </a:r>
          </a:p>
        </p:txBody>
      </p:sp>
    </p:spTree>
    <p:extLst>
      <p:ext uri="{BB962C8B-B14F-4D97-AF65-F5344CB8AC3E}">
        <p14:creationId xmlns:p14="http://schemas.microsoft.com/office/powerpoint/2010/main" val="704264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in private methods/private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Indication of a missing abstraction</a:t>
            </a:r>
          </a:p>
          <a:p>
            <a:r>
              <a:rPr lang="en-US" sz="2400" dirty="0"/>
              <a:t>Test it indirectly, the same way as it is used in production</a:t>
            </a:r>
          </a:p>
          <a:p>
            <a:r>
              <a:rPr lang="en-US" sz="2400" dirty="0"/>
              <a:t>Do not change ‘private’ accessor to ‘public’ (exposing private state for testing is an anti pattern – bad API)</a:t>
            </a:r>
          </a:p>
          <a:p>
            <a:r>
              <a:rPr lang="en-US" sz="2400" dirty="0"/>
              <a:t>Don’t worry: testing implementation details will suffer from resistance to refactoring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extract new abstraction if needed</a:t>
            </a:r>
            <a:r>
              <a:rPr lang="aa-ET" sz="2400" dirty="0"/>
              <a:t> (</a:t>
            </a:r>
            <a:r>
              <a:rPr lang="en-US" sz="2400" dirty="0"/>
              <a:t>calculator, builder, …)</a:t>
            </a:r>
          </a:p>
        </p:txBody>
      </p:sp>
    </p:spTree>
    <p:extLst>
      <p:ext uri="{BB962C8B-B14F-4D97-AF65-F5344CB8AC3E}">
        <p14:creationId xmlns:p14="http://schemas.microsoft.com/office/powerpoint/2010/main" val="674327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Leaking 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- reimplementation in test: </a:t>
            </a:r>
            <a:r>
              <a:rPr lang="en-US" sz="2400" b="1" dirty="0" err="1"/>
              <a:t>Assert.IsTrue</a:t>
            </a:r>
            <a:r>
              <a:rPr lang="en-US" sz="2400" b="1" dirty="0"/>
              <a:t>(</a:t>
            </a:r>
            <a:r>
              <a:rPr lang="en-US" sz="2400" b="1" dirty="0" err="1"/>
              <a:t>sut.Sum</a:t>
            </a:r>
            <a:r>
              <a:rPr lang="en-US" sz="2400" b="1" dirty="0"/>
              <a:t>(1, 2) == 1+2)</a:t>
            </a:r>
          </a:p>
          <a:p>
            <a:r>
              <a:rPr lang="en-US" sz="2400" dirty="0"/>
              <a:t>Coupling to implementation details</a:t>
            </a:r>
          </a:p>
          <a:p>
            <a:r>
              <a:rPr lang="en-US" sz="2400" dirty="0"/>
              <a:t>Do not copy unnoticed errors from code to tests (*wrong error messages)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hardcode expected result into tests</a:t>
            </a:r>
          </a:p>
        </p:txBody>
      </p:sp>
    </p:spTree>
    <p:extLst>
      <p:ext uri="{BB962C8B-B14F-4D97-AF65-F5344CB8AC3E}">
        <p14:creationId xmlns:p14="http://schemas.microsoft.com/office/powerpoint/2010/main" val="421272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- adding production code that’s only needed for testing</a:t>
            </a:r>
          </a:p>
          <a:p>
            <a:r>
              <a:rPr lang="en-US" sz="2400" dirty="0"/>
              <a:t>… - mixing up testing and production code</a:t>
            </a:r>
          </a:p>
          <a:p>
            <a:r>
              <a:rPr lang="en-US" sz="2400" dirty="0"/>
              <a:t>Increases the maintenance costs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use separate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39673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F78-E56E-4A75-9DE8-7F7460C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specific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3217-3F08-496B-A43B-38FC122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it a combined logic and out-of-process communication?</a:t>
            </a:r>
          </a:p>
          <a:p>
            <a:r>
              <a:rPr lang="en-US" sz="2400" dirty="0"/>
              <a:t>Possible SRP violation</a:t>
            </a:r>
          </a:p>
          <a:p>
            <a:r>
              <a:rPr lang="en-US" sz="2400" dirty="0"/>
              <a:t>Avoid width &amp; depth code: a lot of collaborators + high complexity</a:t>
            </a:r>
          </a:p>
          <a:p>
            <a:r>
              <a:rPr lang="en-US" sz="2400" i="1" dirty="0"/>
              <a:t>Solution</a:t>
            </a:r>
            <a:r>
              <a:rPr lang="en-US" sz="2400" dirty="0"/>
              <a:t>: split class</a:t>
            </a:r>
          </a:p>
        </p:txBody>
      </p:sp>
    </p:spTree>
    <p:extLst>
      <p:ext uri="{BB962C8B-B14F-4D97-AF65-F5344CB8AC3E}">
        <p14:creationId xmlns:p14="http://schemas.microsoft.com/office/powerpoint/2010/main" val="4036115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4FA8-CA74-4501-A158-148BC18F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current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6BFE-9960-4005-AEB7-14233AB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Ambient context introduces hidden dependency (antipattern)</a:t>
            </a:r>
          </a:p>
          <a:p>
            <a:r>
              <a:rPr lang="en-US" sz="2400" dirty="0"/>
              <a:t>Inject time explicitly: a service or a plain value</a:t>
            </a:r>
          </a:p>
          <a:p>
            <a:r>
              <a:rPr lang="en-US" sz="2400" dirty="0"/>
              <a:t>Prefer injecting the time as a plain value whenever possible</a:t>
            </a:r>
          </a:p>
          <a:p>
            <a:r>
              <a:rPr lang="en-US" sz="2400" dirty="0"/>
              <a:t>Inject service at the beginning of business operation (in controllers)</a:t>
            </a:r>
          </a:p>
        </p:txBody>
      </p:sp>
    </p:spTree>
    <p:extLst>
      <p:ext uri="{BB962C8B-B14F-4D97-AF65-F5344CB8AC3E}">
        <p14:creationId xmlns:p14="http://schemas.microsoft.com/office/powerpoint/2010/main" val="2957850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AAA</a:t>
            </a:r>
          </a:p>
          <a:p>
            <a:r>
              <a:rPr lang="en-US" sz="2400" dirty="0"/>
              <a:t>Given – When – Then</a:t>
            </a:r>
          </a:p>
          <a:p>
            <a:r>
              <a:rPr lang="en-US" sz="2400" dirty="0"/>
              <a:t>Use ‘</a:t>
            </a:r>
            <a:r>
              <a:rPr lang="en-US" sz="2400" b="1" i="1" dirty="0" err="1"/>
              <a:t>sut</a:t>
            </a:r>
            <a:r>
              <a:rPr lang="en-US" sz="2400" dirty="0"/>
              <a:t>’ variable name to differentiate your unit of behavior from its dependencies</a:t>
            </a:r>
          </a:p>
          <a:p>
            <a:r>
              <a:rPr lang="en-US" sz="2400" dirty="0"/>
              <a:t>Drop </a:t>
            </a:r>
            <a:r>
              <a:rPr lang="en-US" sz="2400" b="1" dirty="0"/>
              <a:t>AAA</a:t>
            </a:r>
            <a:r>
              <a:rPr lang="en-US" sz="2400" dirty="0"/>
              <a:t> comments if you can separate sections with empty line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5799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name tips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Tells a story</a:t>
            </a:r>
          </a:p>
          <a:p>
            <a:r>
              <a:rPr lang="en-US" sz="2400" dirty="0"/>
              <a:t>Can be w/o method name (except of utility-classes)</a:t>
            </a:r>
          </a:p>
          <a:p>
            <a:r>
              <a:rPr lang="en-US" sz="2400" dirty="0"/>
              <a:t>Use ‘</a:t>
            </a:r>
            <a:r>
              <a:rPr lang="en-US" sz="2400" b="1" dirty="0">
                <a:solidFill>
                  <a:srgbClr val="00B050"/>
                </a:solidFill>
              </a:rPr>
              <a:t>is</a:t>
            </a:r>
            <a:r>
              <a:rPr lang="en-US" sz="2400" dirty="0"/>
              <a:t>’ instead of ‘</a:t>
            </a:r>
            <a:r>
              <a:rPr lang="en-US" sz="2400" dirty="0" err="1">
                <a:solidFill>
                  <a:srgbClr val="FF0000"/>
                </a:solidFill>
              </a:rPr>
              <a:t>should_be</a:t>
            </a:r>
            <a:r>
              <a:rPr lang="en-US" sz="2400" dirty="0"/>
              <a:t>’ (anti pattern)</a:t>
            </a:r>
          </a:p>
          <a:p>
            <a:r>
              <a:rPr lang="en-US" sz="2400" dirty="0"/>
              <a:t>Avoid ‘</a:t>
            </a:r>
            <a:r>
              <a:rPr lang="en-US" sz="2400" dirty="0">
                <a:solidFill>
                  <a:srgbClr val="FF0000"/>
                </a:solidFill>
              </a:rPr>
              <a:t>Verify</a:t>
            </a:r>
            <a:r>
              <a:rPr lang="en-US" sz="2400" dirty="0"/>
              <a:t>’</a:t>
            </a:r>
          </a:p>
          <a:p>
            <a:r>
              <a:rPr lang="en-US" sz="2400" dirty="0"/>
              <a:t>Prefer Active voice (</a:t>
            </a:r>
            <a:r>
              <a:rPr lang="en-US" sz="2400" dirty="0" err="1">
                <a:solidFill>
                  <a:srgbClr val="00B050"/>
                </a:solidFill>
              </a:rPr>
              <a:t>ThrowsException</a:t>
            </a:r>
            <a:r>
              <a:rPr lang="en-US" sz="2400" dirty="0"/>
              <a:t> instead of </a:t>
            </a:r>
            <a:r>
              <a:rPr lang="en-US" sz="2400" dirty="0" err="1">
                <a:solidFill>
                  <a:srgbClr val="FF0000"/>
                </a:solidFill>
              </a:rPr>
              <a:t>ExceptionIsThrown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2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 test</a:t>
            </a:r>
          </a:p>
          <a:p>
            <a:r>
              <a:rPr lang="en-US" sz="2400" dirty="0"/>
              <a:t>Integration test (any not unit test)</a:t>
            </a:r>
          </a:p>
          <a:p>
            <a:r>
              <a:rPr lang="en-US" sz="2400" dirty="0"/>
              <a:t>End-to-end test (subset of integration tests)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B7F64-7B7A-4A24-82C1-99180D5856CA}"/>
              </a:ext>
            </a:extLst>
          </p:cNvPr>
          <p:cNvSpPr/>
          <p:nvPr/>
        </p:nvSpPr>
        <p:spPr>
          <a:xfrm>
            <a:off x="8310156" y="1824778"/>
            <a:ext cx="2645230" cy="606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F33F3-233B-419E-B3DC-7E41F7033497}"/>
              </a:ext>
            </a:extLst>
          </p:cNvPr>
          <p:cNvSpPr/>
          <p:nvPr/>
        </p:nvSpPr>
        <p:spPr>
          <a:xfrm>
            <a:off x="8310156" y="3533371"/>
            <a:ext cx="2645229" cy="1502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tests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ACB34-F2DE-4CE7-AB89-3E0AE039EBC7}"/>
              </a:ext>
            </a:extLst>
          </p:cNvPr>
          <p:cNvSpPr/>
          <p:nvPr/>
        </p:nvSpPr>
        <p:spPr>
          <a:xfrm>
            <a:off x="8800013" y="4284390"/>
            <a:ext cx="1665514" cy="5708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E2E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4E72D-CA6E-41FE-88A5-C286CC3BB2FD}"/>
              </a:ext>
            </a:extLst>
          </p:cNvPr>
          <p:cNvSpPr txBox="1"/>
          <p:nvPr/>
        </p:nvSpPr>
        <p:spPr>
          <a:xfrm>
            <a:off x="7832623" y="2695816"/>
            <a:ext cx="386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London defines this boundary</a:t>
            </a:r>
          </a:p>
        </p:txBody>
      </p:sp>
    </p:spTree>
    <p:extLst>
      <p:ext uri="{BB962C8B-B14F-4D97-AF65-F5344CB8AC3E}">
        <p14:creationId xmlns:p14="http://schemas.microsoft.com/office/powerpoint/2010/main" val="1803853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Arrange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Extract technical, non-business-related bits into private methods</a:t>
            </a:r>
            <a:endParaRPr lang="ru-RU" sz="2400" dirty="0"/>
          </a:p>
          <a:p>
            <a:r>
              <a:rPr lang="en-US" sz="2400" dirty="0"/>
              <a:t>Object mother pattern</a:t>
            </a:r>
          </a:p>
          <a:p>
            <a:r>
              <a:rPr lang="en-US" sz="2400" dirty="0"/>
              <a:t>Test data 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13866048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Act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Eliminate ‘invariant violation’ in your code via better encapsulation</a:t>
            </a:r>
          </a:p>
          <a:p>
            <a:r>
              <a:rPr lang="en-US" sz="2400" dirty="0"/>
              <a:t>Use decorator methods (more applicable for integration tests)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3159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Assert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Split observable behavior and test atomic behavior</a:t>
            </a:r>
            <a:endParaRPr lang="ru-RU" sz="2400" dirty="0"/>
          </a:p>
          <a:p>
            <a:r>
              <a:rPr lang="en-US" sz="2400" dirty="0"/>
              <a:t>Consider ‘Equals’ overloads for object instead of separate asserts for its fields</a:t>
            </a:r>
          </a:p>
          <a:p>
            <a:r>
              <a:rPr lang="en-US" sz="2400" dirty="0"/>
              <a:t>Introduce a fluent interface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4244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4389-030F-4DE1-889D-8F1C23D2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FE46-6F23-4B5F-A6D0-62D3F067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7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FBAE5DD-A0E7-4097-A4ED-7857D93516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" r="199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F9EAE-39AA-4452-85C5-297092C6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database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4683FCB-2E9C-4C16-A7A8-6B107287F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15706"/>
              </p:ext>
            </p:extLst>
          </p:nvPr>
        </p:nvGraphicFramePr>
        <p:xfrm>
          <a:off x="5370786" y="1868487"/>
          <a:ext cx="639029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829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BB39-8191-42AB-8A16-8C43AE03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A61A-0C5A-4BB2-A638-9B88DE89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Database in the source control system</a:t>
            </a:r>
          </a:p>
          <a:p>
            <a:r>
              <a:rPr lang="en-US" sz="2400" dirty="0"/>
              <a:t>Separate database instance for every developer</a:t>
            </a:r>
          </a:p>
          <a:p>
            <a:r>
              <a:rPr lang="en-US" sz="2400" dirty="0"/>
              <a:t>Migration-based approach to database delivery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Points above improve database health even w/o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508212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622D7-2A18-4E56-BECE-37BB51E6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E25-B591-4766-ABCA-5BA7CD39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66" y="1305373"/>
            <a:ext cx="5854262" cy="458263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the same database management system (DBMS) in tests as in production</a:t>
            </a:r>
          </a:p>
          <a:p>
            <a:r>
              <a:rPr lang="en-US" sz="2400" dirty="0"/>
              <a:t>Do not reuse </a:t>
            </a:r>
            <a:r>
              <a:rPr lang="en-US" sz="2400" dirty="0" err="1"/>
              <a:t>UoW</a:t>
            </a:r>
            <a:r>
              <a:rPr lang="en-US" sz="2400" dirty="0"/>
              <a:t>/transaction between sections of the test</a:t>
            </a:r>
          </a:p>
          <a:p>
            <a:r>
              <a:rPr lang="en-US" sz="2400" dirty="0"/>
              <a:t>Execute integration tests sequentially</a:t>
            </a:r>
          </a:p>
          <a:p>
            <a:r>
              <a:rPr lang="en-US" sz="2400" dirty="0"/>
              <a:t>Remove leftover data between test runs</a:t>
            </a:r>
          </a:p>
          <a:p>
            <a:r>
              <a:rPr lang="en-US" sz="2400" dirty="0"/>
              <a:t>Do not test repositories directly</a:t>
            </a:r>
          </a:p>
          <a:p>
            <a:r>
              <a:rPr lang="en-US" sz="2400" b="1" dirty="0"/>
              <a:t>Test only</a:t>
            </a:r>
            <a:r>
              <a:rPr lang="en-US" sz="2400" dirty="0"/>
              <a:t> writes and the most complex reads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5686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93C-E21F-4661-AFF6-D95F7986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4717-A32C-4211-8245-1ADD1885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60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368602" cy="3320668"/>
          </a:xfrm>
        </p:spPr>
        <p:txBody>
          <a:bodyPr>
            <a:normAutofit/>
          </a:bodyPr>
          <a:lstStyle/>
          <a:p>
            <a:r>
              <a:rPr lang="en-US" sz="2400" dirty="0"/>
              <a:t>Should you test logging at all?</a:t>
            </a:r>
          </a:p>
          <a:p>
            <a:r>
              <a:rPr lang="en-US" sz="2400" dirty="0"/>
              <a:t>If so, how should you test it?</a:t>
            </a:r>
          </a:p>
          <a:p>
            <a:r>
              <a:rPr lang="en-US" sz="2400" dirty="0"/>
              <a:t>How much logging is enough?</a:t>
            </a:r>
          </a:p>
          <a:p>
            <a:r>
              <a:rPr lang="en-US" sz="2400" dirty="0"/>
              <a:t>How do you pass around logger instances?</a:t>
            </a:r>
          </a:p>
          <a:p>
            <a:r>
              <a:rPr lang="en-US" sz="2400" dirty="0"/>
              <a:t>*Why is this image here?</a:t>
            </a:r>
          </a:p>
        </p:txBody>
      </p:sp>
      <p:pic>
        <p:nvPicPr>
          <p:cNvPr id="5" name="Picture 4" descr="A picture containing wooden, wood, several&#10;&#10;Description automatically generated">
            <a:extLst>
              <a:ext uri="{FF2B5EF4-FFF2-40B4-BE49-F238E27FC236}">
                <a16:creationId xmlns:a16="http://schemas.microsoft.com/office/drawing/2014/main" id="{4230CD7D-57D6-46C9-B5EE-5A14920C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525" r="1803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9117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C0F-E783-431E-BC86-BA365A0D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test logging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D94-A67B-4D89-B0FC-E0565614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7D57B77-E9C7-420D-863A-B69C54C77383}"/>
              </a:ext>
            </a:extLst>
          </p:cNvPr>
          <p:cNvSpPr/>
          <p:nvPr/>
        </p:nvSpPr>
        <p:spPr>
          <a:xfrm>
            <a:off x="4952854" y="2971615"/>
            <a:ext cx="1782824" cy="1722996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Logs 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F60339-3529-47FD-B8D6-411D5415A8B4}"/>
              </a:ext>
            </a:extLst>
          </p:cNvPr>
          <p:cNvSpPr/>
          <p:nvPr/>
        </p:nvSpPr>
        <p:spPr>
          <a:xfrm>
            <a:off x="9167844" y="3206107"/>
            <a:ext cx="1393373" cy="12540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mock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31739-5B5F-495C-B826-CC30F777A4DC}"/>
              </a:ext>
            </a:extLst>
          </p:cNvPr>
          <p:cNvSpPr/>
          <p:nvPr/>
        </p:nvSpPr>
        <p:spPr>
          <a:xfrm>
            <a:off x="1052565" y="3173450"/>
            <a:ext cx="1467420" cy="13193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 testing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E7B3-6425-4A22-AB97-91FF8FFA25D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6735678" y="3833113"/>
            <a:ext cx="2432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EE512-B913-402C-BC3A-55AFA8B7EDC0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>
            <a:off x="2519985" y="3833113"/>
            <a:ext cx="24328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1D9548-3A7A-4A49-BF22-CA0B3626A484}"/>
              </a:ext>
            </a:extLst>
          </p:cNvPr>
          <p:cNvSpPr txBox="1"/>
          <p:nvPr/>
        </p:nvSpPr>
        <p:spPr>
          <a:xfrm>
            <a:off x="6451959" y="2673314"/>
            <a:ext cx="299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Observed by 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49538-1370-4473-BF8A-7CDFE402F2E0}"/>
              </a:ext>
            </a:extLst>
          </p:cNvPr>
          <p:cNvSpPr txBox="1"/>
          <p:nvPr/>
        </p:nvSpPr>
        <p:spPr>
          <a:xfrm>
            <a:off x="2195260" y="2673314"/>
            <a:ext cx="30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7934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test suite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Integrated into the development cycle</a:t>
            </a:r>
          </a:p>
          <a:p>
            <a:r>
              <a:rPr lang="en-US" sz="2400" dirty="0"/>
              <a:t>Covers the most important parts of code </a:t>
            </a:r>
          </a:p>
          <a:p>
            <a:r>
              <a:rPr lang="en-US" sz="2400" dirty="0"/>
              <a:t>Maximum value with minimum maintenance costs</a:t>
            </a:r>
            <a:endParaRPr lang="ru-RU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22566C-3D39-4269-A5D1-749102999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996968"/>
              </p:ext>
            </p:extLst>
          </p:nvPr>
        </p:nvGraphicFramePr>
        <p:xfrm>
          <a:off x="5319488" y="2916843"/>
          <a:ext cx="5174342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0248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4C15-6E6D-4E53-B5C2-7C1FF03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F4AB-637E-4AC5-BF0B-2D3097D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Diagnostic logging</a:t>
            </a:r>
          </a:p>
          <a:p>
            <a:r>
              <a:rPr lang="en-US" sz="2400" dirty="0"/>
              <a:t>Support logging (domain events in the domain model + special </a:t>
            </a:r>
            <a:r>
              <a:rPr lang="en-US" sz="2400" i="1" dirty="0" err="1"/>
              <a:t>DomainLogger</a:t>
            </a:r>
            <a:r>
              <a:rPr lang="en-US" sz="2400" dirty="0"/>
              <a:t> in controller)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Note: structured logging</a:t>
            </a:r>
          </a:p>
        </p:txBody>
      </p:sp>
    </p:spTree>
    <p:extLst>
      <p:ext uri="{BB962C8B-B14F-4D97-AF65-F5344CB8AC3E}">
        <p14:creationId xmlns:p14="http://schemas.microsoft.com/office/powerpoint/2010/main" val="17891099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965F-23D5-42CC-A329-B838B853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to 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F50A-9604-4DC2-8801-1A70A194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Logs’ signal-to-noise ratio a is key: maximize the signal, minimize the noise</a:t>
            </a:r>
          </a:p>
          <a:p>
            <a:r>
              <a:rPr lang="en-US" sz="2400" dirty="0"/>
              <a:t>Try not to use diagnostic logging in the domain model – </a:t>
            </a:r>
            <a:r>
              <a:rPr lang="en-US" sz="2400" b="1" dirty="0"/>
              <a:t>write valuable unit tests!</a:t>
            </a:r>
          </a:p>
          <a:p>
            <a:r>
              <a:rPr lang="en-US" sz="2400" dirty="0"/>
              <a:t>Use diagnostic logging for unhandled exceptions only</a:t>
            </a:r>
            <a:endParaRPr lang="ru-RU" sz="2400" dirty="0"/>
          </a:p>
          <a:p>
            <a:r>
              <a:rPr lang="en-US" sz="2400" dirty="0"/>
              <a:t>Ambient context for logger is a certain sign of trouble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*Why </a:t>
            </a:r>
            <a:r>
              <a:rPr lang="en-US" sz="2400" dirty="0" err="1"/>
              <a:t>IDomainLogger</a:t>
            </a:r>
            <a:r>
              <a:rPr lang="en-US" sz="2400" dirty="0"/>
              <a:t> can be mocked in integration test although it is a wrapper over </a:t>
            </a:r>
            <a:r>
              <a:rPr lang="en-US" sz="2400" dirty="0" err="1"/>
              <a:t>Ilogger</a:t>
            </a:r>
            <a:r>
              <a:rPr lang="en-US" sz="2400" dirty="0"/>
              <a:t> (located at the very edge of your system)?</a:t>
            </a:r>
          </a:p>
        </p:txBody>
      </p:sp>
    </p:spTree>
    <p:extLst>
      <p:ext uri="{BB962C8B-B14F-4D97-AF65-F5344CB8AC3E}">
        <p14:creationId xmlns:p14="http://schemas.microsoft.com/office/powerpoint/2010/main" val="18839078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34BE-4844-4863-917F-BB9D2066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850E-379D-4261-A3A8-76FEB2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97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A87F-2557-4D89-BED4-DF71FF1B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Styles of 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FADF3-6C9F-47AA-8803-343990CDF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27091"/>
              </p:ext>
            </p:extLst>
          </p:nvPr>
        </p:nvGraphicFramePr>
        <p:xfrm>
          <a:off x="5194300" y="470924"/>
          <a:ext cx="6682390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286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Output-based style (functional)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Check the output SUT produces</a:t>
            </a:r>
          </a:p>
          <a:p>
            <a:r>
              <a:rPr lang="en-US" sz="2400" dirty="0"/>
              <a:t>High-quality unit test (in terms of cost / benefit)</a:t>
            </a:r>
          </a:p>
          <a:p>
            <a:r>
              <a:rPr lang="en-US" sz="2400" dirty="0"/>
              <a:t>Applicable only to code written in a purely functional way: the only outcome is a return value</a:t>
            </a:r>
          </a:p>
          <a:p>
            <a:r>
              <a:rPr lang="en-US" sz="2400" dirty="0"/>
              <a:t>High resistance to refactoring</a:t>
            </a:r>
            <a:endParaRPr lang="aa-ET" sz="2400" dirty="0"/>
          </a:p>
          <a:p>
            <a:r>
              <a:rPr lang="en-US" sz="2400" dirty="0"/>
              <a:t>Low maintainability cost</a:t>
            </a:r>
          </a:p>
        </p:txBody>
      </p:sp>
    </p:spTree>
    <p:extLst>
      <p:ext uri="{BB962C8B-B14F-4D97-AF65-F5344CB8AC3E}">
        <p14:creationId xmlns:p14="http://schemas.microsoft.com/office/powerpoint/2010/main" val="2198440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Verifies the state of the system after an operation is completed</a:t>
            </a:r>
          </a:p>
          <a:p>
            <a:r>
              <a:rPr lang="en-US" sz="2400" dirty="0"/>
              <a:t>Preferrable in classic school</a:t>
            </a:r>
          </a:p>
        </p:txBody>
      </p:sp>
    </p:spTree>
    <p:extLst>
      <p:ext uri="{BB962C8B-B14F-4D97-AF65-F5344CB8AC3E}">
        <p14:creationId xmlns:p14="http://schemas.microsoft.com/office/powerpoint/2010/main" val="41143989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AFB-73CD-47C6-9D95-5D74C2F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Communication-based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2243-1AAF-4AA6-B731-A4AF4EB8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mocks to verify communications between the system under test</a:t>
            </a:r>
          </a:p>
          <a:p>
            <a:r>
              <a:rPr lang="en-US" sz="2400" dirty="0"/>
              <a:t>Preferrable in London school</a:t>
            </a:r>
          </a:p>
          <a:p>
            <a:r>
              <a:rPr lang="en-US" sz="2400" dirty="0"/>
              <a:t>Low resistance to refactoring</a:t>
            </a:r>
          </a:p>
          <a:p>
            <a:r>
              <a:rPr lang="en-US" sz="2400" dirty="0"/>
              <a:t>High maintainability cost</a:t>
            </a:r>
          </a:p>
        </p:txBody>
      </p:sp>
    </p:spTree>
    <p:extLst>
      <p:ext uri="{BB962C8B-B14F-4D97-AF65-F5344CB8AC3E}">
        <p14:creationId xmlns:p14="http://schemas.microsoft.com/office/powerpoint/2010/main" val="2279414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Classical: </a:t>
            </a:r>
            <a:r>
              <a:rPr lang="en-US" sz="2400" b="0" dirty="0">
                <a:solidFill>
                  <a:srgbClr val="292929"/>
                </a:solidFill>
                <a:effectLst/>
              </a:rPr>
              <a:t>Classicist, prefers state-based style over communication-based, Inside-out, black-box testing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 – </a:t>
            </a:r>
            <a:r>
              <a:rPr lang="en-US" sz="2400" b="1" dirty="0">
                <a:solidFill>
                  <a:srgbClr val="292929"/>
                </a:solidFill>
                <a:effectLst/>
              </a:rPr>
              <a:t>Uncle Bob and Kent Beck</a:t>
            </a:r>
            <a:endParaRPr lang="en-US" sz="2400" b="1" dirty="0"/>
          </a:p>
          <a:p>
            <a:r>
              <a:rPr lang="en-US" sz="2400" dirty="0"/>
              <a:t>London: </a:t>
            </a:r>
            <a:r>
              <a:rPr lang="en-US" sz="2400" b="0" dirty="0" err="1">
                <a:solidFill>
                  <a:srgbClr val="292929"/>
                </a:solidFill>
                <a:effectLst/>
              </a:rPr>
              <a:t>Mockist</a:t>
            </a:r>
            <a:r>
              <a:rPr lang="en-US" sz="2400" b="0" dirty="0">
                <a:solidFill>
                  <a:srgbClr val="292929"/>
                </a:solidFill>
                <a:effectLst/>
              </a:rPr>
              <a:t>, prefers communication-based style over state-based, Outside-in testing, white-box testing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dirty="0">
                <a:solidFill>
                  <a:srgbClr val="292929"/>
                </a:solidFill>
              </a:rPr>
              <a:t>- </a:t>
            </a:r>
            <a:r>
              <a:rPr lang="en-US" sz="2400" b="1" dirty="0">
                <a:solidFill>
                  <a:srgbClr val="292929"/>
                </a:solidFill>
              </a:rPr>
              <a:t>Sandi Metz, J.B </a:t>
            </a:r>
            <a:r>
              <a:rPr lang="en-US" sz="2400" b="1" dirty="0" err="1">
                <a:solidFill>
                  <a:srgbClr val="292929"/>
                </a:solidFill>
              </a:rPr>
              <a:t>Rainsberger</a:t>
            </a:r>
            <a:r>
              <a:rPr lang="en-US" sz="2400" b="1" dirty="0">
                <a:solidFill>
                  <a:srgbClr val="292929"/>
                </a:solidFill>
              </a:rPr>
              <a:t> or Steve Freeman</a:t>
            </a:r>
          </a:p>
          <a:p>
            <a:endParaRPr lang="en-US" sz="2400" i="1" dirty="0">
              <a:solidFill>
                <a:srgbClr val="292929"/>
              </a:solidFill>
            </a:endParaRPr>
          </a:p>
          <a:p>
            <a:r>
              <a:rPr lang="en-US" sz="2400" dirty="0">
                <a:solidFill>
                  <a:srgbClr val="292929"/>
                </a:solidFill>
              </a:rPr>
              <a:t>Hexagonal &amp; Functional architecture separates domain from collaborators</a:t>
            </a:r>
          </a:p>
          <a:p>
            <a:r>
              <a:rPr lang="en-US" sz="2400" dirty="0">
                <a:solidFill>
                  <a:srgbClr val="292929"/>
                </a:solidFill>
              </a:rPr>
              <a:t>Classical &amp; London styles separates SUT from collaborators in the same way (only out-of-process/shared OR all collaborators)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45269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458448" y="4954896"/>
            <a:ext cx="2231572" cy="959788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754584" y="4419600"/>
            <a:ext cx="4599216" cy="2035629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938406" y="2287563"/>
            <a:ext cx="2231572" cy="959788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68086" y="1807032"/>
            <a:ext cx="4071258" cy="191588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vs integration tests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98172" y="2939535"/>
            <a:ext cx="1730828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89619" y="4628325"/>
            <a:ext cx="1652145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88772" y="2003753"/>
            <a:ext cx="1611086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248649" y="2500757"/>
            <a:ext cx="1611086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1365" y="2003753"/>
            <a:ext cx="185235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018564" y="4547397"/>
            <a:ext cx="2068286" cy="6998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 bus mock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7806" y="5168090"/>
            <a:ext cx="1611086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E2E test</a:t>
            </a:r>
            <a:endParaRPr lang="ru-RU" sz="24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97324" y="5705094"/>
            <a:ext cx="2218367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  <a:endParaRPr lang="ru-RU" sz="2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68086" y="4016829"/>
            <a:ext cx="111578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79373" y="2538652"/>
            <a:ext cx="20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Out-of-process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22" idx="3"/>
            <a:endCxn id="15" idx="1"/>
          </p:cNvCxnSpPr>
          <p:nvPr/>
        </p:nvCxnSpPr>
        <p:spPr>
          <a:xfrm flipV="1">
            <a:off x="7428204" y="2767457"/>
            <a:ext cx="510202" cy="2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3" idx="3"/>
            <a:endCxn id="22" idx="1"/>
          </p:cNvCxnSpPr>
          <p:nvPr/>
        </p:nvCxnSpPr>
        <p:spPr>
          <a:xfrm>
            <a:off x="4539344" y="2764975"/>
            <a:ext cx="840029" cy="4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8470" y="5205429"/>
            <a:ext cx="146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In-process</a:t>
            </a:r>
            <a:endParaRPr lang="ru-RU" sz="2400" dirty="0"/>
          </a:p>
        </p:txBody>
      </p:sp>
      <p:cxnSp>
        <p:nvCxnSpPr>
          <p:cNvPr id="35" name="Прямая соединительная линия 34"/>
          <p:cNvCxnSpPr>
            <a:stCxn id="34" idx="3"/>
            <a:endCxn id="16" idx="1"/>
          </p:cNvCxnSpPr>
          <p:nvPr/>
        </p:nvCxnSpPr>
        <p:spPr>
          <a:xfrm>
            <a:off x="6047014" y="5436262"/>
            <a:ext cx="707570" cy="1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7" idx="3"/>
            <a:endCxn id="34" idx="1"/>
          </p:cNvCxnSpPr>
          <p:nvPr/>
        </p:nvCxnSpPr>
        <p:spPr>
          <a:xfrm>
            <a:off x="3690020" y="5434790"/>
            <a:ext cx="888450" cy="14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  <a:stCxn id="11" idx="0"/>
            <a:endCxn id="3" idx="2"/>
          </p:cNvCxnSpPr>
          <p:nvPr/>
        </p:nvCxnSpPr>
        <p:spPr>
          <a:xfrm flipV="1">
            <a:off x="2563349" y="3472935"/>
            <a:ext cx="237" cy="1695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endCxn id="6" idx="2"/>
          </p:cNvCxnSpPr>
          <p:nvPr/>
        </p:nvCxnSpPr>
        <p:spPr>
          <a:xfrm flipV="1">
            <a:off x="9684942" y="5161725"/>
            <a:ext cx="630750" cy="539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cxnSpLocks/>
            <a:endCxn id="10" idx="2"/>
          </p:cNvCxnSpPr>
          <p:nvPr/>
        </p:nvCxnSpPr>
        <p:spPr>
          <a:xfrm flipH="1" flipV="1">
            <a:off x="8052707" y="5247252"/>
            <a:ext cx="716761" cy="454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6" idx="1"/>
            <a:endCxn id="10" idx="3"/>
          </p:cNvCxnSpPr>
          <p:nvPr/>
        </p:nvCxnSpPr>
        <p:spPr>
          <a:xfrm flipH="1">
            <a:off x="9086850" y="4895025"/>
            <a:ext cx="402769" cy="230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6" idx="0"/>
            <a:endCxn id="8" idx="2"/>
          </p:cNvCxnSpPr>
          <p:nvPr/>
        </p:nvCxnSpPr>
        <p:spPr>
          <a:xfrm flipH="1" flipV="1">
            <a:off x="9054192" y="3034157"/>
            <a:ext cx="1261500" cy="159416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3" idx="0"/>
            <a:endCxn id="7" idx="2"/>
          </p:cNvCxnSpPr>
          <p:nvPr/>
        </p:nvCxnSpPr>
        <p:spPr>
          <a:xfrm flipV="1">
            <a:off x="2563586" y="2537153"/>
            <a:ext cx="930729" cy="40238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cxnSpLocks/>
            <a:stCxn id="3" idx="0"/>
            <a:endCxn id="9" idx="2"/>
          </p:cNvCxnSpPr>
          <p:nvPr/>
        </p:nvCxnSpPr>
        <p:spPr>
          <a:xfrm flipH="1" flipV="1">
            <a:off x="1577540" y="2537153"/>
            <a:ext cx="986046" cy="40238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1145720" y="2537153"/>
            <a:ext cx="834591" cy="2630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5" grpId="0" animBg="1"/>
      <p:bldP spid="13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3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3E20-6149-4A66-B524-D501F96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5FE559C-104E-439E-AD33-2490DFF5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B9E3-6960-4A11-8104-134026E6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5D4A-5AD3-45D9-93A7-7FBBC5F0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isolates</a:t>
            </a:r>
            <a:r>
              <a:rPr lang="en-US" dirty="0"/>
              <a:t> small piece of code (</a:t>
            </a:r>
            <a:r>
              <a:rPr lang="en-US" b="1" dirty="0"/>
              <a:t>code under test </a:t>
            </a:r>
            <a:r>
              <a:rPr lang="en-US" dirty="0"/>
              <a:t>or</a:t>
            </a:r>
            <a:r>
              <a:rPr lang="en-US" b="1" dirty="0"/>
              <a:t> unit</a:t>
            </a:r>
            <a:r>
              <a:rPr lang="en-US" dirty="0"/>
              <a:t>)</a:t>
            </a:r>
          </a:p>
          <a:p>
            <a:r>
              <a:rPr lang="en-US" dirty="0"/>
              <a:t>verifies </a:t>
            </a:r>
            <a:r>
              <a:rPr lang="en-US" i="1" dirty="0"/>
              <a:t>single</a:t>
            </a:r>
            <a:r>
              <a:rPr lang="en-US" dirty="0"/>
              <a:t> (atomic) </a:t>
            </a:r>
            <a:r>
              <a:rPr lang="en-US" i="1" dirty="0"/>
              <a:t>unit of behavior</a:t>
            </a:r>
            <a:endParaRPr lang="en-US" dirty="0"/>
          </a:p>
          <a:p>
            <a:r>
              <a:rPr lang="en-US" i="1" dirty="0"/>
              <a:t>fast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What does “isolation” mean?</a:t>
            </a:r>
          </a:p>
          <a:p>
            <a:pPr marL="0" indent="0">
              <a:buNone/>
            </a:pPr>
            <a:r>
              <a:rPr lang="en-US" dirty="0"/>
              <a:t>* What does define a size of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system under test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SUT</a:t>
            </a:r>
            <a:r>
              <a:rPr lang="en-US" dirty="0"/>
              <a:t>) the same as </a:t>
            </a:r>
            <a:r>
              <a:rPr lang="en-US" b="1" dirty="0"/>
              <a:t>code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Is </a:t>
            </a:r>
            <a:r>
              <a:rPr lang="en-US" b="1" dirty="0"/>
              <a:t>class under test </a:t>
            </a:r>
            <a:r>
              <a:rPr lang="en-US" dirty="0"/>
              <a:t>the same as </a:t>
            </a:r>
            <a:r>
              <a:rPr lang="en-US" b="1" dirty="0"/>
              <a:t>system under test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‘unit </a:t>
            </a:r>
            <a:r>
              <a:rPr lang="en-US" dirty="0"/>
              <a:t>under test</a:t>
            </a:r>
            <a:r>
              <a:rPr lang="en-US" b="1" dirty="0"/>
              <a:t>’ = ‘code under test</a:t>
            </a:r>
            <a:r>
              <a:rPr lang="en-US" dirty="0"/>
              <a:t> under test</a:t>
            </a:r>
            <a:r>
              <a:rPr lang="en-US" b="1" dirty="0"/>
              <a:t>’ </a:t>
            </a:r>
            <a:r>
              <a:rPr lang="en-US" dirty="0"/>
              <a:t>and is not used in these slides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1E10555-3256-4DB0-903F-7DDF90FDCC1A}"/>
              </a:ext>
            </a:extLst>
          </p:cNvPr>
          <p:cNvSpPr/>
          <p:nvPr/>
        </p:nvSpPr>
        <p:spPr>
          <a:xfrm rot="758777">
            <a:off x="7063105" y="2623522"/>
            <a:ext cx="1513114" cy="647700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9F3C-21B4-4C90-9043-B58C189B6C9C}"/>
              </a:ext>
            </a:extLst>
          </p:cNvPr>
          <p:cNvSpPr/>
          <p:nvPr/>
        </p:nvSpPr>
        <p:spPr>
          <a:xfrm>
            <a:off x="9190619" y="2961324"/>
            <a:ext cx="2558143" cy="7402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210209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14901-A4EB-4085-9FD7-27DF7D2C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Hexagonal architecture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93BAA-5CA9-4A97-8261-FD8F6A9CDB70}"/>
              </a:ext>
            </a:extLst>
          </p:cNvPr>
          <p:cNvSpPr txBox="1"/>
          <p:nvPr/>
        </p:nvSpPr>
        <p:spPr>
          <a:xfrm>
            <a:off x="4475748" y="209320"/>
            <a:ext cx="7340612" cy="21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layer is a set of business use cases?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separation of concerns is emphasized here? (1)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How to illustrate one-way flow of dependencies? (2)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* Which line dictates how external systems communicate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 with the system? (3)</a:t>
            </a:r>
          </a:p>
        </p:txBody>
      </p:sp>
      <p:sp>
        <p:nvSpPr>
          <p:cNvPr id="9" name="Шестиугольник 8"/>
          <p:cNvSpPr/>
          <p:nvPr/>
        </p:nvSpPr>
        <p:spPr>
          <a:xfrm>
            <a:off x="4781178" y="3904578"/>
            <a:ext cx="2234944" cy="192667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310821" y="4280087"/>
            <a:ext cx="1175657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620000" y="5646588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(business logic)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4" idx="1"/>
            <a:endCxn id="3" idx="5"/>
          </p:cNvCxnSpPr>
          <p:nvPr/>
        </p:nvCxnSpPr>
        <p:spPr>
          <a:xfrm flipH="1" flipV="1">
            <a:off x="6314307" y="5283573"/>
            <a:ext cx="1305693" cy="593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6745" y="3868044"/>
            <a:ext cx="303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Application services</a:t>
            </a:r>
            <a:br>
              <a:rPr lang="en-US" sz="2400" dirty="0"/>
            </a:br>
            <a:r>
              <a:rPr lang="en-US" sz="2400" dirty="0"/>
              <a:t>(ties use cases to logic)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cxnSpLocks/>
            <a:stCxn id="14" idx="3"/>
          </p:cNvCxnSpPr>
          <p:nvPr/>
        </p:nvCxnSpPr>
        <p:spPr>
          <a:xfrm>
            <a:off x="3790943" y="4283543"/>
            <a:ext cx="1249143" cy="451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2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8547C-E71C-4953-8966-3A59BF4C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4" y="1412488"/>
            <a:ext cx="307986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4864-58B0-446B-B458-3C4A42D6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55" y="672662"/>
            <a:ext cx="3841166" cy="60014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Methods with no hidden inputs and outputs (no exceptions &amp; no side effects)</a:t>
            </a:r>
          </a:p>
          <a:p>
            <a:r>
              <a:rPr lang="en-US" sz="2400" dirty="0"/>
              <a:t>Functional core (decisions) – immutability instead of encapsulation</a:t>
            </a:r>
          </a:p>
          <a:p>
            <a:r>
              <a:rPr lang="en-US" sz="2400" dirty="0"/>
              <a:t>Mutable shell (actions)</a:t>
            </a:r>
          </a:p>
          <a:p>
            <a:r>
              <a:rPr lang="en-US" sz="2400" dirty="0"/>
              <a:t>Shell works with collaborators, core – with the product of collaborator’s work</a:t>
            </a:r>
          </a:p>
          <a:p>
            <a:r>
              <a:rPr lang="en-US" sz="2400" dirty="0"/>
              <a:t>High maintainability</a:t>
            </a:r>
          </a:p>
          <a:p>
            <a:r>
              <a:rPr lang="en-US" sz="2400" dirty="0"/>
              <a:t>Hexagonal architecture taken to an extreme (difference is in treatment of side effects)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92EA18-E4E0-49FB-B75E-56194E40D3FE}"/>
              </a:ext>
            </a:extLst>
          </p:cNvPr>
          <p:cNvSpPr txBox="1"/>
          <p:nvPr/>
        </p:nvSpPr>
        <p:spPr>
          <a:xfrm>
            <a:off x="8336776" y="1059366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Size of the code base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Initial investment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B203F-A2FC-4CEC-AD16-F0ADC65D65C5}"/>
              </a:ext>
            </a:extLst>
          </p:cNvPr>
          <p:cNvSpPr txBox="1"/>
          <p:nvPr/>
        </p:nvSpPr>
        <p:spPr>
          <a:xfrm>
            <a:off x="8336776" y="2760659"/>
            <a:ext cx="342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endParaRPr lang="en-US" sz="2400" dirty="0"/>
          </a:p>
          <a:p>
            <a:pPr marL="0"/>
            <a:r>
              <a:rPr lang="en-US" sz="2400" b="1" dirty="0"/>
              <a:t>Testing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Functional core:</a:t>
            </a:r>
            <a:br>
              <a:rPr lang="en-US" sz="2400" dirty="0"/>
            </a:br>
            <a:r>
              <a:rPr lang="en-US" sz="2400" i="1" dirty="0"/>
              <a:t>output-based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Mutable shell:</a:t>
            </a:r>
            <a:br>
              <a:rPr lang="en-US" sz="2400" dirty="0"/>
            </a:br>
            <a:r>
              <a:rPr lang="en-US" sz="2400" i="1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712624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7248426" y="947200"/>
            <a:ext cx="3661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Separation</a:t>
            </a:r>
            <a:r>
              <a:rPr lang="en-US" sz="2400" dirty="0"/>
              <a:t> between </a:t>
            </a:r>
            <a:br>
              <a:rPr lang="en-US" sz="2400" dirty="0"/>
            </a:br>
            <a:r>
              <a:rPr lang="en-US" sz="2400" dirty="0"/>
              <a:t>business logic &amp; side effects</a:t>
            </a:r>
            <a:br>
              <a:rPr lang="en-US" sz="2400" dirty="0"/>
            </a:br>
            <a:r>
              <a:rPr lang="en-US" sz="2400" dirty="0"/>
              <a:t> (all collaborators)</a:t>
            </a:r>
          </a:p>
        </p:txBody>
      </p:sp>
      <p:sp>
        <p:nvSpPr>
          <p:cNvPr id="4" name="Овал 3"/>
          <p:cNvSpPr/>
          <p:nvPr/>
        </p:nvSpPr>
        <p:spPr>
          <a:xfrm>
            <a:off x="1463449" y="947200"/>
            <a:ext cx="5018315" cy="50183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2481262" y="1904391"/>
            <a:ext cx="2982685" cy="30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Functional core</a:t>
            </a:r>
            <a:endParaRPr lang="ru-RU" sz="24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1991405" y="2346550"/>
            <a:ext cx="1632857" cy="7837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306660" y="3684957"/>
            <a:ext cx="1632857" cy="7837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Decisions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3079346" y="1210352"/>
            <a:ext cx="188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Mutable 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E197F-215D-4298-B120-F1D450E5B814}"/>
              </a:ext>
            </a:extLst>
          </p:cNvPr>
          <p:cNvSpPr txBox="1"/>
          <p:nvPr/>
        </p:nvSpPr>
        <p:spPr>
          <a:xfrm>
            <a:off x="6810703" y="3553222"/>
            <a:ext cx="5695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functional core is implemented</a:t>
            </a:r>
          </a:p>
          <a:p>
            <a:r>
              <a:rPr lang="en-US" sz="2400" dirty="0"/>
              <a:t>using math functions and makes all</a:t>
            </a:r>
          </a:p>
          <a:p>
            <a:r>
              <a:rPr lang="en-US" sz="2400" dirty="0"/>
              <a:t>decisions in the application.</a:t>
            </a:r>
          </a:p>
          <a:p>
            <a:r>
              <a:rPr lang="en-US" sz="2400" dirty="0"/>
              <a:t>The mutable shell provides the</a:t>
            </a:r>
          </a:p>
          <a:p>
            <a:r>
              <a:rPr lang="en-US" sz="2400" dirty="0"/>
              <a:t> functional core with input data and interprets its decisions by applying side effects to out-of-process </a:t>
            </a:r>
          </a:p>
          <a:p>
            <a:r>
              <a:rPr lang="en-US" sz="2400" dirty="0"/>
              <a:t>dependencies such as a database.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61093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007427" y="1153887"/>
            <a:ext cx="2177143" cy="335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service (controller)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479970" y="1153887"/>
            <a:ext cx="2177143" cy="3352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logic (domain model)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41174" y="1153887"/>
            <a:ext cx="2270853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Out-of-process dependencies: </a:t>
            </a:r>
            <a:r>
              <a:rPr lang="en-US" sz="2400" dirty="0" err="1"/>
              <a:t>filesystem</a:t>
            </a:r>
            <a:r>
              <a:rPr lang="en-US" sz="2400" dirty="0"/>
              <a:t>, database, etc.</a:t>
            </a:r>
            <a:endParaRPr lang="ru-RU" sz="2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712025" y="1992086"/>
            <a:ext cx="1295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184570" y="2579914"/>
            <a:ext cx="1295400" cy="10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7184570" y="3001531"/>
            <a:ext cx="1295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712028" y="3831771"/>
            <a:ext cx="1295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6769" y="1530421"/>
            <a:ext cx="80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401054" y="2128291"/>
            <a:ext cx="10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Invoke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40989" y="3370106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8751" y="5353922"/>
            <a:ext cx="1044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Hexagonal and functional architectures work best when all references to</a:t>
            </a:r>
          </a:p>
          <a:p>
            <a:r>
              <a:rPr lang="en-US" sz="2400" dirty="0"/>
              <a:t> out-of-process dependencies can be pushed to the edges of business operations.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4846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96408</TotalTime>
  <Words>3987</Words>
  <Application>Microsoft Office PowerPoint</Application>
  <PresentationFormat>Widescreen</PresentationFormat>
  <Paragraphs>761</Paragraphs>
  <Slides>93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Symbol</vt:lpstr>
      <vt:lpstr>Тема Office</vt:lpstr>
      <vt:lpstr>PowerPoint Presentation</vt:lpstr>
      <vt:lpstr>Sources:</vt:lpstr>
      <vt:lpstr>Covered topics</vt:lpstr>
      <vt:lpstr>To test or not to test?</vt:lpstr>
      <vt:lpstr>Unit test criteria &amp; metrics</vt:lpstr>
      <vt:lpstr>Goal of automation testing</vt:lpstr>
      <vt:lpstr>Test types</vt:lpstr>
      <vt:lpstr>Successful test suite</vt:lpstr>
      <vt:lpstr>Unit test</vt:lpstr>
      <vt:lpstr>Metrics</vt:lpstr>
      <vt:lpstr>Branch coverage</vt:lpstr>
      <vt:lpstr>Branch coverage</vt:lpstr>
      <vt:lpstr>100% coverage is a fake</vt:lpstr>
      <vt:lpstr>How to recognize great test</vt:lpstr>
      <vt:lpstr>Great test attributes</vt:lpstr>
      <vt:lpstr>Resistance to refactoring</vt:lpstr>
      <vt:lpstr>Observable behavior</vt:lpstr>
      <vt:lpstr>Let’s imagine ideal code…</vt:lpstr>
      <vt:lpstr>Public API &amp; Observable behavior</vt:lpstr>
      <vt:lpstr>PowerPoint Presentation</vt:lpstr>
      <vt:lpstr>Number of bugs found ------------------------------ Number of false alarms </vt:lpstr>
      <vt:lpstr>Test score</vt:lpstr>
      <vt:lpstr>Test score</vt:lpstr>
      <vt:lpstr>PowerPoint Presentation</vt:lpstr>
      <vt:lpstr>PowerPoint Presentation</vt:lpstr>
      <vt:lpstr>Test Concepts</vt:lpstr>
      <vt:lpstr>Test Pyramid</vt:lpstr>
      <vt:lpstr>PowerPoint Presentation</vt:lpstr>
      <vt:lpstr>PowerPoint Presentation</vt:lpstr>
      <vt:lpstr>Black and white boxes</vt:lpstr>
      <vt:lpstr>What is a dependency</vt:lpstr>
      <vt:lpstr>Dependencies classification</vt:lpstr>
      <vt:lpstr>Isolation approaches</vt:lpstr>
      <vt:lpstr>The hierarchy of dependencies</vt:lpstr>
      <vt:lpstr>Classical vs London</vt:lpstr>
      <vt:lpstr>Dependencies classification</vt:lpstr>
      <vt:lpstr>Stubs thoughts</vt:lpstr>
      <vt:lpstr>Command/query separation</vt:lpstr>
      <vt:lpstr>Valuable test</vt:lpstr>
      <vt:lpstr>Toward valuable unit tests</vt:lpstr>
      <vt:lpstr>PowerPoint Presentation</vt:lpstr>
      <vt:lpstr>PowerPoint Presentation</vt:lpstr>
      <vt:lpstr>Humble objects</vt:lpstr>
      <vt:lpstr>Find a balance</vt:lpstr>
      <vt:lpstr>PowerPoint Presentation</vt:lpstr>
      <vt:lpstr>PowerPoint Presentation</vt:lpstr>
      <vt:lpstr>PowerPoint Presentation</vt:lpstr>
      <vt:lpstr>Can do ? / Do separation</vt:lpstr>
      <vt:lpstr>PowerPoint Presentation</vt:lpstr>
      <vt:lpstr>Domain events</vt:lpstr>
      <vt:lpstr>Avoid overcomplicated code</vt:lpstr>
      <vt:lpstr>Guards / validation</vt:lpstr>
      <vt:lpstr>Integration testing</vt:lpstr>
      <vt:lpstr>Just facts</vt:lpstr>
      <vt:lpstr>PowerPoint Presentation</vt:lpstr>
      <vt:lpstr>Out-of-process dependencies</vt:lpstr>
      <vt:lpstr>PowerPoint Presentation</vt:lpstr>
      <vt:lpstr>Mocking best practices</vt:lpstr>
      <vt:lpstr>PowerPoint Presentation</vt:lpstr>
      <vt:lpstr>Best practices</vt:lpstr>
      <vt:lpstr>Integration tests best practices</vt:lpstr>
      <vt:lpstr>Anti patterns &amp; tips</vt:lpstr>
      <vt:lpstr>Logic in private methods/private state</vt:lpstr>
      <vt:lpstr>Leaking domain knowledge</vt:lpstr>
      <vt:lpstr>Code pollution</vt:lpstr>
      <vt:lpstr>Mocking specific class</vt:lpstr>
      <vt:lpstr>Working with current time</vt:lpstr>
      <vt:lpstr>Test structure</vt:lpstr>
      <vt:lpstr>Test name tips</vt:lpstr>
      <vt:lpstr>Reducing Arrange section</vt:lpstr>
      <vt:lpstr>Reducing Act section</vt:lpstr>
      <vt:lpstr>Reducing Assert section</vt:lpstr>
      <vt:lpstr>Bonus slides</vt:lpstr>
      <vt:lpstr>Application database</vt:lpstr>
      <vt:lpstr>Testing the database</vt:lpstr>
      <vt:lpstr>Best practices</vt:lpstr>
      <vt:lpstr>Questions?</vt:lpstr>
      <vt:lpstr>Logging</vt:lpstr>
      <vt:lpstr>Should you test logging at all?</vt:lpstr>
      <vt:lpstr>Two types of logging</vt:lpstr>
      <vt:lpstr>How much to log?</vt:lpstr>
      <vt:lpstr>Questions?</vt:lpstr>
      <vt:lpstr>Styles of unit testing</vt:lpstr>
      <vt:lpstr>Output-based style (functional)</vt:lpstr>
      <vt:lpstr>State-based style</vt:lpstr>
      <vt:lpstr>Communication-based style</vt:lpstr>
      <vt:lpstr>Approaches</vt:lpstr>
      <vt:lpstr>End-to-end vs integration tests</vt:lpstr>
      <vt:lpstr>Thank you</vt:lpstr>
      <vt:lpstr>Hexagonal architecture</vt:lpstr>
      <vt:lpstr>Functional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USER</dc:creator>
  <cp:lastModifiedBy>Andrey Musky</cp:lastModifiedBy>
  <cp:revision>643</cp:revision>
  <dcterms:created xsi:type="dcterms:W3CDTF">2020-09-23T08:47:09Z</dcterms:created>
  <dcterms:modified xsi:type="dcterms:W3CDTF">2022-01-31T10:57:08Z</dcterms:modified>
</cp:coreProperties>
</file>