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49" r:id="rId3"/>
    <p:sldId id="353" r:id="rId4"/>
    <p:sldId id="257" r:id="rId5"/>
    <p:sldId id="289" r:id="rId6"/>
    <p:sldId id="260" r:id="rId7"/>
    <p:sldId id="308" r:id="rId8"/>
    <p:sldId id="258" r:id="rId9"/>
    <p:sldId id="357" r:id="rId10"/>
    <p:sldId id="358" r:id="rId11"/>
    <p:sldId id="354" r:id="rId12"/>
    <p:sldId id="290" r:id="rId13"/>
    <p:sldId id="270" r:id="rId14"/>
    <p:sldId id="271" r:id="rId15"/>
    <p:sldId id="364" r:id="rId16"/>
    <p:sldId id="367" r:id="rId17"/>
    <p:sldId id="370" r:id="rId18"/>
    <p:sldId id="366" r:id="rId19"/>
    <p:sldId id="365" r:id="rId20"/>
    <p:sldId id="272" r:id="rId21"/>
    <p:sldId id="274" r:id="rId22"/>
    <p:sldId id="276" r:id="rId23"/>
    <p:sldId id="278" r:id="rId24"/>
    <p:sldId id="277" r:id="rId25"/>
    <p:sldId id="371" r:id="rId26"/>
    <p:sldId id="283" r:id="rId27"/>
    <p:sldId id="285" r:id="rId28"/>
    <p:sldId id="286" r:id="rId29"/>
    <p:sldId id="287" r:id="rId30"/>
    <p:sldId id="295" r:id="rId31"/>
    <p:sldId id="296" r:id="rId32"/>
    <p:sldId id="291" r:id="rId33"/>
    <p:sldId id="262" r:id="rId34"/>
    <p:sldId id="360" r:id="rId35"/>
    <p:sldId id="359" r:id="rId36"/>
    <p:sldId id="362" r:id="rId37"/>
    <p:sldId id="294" r:id="rId38"/>
    <p:sldId id="299" r:id="rId39"/>
    <p:sldId id="363" r:id="rId40"/>
    <p:sldId id="292" r:id="rId41"/>
    <p:sldId id="355" r:id="rId42"/>
    <p:sldId id="310" r:id="rId43"/>
    <p:sldId id="356" r:id="rId44"/>
    <p:sldId id="312" r:id="rId45"/>
    <p:sldId id="315" r:id="rId46"/>
    <p:sldId id="316" r:id="rId47"/>
    <p:sldId id="318" r:id="rId48"/>
    <p:sldId id="313" r:id="rId49"/>
    <p:sldId id="319" r:id="rId50"/>
    <p:sldId id="320" r:id="rId51"/>
    <p:sldId id="321" r:id="rId52"/>
    <p:sldId id="322" r:id="rId53"/>
    <p:sldId id="373" r:id="rId54"/>
    <p:sldId id="324" r:id="rId55"/>
    <p:sldId id="333" r:id="rId56"/>
    <p:sldId id="334" r:id="rId57"/>
    <p:sldId id="326" r:id="rId58"/>
    <p:sldId id="372" r:id="rId59"/>
    <p:sldId id="351" r:id="rId60"/>
    <p:sldId id="332" r:id="rId61"/>
    <p:sldId id="342" r:id="rId62"/>
    <p:sldId id="343" r:id="rId63"/>
    <p:sldId id="345" r:id="rId64"/>
    <p:sldId id="346" r:id="rId65"/>
    <p:sldId id="347" r:id="rId66"/>
    <p:sldId id="348" r:id="rId67"/>
    <p:sldId id="341" r:id="rId68"/>
    <p:sldId id="281" r:id="rId69"/>
    <p:sldId id="268" r:id="rId70"/>
    <p:sldId id="269" r:id="rId71"/>
    <p:sldId id="265" r:id="rId72"/>
    <p:sldId id="266" r:id="rId73"/>
    <p:sldId id="267" r:id="rId74"/>
    <p:sldId id="339" r:id="rId75"/>
    <p:sldId id="335" r:id="rId76"/>
    <p:sldId id="336" r:id="rId77"/>
    <p:sldId id="337" r:id="rId78"/>
    <p:sldId id="338" r:id="rId79"/>
    <p:sldId id="327" r:id="rId80"/>
    <p:sldId id="329" r:id="rId81"/>
    <p:sldId id="328" r:id="rId82"/>
    <p:sldId id="330" r:id="rId83"/>
    <p:sldId id="340" r:id="rId84"/>
    <p:sldId id="302" r:id="rId85"/>
    <p:sldId id="304" r:id="rId86"/>
    <p:sldId id="305" r:id="rId87"/>
    <p:sldId id="306" r:id="rId88"/>
    <p:sldId id="307" r:id="rId89"/>
    <p:sldId id="369" r:id="rId90"/>
    <p:sldId id="314" r:id="rId91"/>
    <p:sldId id="263" r:id="rId92"/>
    <p:sldId id="374" r:id="rId93"/>
    <p:sldId id="368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3AA0-5B9A-42D1-A14E-B28D44F5B005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FFB24E54-E8E7-476D-87FA-059B669FDC0B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449E36BC-C499-4D61-ACF7-28F8C752585E}" type="parTrans" cxnId="{6A55ED66-F52F-40DB-A9FA-345A6CA29C53}">
      <dgm:prSet/>
      <dgm:spPr/>
      <dgm:t>
        <a:bodyPr/>
        <a:lstStyle/>
        <a:p>
          <a:endParaRPr lang="en-US"/>
        </a:p>
      </dgm:t>
    </dgm:pt>
    <dgm:pt modelId="{8B0DF8CF-A2D3-4ACE-948F-CA9FDF6BD66E}" type="sibTrans" cxnId="{6A55ED66-F52F-40DB-A9FA-345A6CA29C53}">
      <dgm:prSet/>
      <dgm:spPr/>
      <dgm:t>
        <a:bodyPr/>
        <a:lstStyle/>
        <a:p>
          <a:endParaRPr lang="en-US"/>
        </a:p>
      </dgm:t>
    </dgm:pt>
    <dgm:pt modelId="{D3933E79-F08B-4475-B4BE-BEB84A76716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0716D1B9-A83A-4AF9-A24F-809BCE149D96}" type="parTrans" cxnId="{56854D8C-FE1C-43A3-8859-920F76E80AFA}">
      <dgm:prSet/>
      <dgm:spPr/>
      <dgm:t>
        <a:bodyPr/>
        <a:lstStyle/>
        <a:p>
          <a:endParaRPr lang="en-US"/>
        </a:p>
      </dgm:t>
    </dgm:pt>
    <dgm:pt modelId="{9FFE075A-3D6B-495A-B3F7-EF67755222D4}" type="sibTrans" cxnId="{56854D8C-FE1C-43A3-8859-920F76E80AFA}">
      <dgm:prSet/>
      <dgm:spPr/>
      <dgm:t>
        <a:bodyPr/>
        <a:lstStyle/>
        <a:p>
          <a:endParaRPr lang="en-US"/>
        </a:p>
      </dgm:t>
    </dgm:pt>
    <dgm:pt modelId="{8D9A08F4-D3C0-4A78-8DA2-742328D6F93C}" type="pres">
      <dgm:prSet presAssocID="{CFF33AA0-5B9A-42D1-A14E-B28D44F5B0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F3246E-A4AE-4C22-98CB-037799E7C593}" type="pres">
      <dgm:prSet presAssocID="{FFB24E54-E8E7-476D-87FA-059B669FDC0B}" presName="gear1" presStyleLbl="node1" presStyleIdx="0" presStyleCnt="2">
        <dgm:presLayoutVars>
          <dgm:chMax val="1"/>
          <dgm:bulletEnabled val="1"/>
        </dgm:presLayoutVars>
      </dgm:prSet>
      <dgm:spPr/>
    </dgm:pt>
    <dgm:pt modelId="{6D43BD62-D100-4373-A457-08A76055F244}" type="pres">
      <dgm:prSet presAssocID="{FFB24E54-E8E7-476D-87FA-059B669FDC0B}" presName="gear1srcNode" presStyleLbl="node1" presStyleIdx="0" presStyleCnt="2"/>
      <dgm:spPr/>
    </dgm:pt>
    <dgm:pt modelId="{906408FE-394B-4216-89A6-12C63189AD6F}" type="pres">
      <dgm:prSet presAssocID="{FFB24E54-E8E7-476D-87FA-059B669FDC0B}" presName="gear1dstNode" presStyleLbl="node1" presStyleIdx="0" presStyleCnt="2"/>
      <dgm:spPr/>
    </dgm:pt>
    <dgm:pt modelId="{2E87FD3F-C47A-41B8-AD0D-30023F47B43F}" type="pres">
      <dgm:prSet presAssocID="{D3933E79-F08B-4475-B4BE-BEB84A767164}" presName="gear2" presStyleLbl="node1" presStyleIdx="1" presStyleCnt="2">
        <dgm:presLayoutVars>
          <dgm:chMax val="1"/>
          <dgm:bulletEnabled val="1"/>
        </dgm:presLayoutVars>
      </dgm:prSet>
      <dgm:spPr/>
    </dgm:pt>
    <dgm:pt modelId="{E6D76CA9-09FF-4B6F-B6A2-5DF7A1F56958}" type="pres">
      <dgm:prSet presAssocID="{D3933E79-F08B-4475-B4BE-BEB84A767164}" presName="gear2srcNode" presStyleLbl="node1" presStyleIdx="1" presStyleCnt="2"/>
      <dgm:spPr/>
    </dgm:pt>
    <dgm:pt modelId="{1DB75160-0E17-48A8-8C11-DB91764409D7}" type="pres">
      <dgm:prSet presAssocID="{D3933E79-F08B-4475-B4BE-BEB84A767164}" presName="gear2dstNode" presStyleLbl="node1" presStyleIdx="1" presStyleCnt="2"/>
      <dgm:spPr/>
    </dgm:pt>
    <dgm:pt modelId="{AFB6A5F5-23E8-4641-BE92-9AAA55C15EA2}" type="pres">
      <dgm:prSet presAssocID="{8B0DF8CF-A2D3-4ACE-948F-CA9FDF6BD66E}" presName="connector1" presStyleLbl="sibTrans2D1" presStyleIdx="0" presStyleCnt="2"/>
      <dgm:spPr/>
    </dgm:pt>
    <dgm:pt modelId="{7A75C39D-DA6D-416F-83EC-0883629FB55C}" type="pres">
      <dgm:prSet presAssocID="{9FFE075A-3D6B-495A-B3F7-EF67755222D4}" presName="connector2" presStyleLbl="sibTrans2D1" presStyleIdx="1" presStyleCnt="2"/>
      <dgm:spPr/>
    </dgm:pt>
  </dgm:ptLst>
  <dgm:cxnLst>
    <dgm:cxn modelId="{970D3D05-D006-4010-856D-1B7A8C488334}" type="presOf" srcId="{8B0DF8CF-A2D3-4ACE-948F-CA9FDF6BD66E}" destId="{AFB6A5F5-23E8-4641-BE92-9AAA55C15EA2}" srcOrd="0" destOrd="0" presId="urn:microsoft.com/office/officeart/2005/8/layout/gear1"/>
    <dgm:cxn modelId="{950A2215-16F2-4CF3-9B41-BB3E04B55DC8}" type="presOf" srcId="{9FFE075A-3D6B-495A-B3F7-EF67755222D4}" destId="{7A75C39D-DA6D-416F-83EC-0883629FB55C}" srcOrd="0" destOrd="0" presId="urn:microsoft.com/office/officeart/2005/8/layout/gear1"/>
    <dgm:cxn modelId="{EC7A7961-19D1-4B5F-8C42-A11839CCA93E}" type="presOf" srcId="{D3933E79-F08B-4475-B4BE-BEB84A767164}" destId="{1DB75160-0E17-48A8-8C11-DB91764409D7}" srcOrd="2" destOrd="0" presId="urn:microsoft.com/office/officeart/2005/8/layout/gear1"/>
    <dgm:cxn modelId="{6A55ED66-F52F-40DB-A9FA-345A6CA29C53}" srcId="{CFF33AA0-5B9A-42D1-A14E-B28D44F5B005}" destId="{FFB24E54-E8E7-476D-87FA-059B669FDC0B}" srcOrd="0" destOrd="0" parTransId="{449E36BC-C499-4D61-ACF7-28F8C752585E}" sibTransId="{8B0DF8CF-A2D3-4ACE-948F-CA9FDF6BD66E}"/>
    <dgm:cxn modelId="{56854D8C-FE1C-43A3-8859-920F76E80AFA}" srcId="{CFF33AA0-5B9A-42D1-A14E-B28D44F5B005}" destId="{D3933E79-F08B-4475-B4BE-BEB84A767164}" srcOrd="1" destOrd="0" parTransId="{0716D1B9-A83A-4AF9-A24F-809BCE149D96}" sibTransId="{9FFE075A-3D6B-495A-B3F7-EF67755222D4}"/>
    <dgm:cxn modelId="{DD22A19D-0C63-46A5-9CCA-D85FF4065A1C}" type="presOf" srcId="{FFB24E54-E8E7-476D-87FA-059B669FDC0B}" destId="{906408FE-394B-4216-89A6-12C63189AD6F}" srcOrd="2" destOrd="0" presId="urn:microsoft.com/office/officeart/2005/8/layout/gear1"/>
    <dgm:cxn modelId="{EDDF1FC4-6FC6-4EB6-A961-84CFC27408CC}" type="presOf" srcId="{D3933E79-F08B-4475-B4BE-BEB84A767164}" destId="{E6D76CA9-09FF-4B6F-B6A2-5DF7A1F56958}" srcOrd="1" destOrd="0" presId="urn:microsoft.com/office/officeart/2005/8/layout/gear1"/>
    <dgm:cxn modelId="{307293DA-7E4B-4F0F-9914-30C4F5AFF4C8}" type="presOf" srcId="{D3933E79-F08B-4475-B4BE-BEB84A767164}" destId="{2E87FD3F-C47A-41B8-AD0D-30023F47B43F}" srcOrd="0" destOrd="0" presId="urn:microsoft.com/office/officeart/2005/8/layout/gear1"/>
    <dgm:cxn modelId="{825082EA-D091-4499-9F9D-2C3BFD3ED9EA}" type="presOf" srcId="{CFF33AA0-5B9A-42D1-A14E-B28D44F5B005}" destId="{8D9A08F4-D3C0-4A78-8DA2-742328D6F93C}" srcOrd="0" destOrd="0" presId="urn:microsoft.com/office/officeart/2005/8/layout/gear1"/>
    <dgm:cxn modelId="{3CCA8EFA-BAD8-49AB-85C2-BA247A87D350}" type="presOf" srcId="{FFB24E54-E8E7-476D-87FA-059B669FDC0B}" destId="{96F3246E-A4AE-4C22-98CB-037799E7C593}" srcOrd="0" destOrd="0" presId="urn:microsoft.com/office/officeart/2005/8/layout/gear1"/>
    <dgm:cxn modelId="{1D5E26FD-0A18-4A09-8D09-8D8BB53015DB}" type="presOf" srcId="{FFB24E54-E8E7-476D-87FA-059B669FDC0B}" destId="{6D43BD62-D100-4373-A457-08A76055F244}" srcOrd="1" destOrd="0" presId="urn:microsoft.com/office/officeart/2005/8/layout/gear1"/>
    <dgm:cxn modelId="{689B7E1D-7A57-4B00-8FF9-F7F00C9F5127}" type="presParOf" srcId="{8D9A08F4-D3C0-4A78-8DA2-742328D6F93C}" destId="{96F3246E-A4AE-4C22-98CB-037799E7C593}" srcOrd="0" destOrd="0" presId="urn:microsoft.com/office/officeart/2005/8/layout/gear1"/>
    <dgm:cxn modelId="{1D70551C-94C4-463B-BCFD-31E0DE69AFDF}" type="presParOf" srcId="{8D9A08F4-D3C0-4A78-8DA2-742328D6F93C}" destId="{6D43BD62-D100-4373-A457-08A76055F244}" srcOrd="1" destOrd="0" presId="urn:microsoft.com/office/officeart/2005/8/layout/gear1"/>
    <dgm:cxn modelId="{C0D83328-8864-499A-B782-DBEDD0F61CCA}" type="presParOf" srcId="{8D9A08F4-D3C0-4A78-8DA2-742328D6F93C}" destId="{906408FE-394B-4216-89A6-12C63189AD6F}" srcOrd="2" destOrd="0" presId="urn:microsoft.com/office/officeart/2005/8/layout/gear1"/>
    <dgm:cxn modelId="{0BD76523-91AB-47E8-9850-AAEFD93B69F1}" type="presParOf" srcId="{8D9A08F4-D3C0-4A78-8DA2-742328D6F93C}" destId="{2E87FD3F-C47A-41B8-AD0D-30023F47B43F}" srcOrd="3" destOrd="0" presId="urn:microsoft.com/office/officeart/2005/8/layout/gear1"/>
    <dgm:cxn modelId="{A3289832-08B0-4A57-8A0D-E8B5AC12FEB5}" type="presParOf" srcId="{8D9A08F4-D3C0-4A78-8DA2-742328D6F93C}" destId="{E6D76CA9-09FF-4B6F-B6A2-5DF7A1F56958}" srcOrd="4" destOrd="0" presId="urn:microsoft.com/office/officeart/2005/8/layout/gear1"/>
    <dgm:cxn modelId="{2D23F409-E145-492D-9593-D715F2E6A46F}" type="presParOf" srcId="{8D9A08F4-D3C0-4A78-8DA2-742328D6F93C}" destId="{1DB75160-0E17-48A8-8C11-DB91764409D7}" srcOrd="5" destOrd="0" presId="urn:microsoft.com/office/officeart/2005/8/layout/gear1"/>
    <dgm:cxn modelId="{FB0736F7-6234-4DD8-BABF-5D611E15F4A0}" type="presParOf" srcId="{8D9A08F4-D3C0-4A78-8DA2-742328D6F93C}" destId="{AFB6A5F5-23E8-4641-BE92-9AAA55C15EA2}" srcOrd="6" destOrd="0" presId="urn:microsoft.com/office/officeart/2005/8/layout/gear1"/>
    <dgm:cxn modelId="{20EE8347-6328-4513-AF65-85668C3EDF3C}" type="presParOf" srcId="{8D9A08F4-D3C0-4A78-8DA2-742328D6F93C}" destId="{7A75C39D-DA6D-416F-83EC-0883629FB55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303DE-3FC1-4F49-BCA8-F208865BC4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C2C8B-2AE9-4834-BB3D-DE9C38DA2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Few collaborators</a:t>
          </a:r>
        </a:p>
      </dgm:t>
    </dgm:pt>
    <dgm:pt modelId="{82A45F03-68F5-4448-8100-0D29A0F38C73}" type="parTrans" cxnId="{C33C2B4B-990D-4308-B68E-3C578B3AB56D}">
      <dgm:prSet/>
      <dgm:spPr/>
      <dgm:t>
        <a:bodyPr/>
        <a:lstStyle/>
        <a:p>
          <a:endParaRPr lang="en-US"/>
        </a:p>
      </dgm:t>
    </dgm:pt>
    <dgm:pt modelId="{9D58A1FE-6C0E-475E-90A0-F218296EC104}" type="sibTrans" cxnId="{C33C2B4B-990D-4308-B68E-3C578B3AB56D}">
      <dgm:prSet/>
      <dgm:spPr/>
      <dgm:t>
        <a:bodyPr/>
        <a:lstStyle/>
        <a:p>
          <a:endParaRPr lang="en-US"/>
        </a:p>
      </dgm:t>
    </dgm:pt>
    <dgm:pt modelId="{829679EE-2D07-47E6-A888-4B999826B1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Decision-making points</a:t>
          </a:r>
        </a:p>
      </dgm:t>
    </dgm:pt>
    <dgm:pt modelId="{75F71B93-2654-4D52-8435-A58CA9BE6CFD}" type="parTrans" cxnId="{22985531-66DC-4515-B018-82973F3B53DC}">
      <dgm:prSet/>
      <dgm:spPr/>
      <dgm:t>
        <a:bodyPr/>
        <a:lstStyle/>
        <a:p>
          <a:endParaRPr lang="en-US"/>
        </a:p>
      </dgm:t>
    </dgm:pt>
    <dgm:pt modelId="{2B278926-89AA-4C76-BB08-48150982717D}" type="sibTrans" cxnId="{22985531-66DC-4515-B018-82973F3B53DC}">
      <dgm:prSet/>
      <dgm:spPr/>
      <dgm:t>
        <a:bodyPr/>
        <a:lstStyle/>
        <a:p>
          <a:endParaRPr lang="en-US"/>
        </a:p>
      </dgm:t>
    </dgm:pt>
    <dgm:pt modelId="{30945D59-A599-4FEF-B672-93CBA02536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“Read-decide-act”</a:t>
          </a:r>
        </a:p>
      </dgm:t>
    </dgm:pt>
    <dgm:pt modelId="{E99FE71A-7334-470D-A1C2-A99B3BB9D476}" type="parTrans" cxnId="{FE8AEB42-4B8E-4072-98A5-17464A5F2C62}">
      <dgm:prSet/>
      <dgm:spPr/>
      <dgm:t>
        <a:bodyPr/>
        <a:lstStyle/>
        <a:p>
          <a:endParaRPr lang="en-US"/>
        </a:p>
      </dgm:t>
    </dgm:pt>
    <dgm:pt modelId="{91C0F25A-B79C-440E-A77D-7500ADA04A05}" type="sibTrans" cxnId="{FE8AEB42-4B8E-4072-98A5-17464A5F2C62}">
      <dgm:prSet/>
      <dgm:spPr/>
      <dgm:t>
        <a:bodyPr/>
        <a:lstStyle/>
        <a:p>
          <a:endParaRPr lang="en-US"/>
        </a:p>
      </dgm:t>
    </dgm:pt>
    <dgm:pt modelId="{E1EA06BB-564E-4EF0-83CB-AA1E6BDC2FC6}" type="pres">
      <dgm:prSet presAssocID="{EF2303DE-3FC1-4F49-BCA8-F208865BC45A}" presName="root" presStyleCnt="0">
        <dgm:presLayoutVars>
          <dgm:dir/>
          <dgm:resizeHandles val="exact"/>
        </dgm:presLayoutVars>
      </dgm:prSet>
      <dgm:spPr/>
    </dgm:pt>
    <dgm:pt modelId="{6D3F2135-3C42-4563-BDB5-24926044BEDF}" type="pres">
      <dgm:prSet presAssocID="{B15C2C8B-2AE9-4834-BB3D-DE9C38DA25D7}" presName="compNode" presStyleCnt="0"/>
      <dgm:spPr/>
    </dgm:pt>
    <dgm:pt modelId="{699ACEE2-5A56-49CA-B950-0201338F6525}" type="pres">
      <dgm:prSet presAssocID="{B15C2C8B-2AE9-4834-BB3D-DE9C38DA25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958FF1-8A4F-4272-BE08-1199A9FE4EBD}" type="pres">
      <dgm:prSet presAssocID="{B15C2C8B-2AE9-4834-BB3D-DE9C38DA25D7}" presName="spaceRect" presStyleCnt="0"/>
      <dgm:spPr/>
    </dgm:pt>
    <dgm:pt modelId="{A19191D6-4682-4DD8-8020-2B122F51F44F}" type="pres">
      <dgm:prSet presAssocID="{B15C2C8B-2AE9-4834-BB3D-DE9C38DA25D7}" presName="textRect" presStyleLbl="revTx" presStyleIdx="0" presStyleCnt="3" custLinFactNeighborX="2617" custLinFactNeighborY="4843">
        <dgm:presLayoutVars>
          <dgm:chMax val="1"/>
          <dgm:chPref val="1"/>
        </dgm:presLayoutVars>
      </dgm:prSet>
      <dgm:spPr/>
    </dgm:pt>
    <dgm:pt modelId="{66AFEED6-B57A-41B1-9CCF-700AA8C95A56}" type="pres">
      <dgm:prSet presAssocID="{9D58A1FE-6C0E-475E-90A0-F218296EC104}" presName="sibTrans" presStyleCnt="0"/>
      <dgm:spPr/>
    </dgm:pt>
    <dgm:pt modelId="{BC04ADF8-14E8-4AA4-8D26-C9DE4BA41F7C}" type="pres">
      <dgm:prSet presAssocID="{829679EE-2D07-47E6-A888-4B999826B160}" presName="compNode" presStyleCnt="0"/>
      <dgm:spPr/>
    </dgm:pt>
    <dgm:pt modelId="{44292013-E751-4517-84F6-F7F79A2BA1B3}" type="pres">
      <dgm:prSet presAssocID="{829679EE-2D07-47E6-A888-4B999826B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F05457D-9B6C-4D73-AF78-A0FA48001430}" type="pres">
      <dgm:prSet presAssocID="{829679EE-2D07-47E6-A888-4B999826B160}" presName="spaceRect" presStyleCnt="0"/>
      <dgm:spPr/>
    </dgm:pt>
    <dgm:pt modelId="{0C403A29-F660-4B3F-90BC-A525F6917F8D}" type="pres">
      <dgm:prSet presAssocID="{829679EE-2D07-47E6-A888-4B999826B160}" presName="textRect" presStyleLbl="revTx" presStyleIdx="1" presStyleCnt="3" custLinFactNeighborX="0" custLinFactNeighborY="2419">
        <dgm:presLayoutVars>
          <dgm:chMax val="1"/>
          <dgm:chPref val="1"/>
        </dgm:presLayoutVars>
      </dgm:prSet>
      <dgm:spPr/>
    </dgm:pt>
    <dgm:pt modelId="{15D6E002-640C-45EE-8F9A-519BDC5C23E5}" type="pres">
      <dgm:prSet presAssocID="{2B278926-89AA-4C76-BB08-48150982717D}" presName="sibTrans" presStyleCnt="0"/>
      <dgm:spPr/>
    </dgm:pt>
    <dgm:pt modelId="{D75FBE5F-D636-4759-97C3-BA6D29DEE0D3}" type="pres">
      <dgm:prSet presAssocID="{30945D59-A599-4FEF-B672-93CBA02536E4}" presName="compNode" presStyleCnt="0"/>
      <dgm:spPr/>
    </dgm:pt>
    <dgm:pt modelId="{A0029793-973F-4FA0-9CB7-0EF4C9B7E65F}" type="pres">
      <dgm:prSet presAssocID="{30945D59-A599-4FEF-B672-93CBA02536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77DB3BB-AC3E-498E-9367-EF0AC1940C81}" type="pres">
      <dgm:prSet presAssocID="{30945D59-A599-4FEF-B672-93CBA02536E4}" presName="spaceRect" presStyleCnt="0"/>
      <dgm:spPr/>
    </dgm:pt>
    <dgm:pt modelId="{4DE5C224-8DDC-4152-A5B2-BC4A41582D96}" type="pres">
      <dgm:prSet presAssocID="{30945D59-A599-4FEF-B672-93CBA02536E4}" presName="textRect" presStyleLbl="revTx" presStyleIdx="2" presStyleCnt="3" custLinFactNeighborY="2420">
        <dgm:presLayoutVars>
          <dgm:chMax val="1"/>
          <dgm:chPref val="1"/>
        </dgm:presLayoutVars>
      </dgm:prSet>
      <dgm:spPr/>
    </dgm:pt>
  </dgm:ptLst>
  <dgm:cxnLst>
    <dgm:cxn modelId="{8576401F-2A3A-4E0A-8ACC-8A4C08E8B9F6}" type="presOf" srcId="{30945D59-A599-4FEF-B672-93CBA02536E4}" destId="{4DE5C224-8DDC-4152-A5B2-BC4A41582D96}" srcOrd="0" destOrd="0" presId="urn:microsoft.com/office/officeart/2018/2/layout/IconLabelList"/>
    <dgm:cxn modelId="{79191D20-59DC-4F47-898A-66D68B623D1C}" type="presOf" srcId="{EF2303DE-3FC1-4F49-BCA8-F208865BC45A}" destId="{E1EA06BB-564E-4EF0-83CB-AA1E6BDC2FC6}" srcOrd="0" destOrd="0" presId="urn:microsoft.com/office/officeart/2018/2/layout/IconLabelList"/>
    <dgm:cxn modelId="{22985531-66DC-4515-B018-82973F3B53DC}" srcId="{EF2303DE-3FC1-4F49-BCA8-F208865BC45A}" destId="{829679EE-2D07-47E6-A888-4B999826B160}" srcOrd="1" destOrd="0" parTransId="{75F71B93-2654-4D52-8435-A58CA9BE6CFD}" sibTransId="{2B278926-89AA-4C76-BB08-48150982717D}"/>
    <dgm:cxn modelId="{FE8AEB42-4B8E-4072-98A5-17464A5F2C62}" srcId="{EF2303DE-3FC1-4F49-BCA8-F208865BC45A}" destId="{30945D59-A599-4FEF-B672-93CBA02536E4}" srcOrd="2" destOrd="0" parTransId="{E99FE71A-7334-470D-A1C2-A99B3BB9D476}" sibTransId="{91C0F25A-B79C-440E-A77D-7500ADA04A05}"/>
    <dgm:cxn modelId="{C33C2B4B-990D-4308-B68E-3C578B3AB56D}" srcId="{EF2303DE-3FC1-4F49-BCA8-F208865BC45A}" destId="{B15C2C8B-2AE9-4834-BB3D-DE9C38DA25D7}" srcOrd="0" destOrd="0" parTransId="{82A45F03-68F5-4448-8100-0D29A0F38C73}" sibTransId="{9D58A1FE-6C0E-475E-90A0-F218296EC104}"/>
    <dgm:cxn modelId="{BE2CEB81-C19F-4C76-88EB-B19494C3FBAA}" type="presOf" srcId="{829679EE-2D07-47E6-A888-4B999826B160}" destId="{0C403A29-F660-4B3F-90BC-A525F6917F8D}" srcOrd="0" destOrd="0" presId="urn:microsoft.com/office/officeart/2018/2/layout/IconLabelList"/>
    <dgm:cxn modelId="{21B502F3-F177-4985-A0CF-8A61183F7BBC}" type="presOf" srcId="{B15C2C8B-2AE9-4834-BB3D-DE9C38DA25D7}" destId="{A19191D6-4682-4DD8-8020-2B122F51F44F}" srcOrd="0" destOrd="0" presId="urn:microsoft.com/office/officeart/2018/2/layout/IconLabelList"/>
    <dgm:cxn modelId="{4A38863C-552C-4BB6-B474-22A32D900533}" type="presParOf" srcId="{E1EA06BB-564E-4EF0-83CB-AA1E6BDC2FC6}" destId="{6D3F2135-3C42-4563-BDB5-24926044BEDF}" srcOrd="0" destOrd="0" presId="urn:microsoft.com/office/officeart/2018/2/layout/IconLabelList"/>
    <dgm:cxn modelId="{D8C99E60-04C9-4851-BBE2-EA2BB9655216}" type="presParOf" srcId="{6D3F2135-3C42-4563-BDB5-24926044BEDF}" destId="{699ACEE2-5A56-49CA-B950-0201338F6525}" srcOrd="0" destOrd="0" presId="urn:microsoft.com/office/officeart/2018/2/layout/IconLabelList"/>
    <dgm:cxn modelId="{B173B709-8D1C-42E6-B5F0-67F67F745044}" type="presParOf" srcId="{6D3F2135-3C42-4563-BDB5-24926044BEDF}" destId="{86958FF1-8A4F-4272-BE08-1199A9FE4EBD}" srcOrd="1" destOrd="0" presId="urn:microsoft.com/office/officeart/2018/2/layout/IconLabelList"/>
    <dgm:cxn modelId="{06208F5A-C54C-4DE3-9304-7232FC18C052}" type="presParOf" srcId="{6D3F2135-3C42-4563-BDB5-24926044BEDF}" destId="{A19191D6-4682-4DD8-8020-2B122F51F44F}" srcOrd="2" destOrd="0" presId="urn:microsoft.com/office/officeart/2018/2/layout/IconLabelList"/>
    <dgm:cxn modelId="{A13007E5-5073-4110-9A25-AC79DF6A4AF8}" type="presParOf" srcId="{E1EA06BB-564E-4EF0-83CB-AA1E6BDC2FC6}" destId="{66AFEED6-B57A-41B1-9CCF-700AA8C95A56}" srcOrd="1" destOrd="0" presId="urn:microsoft.com/office/officeart/2018/2/layout/IconLabelList"/>
    <dgm:cxn modelId="{DC581896-D20B-4F87-BCCC-6DC4B429C92F}" type="presParOf" srcId="{E1EA06BB-564E-4EF0-83CB-AA1E6BDC2FC6}" destId="{BC04ADF8-14E8-4AA4-8D26-C9DE4BA41F7C}" srcOrd="2" destOrd="0" presId="urn:microsoft.com/office/officeart/2018/2/layout/IconLabelList"/>
    <dgm:cxn modelId="{9ECF17B9-6743-4D6D-BA05-3D56E9CB15A3}" type="presParOf" srcId="{BC04ADF8-14E8-4AA4-8D26-C9DE4BA41F7C}" destId="{44292013-E751-4517-84F6-F7F79A2BA1B3}" srcOrd="0" destOrd="0" presId="urn:microsoft.com/office/officeart/2018/2/layout/IconLabelList"/>
    <dgm:cxn modelId="{E0693E0C-72DB-430B-901E-7F90FD5E4D02}" type="presParOf" srcId="{BC04ADF8-14E8-4AA4-8D26-C9DE4BA41F7C}" destId="{CF05457D-9B6C-4D73-AF78-A0FA48001430}" srcOrd="1" destOrd="0" presId="urn:microsoft.com/office/officeart/2018/2/layout/IconLabelList"/>
    <dgm:cxn modelId="{03BE8FD3-88D8-4DB9-882D-90554BED4222}" type="presParOf" srcId="{BC04ADF8-14E8-4AA4-8D26-C9DE4BA41F7C}" destId="{0C403A29-F660-4B3F-90BC-A525F6917F8D}" srcOrd="2" destOrd="0" presId="urn:microsoft.com/office/officeart/2018/2/layout/IconLabelList"/>
    <dgm:cxn modelId="{02E3F383-3F50-43DA-8532-584C2806ACAB}" type="presParOf" srcId="{E1EA06BB-564E-4EF0-83CB-AA1E6BDC2FC6}" destId="{15D6E002-640C-45EE-8F9A-519BDC5C23E5}" srcOrd="3" destOrd="0" presId="urn:microsoft.com/office/officeart/2018/2/layout/IconLabelList"/>
    <dgm:cxn modelId="{73322CE0-F789-4268-8064-A5B4B3687DE3}" type="presParOf" srcId="{E1EA06BB-564E-4EF0-83CB-AA1E6BDC2FC6}" destId="{D75FBE5F-D636-4759-97C3-BA6D29DEE0D3}" srcOrd="4" destOrd="0" presId="urn:microsoft.com/office/officeart/2018/2/layout/IconLabelList"/>
    <dgm:cxn modelId="{31AF3859-A3B3-4B93-BA10-2CBAD53B638C}" type="presParOf" srcId="{D75FBE5F-D636-4759-97C3-BA6D29DEE0D3}" destId="{A0029793-973F-4FA0-9CB7-0EF4C9B7E65F}" srcOrd="0" destOrd="0" presId="urn:microsoft.com/office/officeart/2018/2/layout/IconLabelList"/>
    <dgm:cxn modelId="{BB2F1A84-A590-4114-99E4-0716C191D45A}" type="presParOf" srcId="{D75FBE5F-D636-4759-97C3-BA6D29DEE0D3}" destId="{877DB3BB-AC3E-498E-9367-EF0AC1940C81}" srcOrd="1" destOrd="0" presId="urn:microsoft.com/office/officeart/2018/2/layout/IconLabelList"/>
    <dgm:cxn modelId="{E1892DC1-0B92-4316-B4A2-82CFE0ABEF89}" type="presParOf" srcId="{D75FBE5F-D636-4759-97C3-BA6D29DEE0D3}" destId="{4DE5C224-8DDC-4152-A5B2-BC4A41582D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125F9C-FB3F-4AF2-B3FA-D613B6747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DB9394-233F-4BB6-A1A2-20537FD388B5}">
      <dgm:prSet/>
      <dgm:spPr/>
      <dgm:t>
        <a:bodyPr/>
        <a:lstStyle/>
        <a:p>
          <a:r>
            <a:rPr lang="en-US"/>
            <a:t>Prerequisites for testing the database</a:t>
          </a:r>
        </a:p>
      </dgm:t>
    </dgm:pt>
    <dgm:pt modelId="{DA58D0E3-4DEA-4D62-9C1B-2C2450DA87BE}" type="parTrans" cxnId="{F772B1FB-8345-4587-B0E2-F5A7CCC3F18E}">
      <dgm:prSet/>
      <dgm:spPr/>
      <dgm:t>
        <a:bodyPr/>
        <a:lstStyle/>
        <a:p>
          <a:endParaRPr lang="en-US"/>
        </a:p>
      </dgm:t>
    </dgm:pt>
    <dgm:pt modelId="{CD5EB3BA-F466-4EF7-8DB4-AA22C66BD15A}" type="sibTrans" cxnId="{F772B1FB-8345-4587-B0E2-F5A7CCC3F18E}">
      <dgm:prSet/>
      <dgm:spPr/>
      <dgm:t>
        <a:bodyPr/>
        <a:lstStyle/>
        <a:p>
          <a:endParaRPr lang="en-US"/>
        </a:p>
      </dgm:t>
    </dgm:pt>
    <dgm:pt modelId="{758DF72C-3FE6-4767-81CC-50867BC5F22F}">
      <dgm:prSet/>
      <dgm:spPr/>
      <dgm:t>
        <a:bodyPr/>
        <a:lstStyle/>
        <a:p>
          <a:r>
            <a:rPr lang="en-US"/>
            <a:t>Database testing best practices</a:t>
          </a:r>
        </a:p>
      </dgm:t>
    </dgm:pt>
    <dgm:pt modelId="{C7B418FD-61EF-48BB-84FA-3A9BFE915FFE}" type="parTrans" cxnId="{0FD0223A-2889-41DF-AA21-C150BD39B539}">
      <dgm:prSet/>
      <dgm:spPr/>
      <dgm:t>
        <a:bodyPr/>
        <a:lstStyle/>
        <a:p>
          <a:endParaRPr lang="en-US"/>
        </a:p>
      </dgm:t>
    </dgm:pt>
    <dgm:pt modelId="{CA2A34F8-EB35-4A4F-A837-379D065A2FF0}" type="sibTrans" cxnId="{0FD0223A-2889-41DF-AA21-C150BD39B539}">
      <dgm:prSet/>
      <dgm:spPr/>
      <dgm:t>
        <a:bodyPr/>
        <a:lstStyle/>
        <a:p>
          <a:endParaRPr lang="en-US"/>
        </a:p>
      </dgm:t>
    </dgm:pt>
    <dgm:pt modelId="{50CF82A4-BB60-4CCC-A9D9-6329F3D35D0D}">
      <dgm:prSet/>
      <dgm:spPr/>
      <dgm:t>
        <a:bodyPr/>
        <a:lstStyle/>
        <a:p>
          <a:r>
            <a:rPr lang="en-US"/>
            <a:t>Test data life cycle</a:t>
          </a:r>
        </a:p>
      </dgm:t>
    </dgm:pt>
    <dgm:pt modelId="{C3589610-9795-4A78-B5C9-B29AAA576C13}" type="parTrans" cxnId="{FD6F50CC-0330-42A6-85CA-F02275F6D368}">
      <dgm:prSet/>
      <dgm:spPr/>
      <dgm:t>
        <a:bodyPr/>
        <a:lstStyle/>
        <a:p>
          <a:endParaRPr lang="en-US"/>
        </a:p>
      </dgm:t>
    </dgm:pt>
    <dgm:pt modelId="{1DCAA5C6-5F4A-46A1-B0B9-5ED4799DFB8F}" type="sibTrans" cxnId="{FD6F50CC-0330-42A6-85CA-F02275F6D368}">
      <dgm:prSet/>
      <dgm:spPr/>
      <dgm:t>
        <a:bodyPr/>
        <a:lstStyle/>
        <a:p>
          <a:endParaRPr lang="en-US"/>
        </a:p>
      </dgm:t>
    </dgm:pt>
    <dgm:pt modelId="{DDFE17C6-9231-43A1-B997-ACB850BE4063}">
      <dgm:prSet/>
      <dgm:spPr/>
      <dgm:t>
        <a:bodyPr/>
        <a:lstStyle/>
        <a:p>
          <a:r>
            <a:rPr lang="en-US"/>
            <a:t>Managing database transactions in tests</a:t>
          </a:r>
        </a:p>
      </dgm:t>
    </dgm:pt>
    <dgm:pt modelId="{E0A64117-8F72-4CDB-BDA6-DC413A871056}" type="parTrans" cxnId="{D72E8284-C810-4DC1-8112-783CFCFFE015}">
      <dgm:prSet/>
      <dgm:spPr/>
      <dgm:t>
        <a:bodyPr/>
        <a:lstStyle/>
        <a:p>
          <a:endParaRPr lang="en-US"/>
        </a:p>
      </dgm:t>
    </dgm:pt>
    <dgm:pt modelId="{F1AFCDC7-67E0-489C-9C86-BC0C3E94DECF}" type="sibTrans" cxnId="{D72E8284-C810-4DC1-8112-783CFCFFE015}">
      <dgm:prSet/>
      <dgm:spPr/>
      <dgm:t>
        <a:bodyPr/>
        <a:lstStyle/>
        <a:p>
          <a:endParaRPr lang="en-US"/>
        </a:p>
      </dgm:t>
    </dgm:pt>
    <dgm:pt modelId="{6A97B35A-9F48-4306-83F0-162AF8864A29}" type="pres">
      <dgm:prSet presAssocID="{DB125F9C-FB3F-4AF2-B3FA-D613B6747D92}" presName="linear" presStyleCnt="0">
        <dgm:presLayoutVars>
          <dgm:animLvl val="lvl"/>
          <dgm:resizeHandles val="exact"/>
        </dgm:presLayoutVars>
      </dgm:prSet>
      <dgm:spPr/>
    </dgm:pt>
    <dgm:pt modelId="{6C8C9B63-8C45-4BA0-92A2-22B606E19FC2}" type="pres">
      <dgm:prSet presAssocID="{24DB9394-233F-4BB6-A1A2-20537FD388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BFFEB1-B509-4DCE-B770-11AD2BC97F49}" type="pres">
      <dgm:prSet presAssocID="{CD5EB3BA-F466-4EF7-8DB4-AA22C66BD15A}" presName="spacer" presStyleCnt="0"/>
      <dgm:spPr/>
    </dgm:pt>
    <dgm:pt modelId="{3BA42DD2-0294-4979-985B-CCAA4E2021B2}" type="pres">
      <dgm:prSet presAssocID="{758DF72C-3FE6-4767-81CC-50867BC5F2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D8FC9-A39D-4D29-884C-A114ED920A49}" type="pres">
      <dgm:prSet presAssocID="{CA2A34F8-EB35-4A4F-A837-379D065A2FF0}" presName="spacer" presStyleCnt="0"/>
      <dgm:spPr/>
    </dgm:pt>
    <dgm:pt modelId="{76A17C09-07B1-45D4-BC7B-E2F042FBBF1F}" type="pres">
      <dgm:prSet presAssocID="{50CF82A4-BB60-4CCC-A9D9-6329F3D35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69DF23-B24F-4F92-8978-C0AB81DD1AED}" type="pres">
      <dgm:prSet presAssocID="{1DCAA5C6-5F4A-46A1-B0B9-5ED4799DFB8F}" presName="spacer" presStyleCnt="0"/>
      <dgm:spPr/>
    </dgm:pt>
    <dgm:pt modelId="{2FED6DCC-BAEE-440F-B53F-698AFA4919D1}" type="pres">
      <dgm:prSet presAssocID="{DDFE17C6-9231-43A1-B997-ACB850BE40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0223A-2889-41DF-AA21-C150BD39B539}" srcId="{DB125F9C-FB3F-4AF2-B3FA-D613B6747D92}" destId="{758DF72C-3FE6-4767-81CC-50867BC5F22F}" srcOrd="1" destOrd="0" parTransId="{C7B418FD-61EF-48BB-84FA-3A9BFE915FFE}" sibTransId="{CA2A34F8-EB35-4A4F-A837-379D065A2FF0}"/>
    <dgm:cxn modelId="{541D4168-0BBA-4AB6-B495-6F4369FE0296}" type="presOf" srcId="{DB125F9C-FB3F-4AF2-B3FA-D613B6747D92}" destId="{6A97B35A-9F48-4306-83F0-162AF8864A29}" srcOrd="0" destOrd="0" presId="urn:microsoft.com/office/officeart/2005/8/layout/vList2"/>
    <dgm:cxn modelId="{16D07670-64B8-48D6-902D-57826A6B532A}" type="presOf" srcId="{DDFE17C6-9231-43A1-B997-ACB850BE4063}" destId="{2FED6DCC-BAEE-440F-B53F-698AFA4919D1}" srcOrd="0" destOrd="0" presId="urn:microsoft.com/office/officeart/2005/8/layout/vList2"/>
    <dgm:cxn modelId="{0DB95E79-3D94-4133-A8DA-90C409F5DA27}" type="presOf" srcId="{24DB9394-233F-4BB6-A1A2-20537FD388B5}" destId="{6C8C9B63-8C45-4BA0-92A2-22B606E19FC2}" srcOrd="0" destOrd="0" presId="urn:microsoft.com/office/officeart/2005/8/layout/vList2"/>
    <dgm:cxn modelId="{D72E8284-C810-4DC1-8112-783CFCFFE015}" srcId="{DB125F9C-FB3F-4AF2-B3FA-D613B6747D92}" destId="{DDFE17C6-9231-43A1-B997-ACB850BE4063}" srcOrd="3" destOrd="0" parTransId="{E0A64117-8F72-4CDB-BDA6-DC413A871056}" sibTransId="{F1AFCDC7-67E0-489C-9C86-BC0C3E94DECF}"/>
    <dgm:cxn modelId="{6978D58A-8DCB-476D-8455-85CF7CB5628E}" type="presOf" srcId="{758DF72C-3FE6-4767-81CC-50867BC5F22F}" destId="{3BA42DD2-0294-4979-985B-CCAA4E2021B2}" srcOrd="0" destOrd="0" presId="urn:microsoft.com/office/officeart/2005/8/layout/vList2"/>
    <dgm:cxn modelId="{94DE86B4-E715-4766-B775-193DC5308D58}" type="presOf" srcId="{50CF82A4-BB60-4CCC-A9D9-6329F3D35D0D}" destId="{76A17C09-07B1-45D4-BC7B-E2F042FBBF1F}" srcOrd="0" destOrd="0" presId="urn:microsoft.com/office/officeart/2005/8/layout/vList2"/>
    <dgm:cxn modelId="{FD6F50CC-0330-42A6-85CA-F02275F6D368}" srcId="{DB125F9C-FB3F-4AF2-B3FA-D613B6747D92}" destId="{50CF82A4-BB60-4CCC-A9D9-6329F3D35D0D}" srcOrd="2" destOrd="0" parTransId="{C3589610-9795-4A78-B5C9-B29AAA576C13}" sibTransId="{1DCAA5C6-5F4A-46A1-B0B9-5ED4799DFB8F}"/>
    <dgm:cxn modelId="{F772B1FB-8345-4587-B0E2-F5A7CCC3F18E}" srcId="{DB125F9C-FB3F-4AF2-B3FA-D613B6747D92}" destId="{24DB9394-233F-4BB6-A1A2-20537FD388B5}" srcOrd="0" destOrd="0" parTransId="{DA58D0E3-4DEA-4D62-9C1B-2C2450DA87BE}" sibTransId="{CD5EB3BA-F466-4EF7-8DB4-AA22C66BD15A}"/>
    <dgm:cxn modelId="{1F4DC1ED-F700-4489-B1B6-A0641BC75DB2}" type="presParOf" srcId="{6A97B35A-9F48-4306-83F0-162AF8864A29}" destId="{6C8C9B63-8C45-4BA0-92A2-22B606E19FC2}" srcOrd="0" destOrd="0" presId="urn:microsoft.com/office/officeart/2005/8/layout/vList2"/>
    <dgm:cxn modelId="{0717287A-4F37-4CDC-9009-F7AF63DA0BCE}" type="presParOf" srcId="{6A97B35A-9F48-4306-83F0-162AF8864A29}" destId="{FABFFEB1-B509-4DCE-B770-11AD2BC97F49}" srcOrd="1" destOrd="0" presId="urn:microsoft.com/office/officeart/2005/8/layout/vList2"/>
    <dgm:cxn modelId="{ECAE8FC2-90DC-48A1-A872-F5F6A9CA8392}" type="presParOf" srcId="{6A97B35A-9F48-4306-83F0-162AF8864A29}" destId="{3BA42DD2-0294-4979-985B-CCAA4E2021B2}" srcOrd="2" destOrd="0" presId="urn:microsoft.com/office/officeart/2005/8/layout/vList2"/>
    <dgm:cxn modelId="{111FDE8A-DDBE-43A7-A5BC-93885A4E718D}" type="presParOf" srcId="{6A97B35A-9F48-4306-83F0-162AF8864A29}" destId="{F6AD8FC9-A39D-4D29-884C-A114ED920A49}" srcOrd="3" destOrd="0" presId="urn:microsoft.com/office/officeart/2005/8/layout/vList2"/>
    <dgm:cxn modelId="{B7E8CDC0-2636-4F30-A873-AE5984A2D656}" type="presParOf" srcId="{6A97B35A-9F48-4306-83F0-162AF8864A29}" destId="{76A17C09-07B1-45D4-BC7B-E2F042FBBF1F}" srcOrd="4" destOrd="0" presId="urn:microsoft.com/office/officeart/2005/8/layout/vList2"/>
    <dgm:cxn modelId="{2716F4A7-42A1-4DC5-B15F-A6F766046B4F}" type="presParOf" srcId="{6A97B35A-9F48-4306-83F0-162AF8864A29}" destId="{2A69DF23-B24F-4F92-8978-C0AB81DD1AED}" srcOrd="5" destOrd="0" presId="urn:microsoft.com/office/officeart/2005/8/layout/vList2"/>
    <dgm:cxn modelId="{DBBFE6C0-5774-463F-9012-1673FD312B18}" type="presParOf" srcId="{6A97B35A-9F48-4306-83F0-162AF8864A29}" destId="{2FED6DCC-BAEE-440F-B53F-698AFA4919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98B14-1242-480D-A48D-0DB2961F0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22C3A9-7CCD-40F3-A3FA-1824EA3CB4FF}">
      <dgm:prSet/>
      <dgm:spPr/>
      <dgm:t>
        <a:bodyPr/>
        <a:lstStyle/>
        <a:p>
          <a:r>
            <a:rPr lang="en-US"/>
            <a:t>Output-based testing</a:t>
          </a:r>
        </a:p>
      </dgm:t>
    </dgm:pt>
    <dgm:pt modelId="{AF25EED6-CEFC-4987-B883-E373A24303BE}" type="parTrans" cxnId="{23ABA8BF-5B08-4112-9B82-9FA5965639E1}">
      <dgm:prSet/>
      <dgm:spPr/>
      <dgm:t>
        <a:bodyPr/>
        <a:lstStyle/>
        <a:p>
          <a:endParaRPr lang="en-US"/>
        </a:p>
      </dgm:t>
    </dgm:pt>
    <dgm:pt modelId="{66D55BAB-B991-4597-ACB8-3ADBFF55677F}" type="sibTrans" cxnId="{23ABA8BF-5B08-4112-9B82-9FA5965639E1}">
      <dgm:prSet/>
      <dgm:spPr/>
      <dgm:t>
        <a:bodyPr/>
        <a:lstStyle/>
        <a:p>
          <a:endParaRPr lang="en-US"/>
        </a:p>
      </dgm:t>
    </dgm:pt>
    <dgm:pt modelId="{3EAA121D-F87A-4C7F-8D30-1424F6F262B1}">
      <dgm:prSet/>
      <dgm:spPr/>
      <dgm:t>
        <a:bodyPr/>
        <a:lstStyle/>
        <a:p>
          <a:r>
            <a:rPr lang="en-US"/>
            <a:t>State-based testing</a:t>
          </a:r>
        </a:p>
      </dgm:t>
    </dgm:pt>
    <dgm:pt modelId="{0EECB320-66C1-49D4-B5BD-9A01CC51FA5B}" type="parTrans" cxnId="{BF73210D-4532-498C-8610-D2B0E51FC137}">
      <dgm:prSet/>
      <dgm:spPr/>
      <dgm:t>
        <a:bodyPr/>
        <a:lstStyle/>
        <a:p>
          <a:endParaRPr lang="en-US"/>
        </a:p>
      </dgm:t>
    </dgm:pt>
    <dgm:pt modelId="{79C66991-FB65-4F6F-B7D7-F27E30DCC171}" type="sibTrans" cxnId="{BF73210D-4532-498C-8610-D2B0E51FC137}">
      <dgm:prSet/>
      <dgm:spPr/>
      <dgm:t>
        <a:bodyPr/>
        <a:lstStyle/>
        <a:p>
          <a:endParaRPr lang="en-US"/>
        </a:p>
      </dgm:t>
    </dgm:pt>
    <dgm:pt modelId="{E24EA6B8-8446-4654-91B0-3B17106A2FB3}">
      <dgm:prSet/>
      <dgm:spPr/>
      <dgm:t>
        <a:bodyPr/>
        <a:lstStyle/>
        <a:p>
          <a:r>
            <a:rPr lang="en-US"/>
            <a:t>Communication-based testing</a:t>
          </a:r>
        </a:p>
      </dgm:t>
    </dgm:pt>
    <dgm:pt modelId="{A344ED6F-C55C-42C1-894F-486F57875E9E}" type="parTrans" cxnId="{3FAA6D18-C11D-4E47-A3D0-6341ACEB3B6C}">
      <dgm:prSet/>
      <dgm:spPr/>
      <dgm:t>
        <a:bodyPr/>
        <a:lstStyle/>
        <a:p>
          <a:endParaRPr lang="en-US"/>
        </a:p>
      </dgm:t>
    </dgm:pt>
    <dgm:pt modelId="{AA01F1D8-CD19-4C72-BD18-44CAE8E9C17E}" type="sibTrans" cxnId="{3FAA6D18-C11D-4E47-A3D0-6341ACEB3B6C}">
      <dgm:prSet/>
      <dgm:spPr/>
      <dgm:t>
        <a:bodyPr/>
        <a:lstStyle/>
        <a:p>
          <a:endParaRPr lang="en-US"/>
        </a:p>
      </dgm:t>
    </dgm:pt>
    <dgm:pt modelId="{560288E2-984D-4B34-ABEA-D7CA435F1AB0}" type="pres">
      <dgm:prSet presAssocID="{E6398B14-1242-480D-A48D-0DB2961F0869}" presName="root" presStyleCnt="0">
        <dgm:presLayoutVars>
          <dgm:dir/>
          <dgm:resizeHandles val="exact"/>
        </dgm:presLayoutVars>
      </dgm:prSet>
      <dgm:spPr/>
    </dgm:pt>
    <dgm:pt modelId="{A49DCD52-26BE-496F-9121-F6E5A3FBEC0E}" type="pres">
      <dgm:prSet presAssocID="{F022C3A9-7CCD-40F3-A3FA-1824EA3CB4FF}" presName="compNode" presStyleCnt="0"/>
      <dgm:spPr/>
    </dgm:pt>
    <dgm:pt modelId="{103AEB93-2C66-4E4E-B847-28F10D0AF318}" type="pres">
      <dgm:prSet presAssocID="{F022C3A9-7CCD-40F3-A3FA-1824EA3CB4FF}" presName="bgRect" presStyleLbl="bgShp" presStyleIdx="0" presStyleCnt="3"/>
      <dgm:spPr/>
    </dgm:pt>
    <dgm:pt modelId="{4363A158-F7B6-4064-80DC-1CCA27EB26F2}" type="pres">
      <dgm:prSet presAssocID="{F022C3A9-7CCD-40F3-A3FA-1824EA3CB4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3C84E1E-3DD3-46B6-BEBF-9AD538AF7324}" type="pres">
      <dgm:prSet presAssocID="{F022C3A9-7CCD-40F3-A3FA-1824EA3CB4FF}" presName="spaceRect" presStyleCnt="0"/>
      <dgm:spPr/>
    </dgm:pt>
    <dgm:pt modelId="{364C72D9-26B2-45BA-B509-6BFA1DD28C7B}" type="pres">
      <dgm:prSet presAssocID="{F022C3A9-7CCD-40F3-A3FA-1824EA3CB4FF}" presName="parTx" presStyleLbl="revTx" presStyleIdx="0" presStyleCnt="3">
        <dgm:presLayoutVars>
          <dgm:chMax val="0"/>
          <dgm:chPref val="0"/>
        </dgm:presLayoutVars>
      </dgm:prSet>
      <dgm:spPr/>
    </dgm:pt>
    <dgm:pt modelId="{D9C389ED-9589-4EC4-8FFB-C8562E679F97}" type="pres">
      <dgm:prSet presAssocID="{66D55BAB-B991-4597-ACB8-3ADBFF55677F}" presName="sibTrans" presStyleCnt="0"/>
      <dgm:spPr/>
    </dgm:pt>
    <dgm:pt modelId="{DC9A0D00-A7C5-45A1-A704-9D6D57968B1E}" type="pres">
      <dgm:prSet presAssocID="{3EAA121D-F87A-4C7F-8D30-1424F6F262B1}" presName="compNode" presStyleCnt="0"/>
      <dgm:spPr/>
    </dgm:pt>
    <dgm:pt modelId="{0AF87CED-A06B-4527-B792-431FC3EB13B7}" type="pres">
      <dgm:prSet presAssocID="{3EAA121D-F87A-4C7F-8D30-1424F6F262B1}" presName="bgRect" presStyleLbl="bgShp" presStyleIdx="1" presStyleCnt="3"/>
      <dgm:spPr/>
    </dgm:pt>
    <dgm:pt modelId="{0A357843-D453-4E18-B7AE-60EE904D294B}" type="pres">
      <dgm:prSet presAssocID="{3EAA121D-F87A-4C7F-8D30-1424F6F262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41EEB1-FCF5-4E62-A471-0EF04799B0E6}" type="pres">
      <dgm:prSet presAssocID="{3EAA121D-F87A-4C7F-8D30-1424F6F262B1}" presName="spaceRect" presStyleCnt="0"/>
      <dgm:spPr/>
    </dgm:pt>
    <dgm:pt modelId="{54BAED09-E743-4D62-9772-5C008F1CB525}" type="pres">
      <dgm:prSet presAssocID="{3EAA121D-F87A-4C7F-8D30-1424F6F262B1}" presName="parTx" presStyleLbl="revTx" presStyleIdx="1" presStyleCnt="3">
        <dgm:presLayoutVars>
          <dgm:chMax val="0"/>
          <dgm:chPref val="0"/>
        </dgm:presLayoutVars>
      </dgm:prSet>
      <dgm:spPr/>
    </dgm:pt>
    <dgm:pt modelId="{030C505B-EFE3-432A-BD3B-ED9D1BFB7139}" type="pres">
      <dgm:prSet presAssocID="{79C66991-FB65-4F6F-B7D7-F27E30DCC171}" presName="sibTrans" presStyleCnt="0"/>
      <dgm:spPr/>
    </dgm:pt>
    <dgm:pt modelId="{F5F58357-A88B-48D4-9A1E-4239DC77D63D}" type="pres">
      <dgm:prSet presAssocID="{E24EA6B8-8446-4654-91B0-3B17106A2FB3}" presName="compNode" presStyleCnt="0"/>
      <dgm:spPr/>
    </dgm:pt>
    <dgm:pt modelId="{63258C32-698D-4542-980F-9F064756A256}" type="pres">
      <dgm:prSet presAssocID="{E24EA6B8-8446-4654-91B0-3B17106A2FB3}" presName="bgRect" presStyleLbl="bgShp" presStyleIdx="2" presStyleCnt="3"/>
      <dgm:spPr/>
    </dgm:pt>
    <dgm:pt modelId="{BB477C41-FC84-416B-9248-50B26E3E3995}" type="pres">
      <dgm:prSet presAssocID="{E24EA6B8-8446-4654-91B0-3B17106A2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0C3C647-CEF5-43E5-BBF0-0343E2FA4658}" type="pres">
      <dgm:prSet presAssocID="{E24EA6B8-8446-4654-91B0-3B17106A2FB3}" presName="spaceRect" presStyleCnt="0"/>
      <dgm:spPr/>
    </dgm:pt>
    <dgm:pt modelId="{214DB082-7A60-4DAA-B971-570D7E8F30C9}" type="pres">
      <dgm:prSet presAssocID="{E24EA6B8-8446-4654-91B0-3B17106A2F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4FE004-0A5D-4BDE-80D9-C215BDAFE7AF}" type="presOf" srcId="{E24EA6B8-8446-4654-91B0-3B17106A2FB3}" destId="{214DB082-7A60-4DAA-B971-570D7E8F30C9}" srcOrd="0" destOrd="0" presId="urn:microsoft.com/office/officeart/2018/2/layout/IconVerticalSolidList"/>
    <dgm:cxn modelId="{BF73210D-4532-498C-8610-D2B0E51FC137}" srcId="{E6398B14-1242-480D-A48D-0DB2961F0869}" destId="{3EAA121D-F87A-4C7F-8D30-1424F6F262B1}" srcOrd="1" destOrd="0" parTransId="{0EECB320-66C1-49D4-B5BD-9A01CC51FA5B}" sibTransId="{79C66991-FB65-4F6F-B7D7-F27E30DCC171}"/>
    <dgm:cxn modelId="{48B97015-8942-4601-9B69-B47F065CD113}" type="presOf" srcId="{E6398B14-1242-480D-A48D-0DB2961F0869}" destId="{560288E2-984D-4B34-ABEA-D7CA435F1AB0}" srcOrd="0" destOrd="0" presId="urn:microsoft.com/office/officeart/2018/2/layout/IconVerticalSolidList"/>
    <dgm:cxn modelId="{3FAA6D18-C11D-4E47-A3D0-6341ACEB3B6C}" srcId="{E6398B14-1242-480D-A48D-0DB2961F0869}" destId="{E24EA6B8-8446-4654-91B0-3B17106A2FB3}" srcOrd="2" destOrd="0" parTransId="{A344ED6F-C55C-42C1-894F-486F57875E9E}" sibTransId="{AA01F1D8-CD19-4C72-BD18-44CAE8E9C17E}"/>
    <dgm:cxn modelId="{975B4D83-77B6-4112-A8CF-23BF660B8A50}" type="presOf" srcId="{3EAA121D-F87A-4C7F-8D30-1424F6F262B1}" destId="{54BAED09-E743-4D62-9772-5C008F1CB525}" srcOrd="0" destOrd="0" presId="urn:microsoft.com/office/officeart/2018/2/layout/IconVerticalSolidList"/>
    <dgm:cxn modelId="{23ABA8BF-5B08-4112-9B82-9FA5965639E1}" srcId="{E6398B14-1242-480D-A48D-0DB2961F0869}" destId="{F022C3A9-7CCD-40F3-A3FA-1824EA3CB4FF}" srcOrd="0" destOrd="0" parTransId="{AF25EED6-CEFC-4987-B883-E373A24303BE}" sibTransId="{66D55BAB-B991-4597-ACB8-3ADBFF55677F}"/>
    <dgm:cxn modelId="{5F7D0ECB-544B-4FE4-B00A-A10F93F6CA24}" type="presOf" srcId="{F022C3A9-7CCD-40F3-A3FA-1824EA3CB4FF}" destId="{364C72D9-26B2-45BA-B509-6BFA1DD28C7B}" srcOrd="0" destOrd="0" presId="urn:microsoft.com/office/officeart/2018/2/layout/IconVerticalSolidList"/>
    <dgm:cxn modelId="{AEEAC494-FA10-4839-82C9-7F75F5F17B54}" type="presParOf" srcId="{560288E2-984D-4B34-ABEA-D7CA435F1AB0}" destId="{A49DCD52-26BE-496F-9121-F6E5A3FBEC0E}" srcOrd="0" destOrd="0" presId="urn:microsoft.com/office/officeart/2018/2/layout/IconVerticalSolidList"/>
    <dgm:cxn modelId="{4BDDD269-519F-44F9-BBF2-43DE7B65FFDE}" type="presParOf" srcId="{A49DCD52-26BE-496F-9121-F6E5A3FBEC0E}" destId="{103AEB93-2C66-4E4E-B847-28F10D0AF318}" srcOrd="0" destOrd="0" presId="urn:microsoft.com/office/officeart/2018/2/layout/IconVerticalSolidList"/>
    <dgm:cxn modelId="{216B8E33-A7DB-4CF7-916F-5F43CD17FC7D}" type="presParOf" srcId="{A49DCD52-26BE-496F-9121-F6E5A3FBEC0E}" destId="{4363A158-F7B6-4064-80DC-1CCA27EB26F2}" srcOrd="1" destOrd="0" presId="urn:microsoft.com/office/officeart/2018/2/layout/IconVerticalSolidList"/>
    <dgm:cxn modelId="{51119984-DB2C-4B7C-A3B7-EC6F1C4810C1}" type="presParOf" srcId="{A49DCD52-26BE-496F-9121-F6E5A3FBEC0E}" destId="{73C84E1E-3DD3-46B6-BEBF-9AD538AF7324}" srcOrd="2" destOrd="0" presId="urn:microsoft.com/office/officeart/2018/2/layout/IconVerticalSolidList"/>
    <dgm:cxn modelId="{91980BEA-AAA3-4328-9090-3D572549B1BD}" type="presParOf" srcId="{A49DCD52-26BE-496F-9121-F6E5A3FBEC0E}" destId="{364C72D9-26B2-45BA-B509-6BFA1DD28C7B}" srcOrd="3" destOrd="0" presId="urn:microsoft.com/office/officeart/2018/2/layout/IconVerticalSolidList"/>
    <dgm:cxn modelId="{21D91ECE-F60B-4A75-8D1C-818CB214227E}" type="presParOf" srcId="{560288E2-984D-4B34-ABEA-D7CA435F1AB0}" destId="{D9C389ED-9589-4EC4-8FFB-C8562E679F97}" srcOrd="1" destOrd="0" presId="urn:microsoft.com/office/officeart/2018/2/layout/IconVerticalSolidList"/>
    <dgm:cxn modelId="{7E608B93-3E2C-4B1A-9C59-843217E0F593}" type="presParOf" srcId="{560288E2-984D-4B34-ABEA-D7CA435F1AB0}" destId="{DC9A0D00-A7C5-45A1-A704-9D6D57968B1E}" srcOrd="2" destOrd="0" presId="urn:microsoft.com/office/officeart/2018/2/layout/IconVerticalSolidList"/>
    <dgm:cxn modelId="{93C73715-9172-425E-BB11-46AB11CF486F}" type="presParOf" srcId="{DC9A0D00-A7C5-45A1-A704-9D6D57968B1E}" destId="{0AF87CED-A06B-4527-B792-431FC3EB13B7}" srcOrd="0" destOrd="0" presId="urn:microsoft.com/office/officeart/2018/2/layout/IconVerticalSolidList"/>
    <dgm:cxn modelId="{72800648-1854-4AFF-AD64-53801E4C2518}" type="presParOf" srcId="{DC9A0D00-A7C5-45A1-A704-9D6D57968B1E}" destId="{0A357843-D453-4E18-B7AE-60EE904D294B}" srcOrd="1" destOrd="0" presId="urn:microsoft.com/office/officeart/2018/2/layout/IconVerticalSolidList"/>
    <dgm:cxn modelId="{48CE4F24-4A31-4F5E-B3B4-23E586F1E0A0}" type="presParOf" srcId="{DC9A0D00-A7C5-45A1-A704-9D6D57968B1E}" destId="{0541EEB1-FCF5-4E62-A471-0EF04799B0E6}" srcOrd="2" destOrd="0" presId="urn:microsoft.com/office/officeart/2018/2/layout/IconVerticalSolidList"/>
    <dgm:cxn modelId="{77FF981B-E623-4ADF-B3C3-21236936A06E}" type="presParOf" srcId="{DC9A0D00-A7C5-45A1-A704-9D6D57968B1E}" destId="{54BAED09-E743-4D62-9772-5C008F1CB525}" srcOrd="3" destOrd="0" presId="urn:microsoft.com/office/officeart/2018/2/layout/IconVerticalSolidList"/>
    <dgm:cxn modelId="{4E9DD96B-5DE7-4082-9DF5-EBA1207BAC34}" type="presParOf" srcId="{560288E2-984D-4B34-ABEA-D7CA435F1AB0}" destId="{030C505B-EFE3-432A-BD3B-ED9D1BFB7139}" srcOrd="3" destOrd="0" presId="urn:microsoft.com/office/officeart/2018/2/layout/IconVerticalSolidList"/>
    <dgm:cxn modelId="{C145D3AC-E1DA-481B-AF6B-F73B82AD3B7F}" type="presParOf" srcId="{560288E2-984D-4B34-ABEA-D7CA435F1AB0}" destId="{F5F58357-A88B-48D4-9A1E-4239DC77D63D}" srcOrd="4" destOrd="0" presId="urn:microsoft.com/office/officeart/2018/2/layout/IconVerticalSolidList"/>
    <dgm:cxn modelId="{3C3FB7AB-0DB5-4FCF-8555-DE46AB779C1B}" type="presParOf" srcId="{F5F58357-A88B-48D4-9A1E-4239DC77D63D}" destId="{63258C32-698D-4542-980F-9F064756A256}" srcOrd="0" destOrd="0" presId="urn:microsoft.com/office/officeart/2018/2/layout/IconVerticalSolidList"/>
    <dgm:cxn modelId="{FD4DD4D2-F78E-4290-82CE-334447273F02}" type="presParOf" srcId="{F5F58357-A88B-48D4-9A1E-4239DC77D63D}" destId="{BB477C41-FC84-416B-9248-50B26E3E3995}" srcOrd="1" destOrd="0" presId="urn:microsoft.com/office/officeart/2018/2/layout/IconVerticalSolidList"/>
    <dgm:cxn modelId="{9C84D176-CC87-4935-B8A6-779971DF57FF}" type="presParOf" srcId="{F5F58357-A88B-48D4-9A1E-4239DC77D63D}" destId="{40C3C647-CEF5-43E5-BBF0-0343E2FA4658}" srcOrd="2" destOrd="0" presId="urn:microsoft.com/office/officeart/2018/2/layout/IconVerticalSolidList"/>
    <dgm:cxn modelId="{35B9E93F-2DB8-41D5-AF00-9E21589FCF7D}" type="presParOf" srcId="{F5F58357-A88B-48D4-9A1E-4239DC77D63D}" destId="{214DB082-7A60-4DAA-B971-570D7E8F3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76EF10-FFA3-4638-8B3D-03AB753BDA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CE0AC-2D91-4F86-AEBD-C2A065B8592F}">
      <dgm:prSet/>
      <dgm:spPr/>
      <dgm:t>
        <a:bodyPr/>
        <a:lstStyle/>
        <a:p>
          <a:r>
            <a:rPr lang="en-US"/>
            <a:t>Uses mocks to verify communications between the system under test</a:t>
          </a:r>
        </a:p>
      </dgm:t>
    </dgm:pt>
    <dgm:pt modelId="{DE9DB7DB-1607-4701-8997-511030493EF8}" type="parTrans" cxnId="{B3B5FBAA-FA3E-4A4B-AD0E-FA49860159D5}">
      <dgm:prSet/>
      <dgm:spPr/>
      <dgm:t>
        <a:bodyPr/>
        <a:lstStyle/>
        <a:p>
          <a:endParaRPr lang="en-US"/>
        </a:p>
      </dgm:t>
    </dgm:pt>
    <dgm:pt modelId="{111A3748-806D-4932-BA03-F936652855F6}" type="sibTrans" cxnId="{B3B5FBAA-FA3E-4A4B-AD0E-FA49860159D5}">
      <dgm:prSet/>
      <dgm:spPr/>
      <dgm:t>
        <a:bodyPr/>
        <a:lstStyle/>
        <a:p>
          <a:endParaRPr lang="en-US"/>
        </a:p>
      </dgm:t>
    </dgm:pt>
    <dgm:pt modelId="{F29CF40C-C739-4F82-B6BB-656F22799A8E}">
      <dgm:prSet/>
      <dgm:spPr/>
      <dgm:t>
        <a:bodyPr/>
        <a:lstStyle/>
        <a:p>
          <a:r>
            <a:rPr lang="en-US"/>
            <a:t>Preferrable in London school</a:t>
          </a:r>
        </a:p>
      </dgm:t>
    </dgm:pt>
    <dgm:pt modelId="{E8B0AA90-EDAD-4F13-BFF9-A7E9C1BAE4B9}" type="parTrans" cxnId="{4B904874-8E4D-4B00-9DC6-AC8B3C674205}">
      <dgm:prSet/>
      <dgm:spPr/>
      <dgm:t>
        <a:bodyPr/>
        <a:lstStyle/>
        <a:p>
          <a:endParaRPr lang="en-US"/>
        </a:p>
      </dgm:t>
    </dgm:pt>
    <dgm:pt modelId="{AB18070D-CBFD-464E-BF5D-845DC69901EC}" type="sibTrans" cxnId="{4B904874-8E4D-4B00-9DC6-AC8B3C674205}">
      <dgm:prSet/>
      <dgm:spPr/>
      <dgm:t>
        <a:bodyPr/>
        <a:lstStyle/>
        <a:p>
          <a:endParaRPr lang="en-US"/>
        </a:p>
      </dgm:t>
    </dgm:pt>
    <dgm:pt modelId="{8981C2F9-C35A-4B51-9F19-E4F0E7D556F0}">
      <dgm:prSet/>
      <dgm:spPr/>
      <dgm:t>
        <a:bodyPr/>
        <a:lstStyle/>
        <a:p>
          <a:r>
            <a:rPr lang="en-US"/>
            <a:t>Low resistance to refactoring</a:t>
          </a:r>
        </a:p>
      </dgm:t>
    </dgm:pt>
    <dgm:pt modelId="{E2DA4E82-CB76-4EE9-8A10-1AC885B07BFF}" type="parTrans" cxnId="{92233395-7C91-45E2-955C-828A6A0A46A1}">
      <dgm:prSet/>
      <dgm:spPr/>
      <dgm:t>
        <a:bodyPr/>
        <a:lstStyle/>
        <a:p>
          <a:endParaRPr lang="en-US"/>
        </a:p>
      </dgm:t>
    </dgm:pt>
    <dgm:pt modelId="{5B2260CE-CDA8-4C9B-904B-773E72089CD2}" type="sibTrans" cxnId="{92233395-7C91-45E2-955C-828A6A0A46A1}">
      <dgm:prSet/>
      <dgm:spPr/>
      <dgm:t>
        <a:bodyPr/>
        <a:lstStyle/>
        <a:p>
          <a:endParaRPr lang="en-US"/>
        </a:p>
      </dgm:t>
    </dgm:pt>
    <dgm:pt modelId="{F7CDCCC3-F086-4C2B-900E-36B6B40831B0}">
      <dgm:prSet/>
      <dgm:spPr/>
      <dgm:t>
        <a:bodyPr/>
        <a:lstStyle/>
        <a:p>
          <a:r>
            <a:rPr lang="en-US"/>
            <a:t>High maintainability cost</a:t>
          </a:r>
        </a:p>
      </dgm:t>
    </dgm:pt>
    <dgm:pt modelId="{95F869E6-9F5E-4BB2-8EB0-5AC16B883011}" type="parTrans" cxnId="{0E32F6C6-7FC9-4E69-A1F9-3A7D74A7C20C}">
      <dgm:prSet/>
      <dgm:spPr/>
      <dgm:t>
        <a:bodyPr/>
        <a:lstStyle/>
        <a:p>
          <a:endParaRPr lang="en-US"/>
        </a:p>
      </dgm:t>
    </dgm:pt>
    <dgm:pt modelId="{83AE07AB-1D5D-4660-B879-F67144193512}" type="sibTrans" cxnId="{0E32F6C6-7FC9-4E69-A1F9-3A7D74A7C20C}">
      <dgm:prSet/>
      <dgm:spPr/>
      <dgm:t>
        <a:bodyPr/>
        <a:lstStyle/>
        <a:p>
          <a:endParaRPr lang="en-US"/>
        </a:p>
      </dgm:t>
    </dgm:pt>
    <dgm:pt modelId="{7C33F0FA-2166-438D-87B7-26387B2C8834}" type="pres">
      <dgm:prSet presAssocID="{D976EF10-FFA3-4638-8B3D-03AB753BDA70}" presName="root" presStyleCnt="0">
        <dgm:presLayoutVars>
          <dgm:dir/>
          <dgm:resizeHandles val="exact"/>
        </dgm:presLayoutVars>
      </dgm:prSet>
      <dgm:spPr/>
    </dgm:pt>
    <dgm:pt modelId="{0912BAE8-0DEE-438F-B5DA-E3EAE3082A82}" type="pres">
      <dgm:prSet presAssocID="{79FCE0AC-2D91-4F86-AEBD-C2A065B8592F}" presName="compNode" presStyleCnt="0"/>
      <dgm:spPr/>
    </dgm:pt>
    <dgm:pt modelId="{03B640A4-4961-4B02-873D-943E0E90E6BD}" type="pres">
      <dgm:prSet presAssocID="{79FCE0AC-2D91-4F86-AEBD-C2A065B8592F}" presName="bgRect" presStyleLbl="bgShp" presStyleIdx="0" presStyleCnt="4"/>
      <dgm:spPr/>
    </dgm:pt>
    <dgm:pt modelId="{E10A1278-2D1F-42C6-8D81-6D61B17F5083}" type="pres">
      <dgm:prSet presAssocID="{79FCE0AC-2D91-4F86-AEBD-C2A065B8592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FB24DB-5901-4ED3-9ABE-3BCCF6514D32}" type="pres">
      <dgm:prSet presAssocID="{79FCE0AC-2D91-4F86-AEBD-C2A065B8592F}" presName="spaceRect" presStyleCnt="0"/>
      <dgm:spPr/>
    </dgm:pt>
    <dgm:pt modelId="{A411FDA1-123B-4B58-8312-D8A3000144EC}" type="pres">
      <dgm:prSet presAssocID="{79FCE0AC-2D91-4F86-AEBD-C2A065B8592F}" presName="parTx" presStyleLbl="revTx" presStyleIdx="0" presStyleCnt="4">
        <dgm:presLayoutVars>
          <dgm:chMax val="0"/>
          <dgm:chPref val="0"/>
        </dgm:presLayoutVars>
      </dgm:prSet>
      <dgm:spPr/>
    </dgm:pt>
    <dgm:pt modelId="{40B4E390-2E42-4C08-A79E-4AE81707B51D}" type="pres">
      <dgm:prSet presAssocID="{111A3748-806D-4932-BA03-F936652855F6}" presName="sibTrans" presStyleCnt="0"/>
      <dgm:spPr/>
    </dgm:pt>
    <dgm:pt modelId="{CC4FCD58-F2AF-4DDB-856C-73967CE737C8}" type="pres">
      <dgm:prSet presAssocID="{F29CF40C-C739-4F82-B6BB-656F22799A8E}" presName="compNode" presStyleCnt="0"/>
      <dgm:spPr/>
    </dgm:pt>
    <dgm:pt modelId="{E242DD2A-9475-4F02-A5E0-298C8577FD8C}" type="pres">
      <dgm:prSet presAssocID="{F29CF40C-C739-4F82-B6BB-656F22799A8E}" presName="bgRect" presStyleLbl="bgShp" presStyleIdx="1" presStyleCnt="4"/>
      <dgm:spPr/>
    </dgm:pt>
    <dgm:pt modelId="{AD2017D9-02E5-4EDE-983C-507EB2F85498}" type="pres">
      <dgm:prSet presAssocID="{F29CF40C-C739-4F82-B6BB-656F22799A8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86644F-5EEB-424F-977F-637DF3383C6F}" type="pres">
      <dgm:prSet presAssocID="{F29CF40C-C739-4F82-B6BB-656F22799A8E}" presName="spaceRect" presStyleCnt="0"/>
      <dgm:spPr/>
    </dgm:pt>
    <dgm:pt modelId="{236E5442-DB01-4AF8-B01A-2B1B4EA46C13}" type="pres">
      <dgm:prSet presAssocID="{F29CF40C-C739-4F82-B6BB-656F22799A8E}" presName="parTx" presStyleLbl="revTx" presStyleIdx="1" presStyleCnt="4">
        <dgm:presLayoutVars>
          <dgm:chMax val="0"/>
          <dgm:chPref val="0"/>
        </dgm:presLayoutVars>
      </dgm:prSet>
      <dgm:spPr/>
    </dgm:pt>
    <dgm:pt modelId="{4408260A-9EE6-4051-8B02-B85D445B686E}" type="pres">
      <dgm:prSet presAssocID="{AB18070D-CBFD-464E-BF5D-845DC69901EC}" presName="sibTrans" presStyleCnt="0"/>
      <dgm:spPr/>
    </dgm:pt>
    <dgm:pt modelId="{482A6FF1-60C2-4101-A7F8-66C7D37E9BBB}" type="pres">
      <dgm:prSet presAssocID="{8981C2F9-C35A-4B51-9F19-E4F0E7D556F0}" presName="compNode" presStyleCnt="0"/>
      <dgm:spPr/>
    </dgm:pt>
    <dgm:pt modelId="{82E1AA68-2350-4537-92D5-AB90D7E10664}" type="pres">
      <dgm:prSet presAssocID="{8981C2F9-C35A-4B51-9F19-E4F0E7D556F0}" presName="bgRect" presStyleLbl="bgShp" presStyleIdx="2" presStyleCnt="4"/>
      <dgm:spPr/>
    </dgm:pt>
    <dgm:pt modelId="{E719FDC0-2560-4969-9EB7-B6755DBA2673}" type="pres">
      <dgm:prSet presAssocID="{8981C2F9-C35A-4B51-9F19-E4F0E7D556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0B16E28-7716-46EF-92CF-928E23D2249C}" type="pres">
      <dgm:prSet presAssocID="{8981C2F9-C35A-4B51-9F19-E4F0E7D556F0}" presName="spaceRect" presStyleCnt="0"/>
      <dgm:spPr/>
    </dgm:pt>
    <dgm:pt modelId="{6EC28B1C-1735-44CA-842E-975B49DFEDD5}" type="pres">
      <dgm:prSet presAssocID="{8981C2F9-C35A-4B51-9F19-E4F0E7D556F0}" presName="parTx" presStyleLbl="revTx" presStyleIdx="2" presStyleCnt="4">
        <dgm:presLayoutVars>
          <dgm:chMax val="0"/>
          <dgm:chPref val="0"/>
        </dgm:presLayoutVars>
      </dgm:prSet>
      <dgm:spPr/>
    </dgm:pt>
    <dgm:pt modelId="{12162D39-B6E2-4A59-B89A-CA8FBB4778F2}" type="pres">
      <dgm:prSet presAssocID="{5B2260CE-CDA8-4C9B-904B-773E72089CD2}" presName="sibTrans" presStyleCnt="0"/>
      <dgm:spPr/>
    </dgm:pt>
    <dgm:pt modelId="{2C80C1D2-F0DE-49FB-A41A-43A6E7B7681D}" type="pres">
      <dgm:prSet presAssocID="{F7CDCCC3-F086-4C2B-900E-36B6B40831B0}" presName="compNode" presStyleCnt="0"/>
      <dgm:spPr/>
    </dgm:pt>
    <dgm:pt modelId="{1E27D58B-C6D3-4D9A-A1C4-D182F740C867}" type="pres">
      <dgm:prSet presAssocID="{F7CDCCC3-F086-4C2B-900E-36B6B40831B0}" presName="bgRect" presStyleLbl="bgShp" presStyleIdx="3" presStyleCnt="4"/>
      <dgm:spPr/>
    </dgm:pt>
    <dgm:pt modelId="{8DAA2FF3-7934-4BA2-B719-25A5EF3A71CF}" type="pres">
      <dgm:prSet presAssocID="{F7CDCCC3-F086-4C2B-900E-36B6B40831B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412F7D9-770E-48B6-8BE9-EC2677A70564}" type="pres">
      <dgm:prSet presAssocID="{F7CDCCC3-F086-4C2B-900E-36B6B40831B0}" presName="spaceRect" presStyleCnt="0"/>
      <dgm:spPr/>
    </dgm:pt>
    <dgm:pt modelId="{328D619B-F17C-4C8D-A562-5DCAB6D737BE}" type="pres">
      <dgm:prSet presAssocID="{F7CDCCC3-F086-4C2B-900E-36B6B40831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091B04-DE78-4BA8-B2CF-417D5FEEF60F}" type="presOf" srcId="{F29CF40C-C739-4F82-B6BB-656F22799A8E}" destId="{236E5442-DB01-4AF8-B01A-2B1B4EA46C13}" srcOrd="0" destOrd="0" presId="urn:microsoft.com/office/officeart/2018/2/layout/IconVerticalSolidList"/>
    <dgm:cxn modelId="{FDCAC74B-60BF-470D-93DA-14D22B5BE8C2}" type="presOf" srcId="{8981C2F9-C35A-4B51-9F19-E4F0E7D556F0}" destId="{6EC28B1C-1735-44CA-842E-975B49DFEDD5}" srcOrd="0" destOrd="0" presId="urn:microsoft.com/office/officeart/2018/2/layout/IconVerticalSolidList"/>
    <dgm:cxn modelId="{4B904874-8E4D-4B00-9DC6-AC8B3C674205}" srcId="{D976EF10-FFA3-4638-8B3D-03AB753BDA70}" destId="{F29CF40C-C739-4F82-B6BB-656F22799A8E}" srcOrd="1" destOrd="0" parTransId="{E8B0AA90-EDAD-4F13-BFF9-A7E9C1BAE4B9}" sibTransId="{AB18070D-CBFD-464E-BF5D-845DC69901EC}"/>
    <dgm:cxn modelId="{8DA6857C-A3F6-411F-A3A7-F8097C47B8FD}" type="presOf" srcId="{F7CDCCC3-F086-4C2B-900E-36B6B40831B0}" destId="{328D619B-F17C-4C8D-A562-5DCAB6D737BE}" srcOrd="0" destOrd="0" presId="urn:microsoft.com/office/officeart/2018/2/layout/IconVerticalSolidList"/>
    <dgm:cxn modelId="{92233395-7C91-45E2-955C-828A6A0A46A1}" srcId="{D976EF10-FFA3-4638-8B3D-03AB753BDA70}" destId="{8981C2F9-C35A-4B51-9F19-E4F0E7D556F0}" srcOrd="2" destOrd="0" parTransId="{E2DA4E82-CB76-4EE9-8A10-1AC885B07BFF}" sibTransId="{5B2260CE-CDA8-4C9B-904B-773E72089CD2}"/>
    <dgm:cxn modelId="{B3B5FBAA-FA3E-4A4B-AD0E-FA49860159D5}" srcId="{D976EF10-FFA3-4638-8B3D-03AB753BDA70}" destId="{79FCE0AC-2D91-4F86-AEBD-C2A065B8592F}" srcOrd="0" destOrd="0" parTransId="{DE9DB7DB-1607-4701-8997-511030493EF8}" sibTransId="{111A3748-806D-4932-BA03-F936652855F6}"/>
    <dgm:cxn modelId="{0E32F6C6-7FC9-4E69-A1F9-3A7D74A7C20C}" srcId="{D976EF10-FFA3-4638-8B3D-03AB753BDA70}" destId="{F7CDCCC3-F086-4C2B-900E-36B6B40831B0}" srcOrd="3" destOrd="0" parTransId="{95F869E6-9F5E-4BB2-8EB0-5AC16B883011}" sibTransId="{83AE07AB-1D5D-4660-B879-F67144193512}"/>
    <dgm:cxn modelId="{5B30B8D5-F084-4231-B0FB-27DBD174AD7A}" type="presOf" srcId="{D976EF10-FFA3-4638-8B3D-03AB753BDA70}" destId="{7C33F0FA-2166-438D-87B7-26387B2C8834}" srcOrd="0" destOrd="0" presId="urn:microsoft.com/office/officeart/2018/2/layout/IconVerticalSolidList"/>
    <dgm:cxn modelId="{B30C71E9-9672-431F-8767-69D2CDACE5CE}" type="presOf" srcId="{79FCE0AC-2D91-4F86-AEBD-C2A065B8592F}" destId="{A411FDA1-123B-4B58-8312-D8A3000144EC}" srcOrd="0" destOrd="0" presId="urn:microsoft.com/office/officeart/2018/2/layout/IconVerticalSolidList"/>
    <dgm:cxn modelId="{681A23F7-6554-40FE-A13F-C37CC3384F72}" type="presParOf" srcId="{7C33F0FA-2166-438D-87B7-26387B2C8834}" destId="{0912BAE8-0DEE-438F-B5DA-E3EAE3082A82}" srcOrd="0" destOrd="0" presId="urn:microsoft.com/office/officeart/2018/2/layout/IconVerticalSolidList"/>
    <dgm:cxn modelId="{412D8EAA-E4E7-471B-B7EB-540CCE451208}" type="presParOf" srcId="{0912BAE8-0DEE-438F-B5DA-E3EAE3082A82}" destId="{03B640A4-4961-4B02-873D-943E0E90E6BD}" srcOrd="0" destOrd="0" presId="urn:microsoft.com/office/officeart/2018/2/layout/IconVerticalSolidList"/>
    <dgm:cxn modelId="{6AD3671C-17E5-44F8-BA18-A15BB9D7B113}" type="presParOf" srcId="{0912BAE8-0DEE-438F-B5DA-E3EAE3082A82}" destId="{E10A1278-2D1F-42C6-8D81-6D61B17F5083}" srcOrd="1" destOrd="0" presId="urn:microsoft.com/office/officeart/2018/2/layout/IconVerticalSolidList"/>
    <dgm:cxn modelId="{3693D29C-CE78-4E9A-8018-09B55B0942ED}" type="presParOf" srcId="{0912BAE8-0DEE-438F-B5DA-E3EAE3082A82}" destId="{40FB24DB-5901-4ED3-9ABE-3BCCF6514D32}" srcOrd="2" destOrd="0" presId="urn:microsoft.com/office/officeart/2018/2/layout/IconVerticalSolidList"/>
    <dgm:cxn modelId="{7A8CD69C-262B-4A6A-A7AE-D0D709678979}" type="presParOf" srcId="{0912BAE8-0DEE-438F-B5DA-E3EAE3082A82}" destId="{A411FDA1-123B-4B58-8312-D8A3000144EC}" srcOrd="3" destOrd="0" presId="urn:microsoft.com/office/officeart/2018/2/layout/IconVerticalSolidList"/>
    <dgm:cxn modelId="{D986351B-A10F-48DA-A9C2-835EAC0270A8}" type="presParOf" srcId="{7C33F0FA-2166-438D-87B7-26387B2C8834}" destId="{40B4E390-2E42-4C08-A79E-4AE81707B51D}" srcOrd="1" destOrd="0" presId="urn:microsoft.com/office/officeart/2018/2/layout/IconVerticalSolidList"/>
    <dgm:cxn modelId="{CB964EE4-C772-4407-89A7-B96D44D1160F}" type="presParOf" srcId="{7C33F0FA-2166-438D-87B7-26387B2C8834}" destId="{CC4FCD58-F2AF-4DDB-856C-73967CE737C8}" srcOrd="2" destOrd="0" presId="urn:microsoft.com/office/officeart/2018/2/layout/IconVerticalSolidList"/>
    <dgm:cxn modelId="{59DF56EF-5924-4A28-AC7F-FBC8E1307C10}" type="presParOf" srcId="{CC4FCD58-F2AF-4DDB-856C-73967CE737C8}" destId="{E242DD2A-9475-4F02-A5E0-298C8577FD8C}" srcOrd="0" destOrd="0" presId="urn:microsoft.com/office/officeart/2018/2/layout/IconVerticalSolidList"/>
    <dgm:cxn modelId="{81E269DA-C52F-44C4-BD5C-E30000B8258A}" type="presParOf" srcId="{CC4FCD58-F2AF-4DDB-856C-73967CE737C8}" destId="{AD2017D9-02E5-4EDE-983C-507EB2F85498}" srcOrd="1" destOrd="0" presId="urn:microsoft.com/office/officeart/2018/2/layout/IconVerticalSolidList"/>
    <dgm:cxn modelId="{CC71BCAE-C4EB-4CB5-B180-0A0354C701F4}" type="presParOf" srcId="{CC4FCD58-F2AF-4DDB-856C-73967CE737C8}" destId="{F086644F-5EEB-424F-977F-637DF3383C6F}" srcOrd="2" destOrd="0" presId="urn:microsoft.com/office/officeart/2018/2/layout/IconVerticalSolidList"/>
    <dgm:cxn modelId="{911F2097-9FC4-483C-94A9-ED9A4C1EC6A1}" type="presParOf" srcId="{CC4FCD58-F2AF-4DDB-856C-73967CE737C8}" destId="{236E5442-DB01-4AF8-B01A-2B1B4EA46C13}" srcOrd="3" destOrd="0" presId="urn:microsoft.com/office/officeart/2018/2/layout/IconVerticalSolidList"/>
    <dgm:cxn modelId="{1AFB8EA5-C7B5-4DF6-A6F7-B53F6D0E2442}" type="presParOf" srcId="{7C33F0FA-2166-438D-87B7-26387B2C8834}" destId="{4408260A-9EE6-4051-8B02-B85D445B686E}" srcOrd="3" destOrd="0" presId="urn:microsoft.com/office/officeart/2018/2/layout/IconVerticalSolidList"/>
    <dgm:cxn modelId="{D9CD0958-9883-4B6A-9967-DE7A90055933}" type="presParOf" srcId="{7C33F0FA-2166-438D-87B7-26387B2C8834}" destId="{482A6FF1-60C2-4101-A7F8-66C7D37E9BBB}" srcOrd="4" destOrd="0" presId="urn:microsoft.com/office/officeart/2018/2/layout/IconVerticalSolidList"/>
    <dgm:cxn modelId="{6E9625AE-FA1F-4E3C-9EAF-248ACD239401}" type="presParOf" srcId="{482A6FF1-60C2-4101-A7F8-66C7D37E9BBB}" destId="{82E1AA68-2350-4537-92D5-AB90D7E10664}" srcOrd="0" destOrd="0" presId="urn:microsoft.com/office/officeart/2018/2/layout/IconVerticalSolidList"/>
    <dgm:cxn modelId="{51B67B72-2177-4265-B829-9E657729E51E}" type="presParOf" srcId="{482A6FF1-60C2-4101-A7F8-66C7D37E9BBB}" destId="{E719FDC0-2560-4969-9EB7-B6755DBA2673}" srcOrd="1" destOrd="0" presId="urn:microsoft.com/office/officeart/2018/2/layout/IconVerticalSolidList"/>
    <dgm:cxn modelId="{2B3ECCF3-6150-4D6C-ACDE-1346436CAFFA}" type="presParOf" srcId="{482A6FF1-60C2-4101-A7F8-66C7D37E9BBB}" destId="{10B16E28-7716-46EF-92CF-928E23D2249C}" srcOrd="2" destOrd="0" presId="urn:microsoft.com/office/officeart/2018/2/layout/IconVerticalSolidList"/>
    <dgm:cxn modelId="{F5CB33F3-D102-4E85-BA4D-13C852CBCF27}" type="presParOf" srcId="{482A6FF1-60C2-4101-A7F8-66C7D37E9BBB}" destId="{6EC28B1C-1735-44CA-842E-975B49DFEDD5}" srcOrd="3" destOrd="0" presId="urn:microsoft.com/office/officeart/2018/2/layout/IconVerticalSolidList"/>
    <dgm:cxn modelId="{526BBC5C-CF05-4179-AEBB-4E117A2E2523}" type="presParOf" srcId="{7C33F0FA-2166-438D-87B7-26387B2C8834}" destId="{12162D39-B6E2-4A59-B89A-CA8FBB4778F2}" srcOrd="5" destOrd="0" presId="urn:microsoft.com/office/officeart/2018/2/layout/IconVerticalSolidList"/>
    <dgm:cxn modelId="{48318D65-3CD2-424D-A060-CCBFB018DCE6}" type="presParOf" srcId="{7C33F0FA-2166-438D-87B7-26387B2C8834}" destId="{2C80C1D2-F0DE-49FB-A41A-43A6E7B7681D}" srcOrd="6" destOrd="0" presId="urn:microsoft.com/office/officeart/2018/2/layout/IconVerticalSolidList"/>
    <dgm:cxn modelId="{A44A2160-E658-4780-BF9A-600C5E6D84B8}" type="presParOf" srcId="{2C80C1D2-F0DE-49FB-A41A-43A6E7B7681D}" destId="{1E27D58B-C6D3-4D9A-A1C4-D182F740C867}" srcOrd="0" destOrd="0" presId="urn:microsoft.com/office/officeart/2018/2/layout/IconVerticalSolidList"/>
    <dgm:cxn modelId="{DE1F7BEF-6AE0-478B-9535-CC19898A0A33}" type="presParOf" srcId="{2C80C1D2-F0DE-49FB-A41A-43A6E7B7681D}" destId="{8DAA2FF3-7934-4BA2-B719-25A5EF3A71CF}" srcOrd="1" destOrd="0" presId="urn:microsoft.com/office/officeart/2018/2/layout/IconVerticalSolidList"/>
    <dgm:cxn modelId="{D571D160-AC60-491E-92BC-DB114B6A4CAB}" type="presParOf" srcId="{2C80C1D2-F0DE-49FB-A41A-43A6E7B7681D}" destId="{A412F7D9-770E-48B6-8BE9-EC2677A70564}" srcOrd="2" destOrd="0" presId="urn:microsoft.com/office/officeart/2018/2/layout/IconVerticalSolidList"/>
    <dgm:cxn modelId="{78F9558F-820D-44CA-93A3-2A553DB94458}" type="presParOf" srcId="{2C80C1D2-F0DE-49FB-A41A-43A6E7B7681D}" destId="{328D619B-F17C-4C8D-A562-5DCAB6D737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246E-A4AE-4C22-98CB-037799E7C593}">
      <dsp:nvSpPr>
        <dsp:cNvPr id="0" name=""/>
        <dsp:cNvSpPr/>
      </dsp:nvSpPr>
      <dsp:spPr>
        <a:xfrm>
          <a:off x="2383124" y="1428326"/>
          <a:ext cx="2244513" cy="224451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Code</a:t>
          </a:r>
        </a:p>
      </dsp:txBody>
      <dsp:txXfrm>
        <a:off x="2834371" y="1954092"/>
        <a:ext cx="1342019" cy="1153726"/>
      </dsp:txXfrm>
    </dsp:sp>
    <dsp:sp modelId="{2E87FD3F-C47A-41B8-AD0D-30023F47B43F}">
      <dsp:nvSpPr>
        <dsp:cNvPr id="0" name=""/>
        <dsp:cNvSpPr/>
      </dsp:nvSpPr>
      <dsp:spPr>
        <a:xfrm>
          <a:off x="1077225" y="897805"/>
          <a:ext cx="1632373" cy="1632373"/>
        </a:xfrm>
        <a:prstGeom prst="gear6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Tests</a:t>
          </a:r>
        </a:p>
      </dsp:txBody>
      <dsp:txXfrm>
        <a:off x="1488180" y="1311244"/>
        <a:ext cx="810463" cy="805495"/>
      </dsp:txXfrm>
    </dsp:sp>
    <dsp:sp modelId="{AFB6A5F5-23E8-4641-BE92-9AAA55C15EA2}">
      <dsp:nvSpPr>
        <dsp:cNvPr id="0" name=""/>
        <dsp:cNvSpPr/>
      </dsp:nvSpPr>
      <dsp:spPr>
        <a:xfrm>
          <a:off x="2483512" y="1047803"/>
          <a:ext cx="2760751" cy="2760751"/>
        </a:xfrm>
        <a:prstGeom prst="circularArrow">
          <a:avLst>
            <a:gd name="adj1" fmla="val 4878"/>
            <a:gd name="adj2" fmla="val 312630"/>
            <a:gd name="adj3" fmla="val 3134582"/>
            <a:gd name="adj4" fmla="val 1523234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5C39D-DA6D-416F-83EC-0883629FB55C}">
      <dsp:nvSpPr>
        <dsp:cNvPr id="0" name=""/>
        <dsp:cNvSpPr/>
      </dsp:nvSpPr>
      <dsp:spPr>
        <a:xfrm>
          <a:off x="788135" y="537109"/>
          <a:ext cx="2087397" cy="20873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ACEE2-5A56-49CA-B950-0201338F652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91D6-4682-4DD8-8020-2B122F51F44F}">
      <dsp:nvSpPr>
        <dsp:cNvPr id="0" name=""/>
        <dsp:cNvSpPr/>
      </dsp:nvSpPr>
      <dsp:spPr>
        <a:xfrm>
          <a:off x="493588" y="267901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Few collaborators</a:t>
          </a:r>
        </a:p>
      </dsp:txBody>
      <dsp:txXfrm>
        <a:off x="493588" y="2679010"/>
        <a:ext cx="2889450" cy="720000"/>
      </dsp:txXfrm>
    </dsp:sp>
    <dsp:sp modelId="{44292013-E751-4517-84F6-F7F79A2BA1B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03A29-F660-4B3F-90BC-A525F6917F8D}">
      <dsp:nvSpPr>
        <dsp:cNvPr id="0" name=""/>
        <dsp:cNvSpPr/>
      </dsp:nvSpPr>
      <dsp:spPr>
        <a:xfrm>
          <a:off x="3813075" y="266155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Decision-making points</a:t>
          </a:r>
        </a:p>
      </dsp:txBody>
      <dsp:txXfrm>
        <a:off x="3813075" y="2661557"/>
        <a:ext cx="2889450" cy="720000"/>
      </dsp:txXfrm>
    </dsp:sp>
    <dsp:sp modelId="{A0029793-973F-4FA0-9CB7-0EF4C9B7E65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5C224-8DDC-4152-A5B2-BC4A41582D96}">
      <dsp:nvSpPr>
        <dsp:cNvPr id="0" name=""/>
        <dsp:cNvSpPr/>
      </dsp:nvSpPr>
      <dsp:spPr>
        <a:xfrm>
          <a:off x="7208178" y="266156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“Read-decide-act”</a:t>
          </a:r>
        </a:p>
      </dsp:txBody>
      <dsp:txXfrm>
        <a:off x="7208178" y="2661564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9B63-8C45-4BA0-92A2-22B606E19FC2}">
      <dsp:nvSpPr>
        <dsp:cNvPr id="0" name=""/>
        <dsp:cNvSpPr/>
      </dsp:nvSpPr>
      <dsp:spPr>
        <a:xfrm>
          <a:off x="0" y="816128"/>
          <a:ext cx="572148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Prerequisites for testing the database</a:t>
          </a:r>
        </a:p>
      </dsp:txBody>
      <dsp:txXfrm>
        <a:off x="30442" y="846570"/>
        <a:ext cx="5660600" cy="562726"/>
      </dsp:txXfrm>
    </dsp:sp>
    <dsp:sp modelId="{3BA42DD2-0294-4979-985B-CCAA4E2021B2}">
      <dsp:nvSpPr>
        <dsp:cNvPr id="0" name=""/>
        <dsp:cNvSpPr/>
      </dsp:nvSpPr>
      <dsp:spPr>
        <a:xfrm>
          <a:off x="0" y="1514619"/>
          <a:ext cx="572148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Database testing best practices</a:t>
          </a:r>
        </a:p>
      </dsp:txBody>
      <dsp:txXfrm>
        <a:off x="30442" y="1545061"/>
        <a:ext cx="5660600" cy="562726"/>
      </dsp:txXfrm>
    </dsp:sp>
    <dsp:sp modelId="{76A17C09-07B1-45D4-BC7B-E2F042FBBF1F}">
      <dsp:nvSpPr>
        <dsp:cNvPr id="0" name=""/>
        <dsp:cNvSpPr/>
      </dsp:nvSpPr>
      <dsp:spPr>
        <a:xfrm>
          <a:off x="0" y="2213109"/>
          <a:ext cx="572148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 data life cycle</a:t>
          </a:r>
        </a:p>
      </dsp:txBody>
      <dsp:txXfrm>
        <a:off x="30442" y="2243551"/>
        <a:ext cx="5660600" cy="562726"/>
      </dsp:txXfrm>
    </dsp:sp>
    <dsp:sp modelId="{2FED6DCC-BAEE-440F-B53F-698AFA4919D1}">
      <dsp:nvSpPr>
        <dsp:cNvPr id="0" name=""/>
        <dsp:cNvSpPr/>
      </dsp:nvSpPr>
      <dsp:spPr>
        <a:xfrm>
          <a:off x="0" y="2911599"/>
          <a:ext cx="572148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Managing database transactions in tests</a:t>
          </a:r>
        </a:p>
      </dsp:txBody>
      <dsp:txXfrm>
        <a:off x="30442" y="2942041"/>
        <a:ext cx="5660600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AEB93-2C66-4E4E-B847-28F10D0AF31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158-F7B6-4064-80DC-1CCA27EB26F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72D9-26B2-45BA-B509-6BFA1DD28C7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Output-based testing</a:t>
          </a:r>
        </a:p>
      </dsp:txBody>
      <dsp:txXfrm>
        <a:off x="1941716" y="718"/>
        <a:ext cx="4571887" cy="1681139"/>
      </dsp:txXfrm>
    </dsp:sp>
    <dsp:sp modelId="{0AF87CED-A06B-4527-B792-431FC3EB13B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7843-D453-4E18-B7AE-60EE904D294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AED09-E743-4D62-9772-5C008F1CB52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State-based testing</a:t>
          </a:r>
        </a:p>
      </dsp:txBody>
      <dsp:txXfrm>
        <a:off x="1941716" y="2102143"/>
        <a:ext cx="4571887" cy="1681139"/>
      </dsp:txXfrm>
    </dsp:sp>
    <dsp:sp modelId="{63258C32-698D-4542-980F-9F064756A25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77C41-FC84-416B-9248-50B26E3E399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B082-7A60-4DAA-B971-570D7E8F30C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Communication-based testing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640A4-4961-4B02-873D-943E0E90E6B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A1278-2D1F-42C6-8D81-6D61B17F508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1FDA1-123B-4B58-8312-D8A3000144E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mocks to verify communications between the system under test</a:t>
          </a:r>
        </a:p>
      </dsp:txBody>
      <dsp:txXfrm>
        <a:off x="1429899" y="2442"/>
        <a:ext cx="5083704" cy="1238008"/>
      </dsp:txXfrm>
    </dsp:sp>
    <dsp:sp modelId="{E242DD2A-9475-4F02-A5E0-298C8577FD8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017D9-02E5-4EDE-983C-507EB2F8549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E5442-DB01-4AF8-B01A-2B1B4EA46C1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Preferrable in London school</a:t>
          </a:r>
        </a:p>
      </dsp:txBody>
      <dsp:txXfrm>
        <a:off x="1429899" y="1549953"/>
        <a:ext cx="5083704" cy="1238008"/>
      </dsp:txXfrm>
    </dsp:sp>
    <dsp:sp modelId="{82E1AA68-2350-4537-92D5-AB90D7E1066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9FDC0-2560-4969-9EB7-B6755DBA26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28B1C-1735-44CA-842E-975B49DFEDD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resistance to refactoring</a:t>
          </a:r>
        </a:p>
      </dsp:txBody>
      <dsp:txXfrm>
        <a:off x="1429899" y="3097464"/>
        <a:ext cx="5083704" cy="1238008"/>
      </dsp:txXfrm>
    </dsp:sp>
    <dsp:sp modelId="{1E27D58B-C6D3-4D9A-A1C4-D182F740C86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2FF3-7934-4BA2-B719-25A5EF3A71C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619B-F17C-4C8D-A562-5DCAB6D737B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maintainability cost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84B5-0961-4622-B730-FA27FC41D0F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jewishbooks.blogspot.com/2017/01/bonus-episode-2017-sydney-taylor-book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004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pngall.com/database-png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rown-logs-3142709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6F9CB7-1595-44BE-9D5B-45DBC1F468C4}"/>
              </a:ext>
            </a:extLst>
          </p:cNvPr>
          <p:cNvSpPr txBox="1">
            <a:spLocks/>
          </p:cNvSpPr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Better tests.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Better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704EA-2DB5-4DB6-9509-B8BDBBD2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81050"/>
            <a:ext cx="4942279" cy="6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1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4E7C7-BE36-4176-B8A7-80BA448C0BD1}"/>
              </a:ext>
            </a:extLst>
          </p:cNvPr>
          <p:cNvSpPr txBox="1"/>
          <p:nvPr/>
        </p:nvSpPr>
        <p:spPr>
          <a:xfrm>
            <a:off x="909281" y="532778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sum : 1, 2,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5C2CA-F3A7-4FE1-95D9-3C34D9D1D0E5}"/>
              </a:ext>
            </a:extLst>
          </p:cNvPr>
          <p:cNvSpPr txBox="1"/>
          <p:nvPr/>
        </p:nvSpPr>
        <p:spPr>
          <a:xfrm>
            <a:off x="6850710" y="5327782"/>
            <a:ext cx="3203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sum : 0, 1, 2,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32B2B-6DB8-4ECF-8B74-6245088A96B2}"/>
              </a:ext>
            </a:extLst>
          </p:cNvPr>
          <p:cNvSpPr txBox="1"/>
          <p:nvPr/>
        </p:nvSpPr>
        <p:spPr>
          <a:xfrm>
            <a:off x="3160356" y="6035668"/>
            <a:ext cx="587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number of tests to get 100% branch coverage?</a:t>
            </a:r>
            <a:br>
              <a:rPr lang="en-US" dirty="0"/>
            </a:br>
            <a:r>
              <a:rPr lang="en-US" dirty="0"/>
              <a:t>What is the number of different outcomes?</a:t>
            </a:r>
          </a:p>
        </p:txBody>
      </p:sp>
    </p:spTree>
    <p:extLst>
      <p:ext uri="{BB962C8B-B14F-4D97-AF65-F5344CB8AC3E}">
        <p14:creationId xmlns:p14="http://schemas.microsoft.com/office/powerpoint/2010/main" val="414802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is a fake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metric can ensure that tests verify ALL outcomes of the SUT (assertion-free tests).</a:t>
            </a:r>
          </a:p>
          <a:p>
            <a:pPr marL="0" indent="0">
              <a:buNone/>
            </a:pPr>
            <a:r>
              <a:rPr lang="en-US" dirty="0"/>
              <a:t>No coverage metric considers code paths in external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Tests are code, too. Bad tests increase entropy =&gt; </a:t>
            </a:r>
            <a:r>
              <a:rPr lang="en-US" b="1" dirty="0"/>
              <a:t>it’s better to not write a test than to write a bad test.</a:t>
            </a:r>
          </a:p>
        </p:txBody>
      </p:sp>
    </p:spTree>
    <p:extLst>
      <p:ext uri="{BB962C8B-B14F-4D97-AF65-F5344CB8AC3E}">
        <p14:creationId xmlns:p14="http://schemas.microsoft.com/office/powerpoint/2010/main" val="241873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7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test attributes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from regression (unnoticed bugs – false negative)</a:t>
            </a:r>
          </a:p>
          <a:p>
            <a:r>
              <a:rPr lang="en-US" b="1" dirty="0"/>
              <a:t>Resistance to refactoring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false positive)</a:t>
            </a:r>
            <a:endParaRPr lang="ru-RU" dirty="0"/>
          </a:p>
          <a:p>
            <a:r>
              <a:rPr lang="en-US" dirty="0"/>
              <a:t>Fast feedback (ideally as soon as code is broken)</a:t>
            </a:r>
          </a:p>
          <a:p>
            <a:r>
              <a:rPr lang="en-US" dirty="0"/>
              <a:t>Maintainability (short/clear/easy to run)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7F9-E981-4FEE-8514-FB73E5311AEE}"/>
              </a:ext>
            </a:extLst>
          </p:cNvPr>
          <p:cNvSpPr txBox="1"/>
          <p:nvPr/>
        </p:nvSpPr>
        <p:spPr>
          <a:xfrm>
            <a:off x="838200" y="5388570"/>
            <a:ext cx="835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Which attribute must dominate at the project start?</a:t>
            </a:r>
          </a:p>
          <a:p>
            <a:r>
              <a:rPr lang="en-US" dirty="0"/>
              <a:t>* Why does resistance to refactoring become important as time goes on?</a:t>
            </a:r>
          </a:p>
          <a:p>
            <a:r>
              <a:rPr lang="en-US" dirty="0"/>
              <a:t>* Which type of project can do not take care of </a:t>
            </a:r>
            <a:r>
              <a:rPr lang="en-US" dirty="0" err="1"/>
              <a:t>RtR</a:t>
            </a:r>
            <a:r>
              <a:rPr lang="en-US" dirty="0"/>
              <a:t> attribute?</a:t>
            </a:r>
          </a:p>
        </p:txBody>
      </p:sp>
    </p:spTree>
    <p:extLst>
      <p:ext uri="{BB962C8B-B14F-4D97-AF65-F5344CB8AC3E}">
        <p14:creationId xmlns:p14="http://schemas.microsoft.com/office/powerpoint/2010/main" val="348310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to refactoring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Case:</a:t>
            </a:r>
            <a:r>
              <a:rPr lang="en-US" dirty="0"/>
              <a:t> failed tests after refactoring – false alarm or </a:t>
            </a:r>
            <a:r>
              <a:rPr lang="en-US" b="1" dirty="0"/>
              <a:t>false positive</a:t>
            </a:r>
            <a:endParaRPr lang="en-US" dirty="0"/>
          </a:p>
          <a:p>
            <a:r>
              <a:rPr lang="en-US" dirty="0"/>
              <a:t>Test fragility: it should not matter how the SUT generates the result, if result is correct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</a:t>
            </a:r>
            <a:r>
              <a:rPr lang="en-US" b="1" dirty="0"/>
              <a:t>cover observable result </a:t>
            </a:r>
            <a:r>
              <a:rPr lang="en-US" dirty="0"/>
              <a:t>by test asserts, </a:t>
            </a:r>
            <a:r>
              <a:rPr lang="en-US" b="1" dirty="0"/>
              <a:t>DO NOT couple </a:t>
            </a:r>
            <a:r>
              <a:rPr lang="en-US" dirty="0"/>
              <a:t>test to the SUT’s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203900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9FEF-10B3-4383-B881-EC5EFD79771D}"/>
              </a:ext>
            </a:extLst>
          </p:cNvPr>
          <p:cNvSpPr txBox="1"/>
          <p:nvPr/>
        </p:nvSpPr>
        <p:spPr>
          <a:xfrm>
            <a:off x="838200" y="5747532"/>
            <a:ext cx="762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What does protect code against inconsistencies (invariant violations)?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EA43B-302B-4B4D-B8B6-66C794990989}"/>
              </a:ext>
            </a:extLst>
          </p:cNvPr>
          <p:cNvSpPr txBox="1"/>
          <p:nvPr/>
        </p:nvSpPr>
        <p:spPr>
          <a:xfrm>
            <a:off x="714103" y="2000016"/>
            <a:ext cx="103189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Method meets one of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an immediate connection to one of the client’s goals (all invariant conditions are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Incur a side effect in an out-of-process dependency that is visible to external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0623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FB9E7-8B28-4069-8787-8BE9914A281C}"/>
              </a:ext>
            </a:extLst>
          </p:cNvPr>
          <p:cNvSpPr txBox="1"/>
          <p:nvPr/>
        </p:nvSpPr>
        <p:spPr>
          <a:xfrm>
            <a:off x="1978088" y="884577"/>
            <a:ext cx="84535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SystemUnderTestClass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SendGreetingEmail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userRepository.Read(userId);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emailSender.SendEmail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04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API &amp; Observable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3A4D-0844-4E92-93D6-B7F84000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476"/>
            <a:ext cx="10421792" cy="3310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9FEF-10B3-4383-B881-EC5EFD79771D}"/>
              </a:ext>
            </a:extLst>
          </p:cNvPr>
          <p:cNvSpPr txBox="1"/>
          <p:nvPr/>
        </p:nvSpPr>
        <p:spPr>
          <a:xfrm>
            <a:off x="838200" y="5747532"/>
            <a:ext cx="668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Public API and YAGNI</a:t>
            </a:r>
          </a:p>
          <a:p>
            <a:r>
              <a:rPr lang="en-US" sz="2000" dirty="0"/>
              <a:t>* Does well-designed API affect unit tests quality?</a:t>
            </a:r>
          </a:p>
          <a:p>
            <a:r>
              <a:rPr lang="en-US" sz="2000" dirty="0"/>
              <a:t>* What can be a reason of </a:t>
            </a:r>
            <a:r>
              <a:rPr lang="en-US" sz="2000" b="1" dirty="0"/>
              <a:t>//Act</a:t>
            </a:r>
            <a:r>
              <a:rPr lang="en-US" sz="2000" dirty="0"/>
              <a:t>-section with 2+ lines of code?</a:t>
            </a:r>
          </a:p>
        </p:txBody>
      </p:sp>
    </p:spTree>
    <p:extLst>
      <p:ext uri="{BB962C8B-B14F-4D97-AF65-F5344CB8AC3E}">
        <p14:creationId xmlns:p14="http://schemas.microsoft.com/office/powerpoint/2010/main" val="75752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4901-A4EB-4085-9FD7-27DF7D2C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Hexagonal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93BAA-5CA9-4A97-8261-FD8F6A9CDB70}"/>
              </a:ext>
            </a:extLst>
          </p:cNvPr>
          <p:cNvSpPr txBox="1"/>
          <p:nvPr/>
        </p:nvSpPr>
        <p:spPr>
          <a:xfrm>
            <a:off x="4475748" y="209320"/>
            <a:ext cx="7716251" cy="21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* Which layer is a set of business use cases?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* Which separation of concerns is emphasized here? (1)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* How to illustrate one-way flow of dependencies? (2)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* Which line dictates how external systems communicate with the system?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DDD68-1B2F-4761-970D-247B9AFB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6" y="3120825"/>
            <a:ext cx="10575767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95F-30D8-4E0F-93F9-A343FB07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B202A-CCE4-403C-87B9-88B731A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79" y="365125"/>
            <a:ext cx="8344042" cy="5245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4A890-152C-44B8-B5E9-915445A574C4}"/>
              </a:ext>
            </a:extLst>
          </p:cNvPr>
          <p:cNvSpPr txBox="1"/>
          <p:nvPr/>
        </p:nvSpPr>
        <p:spPr>
          <a:xfrm>
            <a:off x="424280" y="5846544"/>
            <a:ext cx="1055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Should we examine intra-communications between classes inside our system? </a:t>
            </a:r>
          </a:p>
          <a:p>
            <a:r>
              <a:rPr lang="en-US" dirty="0"/>
              <a:t>* Inter-system communications of external system accessible only for your app are implementation details too.</a:t>
            </a:r>
          </a:p>
        </p:txBody>
      </p:sp>
    </p:spTree>
    <p:extLst>
      <p:ext uri="{BB962C8B-B14F-4D97-AF65-F5344CB8AC3E}">
        <p14:creationId xmlns:p14="http://schemas.microsoft.com/office/powerpoint/2010/main" val="1937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ACB75-E746-48BB-AB69-C88A9D5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CBC0-FD52-43CC-9999-E58FFB00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Unit test criteria</a:t>
            </a:r>
          </a:p>
          <a:p>
            <a:r>
              <a:rPr lang="en-US" sz="2000" dirty="0"/>
              <a:t>Great test attributes</a:t>
            </a:r>
          </a:p>
          <a:p>
            <a:r>
              <a:rPr lang="en-US" sz="2000" dirty="0"/>
              <a:t>Dependencies</a:t>
            </a:r>
          </a:p>
          <a:p>
            <a:r>
              <a:rPr lang="en-US" sz="2000" dirty="0"/>
              <a:t>Valuable test</a:t>
            </a:r>
          </a:p>
          <a:p>
            <a:r>
              <a:rPr lang="en-US" sz="2000" dirty="0"/>
              <a:t>Integration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FD6EA-43A2-4B6D-963E-8A91CD7D6AEE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Antipatterns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Testing database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Styles of unit testing</a:t>
            </a:r>
          </a:p>
        </p:txBody>
      </p:sp>
    </p:spTree>
    <p:extLst>
      <p:ext uri="{BB962C8B-B14F-4D97-AF65-F5344CB8AC3E}">
        <p14:creationId xmlns:p14="http://schemas.microsoft.com/office/powerpoint/2010/main" val="1416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41" y="1825625"/>
            <a:ext cx="55583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bugs found</a:t>
            </a:r>
            <a:br>
              <a:rPr lang="en-US" dirty="0"/>
            </a:br>
            <a:r>
              <a:rPr lang="en-US" dirty="0"/>
              <a:t>------------------------------</a:t>
            </a:r>
            <a:br>
              <a:rPr lang="en-US" dirty="0"/>
            </a:br>
            <a:r>
              <a:rPr lang="en-US" dirty="0"/>
              <a:t>Number of false alarms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Test accuracy</a:t>
            </a:r>
            <a:r>
              <a:rPr lang="en-US" dirty="0"/>
              <a:t>    </a:t>
            </a:r>
            <a:r>
              <a:rPr lang="en-US" sz="4800" dirty="0"/>
              <a:t>=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4996-AC07-4C11-8C60-617EDE056E04}"/>
              </a:ext>
            </a:extLst>
          </p:cNvPr>
          <p:cNvSpPr txBox="1"/>
          <p:nvPr/>
        </p:nvSpPr>
        <p:spPr>
          <a:xfrm>
            <a:off x="838200" y="4904336"/>
            <a:ext cx="9899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 test is accurate insofar as it generates a strong signal (can find bugs) with as little noise (false alarms) as possible.</a:t>
            </a:r>
          </a:p>
        </p:txBody>
      </p:sp>
    </p:spTree>
    <p:extLst>
      <p:ext uri="{BB962C8B-B14F-4D97-AF65-F5344CB8AC3E}">
        <p14:creationId xmlns:p14="http://schemas.microsoft.com/office/powerpoint/2010/main" val="54517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Test’s score</a:t>
            </a:r>
            <a:endParaRPr lang="ru-RU" sz="5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972D237A-D2D6-4835-B710-C1663F2FC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be valuable, the test needs to score at least something in all</a:t>
            </a:r>
          </a:p>
          <a:p>
            <a:pPr marL="0" indent="0">
              <a:buNone/>
            </a:pPr>
            <a:r>
              <a:rPr lang="en-US" dirty="0"/>
              <a:t>four 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Score = </a:t>
            </a:r>
            <a:r>
              <a:rPr lang="en-US" i="1" dirty="0" err="1"/>
              <a:t>PfR</a:t>
            </a:r>
            <a:r>
              <a:rPr lang="en-US" i="1" dirty="0"/>
              <a:t> * </a:t>
            </a:r>
            <a:r>
              <a:rPr lang="en-US" i="1" dirty="0" err="1"/>
              <a:t>RtR</a:t>
            </a:r>
            <a:r>
              <a:rPr lang="en-US" i="1" dirty="0"/>
              <a:t> * FF * M</a:t>
            </a:r>
          </a:p>
          <a:p>
            <a:pPr marL="0" indent="0">
              <a:buNone/>
            </a:pPr>
            <a:r>
              <a:rPr lang="en-US" i="1" dirty="0"/>
              <a:t>                                                                    0 &lt;= any attribute &lt;= 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3147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Protection from Regression (</a:t>
            </a:r>
            <a:r>
              <a:rPr lang="en-US" i="1" dirty="0"/>
              <a:t>how </a:t>
            </a:r>
            <a:r>
              <a:rPr lang="en-US" b="1" i="1" dirty="0"/>
              <a:t>good</a:t>
            </a:r>
            <a:r>
              <a:rPr lang="en-US" i="1" dirty="0"/>
              <a:t> is protection?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Resistance to Refactoring (</a:t>
            </a:r>
            <a:r>
              <a:rPr lang="en-US" i="1" dirty="0"/>
              <a:t>how </a:t>
            </a:r>
            <a:r>
              <a:rPr lang="en-US" b="1" i="1" dirty="0"/>
              <a:t>cheap</a:t>
            </a:r>
            <a:r>
              <a:rPr lang="en-US" i="1" dirty="0"/>
              <a:t> is maintenance?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Fast Feedback  (</a:t>
            </a:r>
            <a:r>
              <a:rPr lang="en-US" i="1" dirty="0"/>
              <a:t>how </a:t>
            </a:r>
            <a:r>
              <a:rPr lang="en-US" b="1" i="1" dirty="0"/>
              <a:t>fast</a:t>
            </a:r>
            <a:r>
              <a:rPr lang="en-US" i="1" dirty="0"/>
              <a:t> your test suite is?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2 of 3 </a:t>
            </a:r>
            <a:r>
              <a:rPr lang="en-US" dirty="0"/>
              <a:t>(mutually exclusive, like ‘good / fast / cheap’)</a:t>
            </a:r>
          </a:p>
        </p:txBody>
      </p:sp>
    </p:spTree>
    <p:extLst>
      <p:ext uri="{BB962C8B-B14F-4D97-AF65-F5344CB8AC3E}">
        <p14:creationId xmlns:p14="http://schemas.microsoft.com/office/powerpoint/2010/main" val="228387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715" y="741405"/>
            <a:ext cx="8806740" cy="5435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054A5-4175-43F4-92E4-C59AC211ECFB}"/>
              </a:ext>
            </a:extLst>
          </p:cNvPr>
          <p:cNvSpPr txBox="1"/>
          <p:nvPr/>
        </p:nvSpPr>
        <p:spPr>
          <a:xfrm>
            <a:off x="1754155" y="1618483"/>
            <a:ext cx="302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mostly a binary choice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* How does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affect 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FAC-39BA-46A0-BD59-7ADD1BD55B99}"/>
              </a:ext>
            </a:extLst>
          </p:cNvPr>
          <p:cNvSpPr txBox="1"/>
          <p:nvPr/>
        </p:nvSpPr>
        <p:spPr>
          <a:xfrm>
            <a:off x="936886" y="5092442"/>
            <a:ext cx="264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* How does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affect FF?</a:t>
            </a:r>
          </a:p>
        </p:txBody>
      </p:sp>
    </p:spTree>
    <p:extLst>
      <p:ext uri="{BB962C8B-B14F-4D97-AF65-F5344CB8AC3E}">
        <p14:creationId xmlns:p14="http://schemas.microsoft.com/office/powerpoint/2010/main" val="2343034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702" y="378940"/>
            <a:ext cx="7636475" cy="6169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070" y="378940"/>
            <a:ext cx="27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Edge cases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3A0A4-06CB-42E1-ACA1-0834BAED5625}"/>
              </a:ext>
            </a:extLst>
          </p:cNvPr>
          <p:cNvSpPr txBox="1"/>
          <p:nvPr/>
        </p:nvSpPr>
        <p:spPr>
          <a:xfrm>
            <a:off x="605070" y="5875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* Ideal test is unreachable. Trade-offs are needed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5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98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429E8-1243-490A-BC0D-4324E8B74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9" r="-2" b="1271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Test Automation Concepts</a:t>
            </a:r>
            <a:endParaRPr lang="ru-RU" sz="3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/>
              <a:t>Test Pyramid</a:t>
            </a:r>
          </a:p>
          <a:p>
            <a:r>
              <a:rPr lang="en-US" sz="2000" dirty="0"/>
              <a:t>White-box vs black-box</a:t>
            </a:r>
            <a:endParaRPr lang="ru-RU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5D54BF-196E-498F-BD52-195BB824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9" y="4278338"/>
            <a:ext cx="4413385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84428"/>
          </a:xfrm>
        </p:spPr>
        <p:txBody>
          <a:bodyPr anchor="b">
            <a:normAutofit/>
          </a:bodyPr>
          <a:lstStyle/>
          <a:p>
            <a:r>
              <a:rPr lang="en-US" sz="5000" dirty="0"/>
              <a:t>Test Pyramid</a:t>
            </a:r>
            <a:endParaRPr lang="ru-RU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Concept which advocates for a certain ratio of different tests in the test suite</a:t>
            </a:r>
            <a:endParaRPr lang="ru-RU" sz="2200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514BAAA-7AE9-4EFA-A9C3-F5670F95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7513"/>
            <a:ext cx="6903720" cy="55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572" y="650789"/>
            <a:ext cx="7618483" cy="56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End-to-end tests</a:t>
            </a:r>
            <a:r>
              <a:rPr lang="en-US" dirty="0"/>
              <a:t> are ~ </a:t>
            </a:r>
            <a:r>
              <a:rPr lang="en-US" b="1" dirty="0"/>
              <a:t>100% assurance from regressions</a:t>
            </a:r>
            <a:r>
              <a:rPr lang="en-US" dirty="0"/>
              <a:t>. But they are almost </a:t>
            </a:r>
            <a:r>
              <a:rPr lang="en-US" b="1" dirty="0"/>
              <a:t>as slow as a user </a:t>
            </a:r>
            <a:r>
              <a:rPr lang="en-US" dirty="0"/>
              <a:t>and lack </a:t>
            </a:r>
            <a:r>
              <a:rPr lang="en-US" b="1" dirty="0"/>
              <a:t>maintainability</a:t>
            </a:r>
            <a:r>
              <a:rPr lang="en-US" dirty="0"/>
              <a:t>. And hence their count is </a:t>
            </a:r>
            <a:r>
              <a:rPr lang="en-US" b="1" dirty="0"/>
              <a:t>limited </a:t>
            </a:r>
            <a:r>
              <a:rPr lang="en-US" dirty="0"/>
              <a:t>to the most critical functionality where other types of tests are useless</a:t>
            </a:r>
          </a:p>
          <a:p>
            <a:endParaRPr lang="en-US" dirty="0"/>
          </a:p>
          <a:p>
            <a:r>
              <a:rPr lang="en-US" i="1" dirty="0"/>
              <a:t>Unit tests</a:t>
            </a:r>
            <a:r>
              <a:rPr lang="en-US" dirty="0"/>
              <a:t> are fast, so you can have them </a:t>
            </a:r>
            <a:r>
              <a:rPr lang="en-US" b="1" dirty="0"/>
              <a:t>unlimited</a:t>
            </a:r>
            <a:r>
              <a:rPr lang="en-US" dirty="0"/>
              <a:t> count</a:t>
            </a:r>
          </a:p>
          <a:p>
            <a:endParaRPr lang="en-US" dirty="0"/>
          </a:p>
          <a:p>
            <a:r>
              <a:rPr lang="en-US" i="1" dirty="0"/>
              <a:t>Integration tests</a:t>
            </a:r>
            <a:r>
              <a:rPr lang="en-US" dirty="0"/>
              <a:t> are somewhere </a:t>
            </a:r>
            <a:r>
              <a:rPr lang="en-US" b="1" dirty="0"/>
              <a:t>between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638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EB82B-FBAD-4E76-8D00-BCB41A8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To test or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90B4-1809-4289-B5C1-12003919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94560"/>
            <a:ext cx="4048344" cy="3811924"/>
          </a:xfrm>
        </p:spPr>
        <p:txBody>
          <a:bodyPr>
            <a:normAutofit/>
          </a:bodyPr>
          <a:lstStyle/>
          <a:p>
            <a:r>
              <a:rPr lang="en-US" sz="1700" dirty="0"/>
              <a:t>That is NOT a question now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b="1" dirty="0"/>
              <a:t>HOW to write valuable test with low cost?  –  </a:t>
            </a:r>
            <a:r>
              <a:rPr lang="en-US" sz="1700" b="1" i="1" dirty="0"/>
              <a:t>Not easy, code design knowledges needed</a:t>
            </a:r>
          </a:p>
          <a:p>
            <a:pPr marL="0" indent="0">
              <a:buNone/>
            </a:pPr>
            <a:endParaRPr lang="en-US" sz="1700" b="1" i="1" dirty="0"/>
          </a:p>
          <a:p>
            <a:r>
              <a:rPr lang="en-US" sz="1700" b="1" dirty="0"/>
              <a:t>HOW to recognize a valuable test? - </a:t>
            </a:r>
            <a:r>
              <a:rPr lang="en-US" sz="1700" b="1" i="1" dirty="0"/>
              <a:t>Easy</a:t>
            </a:r>
          </a:p>
          <a:p>
            <a:endParaRPr lang="en-US" sz="1700" b="1" dirty="0"/>
          </a:p>
          <a:p>
            <a:endParaRPr lang="en-US" sz="1700" b="1" dirty="0"/>
          </a:p>
          <a:p>
            <a:pPr marL="0" indent="0">
              <a:buNone/>
            </a:pPr>
            <a:r>
              <a:rPr lang="en-US" sz="1700" dirty="0"/>
              <a:t>* Which value does test provide?</a:t>
            </a:r>
          </a:p>
          <a:p>
            <a:pPr marL="0" indent="0">
              <a:buNone/>
            </a:pPr>
            <a:r>
              <a:rPr lang="en-US" sz="1700" dirty="0"/>
              <a:t>* Test’s cost.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05591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Black and white boxes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Black-box tests derive from specification &amp; requirements =&gt; observable behavior is tested</a:t>
            </a:r>
          </a:p>
          <a:p>
            <a:r>
              <a:rPr lang="en-US" sz="2400" dirty="0"/>
              <a:t>White-box tests derive from source code =&gt; tricky cases can be found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 Are black tests a subset of white tests?</a:t>
            </a:r>
          </a:p>
          <a:p>
            <a:pPr marL="0" indent="0">
              <a:buNone/>
            </a:pPr>
            <a:r>
              <a:rPr lang="en-US" sz="2400" dirty="0"/>
              <a:t>* </a:t>
            </a:r>
            <a:r>
              <a:rPr lang="en-US" sz="2400" b="1" dirty="0"/>
              <a:t>TIP</a:t>
            </a:r>
            <a:r>
              <a:rPr lang="en-US" sz="2400" dirty="0"/>
              <a:t>: start from black-box testing. Use white-box testing when analyzing the tests. Code coverage tools can show uncovered branches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475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box does …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protect better from regressions?</a:t>
            </a:r>
          </a:p>
          <a:p>
            <a:r>
              <a:rPr lang="en-US" dirty="0"/>
              <a:t>… provide better resistance to refactoring?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5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4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*By isolation levels:</a:t>
            </a:r>
            <a:endParaRPr lang="en-US" dirty="0"/>
          </a:p>
          <a:p>
            <a:r>
              <a:rPr lang="en-US" dirty="0"/>
              <a:t>Shared/private</a:t>
            </a:r>
          </a:p>
          <a:p>
            <a:r>
              <a:rPr lang="en-US" dirty="0"/>
              <a:t>Private: mutable/immutable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Volatile (nondeterministic or need some system pre-setup)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0A9D9-EC53-4CE4-8E69-4D8DA9345B97}"/>
              </a:ext>
            </a:extLst>
          </p:cNvPr>
          <p:cNvSpPr txBox="1"/>
          <p:nvPr/>
        </p:nvSpPr>
        <p:spPr>
          <a:xfrm>
            <a:off x="838200" y="5807631"/>
            <a:ext cx="48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Is database shared or private dependency?</a:t>
            </a:r>
          </a:p>
        </p:txBody>
      </p:sp>
    </p:spTree>
    <p:extLst>
      <p:ext uri="{BB962C8B-B14F-4D97-AF65-F5344CB8AC3E}">
        <p14:creationId xmlns:p14="http://schemas.microsoft.com/office/powerpoint/2010/main" val="406844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(or Chicago, or Detroit) – substitutes </a:t>
            </a:r>
            <a:r>
              <a:rPr lang="en-US" dirty="0">
                <a:solidFill>
                  <a:srgbClr val="00B05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shared</a:t>
            </a:r>
            <a:r>
              <a:rPr lang="en-US" dirty="0"/>
              <a:t> dependencies. </a:t>
            </a:r>
            <a:r>
              <a:rPr lang="en-US" b="1" dirty="0"/>
              <a:t>Isolates unit test from another unit test</a:t>
            </a:r>
            <a:r>
              <a:rPr lang="en-US" dirty="0"/>
              <a:t>. Bonus: run tests in parallel</a:t>
            </a:r>
          </a:p>
          <a:p>
            <a:r>
              <a:rPr lang="en-US" dirty="0"/>
              <a:t>London – Classic approach + </a:t>
            </a:r>
            <a:r>
              <a:rPr lang="en-US" dirty="0">
                <a:solidFill>
                  <a:srgbClr val="00B050"/>
                </a:solidFill>
              </a:rPr>
              <a:t>mutable</a:t>
            </a:r>
            <a:r>
              <a:rPr lang="en-US" dirty="0"/>
              <a:t> dependencies are substituted. </a:t>
            </a:r>
            <a:r>
              <a:rPr lang="en-US" b="1" dirty="0"/>
              <a:t>The highest unit isolation from another code</a:t>
            </a:r>
            <a:r>
              <a:rPr lang="en-US" dirty="0"/>
              <a:t>. Bonus: better granularity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A1E01-B870-4EF3-98F7-C17E1AE3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9890"/>
            <a:ext cx="10449308" cy="15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0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2657-2025-4082-83AB-EC6A156E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83" y="286439"/>
            <a:ext cx="7664062" cy="61887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153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21A7-353A-4F91-A01B-A7A2DE18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vs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30C1-E06D-4866-BE3F-F7E68FD3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What does define a size of code under test (unit)?</a:t>
            </a:r>
          </a:p>
          <a:p>
            <a:pPr marL="0" indent="0">
              <a:buNone/>
            </a:pPr>
            <a:r>
              <a:rPr lang="en-US" dirty="0"/>
              <a:t> – </a:t>
            </a:r>
            <a:r>
              <a:rPr lang="en-US" i="1" dirty="0"/>
              <a:t>Isolation approach</a:t>
            </a:r>
          </a:p>
          <a:p>
            <a:r>
              <a:rPr lang="en-US" b="1" dirty="0"/>
              <a:t>Is system under test the same as code under test?</a:t>
            </a:r>
          </a:p>
          <a:p>
            <a:pPr marL="0" indent="0">
              <a:buNone/>
            </a:pPr>
            <a:r>
              <a:rPr lang="en-US" dirty="0"/>
              <a:t> – </a:t>
            </a:r>
            <a:r>
              <a:rPr lang="en-US" i="1" dirty="0"/>
              <a:t>No. SUT is an instance of class (C#, Java) – owner of method under test. Code under test is all code (with libraries) executed on test run</a:t>
            </a:r>
          </a:p>
          <a:p>
            <a:r>
              <a:rPr lang="en-US" b="1" dirty="0"/>
              <a:t>Is class under test the same as system under test?</a:t>
            </a:r>
          </a:p>
          <a:p>
            <a:pPr marL="0" indent="0">
              <a:buNone/>
            </a:pPr>
            <a:r>
              <a:rPr lang="en-US" dirty="0"/>
              <a:t> – </a:t>
            </a:r>
            <a:r>
              <a:rPr lang="en-US" i="1" dirty="0"/>
              <a:t>No. Sample: JS</a:t>
            </a:r>
          </a:p>
          <a:p>
            <a:r>
              <a:rPr lang="en-US" dirty="0"/>
              <a:t>Classical school is good in its treatment of intra-system communications</a:t>
            </a:r>
          </a:p>
          <a:p>
            <a:r>
              <a:rPr lang="en-US" dirty="0"/>
              <a:t>London school is good for inter-system communications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14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*By interaction types between the SUT and its dependencies: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Stubs</a:t>
            </a:r>
            <a:r>
              <a:rPr lang="en-US" dirty="0"/>
              <a:t> – for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incoming</a:t>
            </a:r>
            <a:r>
              <a:rPr lang="en-US" dirty="0"/>
              <a:t> interactions, </a:t>
            </a:r>
            <a:r>
              <a:rPr lang="en-US" b="1" dirty="0"/>
              <a:t>only</a:t>
            </a:r>
            <a:r>
              <a:rPr lang="en-US" dirty="0"/>
              <a:t> help </a:t>
            </a:r>
            <a:r>
              <a:rPr lang="en-US" b="1" dirty="0"/>
              <a:t>to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Mocks</a:t>
            </a:r>
            <a:r>
              <a:rPr lang="ru-RU" dirty="0"/>
              <a:t> –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outcoming</a:t>
            </a:r>
            <a:r>
              <a:rPr lang="en-US" b="1" dirty="0"/>
              <a:t> </a:t>
            </a:r>
            <a:r>
              <a:rPr lang="en-US" dirty="0"/>
              <a:t>interactions, help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examine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55CB4E-4BA7-4937-8473-5FCD66A019F2}"/>
              </a:ext>
            </a:extLst>
          </p:cNvPr>
          <p:cNvSpPr/>
          <p:nvPr/>
        </p:nvSpPr>
        <p:spPr>
          <a:xfrm>
            <a:off x="4822371" y="4855028"/>
            <a:ext cx="1436917" cy="1183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83C6C-62F2-4C4B-B5D5-8EFE3048C5A6}"/>
              </a:ext>
            </a:extLst>
          </p:cNvPr>
          <p:cNvSpPr/>
          <p:nvPr/>
        </p:nvSpPr>
        <p:spPr>
          <a:xfrm>
            <a:off x="7532915" y="4855026"/>
            <a:ext cx="1436917" cy="11833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ADF32-897F-416E-BCDF-2D89BDBD45D4}"/>
              </a:ext>
            </a:extLst>
          </p:cNvPr>
          <p:cNvSpPr/>
          <p:nvPr/>
        </p:nvSpPr>
        <p:spPr>
          <a:xfrm>
            <a:off x="2111827" y="4855027"/>
            <a:ext cx="1436917" cy="11833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789E2-B6D6-46B4-9B96-07585520550F}"/>
              </a:ext>
            </a:extLst>
          </p:cNvPr>
          <p:cNvCxnSpPr>
            <a:cxnSpLocks/>
          </p:cNvCxnSpPr>
          <p:nvPr/>
        </p:nvCxnSpPr>
        <p:spPr>
          <a:xfrm>
            <a:off x="3668486" y="5446697"/>
            <a:ext cx="1045028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7C86B5-60F5-4692-B295-1957AFFB1EF4}"/>
              </a:ext>
            </a:extLst>
          </p:cNvPr>
          <p:cNvCxnSpPr>
            <a:cxnSpLocks/>
          </p:cNvCxnSpPr>
          <p:nvPr/>
        </p:nvCxnSpPr>
        <p:spPr>
          <a:xfrm>
            <a:off x="6379028" y="5250754"/>
            <a:ext cx="10450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51B75E-767D-4676-9CE7-F1331F7563EE}"/>
              </a:ext>
            </a:extLst>
          </p:cNvPr>
          <p:cNvCxnSpPr/>
          <p:nvPr/>
        </p:nvCxnSpPr>
        <p:spPr>
          <a:xfrm flipH="1">
            <a:off x="6428014" y="5671457"/>
            <a:ext cx="947056" cy="0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1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thoughts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Maximize resistance to refactoring</a:t>
            </a:r>
            <a:r>
              <a:rPr lang="en-US" dirty="0"/>
              <a:t> (minimize </a:t>
            </a:r>
            <a:r>
              <a:rPr lang="en-US" b="1" dirty="0"/>
              <a:t>false positives </a:t>
            </a:r>
            <a:r>
              <a:rPr lang="en-US" dirty="0"/>
              <a:t>and redundant test changes)</a:t>
            </a:r>
          </a:p>
          <a:p>
            <a:r>
              <a:rPr lang="en-US" dirty="0"/>
              <a:t>Stub </a:t>
            </a:r>
            <a:r>
              <a:rPr lang="en-US" b="1" dirty="0"/>
              <a:t>emulates incoming interactions </a:t>
            </a:r>
            <a:r>
              <a:rPr lang="en-US" dirty="0"/>
              <a:t>which are not observable behavior =&gt; stub emulates </a:t>
            </a:r>
            <a:r>
              <a:rPr lang="en-US" b="1" dirty="0"/>
              <a:t>implementation detail </a:t>
            </a:r>
            <a:r>
              <a:rPr lang="en-US" dirty="0"/>
              <a:t>=&gt; </a:t>
            </a:r>
            <a:r>
              <a:rPr lang="en-US" b="1" dirty="0">
                <a:solidFill>
                  <a:srgbClr val="C00000"/>
                </a:solidFill>
              </a:rPr>
              <a:t>do not assert interactions with stub</a:t>
            </a:r>
            <a:r>
              <a:rPr lang="en-US" dirty="0"/>
              <a:t>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Assert only outcoming interactions (observable behavior) with mocks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* Over specification</a:t>
            </a:r>
            <a:r>
              <a:rPr lang="en-US" dirty="0"/>
              <a:t> – verifying behavior that is not a part of final result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8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Command/query separation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Statement</a:t>
            </a:r>
            <a:r>
              <a:rPr lang="en-US" dirty="0"/>
              <a:t>: Every method must be a command or query whenever it is possible</a:t>
            </a:r>
          </a:p>
          <a:p>
            <a:r>
              <a:rPr lang="en-US" b="1" dirty="0"/>
              <a:t>Command</a:t>
            </a:r>
            <a:r>
              <a:rPr lang="en-US" dirty="0"/>
              <a:t> has side effect and </a:t>
            </a:r>
            <a:r>
              <a:rPr lang="en-US"/>
              <a:t>returns nothing</a:t>
            </a:r>
            <a:endParaRPr lang="en-US" dirty="0"/>
          </a:p>
          <a:p>
            <a:r>
              <a:rPr lang="en-US" b="1" dirty="0"/>
              <a:t>Query</a:t>
            </a:r>
            <a:r>
              <a:rPr lang="en-US" dirty="0"/>
              <a:t> is side effect free, but returns a value (asking a question doesn’t change an answer)</a:t>
            </a:r>
          </a:p>
          <a:p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Commands are emulated by mocks and examined by asserts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Queries are emulated by stubs and not examined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19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Goal of automation testing</a:t>
            </a:r>
            <a:endParaRPr lang="ru-RU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6" descr="Laptop Secure">
            <a:extLst>
              <a:ext uri="{FF2B5EF4-FFF2-40B4-BE49-F238E27FC236}">
                <a16:creationId xmlns:a16="http://schemas.microsoft.com/office/drawing/2014/main" id="{8CD97776-9777-42E9-9FED-02985F7CD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Ensuring the application’s correctness</a:t>
            </a:r>
          </a:p>
          <a:p>
            <a:pPr lvl="1"/>
            <a:r>
              <a:rPr lang="en-US" dirty="0"/>
              <a:t>Sustainable project growth: extensibility + maintainability + scalability</a:t>
            </a:r>
          </a:p>
          <a:p>
            <a:pPr lvl="1"/>
            <a:r>
              <a:rPr lang="en-US" dirty="0"/>
              <a:t>To maintain development speed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196826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30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valuable unit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types of code by </a:t>
            </a:r>
            <a:r>
              <a:rPr lang="en-US" i="1" dirty="0"/>
              <a:t>complexity / domain significance / number of collaborators</a:t>
            </a:r>
          </a:p>
          <a:p>
            <a:endParaRPr lang="en-US" i="1" dirty="0"/>
          </a:p>
          <a:p>
            <a:r>
              <a:rPr lang="en-US" dirty="0"/>
              <a:t>Code complexity is defined by the number of decision-making points (if/loop</a:t>
            </a:r>
            <a:r>
              <a:rPr lang="aa-ET" dirty="0"/>
              <a:t> </a:t>
            </a:r>
            <a:r>
              <a:rPr lang="en-US" dirty="0"/>
              <a:t>in the code and libraries)</a:t>
            </a:r>
          </a:p>
          <a:p>
            <a:r>
              <a:rPr lang="en-US" dirty="0"/>
              <a:t>Collaborator – shared or mutable dependency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284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61378-E1CA-4BCD-9B8F-B77B571A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778" y="711579"/>
            <a:ext cx="7502443" cy="5434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30C1D-17A5-47D4-A95B-1DFCF67C0AB1}"/>
              </a:ext>
            </a:extLst>
          </p:cNvPr>
          <p:cNvSpPr txBox="1"/>
          <p:nvPr/>
        </p:nvSpPr>
        <p:spPr>
          <a:xfrm>
            <a:off x="531223" y="1297578"/>
            <a:ext cx="204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Complexity != </a:t>
            </a:r>
            <a:br>
              <a:rPr lang="en-US" dirty="0"/>
            </a:br>
            <a:r>
              <a:rPr lang="en-US" dirty="0"/>
              <a:t>domain significance</a:t>
            </a:r>
          </a:p>
        </p:txBody>
      </p:sp>
    </p:spTree>
    <p:extLst>
      <p:ext uri="{BB962C8B-B14F-4D97-AF65-F5344CB8AC3E}">
        <p14:creationId xmlns:p14="http://schemas.microsoft.com/office/powerpoint/2010/main" val="4074949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55F2-6B62-4C38-8386-ABA0A3EF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9FFA-2F97-464E-A82C-A589D5F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best return on unit testing effort – cover domain model and algorithms</a:t>
            </a:r>
          </a:p>
          <a:p>
            <a:r>
              <a:rPr lang="en-US" dirty="0"/>
              <a:t>Trivial code (</a:t>
            </a:r>
            <a:r>
              <a:rPr lang="en-US" strike="sngStrike" dirty="0"/>
              <a:t>default constructors, properties</a:t>
            </a:r>
            <a:r>
              <a:rPr lang="en-US" dirty="0"/>
              <a:t>) MUST not be tested</a:t>
            </a:r>
          </a:p>
          <a:p>
            <a:r>
              <a:rPr lang="en-US" dirty="0"/>
              <a:t>Controllers – integration tests</a:t>
            </a:r>
          </a:p>
          <a:p>
            <a:r>
              <a:rPr lang="en-US" strike="sngStrike" dirty="0"/>
              <a:t>Overcomplicated code</a:t>
            </a:r>
            <a:r>
              <a:rPr lang="en-US" dirty="0"/>
              <a:t> must be refactored: decrease complexity/domain significance and reduce number of collaborators</a:t>
            </a:r>
          </a:p>
          <a:p>
            <a:r>
              <a:rPr lang="en-US" dirty="0"/>
              <a:t>*What about repositories?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3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FD263-27BC-4AA3-A10A-0608BE3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Humble objects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8F9B-3D11-49BC-8EF6-629104D7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200" dirty="0"/>
              <a:t>MVC – Controller</a:t>
            </a:r>
          </a:p>
          <a:p>
            <a:r>
              <a:rPr lang="en-US" sz="2200" dirty="0"/>
              <a:t>MVP – Presenter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 For DDD it is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B6E9-A15C-424C-8C89-5D46D4E6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8" y="347189"/>
            <a:ext cx="5346189" cy="279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8FDF0-4CC5-4910-B27E-547C068F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98" y="4053838"/>
            <a:ext cx="5346189" cy="2485976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3E9B4ED-337F-4DE8-854D-DA1D34E02264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6406898" y="1743880"/>
            <a:ext cx="12700" cy="3552945"/>
          </a:xfrm>
          <a:prstGeom prst="curvedConnector3">
            <a:avLst>
              <a:gd name="adj1" fmla="val 54342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34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79A-98A7-4278-B0C9-FD7ED18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4D33D-582F-4E14-AF1C-F9857BF4F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37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75C0E0-E755-4604-BADC-D980CB5555C9}"/>
              </a:ext>
            </a:extLst>
          </p:cNvPr>
          <p:cNvSpPr txBox="1"/>
          <p:nvPr/>
        </p:nvSpPr>
        <p:spPr>
          <a:xfrm>
            <a:off x="4714852" y="2246818"/>
            <a:ext cx="27622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Controller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13F80-3211-45A0-8BEB-DE491AE73B6E}"/>
              </a:ext>
            </a:extLst>
          </p:cNvPr>
          <p:cNvSpPr txBox="1"/>
          <p:nvPr/>
        </p:nvSpPr>
        <p:spPr>
          <a:xfrm>
            <a:off x="1591169" y="2255533"/>
            <a:ext cx="2370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Domain testability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4EAB2-A59B-4ECA-B1F3-8BA24D831459}"/>
              </a:ext>
            </a:extLst>
          </p:cNvPr>
          <p:cNvSpPr txBox="1"/>
          <p:nvPr/>
        </p:nvSpPr>
        <p:spPr>
          <a:xfrm>
            <a:off x="8662799" y="2246818"/>
            <a:ext cx="17274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26231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97225-7CE6-4611-8B77-69E4BAE1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46" y="260090"/>
            <a:ext cx="10062508" cy="5919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C595B-B1DD-4C55-AA14-83CD5DCD8D14}"/>
              </a:ext>
            </a:extLst>
          </p:cNvPr>
          <p:cNvSpPr txBox="1"/>
          <p:nvPr/>
        </p:nvSpPr>
        <p:spPr>
          <a:xfrm>
            <a:off x="2970325" y="6179878"/>
            <a:ext cx="640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How to keep controller’s complexity manageable?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472-88BD-426B-A16D-519541CEC28D}"/>
              </a:ext>
            </a:extLst>
          </p:cNvPr>
          <p:cNvSpPr txBox="1"/>
          <p:nvPr/>
        </p:nvSpPr>
        <p:spPr>
          <a:xfrm>
            <a:off x="409301" y="4426224"/>
            <a:ext cx="3522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solidFill>
                  <a:srgbClr val="00B050"/>
                </a:solidFill>
              </a:rPr>
              <a:t>CanExecute</a:t>
            </a:r>
            <a:r>
              <a:rPr lang="en-US" sz="2200" i="1" dirty="0">
                <a:solidFill>
                  <a:srgbClr val="00B050"/>
                </a:solidFill>
              </a:rPr>
              <a:t> / Execute</a:t>
            </a:r>
            <a:r>
              <a:rPr lang="en-US" sz="2200" dirty="0">
                <a:solidFill>
                  <a:srgbClr val="00B050"/>
                </a:solidFill>
              </a:rPr>
              <a:t>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6697-3F9A-4769-B0BC-FA21A906FBAB}"/>
              </a:ext>
            </a:extLst>
          </p:cNvPr>
          <p:cNvSpPr txBox="1"/>
          <p:nvPr/>
        </p:nvSpPr>
        <p:spPr>
          <a:xfrm>
            <a:off x="8260518" y="4426223"/>
            <a:ext cx="1879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B050"/>
                </a:solidFill>
              </a:rPr>
              <a:t>Domain events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FB-50F2-4D67-95E1-BDB08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overcomplicated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26A-F351-44C1-87F9-E912AF2F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should be complex (depth) OR work with many collaborators (width), never both</a:t>
            </a:r>
          </a:p>
          <a:p>
            <a:r>
              <a:rPr lang="en-US" dirty="0"/>
              <a:t>Humble object pattern</a:t>
            </a:r>
          </a:p>
          <a:p>
            <a:r>
              <a:rPr lang="en-US" dirty="0"/>
              <a:t>How to avoid leaking of business logic from the domain model into controllers?</a:t>
            </a:r>
          </a:p>
          <a:p>
            <a:r>
              <a:rPr lang="en-US" dirty="0"/>
              <a:t>How to remove the decision-making responsibility from controller?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It’s easier to test abstractions than the things they abstract</a:t>
            </a:r>
          </a:p>
          <a:p>
            <a:pPr marL="0" indent="0">
              <a:buNone/>
            </a:pPr>
            <a:r>
              <a:rPr lang="en-US" dirty="0"/>
              <a:t>* What does abstract calls to out-of-process dependencies here?</a:t>
            </a:r>
          </a:p>
        </p:txBody>
      </p:sp>
    </p:spTree>
    <p:extLst>
      <p:ext uri="{BB962C8B-B14F-4D97-AF65-F5344CB8AC3E}">
        <p14:creationId xmlns:p14="http://schemas.microsoft.com/office/powerpoint/2010/main" val="1812249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3E94-CF69-495D-B780-B495B8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Guards / validation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0728-ABA4-424D-B460-A89FAE0F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only preconditions that have domain significance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* Are constructor arguments injected by DI container worth to be tested against null?</a:t>
            </a:r>
          </a:p>
          <a:p>
            <a:endParaRPr lang="en-US" sz="22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CD51DF-E3A1-43AF-8625-D07C6CF0C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2"/>
          <a:stretch/>
        </p:blipFill>
        <p:spPr>
          <a:xfrm>
            <a:off x="6364760" y="325369"/>
            <a:ext cx="5361995" cy="53457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AAA0D-AAF1-4221-80B5-BC198D97364D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jewishbooks.blogspot.com/2017/01/bonus-episode-2017-sydney-taylor-boo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24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ABC-94A7-4D79-9C33-F4C19223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2E8A-3539-4361-80FA-A97985B0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  <a:p>
            <a:r>
              <a:rPr lang="en-US" dirty="0"/>
              <a:t>Integration test (any not unit test)</a:t>
            </a:r>
          </a:p>
          <a:p>
            <a:r>
              <a:rPr lang="en-US" dirty="0"/>
              <a:t>End-to-end test (subset of integration tests)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B7F64-7B7A-4A24-82C1-99180D5856CA}"/>
              </a:ext>
            </a:extLst>
          </p:cNvPr>
          <p:cNvSpPr/>
          <p:nvPr/>
        </p:nvSpPr>
        <p:spPr>
          <a:xfrm>
            <a:off x="8310156" y="2729238"/>
            <a:ext cx="2645230" cy="60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F33F3-233B-419E-B3DC-7E41F7033497}"/>
              </a:ext>
            </a:extLst>
          </p:cNvPr>
          <p:cNvSpPr/>
          <p:nvPr/>
        </p:nvSpPr>
        <p:spPr>
          <a:xfrm>
            <a:off x="8310156" y="4078414"/>
            <a:ext cx="2645229" cy="1404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ACB34-F2DE-4CE7-AB89-3E0AE039EBC7}"/>
              </a:ext>
            </a:extLst>
          </p:cNvPr>
          <p:cNvSpPr/>
          <p:nvPr/>
        </p:nvSpPr>
        <p:spPr>
          <a:xfrm>
            <a:off x="8800013" y="4537068"/>
            <a:ext cx="1665514" cy="570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4E72D-CA6E-41FE-88A5-C286CC3BB2FD}"/>
              </a:ext>
            </a:extLst>
          </p:cNvPr>
          <p:cNvSpPr txBox="1"/>
          <p:nvPr/>
        </p:nvSpPr>
        <p:spPr>
          <a:xfrm>
            <a:off x="8180492" y="3518966"/>
            <a:ext cx="293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London defines this boundary</a:t>
            </a:r>
          </a:p>
        </p:txBody>
      </p:sp>
    </p:spTree>
    <p:extLst>
      <p:ext uri="{BB962C8B-B14F-4D97-AF65-F5344CB8AC3E}">
        <p14:creationId xmlns:p14="http://schemas.microsoft.com/office/powerpoint/2010/main" val="1803853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966F-65B2-4F35-9513-25A0D88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172" y="2766218"/>
            <a:ext cx="10515600" cy="1325563"/>
          </a:xfrm>
        </p:spPr>
        <p:txBody>
          <a:bodyPr/>
          <a:lstStyle/>
          <a:p>
            <a:r>
              <a:rPr lang="en-US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1150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9CC-3D38-4F4E-A868-EC7031A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F524-506F-4AC4-955C-AF310E50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 – any test, that is not a unit test</a:t>
            </a:r>
          </a:p>
          <a:p>
            <a:r>
              <a:rPr lang="en-US" dirty="0"/>
              <a:t>When all unit tests are passed but system has an issue</a:t>
            </a:r>
          </a:p>
          <a:p>
            <a:r>
              <a:rPr lang="en-US" dirty="0"/>
              <a:t>Better protection from regression and resistance from refactoring</a:t>
            </a:r>
          </a:p>
          <a:p>
            <a:r>
              <a:rPr lang="en-US" dirty="0"/>
              <a:t>High cost</a:t>
            </a:r>
            <a:endParaRPr lang="ru-RU" dirty="0"/>
          </a:p>
          <a:p>
            <a:endParaRPr lang="ru-RU" dirty="0"/>
          </a:p>
          <a:p>
            <a:r>
              <a:rPr lang="en-US" i="1" dirty="0"/>
              <a:t>Integration tests almost always verify how your system works in integration with out-of-process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39404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83994-9442-4990-969E-AF593D1F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884" y="397007"/>
            <a:ext cx="7626232" cy="60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08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3D53-66AD-4746-91C1-E5DFB73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Out-of-process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8CC-4FA0-43A1-945F-4EAD042B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dependencies</a:t>
            </a:r>
          </a:p>
          <a:p>
            <a:r>
              <a:rPr lang="en-US" dirty="0"/>
              <a:t>Unmanaged dependencies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91842"/>
              </p:ext>
            </p:extLst>
          </p:nvPr>
        </p:nvGraphicFramePr>
        <p:xfrm>
          <a:off x="521294" y="3408125"/>
          <a:ext cx="11135169" cy="276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1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dependency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Unmanaged dependency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dirty="0"/>
                        <a:t>Accessibility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through</a:t>
                      </a:r>
                      <a:r>
                        <a:rPr lang="en-US" baseline="0" dirty="0"/>
                        <a:t> your 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applications</a:t>
                      </a:r>
                      <a:r>
                        <a:rPr lang="en-US" baseline="0" dirty="0"/>
                        <a:t> have access to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SMTP service </a:t>
                      </a:r>
                      <a:r>
                        <a:rPr lang="en-US" baseline="0" dirty="0"/>
                        <a:t>, message bus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dirty="0"/>
                        <a:t>Interactions visibility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observable externally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Observable</a:t>
                      </a:r>
                      <a:r>
                        <a:rPr lang="en-US" baseline="0" dirty="0"/>
                        <a:t> externally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r>
                        <a:rPr lang="en-US" baseline="0" dirty="0"/>
                        <a:t> 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</a:t>
                      </a:r>
                      <a:r>
                        <a:rPr lang="en-US" baseline="0" dirty="0"/>
                        <a:t> details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Observable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dirty="0"/>
                        <a:t>Treatment in integration tests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</a:t>
                      </a:r>
                      <a:r>
                        <a:rPr lang="en-US" b="1" baseline="0" dirty="0"/>
                        <a:t> real instance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 mock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33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56C81-B95C-439F-A78F-EB0F4682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34" y="375467"/>
            <a:ext cx="8215731" cy="61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03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6C5-C2B0-41B2-869E-5AEB7B4F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AB6C-CC78-482E-94AC-DED2D061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own adapters on top of unmanaged dependencies (abstract complexity) which will be called at the very edge of a system. </a:t>
            </a:r>
            <a:r>
              <a:rPr lang="en-US" b="1" dirty="0"/>
              <a:t>Use mocks </a:t>
            </a:r>
            <a:r>
              <a:rPr lang="en-US" dirty="0"/>
              <a:t>only* for this adapters in integration tests (improve* </a:t>
            </a:r>
            <a:r>
              <a:rPr lang="en-US" dirty="0" err="1"/>
              <a:t>PfR</a:t>
            </a:r>
            <a:r>
              <a:rPr lang="en-US" dirty="0"/>
              <a:t> and </a:t>
            </a:r>
            <a:r>
              <a:rPr lang="en-US" dirty="0" err="1"/>
              <a:t>RtR</a:t>
            </a:r>
            <a:r>
              <a:rPr lang="en-US" dirty="0"/>
              <a:t>)</a:t>
            </a:r>
          </a:p>
          <a:p>
            <a:r>
              <a:rPr lang="en-US" b="1" dirty="0"/>
              <a:t>Use REAL managed dependency</a:t>
            </a:r>
            <a:r>
              <a:rPr lang="en-US" dirty="0"/>
              <a:t> in integration tests – implementation details must be verified and not be mocked (improve </a:t>
            </a:r>
            <a:r>
              <a:rPr lang="en-US" dirty="0" err="1"/>
              <a:t>PfR</a:t>
            </a:r>
            <a:r>
              <a:rPr lang="en-US" dirty="0"/>
              <a:t>)</a:t>
            </a:r>
          </a:p>
          <a:p>
            <a:r>
              <a:rPr lang="en-US" b="1" dirty="0"/>
              <a:t>No mocks</a:t>
            </a:r>
            <a:r>
              <a:rPr lang="en-US" dirty="0"/>
              <a:t> in unit tests (lack of out-of-process interactions verification)</a:t>
            </a:r>
          </a:p>
          <a:p>
            <a:r>
              <a:rPr lang="en-US" b="1" dirty="0"/>
              <a:t>Skip integration test</a:t>
            </a:r>
            <a:r>
              <a:rPr lang="en-US" dirty="0"/>
              <a:t> if real managed dependency can not be used</a:t>
            </a:r>
          </a:p>
          <a:p>
            <a:r>
              <a:rPr lang="en-US" b="1" dirty="0"/>
              <a:t>Verify exact number</a:t>
            </a:r>
            <a:r>
              <a:rPr lang="en-US" dirty="0"/>
              <a:t> (or absence) of calls made to the mock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b="1" dirty="0"/>
              <a:t>Consider</a:t>
            </a:r>
            <a:r>
              <a:rPr lang="en-US" dirty="0"/>
              <a:t> </a:t>
            </a:r>
            <a:r>
              <a:rPr lang="en-US" b="1" dirty="0"/>
              <a:t>spies</a:t>
            </a:r>
            <a:r>
              <a:rPr lang="en-US" dirty="0"/>
              <a:t> (handwritten mocks) were possible</a:t>
            </a:r>
            <a:endParaRPr lang="en-US" i="1" dirty="0"/>
          </a:p>
        </p:txBody>
      </p:sp>
      <p:pic>
        <p:nvPicPr>
          <p:cNvPr id="4" name="Picture 4" descr="A picture containing text, green, outdoor, sign&#10;&#10;Description automatically generated">
            <a:extLst>
              <a:ext uri="{FF2B5EF4-FFF2-40B4-BE49-F238E27FC236}">
                <a16:creationId xmlns:a16="http://schemas.microsoft.com/office/drawing/2014/main" id="{5BE35312-5F7D-4166-98D5-E46EF2A54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2052" y="4486033"/>
            <a:ext cx="2729948" cy="21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5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38A23-3B78-4C04-9FAC-1F09C7BB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76" y="199863"/>
            <a:ext cx="6950247" cy="64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0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domain model boundaries explicit</a:t>
            </a:r>
            <a:r>
              <a:rPr lang="aa-ET" dirty="0"/>
              <a:t> (</a:t>
            </a:r>
            <a:r>
              <a:rPr lang="en-US" dirty="0"/>
              <a:t>assembly or namespace)</a:t>
            </a:r>
          </a:p>
          <a:p>
            <a:r>
              <a:rPr lang="en-US" dirty="0"/>
              <a:t>Reducing the number of layers in the application</a:t>
            </a:r>
          </a:p>
          <a:p>
            <a:r>
              <a:rPr lang="en-US" dirty="0"/>
              <a:t>Eliminating circular dependencies</a:t>
            </a:r>
            <a:r>
              <a:rPr lang="aa-ET" dirty="0"/>
              <a:t> (</a:t>
            </a:r>
            <a:r>
              <a:rPr lang="en-US" dirty="0"/>
              <a:t>redundant cognitive loading)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17877" y="51465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All problems in computer science can be solved by another layer of indirection, except for the problem of too many layers of indirection. —David J. Wheeler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23415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unit tests to cover all possible edge cases (Fail Fast Principle)</a:t>
            </a:r>
          </a:p>
          <a:p>
            <a:r>
              <a:rPr lang="en-US" dirty="0"/>
              <a:t>Use integration tests to verify interactions with ALL out-of-process dependencies</a:t>
            </a:r>
          </a:p>
          <a:p>
            <a:r>
              <a:rPr lang="en-US" dirty="0"/>
              <a:t>The longest happy path* and any edge case which can not be covered by unit tests (set cover problem)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test’s name sometime helps to distinguish unit and integration test*</a:t>
            </a:r>
          </a:p>
          <a:p>
            <a:r>
              <a:rPr lang="en-US" dirty="0"/>
              <a:t>Classic vs London – which school does solve </a:t>
            </a:r>
            <a:r>
              <a:rPr lang="en-US" i="1" dirty="0"/>
              <a:t>set cover problem</a:t>
            </a:r>
            <a:r>
              <a:rPr lang="en-US" dirty="0"/>
              <a:t> more efficiently? Why do we use London school?</a:t>
            </a:r>
          </a:p>
        </p:txBody>
      </p:sp>
    </p:spTree>
    <p:extLst>
      <p:ext uri="{BB962C8B-B14F-4D97-AF65-F5344CB8AC3E}">
        <p14:creationId xmlns:p14="http://schemas.microsoft.com/office/powerpoint/2010/main" val="607108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3EE7-06BB-40FE-B495-C2DC0CC6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6" y="115845"/>
            <a:ext cx="10087310" cy="675849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test suite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development cycle</a:t>
            </a:r>
          </a:p>
          <a:p>
            <a:r>
              <a:rPr lang="en-US" dirty="0"/>
              <a:t>Covers the most important parts of code </a:t>
            </a:r>
          </a:p>
          <a:p>
            <a:r>
              <a:rPr lang="en-US" dirty="0"/>
              <a:t>Maximum value with minimum maintenance costs (?)</a:t>
            </a:r>
            <a:endParaRPr lang="ru-R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22566C-3D39-4269-A5D1-749102999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996968"/>
              </p:ext>
            </p:extLst>
          </p:nvPr>
        </p:nvGraphicFramePr>
        <p:xfrm>
          <a:off x="5319488" y="2916843"/>
          <a:ext cx="5174342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024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2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private methods / Exposing private state for testing</a:t>
            </a:r>
          </a:p>
          <a:p>
            <a:r>
              <a:rPr lang="en-US" dirty="0"/>
              <a:t>Leaking domain knowledge to tests</a:t>
            </a:r>
          </a:p>
          <a:p>
            <a:r>
              <a:rPr lang="en-US" dirty="0"/>
              <a:t>Code pollution</a:t>
            </a:r>
          </a:p>
          <a:p>
            <a:r>
              <a:rPr lang="en-US" dirty="0"/>
              <a:t>Mocking classes</a:t>
            </a:r>
            <a:r>
              <a:rPr lang="aa-ET" dirty="0"/>
              <a:t> </a:t>
            </a:r>
            <a:r>
              <a:rPr lang="en-US" dirty="0"/>
              <a:t>with combined logic and out-of-process dependency</a:t>
            </a:r>
          </a:p>
          <a:p>
            <a:r>
              <a:rPr lang="en-US" dirty="0"/>
              <a:t>Working with current time</a:t>
            </a:r>
          </a:p>
        </p:txBody>
      </p:sp>
    </p:spTree>
    <p:extLst>
      <p:ext uri="{BB962C8B-B14F-4D97-AF65-F5344CB8AC3E}">
        <p14:creationId xmlns:p14="http://schemas.microsoft.com/office/powerpoint/2010/main" val="32295368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in private methods/private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Indication of a missing abstraction</a:t>
            </a:r>
          </a:p>
          <a:p>
            <a:r>
              <a:rPr lang="en-US" dirty="0"/>
              <a:t>Test it indirectly, the same way as it is used in production</a:t>
            </a:r>
          </a:p>
          <a:p>
            <a:r>
              <a:rPr lang="en-US" dirty="0"/>
              <a:t>Do not change ‘private’ accessor to ‘public’ (antipattern, bad API)</a:t>
            </a:r>
          </a:p>
          <a:p>
            <a:r>
              <a:rPr lang="en-US" dirty="0"/>
              <a:t>Don’t worry: testing implementation details will suffer from resistance to refactoring</a:t>
            </a:r>
          </a:p>
          <a:p>
            <a:r>
              <a:rPr lang="en-US" i="1" dirty="0"/>
              <a:t>Solution</a:t>
            </a:r>
            <a:r>
              <a:rPr lang="en-US" dirty="0"/>
              <a:t>: extract new abstraction if needed</a:t>
            </a:r>
            <a:r>
              <a:rPr lang="ru-BY" dirty="0"/>
              <a:t> (</a:t>
            </a:r>
            <a:r>
              <a:rPr lang="en-US" dirty="0"/>
              <a:t>calculator, builder, …)</a:t>
            </a:r>
          </a:p>
        </p:txBody>
      </p:sp>
    </p:spTree>
    <p:extLst>
      <p:ext uri="{BB962C8B-B14F-4D97-AF65-F5344CB8AC3E}">
        <p14:creationId xmlns:p14="http://schemas.microsoft.com/office/powerpoint/2010/main" val="674327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domain knowledge to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- reimplementation in test: </a:t>
            </a:r>
            <a:r>
              <a:rPr lang="en-US" b="1" dirty="0" err="1"/>
              <a:t>Assert.IsTrue</a:t>
            </a:r>
            <a:r>
              <a:rPr lang="en-US" b="1" dirty="0"/>
              <a:t>(</a:t>
            </a:r>
            <a:r>
              <a:rPr lang="en-US" b="1" dirty="0" err="1"/>
              <a:t>sut.Sum</a:t>
            </a:r>
            <a:r>
              <a:rPr lang="en-US" b="1" dirty="0"/>
              <a:t>(1, 2) == 1+2)</a:t>
            </a:r>
          </a:p>
          <a:p>
            <a:r>
              <a:rPr lang="en-US" dirty="0"/>
              <a:t>Coupling to implementation details</a:t>
            </a:r>
          </a:p>
          <a:p>
            <a:r>
              <a:rPr lang="en-US" dirty="0"/>
              <a:t>Do not copy unnoticed errors from code to tests (*wrong error messages)</a:t>
            </a:r>
          </a:p>
          <a:p>
            <a:r>
              <a:rPr lang="en-US" i="1" dirty="0"/>
              <a:t>Solution</a:t>
            </a:r>
            <a:r>
              <a:rPr lang="en-US" dirty="0"/>
              <a:t>: hardcode expected result into tests</a:t>
            </a:r>
          </a:p>
        </p:txBody>
      </p:sp>
    </p:spTree>
    <p:extLst>
      <p:ext uri="{BB962C8B-B14F-4D97-AF65-F5344CB8AC3E}">
        <p14:creationId xmlns:p14="http://schemas.microsoft.com/office/powerpoint/2010/main" val="42127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- adding production code that’s only needed for testing</a:t>
            </a:r>
          </a:p>
          <a:p>
            <a:r>
              <a:rPr lang="en-US" dirty="0"/>
              <a:t>… - mixing up testing and production code</a:t>
            </a:r>
          </a:p>
          <a:p>
            <a:r>
              <a:rPr lang="en-US" dirty="0"/>
              <a:t>Increases the maintenance costs</a:t>
            </a:r>
          </a:p>
          <a:p>
            <a:r>
              <a:rPr lang="en-US" i="1" dirty="0"/>
              <a:t>Solution</a:t>
            </a:r>
            <a:r>
              <a:rPr lang="en-US" dirty="0"/>
              <a:t>: use separate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39673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specific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 combined logic and out-of-process communication?</a:t>
            </a:r>
          </a:p>
          <a:p>
            <a:r>
              <a:rPr lang="en-US" dirty="0"/>
              <a:t>Possible SRP violation</a:t>
            </a:r>
          </a:p>
          <a:p>
            <a:r>
              <a:rPr lang="en-US" dirty="0"/>
              <a:t>Avoid width &amp; depth code: a lot of collaborators + high complexity</a:t>
            </a:r>
          </a:p>
          <a:p>
            <a:r>
              <a:rPr lang="en-US" i="1" dirty="0"/>
              <a:t>Solution</a:t>
            </a:r>
            <a:r>
              <a:rPr lang="en-US" dirty="0"/>
              <a:t>: split class</a:t>
            </a:r>
          </a:p>
        </p:txBody>
      </p:sp>
    </p:spTree>
    <p:extLst>
      <p:ext uri="{BB962C8B-B14F-4D97-AF65-F5344CB8AC3E}">
        <p14:creationId xmlns:p14="http://schemas.microsoft.com/office/powerpoint/2010/main" val="4036115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4FA8-CA74-4501-A158-148BC18F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6BFE-9960-4005-AEB7-14233AB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context introduces hidden dependency [antipattern]</a:t>
            </a:r>
          </a:p>
          <a:p>
            <a:r>
              <a:rPr lang="en-US" dirty="0"/>
              <a:t>Inject time explicitly: a service or a plain value</a:t>
            </a:r>
          </a:p>
          <a:p>
            <a:r>
              <a:rPr lang="en-US" dirty="0"/>
              <a:t>Prefer injecting the time as a plain value whenever possible</a:t>
            </a:r>
          </a:p>
          <a:p>
            <a:r>
              <a:rPr lang="en-US" dirty="0"/>
              <a:t>Inject service at the beginning of business operation (in controllers)</a:t>
            </a:r>
          </a:p>
        </p:txBody>
      </p:sp>
    </p:spTree>
    <p:extLst>
      <p:ext uri="{BB962C8B-B14F-4D97-AF65-F5344CB8AC3E}">
        <p14:creationId xmlns:p14="http://schemas.microsoft.com/office/powerpoint/2010/main" val="2957850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4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19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AAA</a:t>
            </a:r>
          </a:p>
          <a:p>
            <a:r>
              <a:rPr lang="en-US" dirty="0"/>
              <a:t>Given – When – Then</a:t>
            </a:r>
          </a:p>
          <a:p>
            <a:r>
              <a:rPr lang="en-US" dirty="0"/>
              <a:t>Use ‘</a:t>
            </a:r>
            <a:r>
              <a:rPr lang="en-US" b="1" i="1" dirty="0" err="1"/>
              <a:t>sut</a:t>
            </a:r>
            <a:r>
              <a:rPr lang="en-US" dirty="0"/>
              <a:t>’ variable name to differentiate your unit of behavior from its dependencies</a:t>
            </a:r>
          </a:p>
          <a:p>
            <a:r>
              <a:rPr lang="en-US" dirty="0"/>
              <a:t>Drop </a:t>
            </a:r>
            <a:r>
              <a:rPr lang="en-US" b="1" dirty="0"/>
              <a:t>AAA</a:t>
            </a:r>
            <a:r>
              <a:rPr lang="en-US" dirty="0"/>
              <a:t> comments if you can separate sections with empty 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7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B9E3-6960-4A11-8104-134026E6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5D4A-5AD3-45D9-93A7-7FBBC5F0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isolates</a:t>
            </a:r>
            <a:r>
              <a:rPr lang="en-US" dirty="0"/>
              <a:t> small piece of code (</a:t>
            </a:r>
            <a:r>
              <a:rPr lang="en-US" b="1" dirty="0"/>
              <a:t>code under test </a:t>
            </a:r>
            <a:r>
              <a:rPr lang="en-US" dirty="0"/>
              <a:t>or</a:t>
            </a:r>
            <a:r>
              <a:rPr lang="en-US" b="1" dirty="0"/>
              <a:t> unit</a:t>
            </a:r>
            <a:r>
              <a:rPr lang="en-US" dirty="0"/>
              <a:t>)</a:t>
            </a:r>
          </a:p>
          <a:p>
            <a:r>
              <a:rPr lang="en-US" dirty="0"/>
              <a:t>verifies </a:t>
            </a:r>
            <a:r>
              <a:rPr lang="en-US" i="1" dirty="0"/>
              <a:t>single</a:t>
            </a:r>
            <a:r>
              <a:rPr lang="en-US" dirty="0"/>
              <a:t> (atomic) </a:t>
            </a:r>
            <a:r>
              <a:rPr lang="en-US" i="1" dirty="0"/>
              <a:t>unit of behavior</a:t>
            </a:r>
            <a:endParaRPr lang="en-US" dirty="0"/>
          </a:p>
          <a:p>
            <a:r>
              <a:rPr lang="en-US" i="1" dirty="0"/>
              <a:t>fast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What does “isolation” mean?</a:t>
            </a:r>
          </a:p>
          <a:p>
            <a:pPr marL="0" indent="0">
              <a:buNone/>
            </a:pPr>
            <a:r>
              <a:rPr lang="en-US" dirty="0"/>
              <a:t>* What does define a size of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system under test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SUT</a:t>
            </a:r>
            <a:r>
              <a:rPr lang="en-US" dirty="0"/>
              <a:t>) the same as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class under test </a:t>
            </a:r>
            <a:r>
              <a:rPr lang="en-US" dirty="0"/>
              <a:t>the same as </a:t>
            </a:r>
            <a:r>
              <a:rPr lang="en-US" b="1" dirty="0"/>
              <a:t>system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‘unit </a:t>
            </a:r>
            <a:r>
              <a:rPr lang="en-US" dirty="0"/>
              <a:t>under test</a:t>
            </a:r>
            <a:r>
              <a:rPr lang="en-US" b="1" dirty="0"/>
              <a:t>’ = ‘code under test</a:t>
            </a:r>
            <a:r>
              <a:rPr lang="en-US" dirty="0"/>
              <a:t> under test</a:t>
            </a:r>
            <a:r>
              <a:rPr lang="en-US" b="1" dirty="0"/>
              <a:t>’ </a:t>
            </a:r>
            <a:r>
              <a:rPr lang="en-US" dirty="0"/>
              <a:t>and is not used in these slides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1E10555-3256-4DB0-903F-7DDF90FDCC1A}"/>
              </a:ext>
            </a:extLst>
          </p:cNvPr>
          <p:cNvSpPr/>
          <p:nvPr/>
        </p:nvSpPr>
        <p:spPr>
          <a:xfrm rot="758777">
            <a:off x="7063105" y="2623522"/>
            <a:ext cx="1513114" cy="647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9F3C-21B4-4C90-9043-B58C189B6C9C}"/>
              </a:ext>
            </a:extLst>
          </p:cNvPr>
          <p:cNvSpPr/>
          <p:nvPr/>
        </p:nvSpPr>
        <p:spPr>
          <a:xfrm>
            <a:off x="9190619" y="2961324"/>
            <a:ext cx="2558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102091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name tips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a story</a:t>
            </a:r>
          </a:p>
          <a:p>
            <a:r>
              <a:rPr lang="en-US" dirty="0"/>
              <a:t>Can be w/o method name (except of utility-classes)</a:t>
            </a:r>
          </a:p>
          <a:p>
            <a:r>
              <a:rPr lang="en-US" dirty="0"/>
              <a:t>Use ‘</a:t>
            </a:r>
            <a:r>
              <a:rPr lang="en-US" b="1" dirty="0">
                <a:solidFill>
                  <a:srgbClr val="00B050"/>
                </a:solidFill>
              </a:rPr>
              <a:t>is</a:t>
            </a:r>
            <a:r>
              <a:rPr lang="en-US" dirty="0"/>
              <a:t>’ instead of ‘</a:t>
            </a:r>
            <a:r>
              <a:rPr lang="en-US" dirty="0" err="1">
                <a:solidFill>
                  <a:srgbClr val="FF0000"/>
                </a:solidFill>
              </a:rPr>
              <a:t>should_be</a:t>
            </a:r>
            <a:r>
              <a:rPr lang="en-US" dirty="0"/>
              <a:t>’ (anti pattern)</a:t>
            </a:r>
          </a:p>
          <a:p>
            <a:r>
              <a:rPr lang="en-US" dirty="0"/>
              <a:t>Avoid ‘</a:t>
            </a:r>
            <a:r>
              <a:rPr lang="en-US" dirty="0">
                <a:solidFill>
                  <a:srgbClr val="FF0000"/>
                </a:solidFill>
              </a:rPr>
              <a:t>Verify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257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Arrange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technical, non-business-related bits into private methods</a:t>
            </a:r>
            <a:endParaRPr lang="ru-RU" dirty="0"/>
          </a:p>
          <a:p>
            <a:r>
              <a:rPr lang="en-US" dirty="0"/>
              <a:t>Object mother pattern</a:t>
            </a:r>
          </a:p>
          <a:p>
            <a:r>
              <a:rPr lang="en-US" dirty="0"/>
              <a:t>Test data 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1386604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Act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‘invariant violation’ in your code via better encapsulation</a:t>
            </a:r>
          </a:p>
          <a:p>
            <a:r>
              <a:rPr lang="en-US" dirty="0"/>
              <a:t>Use decorator methods (more applicable for integration tests)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59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Assert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observable behavior and test atomic behavior</a:t>
            </a:r>
            <a:endParaRPr lang="ru-RU" dirty="0"/>
          </a:p>
          <a:p>
            <a:r>
              <a:rPr lang="en-US" dirty="0"/>
              <a:t>Consider ‘Equals’ overloads for object instead of separate asserts for its fields</a:t>
            </a:r>
          </a:p>
          <a:p>
            <a:r>
              <a:rPr lang="en-US" dirty="0"/>
              <a:t>Introduce a fluent 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244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4389-030F-4DE1-889D-8F1C23D2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FE46-6F23-4B5F-A6D0-62D3F067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76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FBAE5DD-A0E7-4097-A4ED-7857D935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" r="199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9EAE-39AA-4452-85C5-297092C6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database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4683FCB-2E9C-4C16-A7A8-6B107287F5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829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BB39-8191-42AB-8A16-8C43AE03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A61A-0C5A-4BB2-A638-9B88DE89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in the source control system</a:t>
            </a:r>
          </a:p>
          <a:p>
            <a:r>
              <a:rPr lang="en-US" dirty="0"/>
              <a:t>Separate database instance for every developer</a:t>
            </a:r>
          </a:p>
          <a:p>
            <a:r>
              <a:rPr lang="en-US" dirty="0"/>
              <a:t>Migration-based approach to database delivery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Points above improve database health even w/o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5082124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622D7-2A18-4E56-BECE-37BB51E6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E25-B591-4766-ABCA-5BA7CD39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the same database management system (DBMS) in tests as in production</a:t>
            </a:r>
          </a:p>
          <a:p>
            <a:r>
              <a:rPr lang="en-US" sz="2000" dirty="0"/>
              <a:t>Do not reuse </a:t>
            </a:r>
            <a:r>
              <a:rPr lang="en-US" sz="2000" dirty="0" err="1"/>
              <a:t>UoW</a:t>
            </a:r>
            <a:r>
              <a:rPr lang="en-US" sz="2000" dirty="0"/>
              <a:t>/transaction between sections of the test</a:t>
            </a:r>
          </a:p>
          <a:p>
            <a:r>
              <a:rPr lang="en-US" sz="2000" dirty="0"/>
              <a:t>Execute integration tests sequentially</a:t>
            </a:r>
          </a:p>
          <a:p>
            <a:r>
              <a:rPr lang="en-US" sz="2000" dirty="0"/>
              <a:t>Remove leftover data between test runs</a:t>
            </a:r>
          </a:p>
          <a:p>
            <a:r>
              <a:rPr lang="en-US" sz="2000" dirty="0"/>
              <a:t>Do not test repositories directly</a:t>
            </a:r>
          </a:p>
          <a:p>
            <a:r>
              <a:rPr lang="en-US" sz="2000" b="1" dirty="0"/>
              <a:t>Test only</a:t>
            </a:r>
            <a:r>
              <a:rPr lang="en-US" sz="2000" dirty="0"/>
              <a:t> writes and the most complex reads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5686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93C-E21F-4661-AFF6-D95F798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4717-A32C-4211-8245-1ADD1885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6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Logging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Should you test logging at all?</a:t>
            </a:r>
          </a:p>
          <a:p>
            <a:r>
              <a:rPr lang="en-US" sz="2200" dirty="0"/>
              <a:t>If so, how should you test it?</a:t>
            </a:r>
          </a:p>
          <a:p>
            <a:r>
              <a:rPr lang="en-US" sz="2200" dirty="0"/>
              <a:t>How much logging is enough?</a:t>
            </a:r>
          </a:p>
          <a:p>
            <a:r>
              <a:rPr lang="en-US" sz="2200" dirty="0"/>
              <a:t>How do you pass around logger instances?</a:t>
            </a:r>
          </a:p>
          <a:p>
            <a:r>
              <a:rPr lang="en-US" sz="2200" dirty="0"/>
              <a:t>*Why this image?</a:t>
            </a:r>
          </a:p>
        </p:txBody>
      </p:sp>
      <p:pic>
        <p:nvPicPr>
          <p:cNvPr id="5" name="Picture 4" descr="A picture containing wooden, wood, several&#10;&#10;Description automatically generated">
            <a:extLst>
              <a:ext uri="{FF2B5EF4-FFF2-40B4-BE49-F238E27FC236}">
                <a16:creationId xmlns:a16="http://schemas.microsoft.com/office/drawing/2014/main" id="{4230CD7D-57D6-46C9-B5EE-5A14920C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25" r="1803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91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Metrics</a:t>
            </a:r>
            <a:endParaRPr lang="ru-RU" sz="3600"/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Code coverage</a:t>
            </a:r>
          </a:p>
          <a:p>
            <a:r>
              <a:rPr lang="en-US" sz="2000" dirty="0"/>
              <a:t>Branch coverage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Coverage metrics are a good negative indicator, but a bad positive one.</a:t>
            </a:r>
          </a:p>
          <a:p>
            <a:pPr marL="0" indent="0">
              <a:buNone/>
            </a:pPr>
            <a:r>
              <a:rPr lang="en-US" sz="2000" dirty="0"/>
              <a:t>It is good to have high level of coverage for core part, but bad to have it as requirement.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6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test logging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7D57B77-E9C7-420D-863A-B69C54C77383}"/>
              </a:ext>
            </a:extLst>
          </p:cNvPr>
          <p:cNvSpPr/>
          <p:nvPr/>
        </p:nvSpPr>
        <p:spPr>
          <a:xfrm>
            <a:off x="4952854" y="2971615"/>
            <a:ext cx="1782824" cy="1722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 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F60339-3529-47FD-B8D6-411D5415A8B4}"/>
              </a:ext>
            </a:extLst>
          </p:cNvPr>
          <p:cNvSpPr/>
          <p:nvPr/>
        </p:nvSpPr>
        <p:spPr>
          <a:xfrm>
            <a:off x="9167844" y="3206107"/>
            <a:ext cx="1393373" cy="12540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31739-5B5F-495C-B826-CC30F777A4DC}"/>
              </a:ext>
            </a:extLst>
          </p:cNvPr>
          <p:cNvSpPr/>
          <p:nvPr/>
        </p:nvSpPr>
        <p:spPr>
          <a:xfrm>
            <a:off x="1126612" y="3173450"/>
            <a:ext cx="1319326" cy="13193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 testing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E7B3-6425-4A22-AB97-91FF8FFA25D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6735678" y="3833113"/>
            <a:ext cx="2432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EE512-B913-402C-BC3A-55AFA8B7EDC0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>
            <a:off x="2445938" y="3833113"/>
            <a:ext cx="25069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1D9548-3A7A-4A49-BF22-CA0B3626A484}"/>
              </a:ext>
            </a:extLst>
          </p:cNvPr>
          <p:cNvSpPr txBox="1"/>
          <p:nvPr/>
        </p:nvSpPr>
        <p:spPr>
          <a:xfrm>
            <a:off x="6560592" y="3338574"/>
            <a:ext cx="253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Observed by 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49538-1370-4473-BF8A-7CDFE402F2E0}"/>
              </a:ext>
            </a:extLst>
          </p:cNvPr>
          <p:cNvSpPr txBox="1"/>
          <p:nvPr/>
        </p:nvSpPr>
        <p:spPr>
          <a:xfrm>
            <a:off x="2445938" y="3338574"/>
            <a:ext cx="260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79349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4C15-6E6D-4E53-B5C2-7C1FF03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F4AB-637E-4AC5-BF0B-2D3097D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Diagnostic logging</a:t>
            </a:r>
          </a:p>
          <a:p>
            <a:r>
              <a:rPr lang="en-US" sz="2000" dirty="0"/>
              <a:t>Support logging (domain events in the domain model + special </a:t>
            </a:r>
            <a:r>
              <a:rPr lang="en-US" sz="2000" i="1" dirty="0" err="1"/>
              <a:t>DomainLogger</a:t>
            </a:r>
            <a:r>
              <a:rPr lang="en-US" sz="2000" dirty="0"/>
              <a:t> in controller)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Note: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7891099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965F-23D5-42CC-A329-B838B853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F50A-9604-4DC2-8801-1A70A194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Logs’ signal-to-noise ratio a is key: maximize the signal, minimize the noise</a:t>
            </a:r>
          </a:p>
          <a:p>
            <a:r>
              <a:rPr lang="en-US" dirty="0"/>
              <a:t>Try not to use diagnostic logging in the domain model – </a:t>
            </a:r>
            <a:r>
              <a:rPr lang="en-US" b="1" dirty="0"/>
              <a:t>write valuable unit tests!</a:t>
            </a:r>
          </a:p>
          <a:p>
            <a:r>
              <a:rPr lang="en-US" dirty="0"/>
              <a:t>Use diagnostic logging for unhandled exceptions only</a:t>
            </a:r>
            <a:endParaRPr lang="ru-RU" dirty="0"/>
          </a:p>
          <a:p>
            <a:r>
              <a:rPr lang="en-US" dirty="0"/>
              <a:t>Ambient context for logger is a certain sign of trouble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*Why </a:t>
            </a:r>
            <a:r>
              <a:rPr lang="en-US" dirty="0" err="1"/>
              <a:t>IDomainLogger</a:t>
            </a:r>
            <a:r>
              <a:rPr lang="en-US" dirty="0"/>
              <a:t> can be mocked in integration test although it is a wrapper over </a:t>
            </a:r>
            <a:r>
              <a:rPr lang="en-US" dirty="0" err="1"/>
              <a:t>Ilogger</a:t>
            </a:r>
            <a:r>
              <a:rPr lang="en-US" dirty="0"/>
              <a:t> (located at the very edge of your system)?</a:t>
            </a:r>
          </a:p>
        </p:txBody>
      </p:sp>
    </p:spTree>
    <p:extLst>
      <p:ext uri="{BB962C8B-B14F-4D97-AF65-F5344CB8AC3E}">
        <p14:creationId xmlns:p14="http://schemas.microsoft.com/office/powerpoint/2010/main" val="1883907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4BE-4844-4863-917F-BB9D2066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850E-379D-4261-A3A8-76FEB2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97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A87F-2557-4D89-BED4-DF71FF1B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Styles of 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FADF3-6C9F-47AA-8803-343990CD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910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2869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Output-based style (functional)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output SUT produces</a:t>
            </a:r>
          </a:p>
          <a:p>
            <a:r>
              <a:rPr lang="en-US" dirty="0"/>
              <a:t>High-quality unit test (in terms of cost / benefit)</a:t>
            </a:r>
          </a:p>
          <a:p>
            <a:r>
              <a:rPr lang="en-US" dirty="0"/>
              <a:t>Applicable only to code written in a purely functional way: the only outcome is a return value</a:t>
            </a:r>
          </a:p>
          <a:p>
            <a:r>
              <a:rPr lang="en-US" dirty="0"/>
              <a:t>High resistance to refactoring</a:t>
            </a:r>
            <a:endParaRPr lang="aa-ET" dirty="0"/>
          </a:p>
          <a:p>
            <a:r>
              <a:rPr lang="en-US" dirty="0"/>
              <a:t>Low maintainability cost</a:t>
            </a:r>
          </a:p>
        </p:txBody>
      </p:sp>
    </p:spTree>
    <p:extLst>
      <p:ext uri="{BB962C8B-B14F-4D97-AF65-F5344CB8AC3E}">
        <p14:creationId xmlns:p14="http://schemas.microsoft.com/office/powerpoint/2010/main" val="21984403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Verifies the state of the system after an operation is completed</a:t>
            </a:r>
          </a:p>
          <a:p>
            <a:r>
              <a:rPr lang="en-US" dirty="0"/>
              <a:t>Preferrable in classic school</a:t>
            </a:r>
          </a:p>
        </p:txBody>
      </p:sp>
    </p:spTree>
    <p:extLst>
      <p:ext uri="{BB962C8B-B14F-4D97-AF65-F5344CB8AC3E}">
        <p14:creationId xmlns:p14="http://schemas.microsoft.com/office/powerpoint/2010/main" val="41143989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Communication-based style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243AF-FD68-452D-BEEB-61C9D424E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8496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1942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8547C-E71C-4953-8966-3A59BF4C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4864-58B0-446B-B458-3C4A42D6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Methods with no hidden inputs and outputs (no exceptions &amp; no side effects)</a:t>
            </a:r>
          </a:p>
          <a:p>
            <a:r>
              <a:rPr lang="en-US" sz="1700" dirty="0"/>
              <a:t>Functional core (decisions) – immutability instead of encapsulation</a:t>
            </a:r>
          </a:p>
          <a:p>
            <a:r>
              <a:rPr lang="en-US" sz="1700" dirty="0"/>
              <a:t>Mutable shell (actions)</a:t>
            </a:r>
          </a:p>
          <a:p>
            <a:r>
              <a:rPr lang="en-US" sz="1700" dirty="0"/>
              <a:t>Shell works with collaborators, core – with the product of collaborator’s work</a:t>
            </a:r>
          </a:p>
          <a:p>
            <a:r>
              <a:rPr lang="en-US" sz="1700" dirty="0"/>
              <a:t>High maintainability</a:t>
            </a:r>
          </a:p>
          <a:p>
            <a:r>
              <a:rPr lang="en-US" sz="1700" dirty="0"/>
              <a:t>!!! = hexagonal architecture taken to an extreme (difference is in treatment of side effects)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92EA18-E4E0-49FB-B75E-56194E40D3FE}"/>
              </a:ext>
            </a:extLst>
          </p:cNvPr>
          <p:cNvSpPr txBox="1"/>
          <p:nvPr/>
        </p:nvSpPr>
        <p:spPr>
          <a:xfrm>
            <a:off x="8336776" y="1396770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Cost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Size of the code 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Initial investment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B203F-A2FC-4CEC-AD16-F0ADC65D65C5}"/>
              </a:ext>
            </a:extLst>
          </p:cNvPr>
          <p:cNvSpPr txBox="1"/>
          <p:nvPr/>
        </p:nvSpPr>
        <p:spPr>
          <a:xfrm>
            <a:off x="8336776" y="2760659"/>
            <a:ext cx="3427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endParaRPr lang="en-US" sz="1800" dirty="0"/>
          </a:p>
          <a:p>
            <a:pPr marL="0"/>
            <a:r>
              <a:rPr lang="en-US" sz="2200" b="1" dirty="0"/>
              <a:t>Testing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Functional core:</a:t>
            </a:r>
            <a:br>
              <a:rPr lang="en-US" sz="2000" dirty="0"/>
            </a:br>
            <a:r>
              <a:rPr lang="en-US" sz="2000" i="1" dirty="0"/>
              <a:t>output-based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Mutable shell:</a:t>
            </a:r>
            <a:br>
              <a:rPr lang="en-US" sz="2000" dirty="0"/>
            </a:br>
            <a:r>
              <a:rPr lang="en-US" sz="2000" i="1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712624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C15-0C4C-4D55-858C-C658ECB8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B8128-DC6B-4693-AEC9-63A5A1BF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842962"/>
            <a:ext cx="9048750" cy="517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7141029" y="1524000"/>
            <a:ext cx="3371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Separation</a:t>
            </a:r>
            <a:r>
              <a:rPr lang="en-US" sz="2200" dirty="0"/>
              <a:t> between </a:t>
            </a:r>
            <a:br>
              <a:rPr lang="en-US" sz="2200" dirty="0"/>
            </a:br>
            <a:r>
              <a:rPr lang="en-US" sz="2200" dirty="0"/>
              <a:t>business logic &amp; side effects</a:t>
            </a:r>
            <a:br>
              <a:rPr lang="en-US" sz="2200" dirty="0"/>
            </a:br>
            <a:r>
              <a:rPr lang="en-US" sz="2200" dirty="0"/>
              <a:t> (all collaborators)</a:t>
            </a:r>
          </a:p>
        </p:txBody>
      </p:sp>
    </p:spTree>
    <p:extLst>
      <p:ext uri="{BB962C8B-B14F-4D97-AF65-F5344CB8AC3E}">
        <p14:creationId xmlns:p14="http://schemas.microsoft.com/office/powerpoint/2010/main" val="5415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8D106-C347-4E42-9DB7-CA1FCC085E1C}"/>
              </a:ext>
            </a:extLst>
          </p:cNvPr>
          <p:cNvSpPr txBox="1"/>
          <p:nvPr/>
        </p:nvSpPr>
        <p:spPr>
          <a:xfrm>
            <a:off x="3764368" y="6050131"/>
            <a:ext cx="42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Which case has more “branches”: 1 or 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843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3283A-0024-41B7-8B56-3295D4DCD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35" y="742312"/>
            <a:ext cx="9912529" cy="53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9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Classic: 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Classicist, prefers state-based style over communication-based, Inside-out, black-box testing</a:t>
            </a:r>
            <a:endParaRPr lang="en-US" dirty="0"/>
          </a:p>
          <a:p>
            <a:r>
              <a:rPr lang="en-US" dirty="0"/>
              <a:t>London: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Mockist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, prefers communication-based style over state-based, Outside-in testing, white-box testing</a:t>
            </a:r>
          </a:p>
          <a:p>
            <a:endParaRPr lang="en-US" i="1" dirty="0">
              <a:solidFill>
                <a:srgbClr val="292929"/>
              </a:solidFill>
              <a:latin typeface="charter"/>
            </a:endParaRP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Hexagonal &amp; Functional architecture separates domain from collaborators</a:t>
            </a: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Classic &amp; London styles separates SUT from collaborators in the same way (only out-of-process/shared OR all collaborators)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269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vs integration tests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50" y="2321281"/>
            <a:ext cx="4949488" cy="30547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68" y="2321281"/>
            <a:ext cx="5433986" cy="30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72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3E20-6149-4A66-B524-D501F96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5FE559C-104E-439E-AD33-2490DFF5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2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84927</TotalTime>
  <Words>3075</Words>
  <Application>Microsoft Office PowerPoint</Application>
  <PresentationFormat>Widescreen</PresentationFormat>
  <Paragraphs>478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Calibri Light</vt:lpstr>
      <vt:lpstr>charter</vt:lpstr>
      <vt:lpstr>Consolas</vt:lpstr>
      <vt:lpstr>Symbol</vt:lpstr>
      <vt:lpstr>Тема Office</vt:lpstr>
      <vt:lpstr>PowerPoint Presentation</vt:lpstr>
      <vt:lpstr>Topics</vt:lpstr>
      <vt:lpstr>To test or not to test?</vt:lpstr>
      <vt:lpstr>Goal of automation testing</vt:lpstr>
      <vt:lpstr>Test types</vt:lpstr>
      <vt:lpstr>Successful test suite</vt:lpstr>
      <vt:lpstr>Unit test</vt:lpstr>
      <vt:lpstr>Metrics</vt:lpstr>
      <vt:lpstr>Branch coverage</vt:lpstr>
      <vt:lpstr>Branch coverage</vt:lpstr>
      <vt:lpstr>100% coverage is a fake</vt:lpstr>
      <vt:lpstr>Questions?</vt:lpstr>
      <vt:lpstr>Great test attributes</vt:lpstr>
      <vt:lpstr>Resistance to refactoring</vt:lpstr>
      <vt:lpstr>Observable behavior</vt:lpstr>
      <vt:lpstr>PowerPoint Presentation</vt:lpstr>
      <vt:lpstr>Public API &amp; Observable behavior</vt:lpstr>
      <vt:lpstr>Hexagonal architecture</vt:lpstr>
      <vt:lpstr>PowerPoint Presentation</vt:lpstr>
      <vt:lpstr>Number of bugs found ------------------------------ Number of false alarms </vt:lpstr>
      <vt:lpstr>Test’s score</vt:lpstr>
      <vt:lpstr>Test score</vt:lpstr>
      <vt:lpstr>PowerPoint Presentation</vt:lpstr>
      <vt:lpstr>PowerPoint Presentation</vt:lpstr>
      <vt:lpstr>Questions?</vt:lpstr>
      <vt:lpstr>Test Automation Concepts</vt:lpstr>
      <vt:lpstr>Test Pyramid</vt:lpstr>
      <vt:lpstr>PowerPoint Presentation</vt:lpstr>
      <vt:lpstr>PowerPoint Presentation</vt:lpstr>
      <vt:lpstr>Black and white boxes</vt:lpstr>
      <vt:lpstr>Which box does … ?</vt:lpstr>
      <vt:lpstr>Questions?</vt:lpstr>
      <vt:lpstr>Dependencies classification</vt:lpstr>
      <vt:lpstr>Isolation approaches</vt:lpstr>
      <vt:lpstr>PowerPoint Presentation</vt:lpstr>
      <vt:lpstr>Classic vs London</vt:lpstr>
      <vt:lpstr>Dependencies classification</vt:lpstr>
      <vt:lpstr>Stubs thoughts</vt:lpstr>
      <vt:lpstr>Command/query separation</vt:lpstr>
      <vt:lpstr>Questions?</vt:lpstr>
      <vt:lpstr>Toward valuable unit tests</vt:lpstr>
      <vt:lpstr>PowerPoint Presentation</vt:lpstr>
      <vt:lpstr>PowerPoint Presentation</vt:lpstr>
      <vt:lpstr>Humble objects</vt:lpstr>
      <vt:lpstr>Find a balance</vt:lpstr>
      <vt:lpstr>PowerPoint Presentation</vt:lpstr>
      <vt:lpstr>Avoid overcomplicated code</vt:lpstr>
      <vt:lpstr>Guards / validation</vt:lpstr>
      <vt:lpstr>Questions?</vt:lpstr>
      <vt:lpstr>Integration testing</vt:lpstr>
      <vt:lpstr>Just facts</vt:lpstr>
      <vt:lpstr>PowerPoint Presentation</vt:lpstr>
      <vt:lpstr>Out-of-process dependencies</vt:lpstr>
      <vt:lpstr>PowerPoint Presentation</vt:lpstr>
      <vt:lpstr>Mocking best practices</vt:lpstr>
      <vt:lpstr>PowerPoint Presentation</vt:lpstr>
      <vt:lpstr>Best practices</vt:lpstr>
      <vt:lpstr>Integration tests best practices</vt:lpstr>
      <vt:lpstr>PowerPoint Presentation</vt:lpstr>
      <vt:lpstr>Questions?</vt:lpstr>
      <vt:lpstr>Anti patterns</vt:lpstr>
      <vt:lpstr>Logic in private methods/private state</vt:lpstr>
      <vt:lpstr>Leaking domain knowledge to tests</vt:lpstr>
      <vt:lpstr>Code pollution</vt:lpstr>
      <vt:lpstr>Mocking specific class</vt:lpstr>
      <vt:lpstr>Working with time</vt:lpstr>
      <vt:lpstr>Questions?</vt:lpstr>
      <vt:lpstr>Practical part</vt:lpstr>
      <vt:lpstr>Test structure</vt:lpstr>
      <vt:lpstr>Test name tips</vt:lpstr>
      <vt:lpstr>Reducing Arrange section</vt:lpstr>
      <vt:lpstr>Reducing Act section</vt:lpstr>
      <vt:lpstr>Reducing Assert section</vt:lpstr>
      <vt:lpstr>Bonus slides</vt:lpstr>
      <vt:lpstr>Application database</vt:lpstr>
      <vt:lpstr>Testing the database</vt:lpstr>
      <vt:lpstr>Best practices</vt:lpstr>
      <vt:lpstr>Questions?</vt:lpstr>
      <vt:lpstr>Logging</vt:lpstr>
      <vt:lpstr>Should you test logging at all?</vt:lpstr>
      <vt:lpstr>Two types of logging</vt:lpstr>
      <vt:lpstr>How much to log?</vt:lpstr>
      <vt:lpstr>Questions?</vt:lpstr>
      <vt:lpstr>Styles of unit testing</vt:lpstr>
      <vt:lpstr>Output-based style (functional)</vt:lpstr>
      <vt:lpstr>State-based style</vt:lpstr>
      <vt:lpstr>Communication-based style</vt:lpstr>
      <vt:lpstr>Functional architecture</vt:lpstr>
      <vt:lpstr>PowerPoint Presentation</vt:lpstr>
      <vt:lpstr>PowerPoint Presentation</vt:lpstr>
      <vt:lpstr>Approaches</vt:lpstr>
      <vt:lpstr>End-to-end vs integration tests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USER</dc:creator>
  <cp:lastModifiedBy>Andrey Musky</cp:lastModifiedBy>
  <cp:revision>495</cp:revision>
  <dcterms:created xsi:type="dcterms:W3CDTF">2020-09-23T08:47:09Z</dcterms:created>
  <dcterms:modified xsi:type="dcterms:W3CDTF">2021-10-06T07:09:29Z</dcterms:modified>
</cp:coreProperties>
</file>