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4" r:id="rId4"/>
    <p:sldId id="275" r:id="rId5"/>
    <p:sldId id="260" r:id="rId6"/>
    <p:sldId id="259" r:id="rId7"/>
    <p:sldId id="271" r:id="rId8"/>
    <p:sldId id="261" r:id="rId9"/>
    <p:sldId id="268" r:id="rId10"/>
    <p:sldId id="262" r:id="rId11"/>
    <p:sldId id="263" r:id="rId12"/>
    <p:sldId id="264" r:id="rId13"/>
    <p:sldId id="270" r:id="rId14"/>
    <p:sldId id="265" r:id="rId15"/>
    <p:sldId id="266" r:id="rId16"/>
    <p:sldId id="257" r:id="rId17"/>
    <p:sldId id="272" r:id="rId18"/>
    <p:sldId id="273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BCB93A-0838-4136-96C0-49B814CDE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203E693-98CD-48C1-860E-B16C03F09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5A7E13-95A3-4BF9-8247-33A1FF4C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68C-D971-45E1-979D-046F9CF5A98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BF35606-B230-4BFF-A90F-44DAD796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8E93927-348D-46E1-95E5-F7D336F4D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E67-6EC4-442E-AA14-1CE3C32B7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6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372047-16DC-4211-A31A-FA4E4DAA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44C11D4-7D89-4229-A593-2B30A23F5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9F9C414-822C-4663-A383-69D06252C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68C-D971-45E1-979D-046F9CF5A98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FD037D4-8BE1-4450-88F0-E507C7E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C291C01-C194-4D31-A0FA-857498338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E67-6EC4-442E-AA14-1CE3C32B7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7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0302E92-CF11-44F8-B5AF-CD9DBC430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70575BF-C4DA-4A70-B253-408218AAE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FCB9C3E-998D-49B9-A62E-A54074D65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68C-D971-45E1-979D-046F9CF5A98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00307EE-C18E-459B-AF66-4B433547C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07BA8F2-0A27-4F44-A548-CCEABE8A9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E67-6EC4-442E-AA14-1CE3C32B7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985278-7A95-4740-99D9-73A22139D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A9FA66-D749-4BA0-BF71-1F47D0540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616E6E2-FF8C-4796-A3AC-BD48935FC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68C-D971-45E1-979D-046F9CF5A98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2F72DE5-BE0D-4E9E-875B-AA542E57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7950B48-6059-47F1-B684-154B3CE45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E67-6EC4-442E-AA14-1CE3C32B7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1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825EEB-EBAD-413D-829D-0C1250F8C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C5151D9-87A2-4347-872A-471AD1A67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4730816-C784-4342-AEA4-0DA465045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68C-D971-45E1-979D-046F9CF5A98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C3F5CA4-12D0-4782-9042-931BFEE7F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4ED9A54-949E-40B5-9FAF-B59D31009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E67-6EC4-442E-AA14-1CE3C32B7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1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4378EF-CE6B-401C-A382-091FFC797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A571ABE-63BB-4A5A-B64A-163DC5B41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620DDC4-1330-4B08-8379-3705A4DCA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CF8A388-6BCE-44E2-88CB-8F1DDA45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68C-D971-45E1-979D-046F9CF5A98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F5C8524-7DB1-4D3E-A5B4-F18E70E4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F0304D6-853A-4BBC-9831-4B1327CE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E67-6EC4-442E-AA14-1CE3C32B7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6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1AD5E6-BA7A-4B40-9F8F-0B7966FD6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95C18F0-C781-4FF7-BBEB-B5C6D0509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8E8AB5F-39F7-4C7F-B375-1193ECB5B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11C3508-0B1B-41CD-9CA8-382E22C44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7DD2B8A-16B1-45A0-B83C-AE601E79A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D55F5AB-97F7-4CFC-999F-DA081D40B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68C-D971-45E1-979D-046F9CF5A98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960DD55-CE23-4D0D-A34A-775B50BDA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95DD5F1-DB09-416D-87BD-611C0075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E67-6EC4-442E-AA14-1CE3C32B7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0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82C979-187E-4912-AB5B-CB2AE0DB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0E5E2D6-7E0B-43CE-A5EA-C97C0430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68C-D971-45E1-979D-046F9CF5A98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C086D01-5784-4E47-973E-AF0DBC4D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A975C18-14F9-47A9-821A-8B9DB4C6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E67-6EC4-442E-AA14-1CE3C32B7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1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7EE3F18-78D0-4293-B448-5C651C4D9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68C-D971-45E1-979D-046F9CF5A98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3E4FDFA-7B79-4B5D-ABEC-C00624D11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71EB577-00ED-4AC0-99C4-D28C6B6C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E67-6EC4-442E-AA14-1CE3C32B7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72911D-0E5A-42E3-BDEF-A436266C4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56B9FB0-11CF-4DAF-B3BA-BC6B19592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6B67318-BC94-43CD-BEDD-7487C8598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5C33F24-048F-4A30-83DE-1BDD1D385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68C-D971-45E1-979D-046F9CF5A98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16F38D7-FEC7-4AB6-A543-EB7CE902A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A411765-B8C5-4C77-BB33-FB4DA89C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E67-6EC4-442E-AA14-1CE3C32B7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2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067EB0-431E-489A-99CC-EA90381CD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4E8303E-3FD4-4FC6-B5B6-8503A8C96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D77C80F-B47D-4437-8818-AF759CFF8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BCB89A1-B1D7-4532-87D4-037287878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68C-D971-45E1-979D-046F9CF5A98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D4D13BA-0A08-42C0-B1E2-357A65B73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A25638A-AA36-45EC-8F55-FA404BEE2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E67-6EC4-442E-AA14-1CE3C32B7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2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7CBD1EC-5860-4DAC-870C-03E8E5B1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C355A61-22B9-4817-ABCC-2F8590FD7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B50C860-06A1-47F3-9927-29BEEC1E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6D68C-D971-45E1-979D-046F9CF5A98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139591B-B125-4CE6-A1D9-DF4BBEF49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81D84CB-E4B8-4BF6-95EA-A919B6583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D1E67-6EC4-442E-AA14-1CE3C32B7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8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13D418-29C8-475D-A9A4-970E79F4B8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flags</a:t>
            </a:r>
            <a:r>
              <a:rPr lang="aa-ET" dirty="0"/>
              <a:t> </a:t>
            </a:r>
            <a:r>
              <a:rPr lang="en-US" dirty="0"/>
              <a:t>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D2494A9-78B8-4563-BE1B-7926465C30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7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412628-CE5D-4CF6-ACDD-EC25BD723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75B1C6F-CBB4-4EB8-AE93-7AC5B1CCA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0991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4B0951-E0D6-4BE0-9D42-63BD60E18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69CB01-B0C3-4D7E-8521-6037D6B02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89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DF409D-0F43-4259-A746-6300DDC9B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4A29326-1906-4DB9-978F-7C4B8BB68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…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6182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53B023-2E79-4CB3-8031-87995A6EF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303" y="2766218"/>
            <a:ext cx="4669604" cy="1325563"/>
          </a:xfrm>
        </p:spPr>
        <p:txBody>
          <a:bodyPr/>
          <a:lstStyle/>
          <a:p>
            <a:r>
              <a:rPr lang="en-US" dirty="0"/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127584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063144-C0B8-48C2-ACA2-867FEAADD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FF53CE5-DD0F-4592-ABBD-8AF139DA6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8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88A12-BDB4-489B-B2EC-437954701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8BDB2A-9674-4FD9-86AC-596B31E59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flag is an over engineering for </a:t>
            </a:r>
            <a:r>
              <a:rPr lang="en-US" dirty="0" smtClean="0"/>
              <a:t>this feature</a:t>
            </a:r>
            <a:endParaRPr lang="en-US" dirty="0"/>
          </a:p>
          <a:p>
            <a:r>
              <a:rPr lang="en-US" dirty="0"/>
              <a:t>We can configure expiration value in </a:t>
            </a:r>
            <a:r>
              <a:rPr lang="en-US" i="1" dirty="0" err="1"/>
              <a:t>web.config</a:t>
            </a:r>
            <a:endParaRPr lang="en-US" dirty="0"/>
          </a:p>
          <a:p>
            <a:r>
              <a:rPr lang="en-US" dirty="0"/>
              <a:t>There is </a:t>
            </a:r>
            <a:r>
              <a:rPr lang="en-US" b="1" dirty="0"/>
              <a:t>additional deploy with simple config update</a:t>
            </a:r>
            <a:r>
              <a:rPr lang="en-US" dirty="0"/>
              <a:t> is needed to apply </a:t>
            </a:r>
            <a:r>
              <a:rPr lang="en-US" dirty="0" smtClean="0"/>
              <a:t>feature</a:t>
            </a:r>
          </a:p>
          <a:p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/>
              <a:t>update and redeploy </a:t>
            </a:r>
            <a:r>
              <a:rPr lang="en-US" b="1" dirty="0"/>
              <a:t>are simpler and less error-prone</a:t>
            </a:r>
            <a:r>
              <a:rPr lang="en-US" dirty="0"/>
              <a:t> than feature flag removal from code and DB in this case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=&gt;</a:t>
            </a:r>
            <a:r>
              <a:rPr lang="en-US" dirty="0"/>
              <a:t> There is no need in a feature flag as we can override the </a:t>
            </a:r>
            <a:r>
              <a:rPr lang="en-US" dirty="0" smtClean="0"/>
              <a:t>value </a:t>
            </a:r>
            <a:r>
              <a:rPr lang="en-US" dirty="0"/>
              <a:t>in </a:t>
            </a:r>
            <a:r>
              <a:rPr lang="en-US" dirty="0" err="1" smtClean="0"/>
              <a:t>web.config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59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17646F-7F6E-4002-AE65-3190707B4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960" y="2915378"/>
            <a:ext cx="7166935" cy="1325563"/>
          </a:xfrm>
        </p:spPr>
        <p:txBody>
          <a:bodyPr/>
          <a:lstStyle/>
          <a:p>
            <a:r>
              <a:rPr lang="en-US" b="1" dirty="0" err="1"/>
              <a:t>web.config</a:t>
            </a:r>
            <a:r>
              <a:rPr lang="en-US" b="1" dirty="0"/>
              <a:t> won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33F608-8ECE-451C-8951-6E46E1B69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2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EA9063-DDD9-445C-A8ED-42F91D665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cases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C4A566CD-A1F8-4CA4-BDA9-A1A3AE5FA6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121200"/>
              </p:ext>
            </p:extLst>
          </p:nvPr>
        </p:nvGraphicFramePr>
        <p:xfrm>
          <a:off x="696286" y="1866814"/>
          <a:ext cx="978224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271">
                  <a:extLst>
                    <a:ext uri="{9D8B030D-6E8A-4147-A177-3AD203B41FA5}">
                      <a16:colId xmlns="" xmlns:a16="http://schemas.microsoft.com/office/drawing/2014/main" val="3813472167"/>
                    </a:ext>
                  </a:extLst>
                </a:gridCol>
                <a:gridCol w="963827">
                  <a:extLst>
                    <a:ext uri="{9D8B030D-6E8A-4147-A177-3AD203B41FA5}">
                      <a16:colId xmlns="" xmlns:a16="http://schemas.microsoft.com/office/drawing/2014/main" val="741504174"/>
                    </a:ext>
                  </a:extLst>
                </a:gridCol>
                <a:gridCol w="1449859">
                  <a:extLst>
                    <a:ext uri="{9D8B030D-6E8A-4147-A177-3AD203B41FA5}">
                      <a16:colId xmlns="" xmlns:a16="http://schemas.microsoft.com/office/drawing/2014/main" val="708674825"/>
                    </a:ext>
                  </a:extLst>
                </a:gridCol>
                <a:gridCol w="1820562">
                  <a:extLst>
                    <a:ext uri="{9D8B030D-6E8A-4147-A177-3AD203B41FA5}">
                      <a16:colId xmlns="" xmlns:a16="http://schemas.microsoft.com/office/drawing/2014/main" val="2212687543"/>
                    </a:ext>
                  </a:extLst>
                </a:gridCol>
                <a:gridCol w="1202725">
                  <a:extLst>
                    <a:ext uri="{9D8B030D-6E8A-4147-A177-3AD203B41FA5}">
                      <a16:colId xmlns="" xmlns:a16="http://schemas.microsoft.com/office/drawing/2014/main" val="2164952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Domain</a:t>
                      </a:r>
                      <a:r>
                        <a:rPr lang="en-US" baseline="0" dirty="0" smtClean="0"/>
                        <a:t> Flag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Web.config</a:t>
                      </a:r>
                      <a:r>
                        <a:rPr lang="aa-ET" dirty="0"/>
                        <a:t> </a:t>
                      </a:r>
                      <a:r>
                        <a:rPr lang="en-US" dirty="0"/>
                        <a:t>(DB)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4859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Some logic for approve </a:t>
                      </a:r>
                      <a:r>
                        <a:rPr lang="en-US" b="1" dirty="0" smtClean="0"/>
                        <a:t>(</a:t>
                      </a:r>
                      <a:r>
                        <a:rPr lang="en-US" b="1" dirty="0"/>
                        <a:t>classic usage)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77580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Constant setting for </a:t>
                      </a:r>
                      <a:r>
                        <a:rPr lang="en-US" dirty="0" smtClean="0"/>
                        <a:t>approve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2726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Constant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83128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Domain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specific </a:t>
                      </a:r>
                      <a:r>
                        <a:rPr lang="en-US" dirty="0"/>
                        <a:t>value for </a:t>
                      </a:r>
                      <a:r>
                        <a:rPr lang="en-US" dirty="0" smtClean="0"/>
                        <a:t>approve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6243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Domain </a:t>
                      </a:r>
                      <a:r>
                        <a:rPr lang="en-US" dirty="0"/>
                        <a:t>specific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48095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Configurable common setting for </a:t>
                      </a:r>
                      <a:r>
                        <a:rPr lang="en-US" dirty="0" smtClean="0"/>
                        <a:t>approve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4653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Configurable common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86908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Environment specific value for </a:t>
                      </a:r>
                      <a:r>
                        <a:rPr lang="en-US" dirty="0" smtClean="0"/>
                        <a:t>approve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46979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Environment specific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64194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62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639FAF-B799-4054-9F8C-6603B4534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353810-64F0-4D15-8E46-630141023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situations where some kind of variation must be implemented</a:t>
            </a:r>
          </a:p>
          <a:p>
            <a:r>
              <a:rPr lang="en-US" dirty="0"/>
              <a:t>Feature flag is not an ideal approach for all of them</a:t>
            </a:r>
          </a:p>
          <a:p>
            <a:endParaRPr lang="en-US" dirty="0"/>
          </a:p>
          <a:p>
            <a:r>
              <a:rPr lang="en-US" dirty="0"/>
              <a:t>Any situation requires own implementation depending on complexity/flexibility</a:t>
            </a:r>
          </a:p>
        </p:txBody>
      </p:sp>
    </p:spTree>
    <p:extLst>
      <p:ext uri="{BB962C8B-B14F-4D97-AF65-F5344CB8AC3E}">
        <p14:creationId xmlns:p14="http://schemas.microsoft.com/office/powerpoint/2010/main" val="428576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969604-30C2-4A15-BCCA-327BAF9B6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190" y="2766218"/>
            <a:ext cx="3582798" cy="1325563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871FCAB-0345-48D3-8BA7-7C33C4AAE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3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3FB287-CE5F-4038-BF68-5179799CB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flags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19D9E7-D9DE-4748-8870-A517325E3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Flexible functionality delivering/rollback approach</a:t>
            </a:r>
          </a:p>
          <a:p>
            <a:r>
              <a:rPr lang="en-US" dirty="0"/>
              <a:t>There are 2 versions of functionality switched by bool flag </a:t>
            </a:r>
            <a:r>
              <a:rPr lang="en-US" b="1" dirty="0"/>
              <a:t>at any time w/o code deployment</a:t>
            </a:r>
          </a:p>
          <a:p>
            <a:r>
              <a:rPr lang="en-US" dirty="0"/>
              <a:t>Cost of flexibility: 2 obligatory deployments with code changes in both</a:t>
            </a:r>
          </a:p>
          <a:p>
            <a:r>
              <a:rPr lang="en-US" dirty="0"/>
              <a:t>The first deployment introduces new functionality which can be available instead of old functionality by switching feature flag ON</a:t>
            </a:r>
          </a:p>
          <a:p>
            <a:r>
              <a:rPr lang="en-US" dirty="0"/>
              <a:t>The second deployment removes feature flag and old functionality from code base after customer approval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=&gt;</a:t>
            </a:r>
            <a:r>
              <a:rPr lang="en-US" dirty="0"/>
              <a:t> </a:t>
            </a:r>
            <a:r>
              <a:rPr lang="en-US" b="1" dirty="0"/>
              <a:t>Feature flag</a:t>
            </a:r>
            <a:r>
              <a:rPr lang="en-US" dirty="0"/>
              <a:t> is a temporary </a:t>
            </a:r>
            <a:r>
              <a:rPr lang="en-US" b="1" dirty="0"/>
              <a:t>environment-specific </a:t>
            </a:r>
            <a:r>
              <a:rPr lang="en-US" dirty="0"/>
              <a:t>artifact and not domain specific</a:t>
            </a:r>
          </a:p>
        </p:txBody>
      </p:sp>
    </p:spTree>
    <p:extLst>
      <p:ext uri="{BB962C8B-B14F-4D97-AF65-F5344CB8AC3E}">
        <p14:creationId xmlns:p14="http://schemas.microsoft.com/office/powerpoint/2010/main" val="193969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439641-00BC-4342-A2A6-B3AAF82E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flags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956885-CB8F-4914-9EA3-0EA16E9F1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Do not substitute </a:t>
            </a:r>
            <a:r>
              <a:rPr lang="en-US" dirty="0"/>
              <a:t>domain specific flag with feature flag (</a:t>
            </a:r>
            <a:r>
              <a:rPr lang="en-US" i="1" dirty="0"/>
              <a:t>see Example 1 below</a:t>
            </a:r>
            <a:r>
              <a:rPr lang="en-US" dirty="0"/>
              <a:t>)</a:t>
            </a:r>
          </a:p>
          <a:p>
            <a:r>
              <a:rPr lang="en-US" b="1" dirty="0"/>
              <a:t>Consider</a:t>
            </a:r>
            <a:r>
              <a:rPr lang="en-US" dirty="0"/>
              <a:t> </a:t>
            </a:r>
            <a:r>
              <a:rPr lang="en-US" dirty="0" smtClean="0"/>
              <a:t>different feature </a:t>
            </a:r>
            <a:r>
              <a:rPr lang="en-US" dirty="0"/>
              <a:t>delivering </a:t>
            </a:r>
            <a:r>
              <a:rPr lang="en-US" dirty="0" smtClean="0"/>
              <a:t>approach instead </a:t>
            </a:r>
            <a:r>
              <a:rPr lang="en-US" dirty="0"/>
              <a:t>of feature flag </a:t>
            </a:r>
            <a:r>
              <a:rPr lang="en-US" dirty="0" smtClean="0"/>
              <a:t>if it helps </a:t>
            </a:r>
            <a:r>
              <a:rPr lang="en-US" dirty="0"/>
              <a:t>to avoid overengineering and redundant code changes with retesting (</a:t>
            </a:r>
            <a:r>
              <a:rPr lang="en-US" i="1" dirty="0"/>
              <a:t>see Example 2 below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896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447430-7847-4455-9E67-B658E9F7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flags for </a:t>
            </a:r>
            <a:r>
              <a:rPr lang="en-US" dirty="0" smtClean="0"/>
              <a:t>%YOUR PROJECT%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39E9BD-0EBE-4FC2-989A-B3C57F3A2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…</a:t>
            </a:r>
          </a:p>
          <a:p>
            <a:r>
              <a:rPr lang="en-US" i="1" dirty="0" smtClean="0"/>
              <a:t>…</a:t>
            </a:r>
          </a:p>
          <a:p>
            <a:r>
              <a:rPr lang="en-US" i="1" dirty="0" smtClean="0"/>
              <a:t>…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7672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A5CCA9-865E-47AF-9201-924AA73A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C15F47-6CC4-4471-B99D-5DE426BDC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Implementation details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5341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BF7437-2B13-4428-AE59-E1053313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whole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9311737-ED44-4185-B2A9-A6BE5CEA4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Feature</a:t>
            </a:r>
            <a:r>
              <a:rPr lang="aa-ET" dirty="0"/>
              <a:t> </a:t>
            </a:r>
            <a:r>
              <a:rPr lang="en-US" dirty="0"/>
              <a:t>flag is an environment-specific </a:t>
            </a:r>
            <a:r>
              <a:rPr lang="en-US" dirty="0" smtClean="0"/>
              <a:t>thing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Feature flag is </a:t>
            </a:r>
            <a:r>
              <a:rPr lang="en-US" b="1" dirty="0"/>
              <a:t>implemented</a:t>
            </a:r>
            <a:r>
              <a:rPr lang="en-US" dirty="0"/>
              <a:t> as </a:t>
            </a:r>
            <a:r>
              <a:rPr lang="en-US" dirty="0" smtClean="0"/>
              <a:t>an …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is a risk to use </a:t>
            </a:r>
            <a:r>
              <a:rPr lang="en-US" b="1" dirty="0"/>
              <a:t>feature flag</a:t>
            </a:r>
            <a:r>
              <a:rPr lang="en-US" dirty="0"/>
              <a:t> for </a:t>
            </a:r>
            <a:r>
              <a:rPr lang="en-US" dirty="0" smtClean="0"/>
              <a:t>domain </a:t>
            </a:r>
            <a:r>
              <a:rPr lang="en-US" dirty="0"/>
              <a:t>specific </a:t>
            </a:r>
            <a:r>
              <a:rPr lang="en-US" dirty="0" smtClean="0"/>
              <a:t>flags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97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EAD60E1-C71B-4965-A461-0C3327405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08823796-1974-4C9A-8079-4A38C128E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4582" y="2766218"/>
            <a:ext cx="5354913" cy="1325563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3827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5B4226-F383-4E0D-BBE9-17ACEA2EE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Was</a:t>
            </a:r>
            <a:r>
              <a:rPr lang="en-US" dirty="0"/>
              <a:t>: </a:t>
            </a:r>
            <a:r>
              <a:rPr lang="en-US" dirty="0" smtClean="0"/>
              <a:t>…</a:t>
            </a:r>
            <a:endParaRPr lang="en-US" dirty="0"/>
          </a:p>
          <a:p>
            <a:r>
              <a:rPr lang="en-US" i="1" dirty="0"/>
              <a:t>Should</a:t>
            </a:r>
            <a:r>
              <a:rPr lang="en-US" dirty="0"/>
              <a:t>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EB9053CC-AE10-4AA2-9AB8-192719CD5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314449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B598D9-D219-4DBB-BFA5-EAC071F7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EFA3EB1-EE5F-4865-B0BC-546C818C6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 specific </a:t>
            </a:r>
            <a:r>
              <a:rPr lang="en-US" b="1" dirty="0" smtClean="0"/>
              <a:t>feature flag</a:t>
            </a:r>
            <a:r>
              <a:rPr lang="en-US" dirty="0" smtClean="0"/>
              <a:t> was added (wrong by feature conception)</a:t>
            </a:r>
          </a:p>
          <a:p>
            <a:r>
              <a:rPr lang="en-US" i="1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5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10570</TotalTime>
  <Words>392</Words>
  <Application>Microsoft Office PowerPoint</Application>
  <PresentationFormat>Широкоэкранный</PresentationFormat>
  <Paragraphs>104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Feature flags approach</vt:lpstr>
      <vt:lpstr>Feature flags approach</vt:lpstr>
      <vt:lpstr>Feature flags approach</vt:lpstr>
      <vt:lpstr>Feature flags for %YOUR PROJECT%</vt:lpstr>
      <vt:lpstr>Implementation</vt:lpstr>
      <vt:lpstr>The whole picture</vt:lpstr>
      <vt:lpstr>Example 1</vt:lpstr>
      <vt:lpstr>Task</vt:lpstr>
      <vt:lpstr>Initial implementation</vt:lpstr>
      <vt:lpstr>Issue</vt:lpstr>
      <vt:lpstr>Root cause</vt:lpstr>
      <vt:lpstr>Fix</vt:lpstr>
      <vt:lpstr>Example 2</vt:lpstr>
      <vt:lpstr>Task</vt:lpstr>
      <vt:lpstr>Solution</vt:lpstr>
      <vt:lpstr>web.config won</vt:lpstr>
      <vt:lpstr>Edge cases</vt:lpstr>
      <vt:lpstr>Conclusion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Features</dc:title>
  <dc:creator>Andrey Musky;Andrei Muski</dc:creator>
  <cp:lastModifiedBy>USER</cp:lastModifiedBy>
  <cp:revision>101</cp:revision>
  <dcterms:created xsi:type="dcterms:W3CDTF">2020-12-01T08:31:46Z</dcterms:created>
  <dcterms:modified xsi:type="dcterms:W3CDTF">2020-12-10T07:14:52Z</dcterms:modified>
</cp:coreProperties>
</file>