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95" r:id="rId3"/>
    <p:sldId id="347" r:id="rId4"/>
    <p:sldId id="341" r:id="rId5"/>
    <p:sldId id="296" r:id="rId6"/>
    <p:sldId id="300" r:id="rId7"/>
    <p:sldId id="316" r:id="rId8"/>
    <p:sldId id="284" r:id="rId9"/>
    <p:sldId id="299" r:id="rId10"/>
    <p:sldId id="348" r:id="rId11"/>
    <p:sldId id="349" r:id="rId12"/>
    <p:sldId id="345" r:id="rId13"/>
    <p:sldId id="346" r:id="rId14"/>
    <p:sldId id="317" r:id="rId15"/>
    <p:sldId id="297" r:id="rId16"/>
    <p:sldId id="267" r:id="rId17"/>
    <p:sldId id="303" r:id="rId18"/>
    <p:sldId id="301" r:id="rId19"/>
    <p:sldId id="273" r:id="rId20"/>
    <p:sldId id="342" r:id="rId21"/>
    <p:sldId id="320" r:id="rId22"/>
    <p:sldId id="343" r:id="rId23"/>
    <p:sldId id="344" r:id="rId24"/>
    <p:sldId id="322" r:id="rId25"/>
    <p:sldId id="313" r:id="rId26"/>
    <p:sldId id="350" r:id="rId27"/>
    <p:sldId id="323" r:id="rId28"/>
    <p:sldId id="325" r:id="rId29"/>
    <p:sldId id="321" r:id="rId30"/>
    <p:sldId id="314" r:id="rId3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61" d="100"/>
          <a:sy n="61" d="100"/>
        </p:scale>
        <p:origin x="840" y="90"/>
      </p:cViewPr>
      <p:guideLst/>
    </p:cSldViewPr>
  </p:slideViewPr>
  <p:outlineViewPr>
    <p:cViewPr>
      <p:scale>
        <a:sx n="33" d="100"/>
        <a:sy n="33" d="100"/>
      </p:scale>
      <p:origin x="0" y="-8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0-20T17:43:10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28866 4762 0,'26'0'16,"27"0"-1,53 53-15,-26-26 16,-1-1-16,27-26 16,26 27-16,27-27 15,0 0-15,-27 0 16,53 0-16,0 0 15,-52 0-15,25-27 16,-52 1 0,0 26-16,0-27 15,-53 27-15,-27 0 16,27-26-16,-26 26 16,-80 26 109,0-26-125,-27 0 15,28 27-15,-1-1 16,26-26-16,-52 0 15,26 27-15,-27-27 16,1 0-16,53 0 16,-1 0-16,1 26 15,-54-26-15,54 0 16,26 27-16,-53-27 16,26 0-1,1 0-15,0 0 16,-27 0-1,26 26-15,1-26 16,26 53 47,53-53-48,-27 0 1,27 27-16,0-1 15,0-26-15,0 26 16,0-26-16,26 0 16,-52 0-16,25 0 15,-25 0 1,-27 27 31,-27 26-16,-131 0-15,52 0-16,-26-27 15,79 1 1,-27-1-16,27-26 16,27 27-16,-27-27 15,0 0-15,27 0 31,-1 26-31,54 0 79,26-26-79,52 0 15,1 27-15,-26-27 16,-1 26-16,-26 1 15,26-27-15,-52 0 16,-1 26-16,27 1 16,-26-27-16,-1 0 15,-26 26 1,-53 54 31,-132-1-47,0 0 15,-27 27 1,0 0-16,54-53 16,25 0-16,1-27 15,132 1-15,-53-1 16,53 1 31,27-1-32,105 27-15,27 0 16,-80-27-16,80 27 16,-27-53-16,27 53 15,-27-26-15,0 26 16,-52-27-16,-27-26 16,0 0-16,-27 0 62</inkml:trace>
  <inkml:trace contextRef="#ctx0" brushRef="#br0" timeOffset="11637.61">8308 12912 0,'53'0'15,"26"0"-15,53 0 0,-52 0 16,26 0 0,0 0-16,-1 0 15,-25 0-15,52 0 16,-53 0-16,1 0 16,-1 0-16,-26 0 15,-26 0-15,25 0 16,1 0-16,0 0 15,0 0-15,-26 0 16,26 0 0</inkml:trace>
  <inkml:trace contextRef="#ctx0" brushRef="#br0" timeOffset="12240.49">8493 13097 0,'27'0'31,"52"0"-31,27 26 16,26 1-16,53-27 15,27 53-15,0-53 16,-27 0-16,-53 0 16,0 0-16,-52 0 15,-27 0-15,0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0-20T17:45:58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5715 0,'132'26'63,"0"-26"-63,1 0 15,78 0-15,54 0 16,-53 0-16,105 0 16,-79 0-16</inkml:trace>
  <inkml:trace contextRef="#ctx0" brushRef="#br0" timeOffset="797.12">9737 5741 0,'53'0'15,"26"0"1,0 27-16,1-27 15,52 26-15,27-26 16,0 0-16,26 0 16,53 0-16,26 0 15,-78 0-15,25 0 16,-52 0-16,-53 0 16,-27 0-16,1 0 15,-27 0-15,-27 0 16,0 0-1,1 0 1</inkml:trace>
  <inkml:trace contextRef="#ctx0" brushRef="#br0" timeOffset="30635.93">1640 13441 0,'80'0'31,"-54"0"-31,27-27 16,0 27-16,26-26 15,27 26-15,0 0 16,-27 0-16,1 0 16,-27 0-16,26 0 15,1 0-15,25 0 16,1 0-16,-26 0 16,-1 0-16,-26-27 15,-27 27-15,1 0 16</inkml:trace>
  <inkml:trace contextRef="#ctx0" brushRef="#br0" timeOffset="32104.34">14605 3704 0,'53'0'47,"79"0"-31,0 0-16,54 0 16,-54 0-16,53 0 15,-52 0-15,-28 0 16,54 0-16,-80 0 15,27 0-15,0 0 16,-27 0-16,-26 0 16,0 0-16,0 0 15,27 0-15,-27 0 16,-1 0-16,-25 0 16,-1 0-16,54 0 15,-54 0-15,1 0 31,-1 0-31,1 0 16,-1 0 0,1 0-1,-1 0 1,0 0 0,1 0 15</inkml:trace>
  <inkml:trace contextRef="#ctx0" brushRef="#br0" timeOffset="34512.58">21193 14261 0,'0'0'0,"53"0"15,-27 0-15,54 0 16,26 0-16,-27 0 15,0 0-15,1 0 16,-1 0-16,1 0 16,25 0-16,1 0 15,0-26-15,0 26 16,26-27-16,-52 1 16,-28 26-16,28-27 15,-27 27-15,0 0 16,0-26-16,0-1 15,-27 27-15,53-26 16,-26-27-16,0 26 16,27-52-16,-1 26 15,0-53-15,1 53 16,-1-79 0,27 0-16,-27 26 15,1-26-15,-54-1 16,53-25-16,-52 25 15,26 1-15,-27-27 16,-26 1-16,0 52 16,0-27-16,0 54 15,-26-53-15,-1 52 16,-26 1-16,27 26 16,-27 0-16,0 0 15,27-26-15,-80 0 16,53 26-16,-26 0 15,-27-27-15,0 27 16,27-26-16,26 53 16,0-54-16,0 54 15,53-1-15,-27 27 32,107 0 14,-1 0-30,1 0 0,-1 0-16,0-26 15,1-1-15,-54 27 16,1 0-16,-1 0 16,27-26-1,-27 26 1,1 0-1</inkml:trace>
  <inkml:trace contextRef="#ctx0" brushRef="#br0" timeOffset="35090.58">23574 10319 0,'0'-27'31,"27"27"-31,-1 27 16,54-27-16,-27 53 15,-1-27-15,-25-26 16,26 53-16,-27-53 16,1 27-16,26-1 15,-27 0-15,27 1 16,0 52-16,-27-79 15,-26 27-15,27-27 16,-1 53-16,1-27 16,-27 1-16,0 25 15,0-25 1,0-1-16,0 1 16,0-1-16,0 1 15,0 26-15,0-27 16,-27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0-20T17:47:18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8281 6138 0,'106'0'31,"106"0"-15,26 0-16,80 0 16,52 0-16,53 0 15,1 0-15,25 0 16,54 0-16,-132 0 15,-80 0-15,-80 0 16,-26 0-16,-79 0 16,-53 0-16,0 0 15,-26 0-15,-1 0 16,1 0 0</inkml:trace>
  <inkml:trace contextRef="#ctx0" brushRef="#br0" timeOffset="1376.28">3863 10742 0,'79'0'78,"54"0"-78,-1 0 15,-26 0 1,52 0-16,-52 0 16,27 0-16,-28 0 15,54 0-15,-27 0 16,54 0-16,-54 0 16,80 0-16,-1 0 15,54 0-15,-53 0 16,-54 0-16,1 0 15,-27 0-15,-26 0 16,-26 0-16,25 0 16,-52 0-16,0 0 15,-26 0 1</inkml:trace>
  <inkml:trace contextRef="#ctx0" brushRef="#br0" timeOffset="3923.58">3519 12118 0,'26'0'47,"27"0"-31,53 0-16,-26 0 15,52 0-15,0 0 16,27 0-16,26 0 16,-26 0-16,105 0 15,-25 0-15,52 0 16,-27 0-16,-52 0 15,79 0-15,-53 0 16,-26 0-16,-27 0 16,-53 0-16,27 0 15,26 0-15,-53 0 16,1 0-16,-27 0 16,79 0-16,-26 0 15,52 0-15,1 0 16,26 0-16,0 0 15,53 0-15,27 0 16,-1 0-16,27 0 16,0 0-16,0 0 15,53 0-15,0 0 16,-133 0-16,54 0 16,-27 0-16,-53 0 15,0 0-15,-26 0 16,-1 0-1,-52 0-15,53 0 16,0 0-16,-1 0 16,27 0-16,-26 0 15,53 0-15,-54 0 16,-52 0-16,106 0 16,-54-27-16,27 27 15,53 0-15,-52 0 16,52 0-16,-27 0 15,-52 0-15,26 0 16,-79 0-16,26 0 16,-53 0-16,53 0 15,-26 0-15,0-26 16,79 0-16,-106-1 16,80 1-16,-53-1 15,0 1-15,-27 26 16,-26-27-16,-27 27 15,27 0-15,-27 0 16,-26 0-16,26 0 16,-26 0-16,0 0 15,-26 0-15,-1 0 16,27 0-16,0 0 16,0 0-1,-27 0-15,27 0 16,-26 0-16,-1 0 15,1 0-15,26 0 16,-27 0-16,1 0 16,-1 0-16,1 0 15,-1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0-23T17:16:05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6747 0,'79'0'31,"159"0"-16,345 0 17,-319 0-32,27 0 15,-53 0-15,-53 0 16,27 0-16,-80 0 16,-52 0-16,-27 0 15,26 26-15,-52-26 16,-1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0-23T17:25:00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8784 0,'0'-26'63,"26"26"-47,27 0-16,0 0 0,-26 0 0,52 0 15,27 0 1,0 0-1,53 0-15,-1 0 16,1 0-16,-53 0 16,79 0-16,-53 0 15,-52 0-15,26 0 16,-54 0-16,28 0 16,-1 0-16,1 0 0,-1 0 15,-26 0-15,26 0 16,1 0-1,-27 0-15,-27 0 0,1 0 16,-1 0-16,53 0 16,-26 0 15,-26 0-31,26 0 16,-27 0-1,1 0 1,-1 0-1,0 0 1,1 0 218,-1 0-234,1 0 16,26 0-16,26 0 16,-26 0-16,53 0 15,0 0-15,-27 26 16,0-26 0,-26 0-16,27 0 0,-1 27 0,-26-27 15,0 26 1,0-26-1,0 0-15,0 27 16,26-27-16,-52 0 16,52 0-16,-53 0 15,27 0 1,27 0-16,-27 0 16,-1 0-16,1 0 15,0 0-15,27 0 16,-27 0-16,0 0 15,26 0-15,-53 0 16,27 0-16,27 0 16,-27 0-16,0 0 0,79 0 31,-79 0-31,0 0 16,0 0-16,-1 0 15,-25 0-15,26 0 16,-27 0-16,1 0 15,-1 0 1,27 0 0,0 0-16,-27 0 15,27 0-15,0 0 16,27 0-16,-27 0 16,26 0-16,0 0 15,1 0-15,-1 0 16,-26 0-16,26 0 0,-26 0 15,-26 0-15,-1 0 16,1 0-16,-1 0 16,1 0-1,-1 0-15,1 0 16,-1 0 0,0 0-16,27 0 15,0 0-15,-26-27 16,-1 27-16,1 0 15,-27-26-15,53 26 16,-27 0 0,0 0-1,1 0 1,-1 0-16,-26-27 16,27 27-1,-1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0-23T17:43:15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24633 11483 0,'26'0'62,"1"0"-31,-1 0-15,1 0-16,-1 0 16,0 26-16,1-26 31,26 27-15,-27-27-1,27 26-15,-26 1 16,26-1-16,-27-26 15,0 0-15,27 27 16,0-27-16,-26 0 16,-1 0-16,1 0 15,-1 26-15,1-26 32,-1 0-32,27 0 15,-27 0 1,1 0-1,-1 0 1,1 0-16,-1 0 16,1-26-1,-1 26 1,1 0-16,-1-27 16,27 1-1,-26-1 1,-27 1-1,26 26 1,0-27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0-23T17:43:32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13123 6959 0,'27'0'125,"-1"0"-110,1 0-15,-1 0 16,1 0 15,-1 0-31,1 0 47,-1 0 188,0 0-235,133 26 31,-79 0-31,-28-26 15,1 0 1,27 0-16,-54 0 16,27 0-16,-26 0 15,-1 0 1,1 0-16,-1 0 16,0 0-1,1 0-15,-1 0 16,1 0-16,-1 0 15,1 0 1,-1 0 0,1 0-1,-1 0 1,1 0 15,-1 0-31,1-26 16,-1 26 15,-26-26-15,26 26-1,-26-27-15</inkml:trace>
  <inkml:trace contextRef="#ctx0" brushRef="#br0" timeOffset="13597.51">13758 11986 0,'53'0'78,"27"0"-62,-1-27-16,0 27 16,1-26-16,26 26 15,-1 0-15,-52 0 0,27 0 16,-27 0-16,26 0 16,0 0-16,27 0 15,-79 0-15,52 0 16,-26 0-16,26 0 15,-26 0-15,159 0 47,-159 0-47,26 0 16,106 0 0,-105 0-16,26 0 15,-1 0-15,1 0 16,-26 0-16,-1 0 15,0 0-15,-26 0 0,27 0 16,26 0-16,26 0 16,53 0-1,53 0-15,-53 0 0,1 0 16,-1 0-16,-53 0 16,-26 0-16,-27 0 15,1 0-15,-27 0 16,52 0-16,-25 0 15,79 0-15,26 0 16,0 0-16,-79 0 16,-27 0-16,1 0 15,-28 0-15,1 0 16,53 0 15,-79 0-31,26 0 0,26 0 16,0 0-16,1 0 15,-27 0-15,26 0 16,0 0-16,1 0 16,-27 0-16,0 0 15,-1 0-15,1 0 16,0 0-16,0 0 16,0 0-16,-26 0 15,-1 0 1,1 0-1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69BFB04D-604C-4F29-908A-0846181E2C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51CCB16-B2D8-EADA-0D54-085972A7AFCB}"/>
              </a:ext>
            </a:extLst>
          </p:cNvPr>
          <p:cNvSpPr/>
          <p:nvPr/>
        </p:nvSpPr>
        <p:spPr bwMode="auto">
          <a:xfrm>
            <a:off x="0" y="0"/>
            <a:ext cx="12191999" cy="596747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>
              <a:alphaModFix amt="47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8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5"/>
            <a:ext cx="11588432" cy="2743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762470"/>
            <a:ext cx="11588433" cy="2743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00100"/>
            <a:ext cx="2996698" cy="567312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5996" y="800098"/>
            <a:ext cx="8428773" cy="567312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9C3188-62C9-9DD7-0628-11E5430B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7" y="706533"/>
            <a:ext cx="5500094" cy="72203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1433688"/>
            <a:ext cx="5513536" cy="502143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5389527" cy="7220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438292"/>
            <a:ext cx="5389527" cy="501682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26337" y="1428570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12718" y="1428570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835399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3854843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825677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21436" y="850856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5938EEC-ED57-C276-4C49-26DDAD15F93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7" y="809281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512712C-C723-2285-7754-7A00258F60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12718" y="809281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77876-AA29-16FD-F551-126C7E740A23}"/>
              </a:ext>
            </a:extLst>
          </p:cNvPr>
          <p:cNvCxnSpPr>
            <a:cxnSpLocks/>
          </p:cNvCxnSpPr>
          <p:nvPr/>
        </p:nvCxnSpPr>
        <p:spPr>
          <a:xfrm>
            <a:off x="5770565" y="3835399"/>
            <a:ext cx="325435" cy="1309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8295A-8706-ADA4-4B71-B724FF28AD30}"/>
              </a:ext>
            </a:extLst>
          </p:cNvPr>
          <p:cNvCxnSpPr>
            <a:cxnSpLocks/>
          </p:cNvCxnSpPr>
          <p:nvPr/>
        </p:nvCxnSpPr>
        <p:spPr>
          <a:xfrm flipV="1">
            <a:off x="5739873" y="5154980"/>
            <a:ext cx="356127" cy="13001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C069BE-4302-9A02-5410-9DE4E1151531}"/>
              </a:ext>
            </a:extLst>
          </p:cNvPr>
          <p:cNvCxnSpPr>
            <a:cxnSpLocks/>
          </p:cNvCxnSpPr>
          <p:nvPr/>
        </p:nvCxnSpPr>
        <p:spPr>
          <a:xfrm flipH="1">
            <a:off x="6056590" y="850856"/>
            <a:ext cx="364846" cy="11938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8E829-4B59-8F0A-474D-EDE90B3528DD}"/>
              </a:ext>
            </a:extLst>
          </p:cNvPr>
          <p:cNvCxnSpPr>
            <a:cxnSpLocks/>
          </p:cNvCxnSpPr>
          <p:nvPr/>
        </p:nvCxnSpPr>
        <p:spPr>
          <a:xfrm flipH="1" flipV="1">
            <a:off x="6056591" y="2044700"/>
            <a:ext cx="364845" cy="13648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4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877" y="785988"/>
            <a:ext cx="5389528" cy="2260725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498" y="3163370"/>
            <a:ext cx="11562465" cy="329174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111500"/>
            <a:ext cx="11598069" cy="12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DACB8A-6D18-47DC-6EF3-DF5813F487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8498" y="785989"/>
            <a:ext cx="5606202" cy="2260726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B1565AD-43A4-27B2-3461-66B8113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5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342901" y="866274"/>
            <a:ext cx="4277784" cy="1394464"/>
          </a:xfrm>
          <a:prstGeom prst="snip2Diag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66274"/>
            <a:ext cx="4277784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922925" cy="5785469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D6DEF9-4D0D-E811-7097-4D73A88B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900" y="2400300"/>
            <a:ext cx="4277784" cy="40548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9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3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11588434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0E9B-ADCE-B666-AA3A-05A700EB66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37208" y="2355884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ck Backed 2 pa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928989"/>
            <a:ext cx="518587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928989"/>
            <a:ext cx="519458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6818A7-3DA8-4895-A978-3BE7982B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spcAft>
                <a:spcPts val="0"/>
              </a:spcAft>
              <a:buNone/>
              <a:defRPr sz="3200">
                <a:latin typeface="Consolas" panose="020B0609020204030204" pitchFamily="49" charset="0"/>
                <a:cs typeface="Courier New" panose="02070309020205020404" pitchFamily="49" charset="0"/>
              </a:defRPr>
            </a:lvl2pPr>
            <a:lvl3pPr>
              <a:spcAft>
                <a:spcPts val="0"/>
              </a:spcAft>
              <a:defRPr sz="2800">
                <a:latin typeface="Consolas" panose="020B0609020204030204" pitchFamily="49" charset="0"/>
                <a:cs typeface="Courier New" panose="02070309020205020404" pitchFamily="49" charset="0"/>
              </a:defRPr>
            </a:lvl3pPr>
            <a:lvl4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4pPr>
            <a:lvl5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9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o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0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5778248" cy="56493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823865"/>
            <a:ext cx="5627355" cy="564936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238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3287" y="823866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97185E-7A95-B8AB-D477-157DC6C12F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6" y="2742294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74F5B7-C05B-4465-EC4E-4B0DAFC111D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43900" y="2759798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488A1-9A8A-2207-02C2-132986C8AEE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6336" y="46973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D97113B-A77D-2721-6305-1E8BB64C4F5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03286" y="4695731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02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3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219015"/>
            <a:ext cx="12237797" cy="2626556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475507 w 12237797"/>
              <a:gd name="connsiteY9" fmla="*/ 3325040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249170 w 12237797"/>
              <a:gd name="connsiteY9" fmla="*/ 3553824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7797" h="33187386">
                <a:moveTo>
                  <a:pt x="24025" y="0"/>
                </a:moveTo>
                <a:lnTo>
                  <a:pt x="2056025" y="0"/>
                </a:lnTo>
                <a:lnTo>
                  <a:pt x="2056025" y="0"/>
                </a:lnTo>
                <a:lnTo>
                  <a:pt x="5104025" y="0"/>
                </a:lnTo>
                <a:lnTo>
                  <a:pt x="12216025" y="0"/>
                </a:lnTo>
                <a:lnTo>
                  <a:pt x="12216025" y="707671"/>
                </a:lnTo>
                <a:lnTo>
                  <a:pt x="12216025" y="707671"/>
                </a:lnTo>
                <a:lnTo>
                  <a:pt x="12216025" y="1010959"/>
                </a:lnTo>
                <a:lnTo>
                  <a:pt x="12237797" y="3312515"/>
                </a:lnTo>
                <a:lnTo>
                  <a:pt x="249170" y="3553824"/>
                </a:lnTo>
                <a:lnTo>
                  <a:pt x="0" y="33187386"/>
                </a:lnTo>
                <a:cubicBezTo>
                  <a:pt x="8008" y="22360814"/>
                  <a:pt x="16017" y="11534243"/>
                  <a:pt x="24025" y="707671"/>
                </a:cubicBezTo>
                <a:lnTo>
                  <a:pt x="24025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290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3000"/>
        </a:spcBef>
        <a:spcAft>
          <a:spcPts val="600"/>
        </a:spcAft>
        <a:buClr>
          <a:schemeClr val="accent1"/>
        </a:buClr>
        <a:buFont typeface="Wingdings 2" charset="2"/>
        <a:buNone/>
        <a:defRPr sz="4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oftheword.com/category/tim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noftheword.com/category/tim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kikitty.wordpress.com/tag/diet-log/page/3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.stackexchange.com/questions/128260/is-cast-the-balance-to-some-someones-side-a-standard-usage-or-a-figure-of-sp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gov.qld.gov.au/find-translator-or-interpreter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udiolucistore/11046542575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pter_(computing)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vanyu.me/blog/2014/11/24/why-i-like-scal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ala_(programming_language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34326/what-is-managed-or-unmanaged-code-in-programm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Twitter_bird_logo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oftheword.com/category/tim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64D9-3514-444D-BE19-2A457E329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B244F-F5A1-4CB0-BA39-0BFB6E188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ulpture of a person&#10;&#10;Description automatically generated">
            <a:extLst>
              <a:ext uri="{FF2B5EF4-FFF2-40B4-BE49-F238E27FC236}">
                <a16:creationId xmlns:a16="http://schemas.microsoft.com/office/drawing/2014/main" id="{95243765-545B-41B3-9FFE-1350E9C266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2640769"/>
            <a:ext cx="2995612" cy="199238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CACE037-7375-4E58-BB68-C88813DBE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000" b="1" i="1" u="sng" dirty="0">
                <a:solidFill>
                  <a:schemeClr val="tx1"/>
                </a:solidFill>
                <a:latin typeface="+mn-lt"/>
              </a:rPr>
              <a:t>And more!</a:t>
            </a:r>
            <a:endParaRPr lang="en-US" sz="2300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Allow functions to be used interchangeably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Do NOT rewrite Java code!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Flexible Objects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Write once, run anywhere (same limitations as Java)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tx1"/>
                </a:solidFill>
              </a:rPr>
              <a:t>Scala Philosophy</a:t>
            </a:r>
          </a:p>
        </p:txBody>
      </p:sp>
    </p:spTree>
    <p:extLst>
      <p:ext uri="{BB962C8B-B14F-4D97-AF65-F5344CB8AC3E}">
        <p14:creationId xmlns:p14="http://schemas.microsoft.com/office/powerpoint/2010/main" val="88543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ulpture of a person&#10;&#10;Description automatically generated">
            <a:extLst>
              <a:ext uri="{FF2B5EF4-FFF2-40B4-BE49-F238E27FC236}">
                <a16:creationId xmlns:a16="http://schemas.microsoft.com/office/drawing/2014/main" id="{95243765-545B-41B3-9FFE-1350E9C266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2640769"/>
            <a:ext cx="2995612" cy="199238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CACE037-7375-4E58-BB68-C88813DBE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000" b="1" i="1" u="sng" dirty="0">
                <a:solidFill>
                  <a:schemeClr val="tx1"/>
                </a:solidFill>
                <a:latin typeface="+mn-lt"/>
              </a:rPr>
              <a:t>Meant for experienced programming</a:t>
            </a:r>
            <a:endParaRPr lang="en-US" sz="3000" b="1" i="1" u="sng" dirty="0">
              <a:latin typeface="+mn-lt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000" i="1" dirty="0" err="1">
                <a:solidFill>
                  <a:schemeClr val="tx1"/>
                </a:solidFill>
                <a:latin typeface="+mn-lt"/>
              </a:rPr>
              <a:t>Python</a:t>
            </a:r>
            <a:r>
              <a:rPr lang="en-US" sz="3000" i="1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teaching</a:t>
            </a:r>
            <a:r>
              <a:rPr lang="en-US" sz="3000" i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lanauge</a:t>
            </a:r>
            <a:endParaRPr lang="en-US" sz="3000" i="1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000" i="1" dirty="0" err="1">
                <a:latin typeface="+mn-lt"/>
                <a:sym typeface="Wingdings" panose="05000000000000000000" pitchFamily="2" charset="2"/>
              </a:rPr>
              <a:t>Javafix</a:t>
            </a:r>
            <a:r>
              <a:rPr lang="en-US" sz="3000" i="1" dirty="0">
                <a:latin typeface="+mn-lt"/>
                <a:sym typeface="Wingdings" panose="05000000000000000000" pitchFamily="2" charset="2"/>
              </a:rPr>
              <a:t> problems with C++</a:t>
            </a:r>
            <a:endParaRPr lang="en-US" sz="3000" i="1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000" i="1" dirty="0">
                <a:latin typeface="+mn-lt"/>
                <a:sym typeface="Wingdings" panose="05000000000000000000" pitchFamily="2" charset="2"/>
              </a:rPr>
              <a:t>SCALA let programmer do what they want</a:t>
            </a:r>
            <a:endParaRPr lang="en-US" sz="3000" i="1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000" i="1" dirty="0">
                <a:latin typeface="+mn-lt"/>
                <a:sym typeface="Wingdings" panose="05000000000000000000" pitchFamily="2" charset="2"/>
              </a:rPr>
              <a:t>The return of “It is awesome you can do this, but if you actually do it…”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b="1" i="1" dirty="0">
                <a:latin typeface="+mn-lt"/>
                <a:sym typeface="Wingdings" panose="05000000000000000000" pitchFamily="2" charset="2"/>
              </a:rPr>
              <a:t>Wat</a:t>
            </a:r>
            <a:r>
              <a:rPr lang="en-US" i="1" dirty="0">
                <a:latin typeface="+mn-lt"/>
                <a:sym typeface="Wingdings" panose="05000000000000000000" pitchFamily="2" charset="2"/>
              </a:rPr>
              <a:t>?</a:t>
            </a:r>
            <a:endParaRPr lang="en-US" sz="31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chemeClr val="tx1"/>
                </a:solidFill>
              </a:rPr>
              <a:t>Scala Philosophy </a:t>
            </a:r>
            <a:r>
              <a:rPr lang="en-US" sz="4100">
                <a:solidFill>
                  <a:schemeClr val="tx1"/>
                </a:solidFill>
              </a:rPr>
              <a:t>(start here)</a:t>
            </a:r>
          </a:p>
        </p:txBody>
      </p:sp>
    </p:spTree>
    <p:extLst>
      <p:ext uri="{BB962C8B-B14F-4D97-AF65-F5344CB8AC3E}">
        <p14:creationId xmlns:p14="http://schemas.microsoft.com/office/powerpoint/2010/main" val="4157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F0A1-0127-4334-B7D8-447A5A29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Scala is built for concurrency. Why are “no side effects” helpful for this?</a:t>
            </a:r>
          </a:p>
          <a:p>
            <a:pPr marL="0" indent="0" algn="ctr">
              <a:buNone/>
            </a:pPr>
            <a:endParaRPr lang="en-US" dirty="0"/>
          </a:p>
          <a:p>
            <a:pPr marL="742950" indent="-742950">
              <a:buFont typeface="+mj-lt"/>
              <a:buAutoNum type="alphaUcPeriod"/>
            </a:pPr>
            <a:endParaRPr lang="en-US" dirty="0"/>
          </a:p>
          <a:p>
            <a:pPr marL="742950" indent="-742950">
              <a:buFont typeface="+mj-lt"/>
              <a:buAutoNum type="alphaU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325B3-03B0-443C-9543-CB313161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93552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F0A1-0127-4334-B7D8-447A5A29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data is more atomic, as now you only update on a return.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325B3-03B0-443C-9543-CB313161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5819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B0B0-CD0F-4DEA-BE7C-FB024341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Basically, you can use Java or Scala (whichever is best for your tasks), in the SAME project…no UDC, server, RPC, etc. here!</a:t>
            </a:r>
          </a:p>
          <a:p>
            <a:pPr marL="457200" lvl="1" indent="0" algn="ctr">
              <a:buNone/>
            </a:pPr>
            <a:r>
              <a:rPr lang="en-US" dirty="0">
                <a:latin typeface="+mn-lt"/>
              </a:rPr>
              <a:t>Example: see </a:t>
            </a:r>
            <a:r>
              <a:rPr lang="en-US" b="1" dirty="0" err="1">
                <a:latin typeface="+mn-lt"/>
                <a:cs typeface="Courier New" panose="02070309020205020404" pitchFamily="49" charset="0"/>
              </a:rPr>
              <a:t>FromJavaExample.scala</a:t>
            </a:r>
            <a:endParaRPr lang="en-US" b="1" dirty="0">
              <a:latin typeface="+mn-lt"/>
              <a:cs typeface="Courier New" panose="02070309020205020404" pitchFamily="49" charset="0"/>
            </a:endParaRPr>
          </a:p>
          <a:p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sz="3900" i="1" dirty="0">
                <a:latin typeface="+mn-lt"/>
              </a:rPr>
              <a:t>This also means this shares many of the strengths and weakness of Java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36D02-966A-45FA-B82C-5D2CA893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Strengths and weakness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8A5D9-B0B3-FBC5-E174-49B6820E1C3C}"/>
                  </a:ext>
                </a:extLst>
              </p14:cNvPr>
              <p14:cNvContentPartPr/>
              <p14:nvPr/>
            </p14:nvContentPartPr>
            <p14:xfrm>
              <a:off x="704880" y="2428920"/>
              <a:ext cx="905040" cy="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8A5D9-B0B3-FBC5-E174-49B6820E1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520" y="2419560"/>
                <a:ext cx="92376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32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  <a:effectLst/>
        </p:spPr>
        <p:txBody>
          <a:bodyPr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100" b="1" dirty="0">
                <a:solidFill>
                  <a:schemeClr val="tx1"/>
                </a:solidFill>
                <a:latin typeface="+mn-lt"/>
              </a:rPr>
              <a:t>Many built in libraries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100" b="1" dirty="0">
                <a:solidFill>
                  <a:schemeClr val="tx1"/>
                </a:solidFill>
                <a:latin typeface="+mn-lt"/>
              </a:rPr>
              <a:t>Better built for recursion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100" b="1" dirty="0">
                <a:solidFill>
                  <a:schemeClr val="tx1"/>
                </a:solidFill>
                <a:latin typeface="+mn-lt"/>
              </a:rPr>
              <a:t>Incredibly easy concurrency support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3100" i="1" u="sng" dirty="0">
                <a:solidFill>
                  <a:schemeClr val="tx1"/>
                </a:solidFill>
                <a:latin typeface="+mn-lt"/>
              </a:rPr>
              <a:t>Seriously…it’s 2 lines (after modules are imported)!</a:t>
            </a:r>
            <a:endParaRPr lang="en-US" sz="3100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100" dirty="0">
                <a:solidFill>
                  <a:schemeClr val="tx1"/>
                </a:solidFill>
                <a:latin typeface="+mn-lt"/>
              </a:rPr>
              <a:t>Reusable, and interchangeable functions is a primary concern</a:t>
            </a:r>
          </a:p>
        </p:txBody>
      </p:sp>
      <p:pic>
        <p:nvPicPr>
          <p:cNvPr id="6" name="Content Placeholder 5" descr="A picture containing red, indoor&#10;&#10;Description automatically generated">
            <a:extLst>
              <a:ext uri="{FF2B5EF4-FFF2-40B4-BE49-F238E27FC236}">
                <a16:creationId xmlns:a16="http://schemas.microsoft.com/office/drawing/2014/main" id="{DCCF68D4-68E8-4506-B322-95308EFEB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7619" y="2326481"/>
            <a:ext cx="2540000" cy="25273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chemeClr val="tx1"/>
                </a:solidFill>
              </a:rPr>
              <a:t>Scala Strengths</a:t>
            </a:r>
          </a:p>
        </p:txBody>
      </p:sp>
    </p:spTree>
    <p:extLst>
      <p:ext uri="{BB962C8B-B14F-4D97-AF65-F5344CB8AC3E}">
        <p14:creationId xmlns:p14="http://schemas.microsoft.com/office/powerpoint/2010/main" val="89739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91488-56D1-468E-9D55-718A2A2BB1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Slower than true compiled languages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Can reverse compilation</a:t>
            </a:r>
          </a:p>
          <a:p>
            <a:pPr marL="457200" lvl="1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Security issues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tx1"/>
                </a:solidFill>
              </a:rPr>
              <a:t>Scala Weaknesses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6DFFD2-2BCC-FCB5-2443-D83767B662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013" y="1903636"/>
            <a:ext cx="2995612" cy="34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Functional programming feels WEIRD when you first start</a:t>
            </a:r>
          </a:p>
          <a:p>
            <a:r>
              <a:rPr lang="en-US" b="1" dirty="0"/>
              <a:t>Immutable data is preferred</a:t>
            </a:r>
          </a:p>
          <a:p>
            <a:pPr lvl="1"/>
            <a:r>
              <a:rPr lang="en-US" dirty="0"/>
              <a:t>Aka prefers pure functions (aka, no side effects, and no mutations)</a:t>
            </a:r>
          </a:p>
          <a:p>
            <a:r>
              <a:rPr lang="en-US" b="1" dirty="0"/>
              <a:t>Substantial type inference typing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Regularly do not name the type, </a:t>
            </a:r>
            <a:r>
              <a:rPr lang="en-US" b="1" dirty="0"/>
              <a:t>but the type is static</a:t>
            </a:r>
            <a:r>
              <a:rPr lang="en-US" dirty="0"/>
              <a:t>!</a:t>
            </a:r>
          </a:p>
          <a:p>
            <a:r>
              <a:rPr lang="en-US" b="1" dirty="0"/>
              <a:t>Garbage collection</a:t>
            </a:r>
          </a:p>
          <a:p>
            <a:pPr lvl="1"/>
            <a:r>
              <a:rPr lang="en-US" dirty="0"/>
              <a:t>The language handles clean dynamic memory allocations for you (Yay)</a:t>
            </a:r>
          </a:p>
          <a:p>
            <a:pPr lvl="1"/>
            <a:r>
              <a:rPr lang="en-US" dirty="0"/>
              <a:t>Tends to hit at the worst time (Boo)</a:t>
            </a:r>
          </a:p>
        </p:txBody>
      </p:sp>
      <p:pic>
        <p:nvPicPr>
          <p:cNvPr id="9" name="Content Placeholder 8" descr="A picture containing table, sitting, lit, front&#10;&#10;Description automatically generated">
            <a:extLst>
              <a:ext uri="{FF2B5EF4-FFF2-40B4-BE49-F238E27FC236}">
                <a16:creationId xmlns:a16="http://schemas.microsoft.com/office/drawing/2014/main" id="{53A06757-D68C-401F-A33C-EB9DBFA99D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178259"/>
            <a:ext cx="3313112" cy="282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“it depends”</a:t>
            </a:r>
          </a:p>
        </p:txBody>
      </p:sp>
    </p:spTree>
    <p:extLst>
      <p:ext uri="{BB962C8B-B14F-4D97-AF65-F5344CB8AC3E}">
        <p14:creationId xmlns:p14="http://schemas.microsoft.com/office/powerpoint/2010/main" val="3165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968C0-15B7-4F08-9C0A-B877CA5B0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507325-BCB9-F02F-EC93-855F246360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7506" y="2279650"/>
            <a:ext cx="2714625" cy="27146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E7A6D-3ACC-FA89-66B0-CA35771597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Scala interpreter: TWO options here</a:t>
            </a:r>
            <a:endParaRPr lang="en-US" sz="4400" dirty="0"/>
          </a:p>
          <a:p>
            <a:pPr marL="457200" lvl="1" indent="0" algn="ctr">
              <a:buNone/>
            </a:pPr>
            <a:r>
              <a:rPr lang="en-US" sz="4000" dirty="0"/>
              <a:t>Add a Scala Worksheet</a:t>
            </a:r>
          </a:p>
          <a:p>
            <a:pPr marL="457200" lvl="1" indent="0" algn="ctr">
              <a:buNone/>
            </a:pPr>
            <a:r>
              <a:rPr lang="en-US" sz="4000" dirty="0"/>
              <a:t>Scala Console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Scala works</a:t>
            </a:r>
          </a:p>
        </p:txBody>
      </p:sp>
    </p:spTree>
    <p:extLst>
      <p:ext uri="{BB962C8B-B14F-4D97-AF65-F5344CB8AC3E}">
        <p14:creationId xmlns:p14="http://schemas.microsoft.com/office/powerpoint/2010/main" val="15097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Install Scala plugin for IntelliJ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Warning: </a:t>
            </a:r>
            <a:r>
              <a:rPr lang="en-US" u="sng" dirty="0">
                <a:solidFill>
                  <a:srgbClr val="FF0000"/>
                </a:solidFill>
              </a:rPr>
              <a:t>there are multiple project types for Scala</a:t>
            </a:r>
          </a:p>
          <a:p>
            <a:pPr marL="0" indent="0" algn="ctr">
              <a:buNone/>
            </a:pPr>
            <a:r>
              <a:rPr lang="en-US" dirty="0"/>
              <a:t>USE the IDEA since that is the most similar to what we have been using all semester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Granted, the SBT provides way more options and better integration option…but it is “finnicky” with additional libraries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Reminder: Scala Install</a:t>
            </a:r>
          </a:p>
        </p:txBody>
      </p:sp>
    </p:spTree>
    <p:extLst>
      <p:ext uri="{BB962C8B-B14F-4D97-AF65-F5344CB8AC3E}">
        <p14:creationId xmlns:p14="http://schemas.microsoft.com/office/powerpoint/2010/main" val="233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Should be used for “scratch” purposes</a:t>
            </a:r>
          </a:p>
          <a:p>
            <a:pPr algn="ctr"/>
            <a:r>
              <a:rPr lang="en-US" dirty="0"/>
              <a:t>List the evaluation at each step with “evaluation worksheet”</a:t>
            </a:r>
          </a:p>
          <a:p>
            <a:pPr algn="ctr"/>
            <a:r>
              <a:rPr lang="en-US" dirty="0"/>
              <a:t>Ends file name with .</a:t>
            </a:r>
            <a:r>
              <a:rPr lang="en-US" dirty="0" err="1"/>
              <a:t>sc</a:t>
            </a: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8615D7B-1963-49CD-A755-E77133D6BB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367424" y="2097302"/>
            <a:ext cx="5267401" cy="31031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Worksheet</a:t>
            </a:r>
          </a:p>
        </p:txBody>
      </p:sp>
    </p:spTree>
    <p:extLst>
      <p:ext uri="{BB962C8B-B14F-4D97-AF65-F5344CB8AC3E}">
        <p14:creationId xmlns:p14="http://schemas.microsoft.com/office/powerpoint/2010/main" val="11894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  <a:effectLst/>
        </p:spPr>
        <p:txBody>
          <a:bodyPr anchor="t">
            <a:normAutofit/>
          </a:bodyPr>
          <a:lstStyle/>
          <a:p>
            <a:pPr marL="457200" indent="-457200" algn="ctr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 a Scala Worksheet</a:t>
            </a:r>
            <a:endParaRPr lang="en-US" sz="2400" dirty="0"/>
          </a:p>
          <a:p>
            <a:pPr marL="457200" indent="-457200" algn="ctr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Choose “interactive mode,” (the wrench, and a title line checkbox is older versions)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Better option</a:t>
            </a:r>
          </a:p>
          <a:p>
            <a:pPr marL="457200" indent="-45720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chemeClr val="tx1"/>
                </a:solidFill>
              </a:rPr>
              <a:t>REPL adds a time delay between lines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091079-07B7-D42B-1C32-0B1F8DB7F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5892" y="1728462"/>
            <a:ext cx="4450466" cy="3840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tx1"/>
                </a:solidFill>
              </a:rPr>
              <a:t>Scala worksheet</a:t>
            </a:r>
          </a:p>
        </p:txBody>
      </p:sp>
    </p:spTree>
    <p:extLst>
      <p:ext uri="{BB962C8B-B14F-4D97-AF65-F5344CB8AC3E}">
        <p14:creationId xmlns:p14="http://schemas.microsoft.com/office/powerpoint/2010/main" val="9205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r>
              <a:rPr lang="en-US" b="1" dirty="0"/>
              <a:t>Also, should be used for “scratch” purposes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dirty="0"/>
              <a:t>Open with right click on a file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scala</a:t>
            </a:r>
            <a:r>
              <a:rPr lang="en-US" dirty="0">
                <a:sym typeface="Wingdings" panose="05000000000000000000" pitchFamily="2" charset="2"/>
              </a:rPr>
              <a:t> console/Scala REPL </a:t>
            </a:r>
            <a:endParaRPr lang="en-US" dirty="0"/>
          </a:p>
          <a:p>
            <a:pPr marL="742950" indent="-742950" algn="ctr">
              <a:buFont typeface="+mj-lt"/>
              <a:buAutoNum type="arabicPeriod"/>
            </a:pPr>
            <a:r>
              <a:rPr lang="en-US" dirty="0"/>
              <a:t>Type in expressions, ending in 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28CBA-3C30-43AF-AB67-A09B14118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66"/>
          <a:stretch/>
        </p:blipFill>
        <p:spPr>
          <a:xfrm>
            <a:off x="1967667" y="3429000"/>
            <a:ext cx="8105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&gt;&gt;&gt;&gt;&gt;</a:t>
            </a:r>
            <a:r>
              <a:rPr lang="en-US" dirty="0" err="1"/>
              <a:t>HelloWorld.scala</a:t>
            </a:r>
            <a:endParaRPr lang="en-US" dirty="0"/>
          </a:p>
          <a:p>
            <a:r>
              <a:rPr lang="en-US" dirty="0"/>
              <a:t>Ends files name with .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To make one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sym typeface="Wingdings" panose="05000000000000000000" pitchFamily="2" charset="2"/>
              </a:rPr>
              <a:t>Scala class</a:t>
            </a:r>
          </a:p>
          <a:p>
            <a:pPr marL="457200" lvl="1" indent="0">
              <a:buNone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HelloWorld{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Array[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Unit = {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4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World, again!"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Same right click and then Run as Java in IntelliJ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43C54-2870-4F73-9DA3-2BA8382D6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" t="75311" r="62921" b="-142"/>
          <a:stretch/>
        </p:blipFill>
        <p:spPr>
          <a:xfrm>
            <a:off x="7148230" y="968389"/>
            <a:ext cx="4479236" cy="17029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65B905-F7E6-EED5-B127-DD7CB125FFD9}"/>
                  </a:ext>
                </a:extLst>
              </p14:cNvPr>
              <p14:cNvContentPartPr/>
              <p14:nvPr/>
            </p14:nvContentPartPr>
            <p14:xfrm>
              <a:off x="1143000" y="3152880"/>
              <a:ext cx="2438640" cy="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65B905-F7E6-EED5-B127-DD7CB125FF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3640" y="3143520"/>
                <a:ext cx="245736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6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r>
              <a:rPr lang="en-US" sz="6700" b="1" dirty="0"/>
              <a:t>Explanation of key words</a:t>
            </a:r>
          </a:p>
          <a:p>
            <a:r>
              <a:rPr lang="en-US" b="1" dirty="0"/>
              <a:t>def</a:t>
            </a:r>
          </a:p>
          <a:p>
            <a:pPr lvl="1"/>
            <a:r>
              <a:rPr lang="en-US" dirty="0"/>
              <a:t>Keyword to define a function (like python)</a:t>
            </a:r>
          </a:p>
          <a:p>
            <a:r>
              <a:rPr lang="en-US" b="1" dirty="0" err="1"/>
              <a:t>args</a:t>
            </a:r>
            <a:endParaRPr lang="en-US" b="1" dirty="0"/>
          </a:p>
          <a:p>
            <a:pPr lvl="1"/>
            <a:r>
              <a:rPr lang="en-US" dirty="0"/>
              <a:t>Our </a:t>
            </a:r>
            <a:r>
              <a:rPr lang="en-US" dirty="0" err="1"/>
              <a:t>argc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Scala follows UML style variable </a:t>
            </a:r>
          </a:p>
          <a:p>
            <a:r>
              <a:rPr lang="en-US" b="1" dirty="0"/>
              <a:t>Unit</a:t>
            </a:r>
          </a:p>
          <a:p>
            <a:pPr lvl="1"/>
            <a:r>
              <a:rPr lang="en-US" dirty="0"/>
              <a:t>Make this a “void” function declarations</a:t>
            </a:r>
          </a:p>
          <a:p>
            <a:r>
              <a:rPr lang="en-US" b="1" dirty="0"/>
              <a:t>Object</a:t>
            </a:r>
          </a:p>
          <a:p>
            <a:pPr lvl="1"/>
            <a:r>
              <a:rPr lang="en-US" dirty="0"/>
              <a:t>Contents are static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More on Object versus class, later.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Program Execution </a:t>
            </a:r>
          </a:p>
        </p:txBody>
      </p:sp>
    </p:spTree>
    <p:extLst>
      <p:ext uri="{BB962C8B-B14F-4D97-AF65-F5344CB8AC3E}">
        <p14:creationId xmlns:p14="http://schemas.microsoft.com/office/powerpoint/2010/main" val="17090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&gt;&gt;&gt;&gt;HelloWorld2.scala</a:t>
            </a:r>
          </a:p>
          <a:p>
            <a:pPr marL="0" indent="0" algn="ctr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Is short hand for a full class with main. E.g.</a:t>
            </a:r>
          </a:p>
          <a:p>
            <a:r>
              <a:rPr lang="en-US" b="1" dirty="0"/>
              <a:t>Contents: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algn="ctr"/>
            <a:r>
              <a:rPr lang="en-US" dirty="0"/>
              <a:t>Overly simplified…App “</a:t>
            </a:r>
            <a:r>
              <a:rPr lang="en-US" dirty="0" err="1"/>
              <a:t>premakes</a:t>
            </a:r>
            <a:r>
              <a:rPr lang="en-US" dirty="0"/>
              <a:t>” our main so we can get right to coding </a:t>
            </a:r>
          </a:p>
          <a:p>
            <a:pPr marL="0" indent="0" algn="ctr">
              <a:buNone/>
            </a:pPr>
            <a:r>
              <a:rPr lang="en-US" b="1" dirty="0"/>
              <a:t>I won’t care which of the first two method </a:t>
            </a:r>
            <a:r>
              <a:rPr lang="en-US" b="1" dirty="0" err="1"/>
              <a:t>syou</a:t>
            </a:r>
            <a:r>
              <a:rPr lang="en-US" b="1" dirty="0"/>
              <a:t> use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72DE3-7164-41D1-9797-1082E84179B5}"/>
              </a:ext>
            </a:extLst>
          </p:cNvPr>
          <p:cNvSpPr txBox="1"/>
          <p:nvPr/>
        </p:nvSpPr>
        <p:spPr>
          <a:xfrm>
            <a:off x="7579387" y="6097509"/>
            <a:ext cx="428358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Side note: new </a:t>
            </a:r>
            <a:r>
              <a:rPr lang="en-US" dirty="0">
                <a:sym typeface="Wingdings" panose="05000000000000000000" pitchFamily="2" charset="2"/>
              </a:rPr>
              <a:t>”Scala class” is just template support for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&gt;&gt;&gt;&gt;HelloWorld3.scala</a:t>
            </a:r>
          </a:p>
          <a:p>
            <a:r>
              <a:rPr lang="en-US" altLang="en-US" dirty="0"/>
              <a:t>The newest versions of Scala let you choose ANY function </a:t>
            </a:r>
            <a:r>
              <a:rPr lang="en-US" altLang="en-US" dirty="0" err="1"/>
              <a:t>sa</a:t>
            </a:r>
            <a:r>
              <a:rPr lang="en-US" altLang="en-US" dirty="0"/>
              <a:t> the entry.</a:t>
            </a:r>
          </a:p>
          <a:p>
            <a:r>
              <a:rPr lang="en-US" dirty="0"/>
              <a:t>Out of scope for this class, but the most basic</a:t>
            </a:r>
          </a:p>
          <a:p>
            <a:r>
              <a:rPr lang="en-US" dirty="0"/>
              <a:t>Just add @main</a:t>
            </a:r>
          </a:p>
          <a:p>
            <a:r>
              <a:rPr lang="en-US" dirty="0"/>
              <a:t>As long as the parameters are “primitives” you are good to go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</p:spPr>
        <p:txBody>
          <a:bodyPr/>
          <a:lstStyle/>
          <a:p>
            <a:r>
              <a:rPr lang="en-US" dirty="0"/>
              <a:t>Scala file</a:t>
            </a:r>
          </a:p>
        </p:txBody>
      </p:sp>
    </p:spTree>
    <p:extLst>
      <p:ext uri="{BB962C8B-B14F-4D97-AF65-F5344CB8AC3E}">
        <p14:creationId xmlns:p14="http://schemas.microsoft.com/office/powerpoint/2010/main" val="186253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picture containing indoor, sitting, table, mouse&#10;&#10;Description automatically generated">
            <a:extLst>
              <a:ext uri="{FF2B5EF4-FFF2-40B4-BE49-F238E27FC236}">
                <a16:creationId xmlns:a16="http://schemas.microsoft.com/office/drawing/2014/main" id="{34C7CD8F-707A-4E65-A23B-7C4610BE88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2139156"/>
            <a:ext cx="2995612" cy="299561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B676A0-0C8B-4E8C-B57F-5241A82208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A bit more on this now: </a:t>
            </a:r>
          </a:p>
          <a:p>
            <a:pPr algn="ctr"/>
            <a:r>
              <a:rPr lang="en-US" b="1" i="1" u="sng" dirty="0"/>
              <a:t>App versus main()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 is a “trait” (interface) in Scala, and encapsulates main</a:t>
            </a:r>
          </a:p>
          <a:p>
            <a:pPr algn="ctr"/>
            <a:endParaRPr lang="en-US" dirty="0"/>
          </a:p>
          <a:p>
            <a:pPr lvl="1" algn="ctr"/>
            <a:r>
              <a:rPr lang="en-US" b="1" dirty="0"/>
              <a:t>Neat trick in IntelliJ:</a:t>
            </a:r>
          </a:p>
          <a:p>
            <a:pPr lvl="1" algn="ctr"/>
            <a:r>
              <a:rPr lang="en-US" b="1" dirty="0"/>
              <a:t>In Windows</a:t>
            </a:r>
            <a:r>
              <a:rPr lang="en-US" dirty="0"/>
              <a:t>: press and hold the CTRL key + left click on the object click (or click on the object and then </a:t>
            </a:r>
            <a:r>
              <a:rPr lang="en-US" dirty="0" err="1"/>
              <a:t>ctrl+b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main versus extend App</a:t>
            </a:r>
          </a:p>
        </p:txBody>
      </p:sp>
    </p:spTree>
    <p:extLst>
      <p:ext uri="{BB962C8B-B14F-4D97-AF65-F5344CB8AC3E}">
        <p14:creationId xmlns:p14="http://schemas.microsoft.com/office/powerpoint/2010/main" val="1640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760413"/>
            <a:ext cx="11587162" cy="30241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Decompiled code revels several of the items we would expect in main()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args</a:t>
            </a:r>
            <a:r>
              <a:rPr lang="en-US" dirty="0"/>
              <a:t>, main</a:t>
            </a:r>
          </a:p>
          <a:p>
            <a:pPr lvl="1"/>
            <a:endParaRPr lang="en-US" dirty="0"/>
          </a:p>
          <a:p>
            <a:r>
              <a:rPr lang="en-US" dirty="0"/>
              <a:t>Also note that many of the functions have restrictions on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EC3A1-695D-44B8-90D7-B13ED5799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1" t="20483" r="4496" b="50000"/>
          <a:stretch/>
        </p:blipFill>
        <p:spPr>
          <a:xfrm>
            <a:off x="1892541" y="4279900"/>
            <a:ext cx="8256105" cy="20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05B010-EE8E-E68F-1384-C4BD8469B1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013" y="2679881"/>
            <a:ext cx="2995612" cy="19141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26085-BFAB-4403-AF79-4FA59873A9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Like Java the file name and object/class MUST match (well OK, it will compile with a warning)</a:t>
            </a:r>
          </a:p>
          <a:p>
            <a:pPr algn="ctr">
              <a:lnSpc>
                <a:spcPct val="90000"/>
              </a:lnSpc>
            </a:pPr>
            <a:endParaRPr lang="en-US" sz="3300" dirty="0"/>
          </a:p>
          <a:p>
            <a:pPr algn="ctr">
              <a:lnSpc>
                <a:spcPct val="90000"/>
              </a:lnSpc>
            </a:pPr>
            <a:r>
              <a:rPr lang="en-US" sz="3300" dirty="0"/>
              <a:t>The package name is the list of folders separated by a </a:t>
            </a:r>
            <a:r>
              <a:rPr lang="en-US" sz="3300" i="1" u="sng" dirty="0"/>
              <a:t>.</a:t>
            </a:r>
          </a:p>
          <a:p>
            <a:pPr algn="ctr">
              <a:lnSpc>
                <a:spcPct val="90000"/>
              </a:lnSpc>
            </a:pPr>
            <a:endParaRPr lang="en-US" sz="3300" i="1" u="sng" dirty="0"/>
          </a:p>
          <a:p>
            <a:pPr algn="ctr">
              <a:lnSpc>
                <a:spcPct val="90000"/>
              </a:lnSpc>
            </a:pPr>
            <a:r>
              <a:rPr lang="en-US" sz="3300" dirty="0"/>
              <a:t>You MUST use a unique package name when submitting</a:t>
            </a:r>
          </a:p>
          <a:p>
            <a:pPr>
              <a:lnSpc>
                <a:spcPct val="90000"/>
              </a:lnSpc>
            </a:pPr>
            <a:endParaRPr lang="en-US" sz="3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3DB33-8004-40B8-A7BA-4D4A8D38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/>
              <a:t>Structure 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1E06DE-2451-C165-E0FC-D9D50AFD9AE5}"/>
                  </a:ext>
                </a:extLst>
              </p14:cNvPr>
              <p14:cNvContentPartPr/>
              <p14:nvPr/>
            </p14:nvContentPartPr>
            <p14:xfrm>
              <a:off x="8867880" y="4133880"/>
              <a:ext cx="409680" cy="6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1E06DE-2451-C165-E0FC-D9D50AFD9A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8520" y="4124520"/>
                <a:ext cx="42840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 </a:t>
            </a:r>
            <a:r>
              <a:rPr lang="en-US" b="1" i="1" u="sng" dirty="0"/>
              <a:t>absolutely</a:t>
            </a:r>
            <a:r>
              <a:rPr lang="en-US" dirty="0"/>
              <a:t> sure you using Scala 3.X!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Fundamentally, the change to Scala 3 changed IO, so code is usually not cross platform with Scala 2!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Reminder: Scala Install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0A08C-5520-E694-4C15-841997790E07}"/>
                  </a:ext>
                </a:extLst>
              </p14:cNvPr>
              <p14:cNvContentPartPr/>
              <p14:nvPr/>
            </p14:nvContentPartPr>
            <p14:xfrm>
              <a:off x="2990880" y="1714320"/>
              <a:ext cx="8182440" cy="303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0A08C-5520-E694-4C15-841997790E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1520" y="1704960"/>
                <a:ext cx="8201160" cy="30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1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751B-5987-4E60-B0D0-32706F437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  <a:effectLst/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To add outside libraries is similar to Java, with different partial import syntax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To import ALL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name.name.lastGroup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pPr lvl="1"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.* become ._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OR, if you only want part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name.name.lastGroup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.{item1, item2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IO important one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scala.io.StdIn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 descr="A picture containing cable&#10;&#10;Description automatically generated">
            <a:extLst>
              <a:ext uri="{FF2B5EF4-FFF2-40B4-BE49-F238E27FC236}">
                <a16:creationId xmlns:a16="http://schemas.microsoft.com/office/drawing/2014/main" id="{9E153824-8CCA-48A4-B8C1-B1A04EE82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489902"/>
            <a:ext cx="3313112" cy="220045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F7168-A58B-4233-9DAF-AFFE1676AB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tx1"/>
                </a:solidFill>
              </a:rPr>
              <a:t>Modules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FD5F5A-CA83-1CCA-D8DF-BFB01495FDCC}"/>
                  </a:ext>
                </a:extLst>
              </p14:cNvPr>
              <p14:cNvContentPartPr/>
              <p14:nvPr/>
            </p14:nvContentPartPr>
            <p14:xfrm>
              <a:off x="4724280" y="2495520"/>
              <a:ext cx="2581920" cy="18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FD5F5A-CA83-1CCA-D8DF-BFB01495FD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4920" y="2486160"/>
                <a:ext cx="2600640" cy="18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5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0C0A-3355-4140-9F17-F05FC7C7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AC890-AA77-4287-B502-3319A202A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800" b="1" dirty="0"/>
              <a:t>Requirements for this last language</a:t>
            </a:r>
          </a:p>
          <a:p>
            <a:pPr marL="51435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Functional paradigm</a:t>
            </a:r>
          </a:p>
          <a:p>
            <a:pPr marL="51435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Works well on Windows, Linux, and Macs</a:t>
            </a:r>
          </a:p>
          <a:p>
            <a:pPr marL="51435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Wanted a rather unfamiliar language</a:t>
            </a:r>
          </a:p>
          <a:p>
            <a:pPr marL="51435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But still on the Stack Overflow list!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b="1" dirty="0"/>
              <a:t>You almost got R or F#</a:t>
            </a:r>
          </a:p>
        </p:txBody>
      </p:sp>
      <p:pic>
        <p:nvPicPr>
          <p:cNvPr id="6" name="Content Placeholder 5" descr="A picture containing pan, table, counter&#10;&#10;Description automatically generated">
            <a:extLst>
              <a:ext uri="{FF2B5EF4-FFF2-40B4-BE49-F238E27FC236}">
                <a16:creationId xmlns:a16="http://schemas.microsoft.com/office/drawing/2014/main" id="{32525544-EF2F-41A4-96F9-D103B827B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62281" y="2418556"/>
            <a:ext cx="1590675" cy="23431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/>
              <a:t>Why Scala?</a:t>
            </a:r>
          </a:p>
        </p:txBody>
      </p:sp>
    </p:spTree>
    <p:extLst>
      <p:ext uri="{BB962C8B-B14F-4D97-AF65-F5344CB8AC3E}">
        <p14:creationId xmlns:p14="http://schemas.microsoft.com/office/powerpoint/2010/main" val="32979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Designed by Martin </a:t>
            </a:r>
            <a:r>
              <a:rPr lang="en-US" dirty="0" err="1">
                <a:latin typeface="+mn-lt"/>
              </a:rPr>
              <a:t>Odersky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Only around a decade old</a:t>
            </a:r>
          </a:p>
          <a:p>
            <a:pPr marL="0" indent="0">
              <a:buNone/>
            </a:pPr>
            <a:r>
              <a:rPr lang="en-US" i="1" dirty="0">
                <a:latin typeface="+mn-lt"/>
              </a:rPr>
              <a:t>An aside on language stability</a:t>
            </a:r>
          </a:p>
          <a:p>
            <a:pPr marL="0" indent="0" algn="ctr">
              <a:buNone/>
            </a:pPr>
            <a:r>
              <a:rPr lang="en-US" sz="5100" b="1" i="1" dirty="0">
                <a:latin typeface="+mn-lt"/>
              </a:rPr>
              <a:t>It normally takes ~10-15 years for a language/architecture/OS to become mature and stable after the first stable release…</a:t>
            </a:r>
          </a:p>
          <a:p>
            <a:pPr lvl="1" indent="0" algn="ctr">
              <a:buNone/>
            </a:pPr>
            <a:r>
              <a:rPr lang="en-US" dirty="0">
                <a:latin typeface="+mn-lt"/>
              </a:rPr>
              <a:t>That assumes a decent user base</a:t>
            </a:r>
          </a:p>
          <a:p>
            <a:pPr lvl="1" indent="0" algn="ctr">
              <a:buNone/>
            </a:pPr>
            <a:r>
              <a:rPr lang="en-US" dirty="0">
                <a:latin typeface="+mn-lt"/>
              </a:rPr>
              <a:t>There are exceptions…XML is still in version 1.0</a:t>
            </a:r>
          </a:p>
          <a:p>
            <a:pPr lvl="1" indent="0" algn="ctr">
              <a:buNone/>
            </a:pPr>
            <a:r>
              <a:rPr lang="en-US" i="1" dirty="0">
                <a:latin typeface="+mn-lt"/>
              </a:rPr>
              <a:t>This means Scala is still cutting edge…</a:t>
            </a:r>
          </a:p>
          <a:p>
            <a:pPr marL="857250" lvl="2" indent="0" algn="ctr">
              <a:buNone/>
            </a:pPr>
            <a:r>
              <a:rPr lang="en-US" i="1" dirty="0">
                <a:latin typeface="+mn-lt"/>
              </a:rPr>
              <a:t>Just not BLEEDING edge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History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EAE57CFA-0E4C-493F-824B-8B4B52EB5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5624" y="594807"/>
            <a:ext cx="4040662" cy="16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0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  <a:effectLst/>
        </p:spPr>
        <p:txBody>
          <a:bodyPr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Scala runs on JVM!?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Yep, Scala and Java are closely related</a:t>
            </a:r>
            <a:endParaRPr lang="en-US" sz="3100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i="1" dirty="0">
                <a:solidFill>
                  <a:schemeClr val="tx1"/>
                </a:solidFill>
                <a:latin typeface="+mn-lt"/>
              </a:rPr>
              <a:t>Kotlin is based on Scala’s syntax!</a:t>
            </a:r>
          </a:p>
          <a:p>
            <a:pPr marL="0" indent="0">
              <a:lnSpc>
                <a:spcPct val="90000"/>
              </a:lnSpc>
              <a:buNone/>
            </a:pPr>
            <a:endParaRPr lang="en-US" sz="3100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100" dirty="0">
                <a:solidFill>
                  <a:schemeClr val="tx1"/>
                </a:solidFill>
                <a:latin typeface="+mn-lt"/>
              </a:rPr>
              <a:t>C# does something like this as well with managed code and C for speed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C7F255-FD26-4015-97BC-D9FCE03DC8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810309"/>
            <a:ext cx="3313112" cy="155964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tx1"/>
                </a:solidFill>
              </a:rPr>
              <a:t>Scala 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8030A-8278-F355-A2B0-F33AB57CBE35}"/>
                  </a:ext>
                </a:extLst>
              </p14:cNvPr>
              <p14:cNvContentPartPr/>
              <p14:nvPr/>
            </p14:nvContentPartPr>
            <p14:xfrm>
              <a:off x="590400" y="1333440"/>
              <a:ext cx="8134920" cy="380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8030A-8278-F355-A2B0-F33AB57CBE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040" y="1324080"/>
                <a:ext cx="8153640" cy="38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8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b="1" dirty="0">
                <a:latin typeface="+mn-lt"/>
              </a:rPr>
              <a:t>Generation</a:t>
            </a:r>
            <a:r>
              <a:rPr lang="en-US" dirty="0">
                <a:latin typeface="+mn-lt"/>
              </a:rPr>
              <a:t>: high level</a:t>
            </a:r>
          </a:p>
          <a:p>
            <a:pPr marL="57150" indent="0">
              <a:buNone/>
            </a:pPr>
            <a:r>
              <a:rPr lang="en-US" b="1" dirty="0">
                <a:latin typeface="+mn-lt"/>
              </a:rPr>
              <a:t>Paradigm</a:t>
            </a:r>
            <a:r>
              <a:rPr lang="en-US" dirty="0">
                <a:latin typeface="+mn-lt"/>
              </a:rPr>
              <a:t>: functional</a:t>
            </a:r>
          </a:p>
          <a:p>
            <a:pPr marL="57150" indent="0">
              <a:buNone/>
            </a:pPr>
            <a:r>
              <a:rPr lang="en-US" b="1" dirty="0">
                <a:latin typeface="+mn-lt"/>
              </a:rPr>
              <a:t>Location:</a:t>
            </a:r>
          </a:p>
          <a:p>
            <a:pPr lvl="1"/>
            <a:r>
              <a:rPr lang="en-US" dirty="0">
                <a:latin typeface="+mn-lt"/>
              </a:rPr>
              <a:t>Big Data</a:t>
            </a:r>
          </a:p>
          <a:p>
            <a:pPr lvl="1"/>
            <a:r>
              <a:rPr lang="en-US" dirty="0">
                <a:latin typeface="+mn-lt"/>
              </a:rPr>
              <a:t>High small message throughput</a:t>
            </a:r>
          </a:p>
          <a:p>
            <a:pPr lvl="1"/>
            <a:r>
              <a:rPr lang="en-US" dirty="0">
                <a:latin typeface="+mn-lt"/>
              </a:rPr>
              <a:t>Highly Concurrent applications</a:t>
            </a:r>
          </a:p>
          <a:p>
            <a:pPr lvl="1"/>
            <a:endParaRPr lang="en-US" dirty="0">
              <a:latin typeface="+mn-lt"/>
            </a:endParaRPr>
          </a:p>
          <a:p>
            <a:pPr marL="400050" lvl="1" indent="0" algn="ctr">
              <a:buNone/>
            </a:pPr>
            <a:r>
              <a:rPr lang="en-US" b="1" i="1" u="sng" dirty="0">
                <a:latin typeface="+mn-lt"/>
              </a:rPr>
              <a:t>Twitter!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6" name="Content Placeholder 5" descr="A picture containing ax&#10;&#10;Description automatically generated">
            <a:extLst>
              <a:ext uri="{FF2B5EF4-FFF2-40B4-BE49-F238E27FC236}">
                <a16:creationId xmlns:a16="http://schemas.microsoft.com/office/drawing/2014/main" id="{F2775F44-D8D6-4221-8565-18B60ED45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242799"/>
            <a:ext cx="3313112" cy="2694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“Categorization”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994B70-4A26-9A9D-91BE-8525F9576D7D}"/>
                  </a:ext>
                </a:extLst>
              </p14:cNvPr>
              <p14:cNvContentPartPr/>
              <p14:nvPr/>
            </p14:nvContentPartPr>
            <p14:xfrm>
              <a:off x="1266840" y="2209680"/>
              <a:ext cx="6172560" cy="215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994B70-4A26-9A9D-91BE-8525F9576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7480" y="2200320"/>
                <a:ext cx="6191280" cy="21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9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ulpture of a person&#10;&#10;Description automatically generated">
            <a:extLst>
              <a:ext uri="{FF2B5EF4-FFF2-40B4-BE49-F238E27FC236}">
                <a16:creationId xmlns:a16="http://schemas.microsoft.com/office/drawing/2014/main" id="{95243765-545B-41B3-9FFE-1350E9C266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1727752"/>
            <a:ext cx="5776912" cy="384223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CACE037-7375-4E58-BB68-C88813DBE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Scala is actually short for </a:t>
            </a:r>
            <a:r>
              <a:rPr lang="en-US" sz="3000" b="1" dirty="0">
                <a:solidFill>
                  <a:schemeClr val="tx1"/>
                </a:solidFill>
                <a:latin typeface="+mn-lt"/>
              </a:rPr>
              <a:t>Sca</a:t>
            </a:r>
            <a:r>
              <a:rPr lang="en-US" sz="3000" dirty="0">
                <a:solidFill>
                  <a:schemeClr val="tx1"/>
                </a:solidFill>
                <a:latin typeface="+mn-lt"/>
              </a:rPr>
              <a:t>lable </a:t>
            </a:r>
            <a:r>
              <a:rPr lang="en-US" sz="3000" b="1" dirty="0">
                <a:solidFill>
                  <a:schemeClr val="tx1"/>
                </a:solidFill>
                <a:latin typeface="+mn-lt"/>
              </a:rPr>
              <a:t>La</a:t>
            </a:r>
            <a:r>
              <a:rPr lang="en-US" sz="3000" dirty="0">
                <a:solidFill>
                  <a:schemeClr val="tx1"/>
                </a:solidFill>
                <a:latin typeface="+mn-lt"/>
              </a:rPr>
              <a:t>nguage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700" dirty="0">
                <a:solidFill>
                  <a:schemeClr val="tx1"/>
                </a:solidFill>
                <a:latin typeface="+mn-lt"/>
              </a:rPr>
              <a:t>Extensibility is considered critical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700" dirty="0">
                <a:solidFill>
                  <a:schemeClr val="tx1"/>
                </a:solidFill>
                <a:latin typeface="+mn-lt"/>
              </a:rPr>
              <a:t>Encourages </a:t>
            </a:r>
            <a:r>
              <a:rPr lang="en-US" sz="2700">
                <a:solidFill>
                  <a:schemeClr val="tx1"/>
                </a:solidFill>
                <a:latin typeface="+mn-lt"/>
              </a:rPr>
              <a:t>no-side effects</a:t>
            </a:r>
            <a:endParaRPr lang="en-US" sz="2700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700" dirty="0">
                <a:solidFill>
                  <a:schemeClr val="tx1"/>
                </a:solidFill>
                <a:latin typeface="+mn-lt"/>
              </a:rPr>
              <a:t>Encourages immutable data</a:t>
            </a:r>
          </a:p>
          <a:p>
            <a:pPr>
              <a:lnSpc>
                <a:spcPct val="90000"/>
              </a:lnSpc>
            </a:pPr>
            <a:endParaRPr lang="en-US" sz="2300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tx1"/>
                </a:solidFill>
              </a:rPr>
              <a:t>Scala Philosophy</a:t>
            </a:r>
          </a:p>
        </p:txBody>
      </p:sp>
    </p:spTree>
    <p:extLst>
      <p:ext uri="{BB962C8B-B14F-4D97-AF65-F5344CB8AC3E}">
        <p14:creationId xmlns:p14="http://schemas.microsoft.com/office/powerpoint/2010/main" val="27795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Bright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Bright_Theme" id="{2019DC66-90D0-49B8-B83A-4E257D97884B}" vid="{C06700A2-F0F3-4C6F-8E1B-2052611EFF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PL_Bright_Theme</Template>
  <TotalTime>269</TotalTime>
  <Words>1120</Words>
  <Application>Microsoft Office PowerPoint</Application>
  <PresentationFormat>Widescreen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Consolas</vt:lpstr>
      <vt:lpstr>Courier New</vt:lpstr>
      <vt:lpstr>Franklin Gothic Heavy</vt:lpstr>
      <vt:lpstr>Wingdings 2</vt:lpstr>
      <vt:lpstr>PL_Bright_Theme</vt:lpstr>
      <vt:lpstr>Scala Overview</vt:lpstr>
      <vt:lpstr>Reminder: Scala Install</vt:lpstr>
      <vt:lpstr>Reminder: Scala Install</vt:lpstr>
      <vt:lpstr>Scala overview</vt:lpstr>
      <vt:lpstr>Why Scala?</vt:lpstr>
      <vt:lpstr>Scala History</vt:lpstr>
      <vt:lpstr>Scala overview</vt:lpstr>
      <vt:lpstr>Scala “Categorization”</vt:lpstr>
      <vt:lpstr>Scala Philosophy</vt:lpstr>
      <vt:lpstr>Scala Philosophy</vt:lpstr>
      <vt:lpstr>Scala Philosophy (start here)</vt:lpstr>
      <vt:lpstr>QUESTION</vt:lpstr>
      <vt:lpstr>Answer</vt:lpstr>
      <vt:lpstr>Scala Strengths and weakness</vt:lpstr>
      <vt:lpstr>Scala Strengths</vt:lpstr>
      <vt:lpstr>Scala Weaknesses</vt:lpstr>
      <vt:lpstr>Scala “it depends”</vt:lpstr>
      <vt:lpstr>Application</vt:lpstr>
      <vt:lpstr>How Scala works</vt:lpstr>
      <vt:lpstr>Scala Worksheet</vt:lpstr>
      <vt:lpstr>Scala worksheet</vt:lpstr>
      <vt:lpstr>Scala Console</vt:lpstr>
      <vt:lpstr>Scala file</vt:lpstr>
      <vt:lpstr>Scala Program Execution </vt:lpstr>
      <vt:lpstr>Scala file</vt:lpstr>
      <vt:lpstr>Scala file</vt:lpstr>
      <vt:lpstr>Scala main versus extend App</vt:lpstr>
      <vt:lpstr>App</vt:lpstr>
      <vt:lpstr>Structure notes</vt:lpstr>
      <vt:lpstr>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Overview</dc:title>
  <dc:creator>Lisa Rebenitsch</dc:creator>
  <cp:lastModifiedBy>Rebenitsch, Lisa R.</cp:lastModifiedBy>
  <cp:revision>25</cp:revision>
  <dcterms:created xsi:type="dcterms:W3CDTF">2020-09-24T15:33:52Z</dcterms:created>
  <dcterms:modified xsi:type="dcterms:W3CDTF">2023-10-23T17:44:15Z</dcterms:modified>
</cp:coreProperties>
</file>