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95" r:id="rId3"/>
    <p:sldId id="300" r:id="rId4"/>
    <p:sldId id="302" r:id="rId5"/>
    <p:sldId id="294" r:id="rId6"/>
    <p:sldId id="317" r:id="rId7"/>
    <p:sldId id="296" r:id="rId8"/>
    <p:sldId id="319" r:id="rId9"/>
    <p:sldId id="299" r:id="rId10"/>
    <p:sldId id="298" r:id="rId11"/>
    <p:sldId id="320" r:id="rId12"/>
    <p:sldId id="297" r:id="rId13"/>
    <p:sldId id="267" r:id="rId14"/>
    <p:sldId id="303" r:id="rId15"/>
    <p:sldId id="257" r:id="rId16"/>
    <p:sldId id="315" r:id="rId17"/>
    <p:sldId id="316" r:id="rId18"/>
    <p:sldId id="318" r:id="rId19"/>
    <p:sldId id="259" r:id="rId20"/>
    <p:sldId id="322" r:id="rId21"/>
    <p:sldId id="311" r:id="rId22"/>
    <p:sldId id="313" r:id="rId23"/>
    <p:sldId id="321" r:id="rId24"/>
    <p:sldId id="314" r:id="rId25"/>
    <p:sldId id="261" r:id="rId26"/>
    <p:sldId id="312" r:id="rId2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51" autoAdjust="0"/>
  </p:normalViewPr>
  <p:slideViewPr>
    <p:cSldViewPr snapToGrid="0">
      <p:cViewPr varScale="1">
        <p:scale>
          <a:sx n="65" d="100"/>
          <a:sy n="65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29T17:16:28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23654 11880 0</inkml:trace>
  <inkml:trace contextRef="#ctx0" brushRef="#br0" timeOffset="1573.79">23680 11827 0,'-26'0'47,"-1"0"-15,27 26-1,0 1-16,0-1 1,0 1 0,0-1-1,27-26 17,-27 27-32,26-27 31,1 0-16,-1 0 48,-26-27-63,27 27 16,-1-26-1,-26-27 1,26 53-16,-26-27 31,0 1-15,-26 26 15,0 0-15,-1 0 30,1 26 17,26 1-1,26-27-62</inkml:trace>
  <inkml:trace contextRef="#ctx0" brushRef="#br0" timeOffset="2274.84">24368 11165 0,'-26'53'94,"26"0"-94,0 27 15,0-27-15,-27 26 16,27-26-16,0 0 16,0 26-1,0-52-15</inkml:trace>
  <inkml:trace contextRef="#ctx0" brushRef="#br0" timeOffset="2807.23">24871 10954 0,'26'0'63,"-26"26"-48,0 1-15,27 52 16,-27 27-16,0-27 16,0 54-16,0-28 0,0 81 31,0-107-31,0-26 15,0-27-15,0 27 16</inkml:trace>
  <inkml:trace contextRef="#ctx0" brushRef="#br0" timeOffset="3424.97">25241 11853 0</inkml:trace>
  <inkml:trace contextRef="#ctx0" brushRef="#br0" timeOffset="3878.93">25532 11007 0,'80'0'32,"-27"0"-17,26 0-15,-26 0 16,0 0-16,0 0 15,-27 0-15,1 0 16,-1 0-16,1-27 16</inkml:trace>
  <inkml:trace contextRef="#ctx0" brushRef="#br0" timeOffset="4765.75">25506 11139 0,'0'53'62,"0"0"-62,26 0 16,-26 53 15,27-80-31,-27 0 0,0 1 16,0-1 77,26-26-93,54 0 16,-1 0-16,-26 0 16,-27 0-16,1 0 15,-1 0-15,1 0 16,26 27-1,-53-1-15,26 54 16,-26-27-16,0 26 16,0-26-16,0 0 15,-26 0-15,-1 0 16,1-27-16,-27 27 31,0 0-31,0-53 16,27 26-16,-54 1 15,27-1-15,27-26 16,-27 0-16,26 0 16,1 0-1,-27 0 1,53-26-16</inkml:trace>
  <inkml:trace contextRef="#ctx0" brushRef="#br0" timeOffset="5245.18">25321 11853 0,'0'27'15,"0"-1"1,0 1-16,0-1 16,0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29T17:20:50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9551 6482 0,'53'0'125,"0"0"-109,-26 0-16,26 0 16,0 0-1,-1 0-15,28 0 0,-1 0 16,1 0-16,-27 0 16,-1 0-16,-25 0 15,-1 0-15,1 0 16,-1 0-16,27 0 15,-26 0-15,26 0 16,-27 0-16,1 0 16,-1 0-16,0 0 15,27 0 1,0 0-16,27 0 16,25 0-16,1 27 15,-26-1-15,25-26 16,28 27-16,-27-1 15,-1-26-15,54 0 16,-79 27-16,25-27 16,-25 0-16,-1 0 15,1 0-15,-28 0 16,1 0-16,0 0 16,-26 0-16,-1 0 15,1 0-15,-1 0 31,-26 26-31,27-26 16,-1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29T17:35:15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 3863 0,'-26'26'62,"-27"1"-62,0-1 16,0 1-1,0-27-15,0 26 16,27 1-16,-54 26 16,-52 0-1,53-1-15,-27 28 0,27-1 16,-27-26 0,53 0-16,0 0 15,26-27-15,1 27 16,-1-26-16,1-1 15,26 27-15,0-26 0,0 25 16,0-25 0,26 52-1,1-52-15,-1 26 16,1 0-16,-1-27 16,27 1-16,-26 25 15,-1-25 1,27 26-16,-26-27 15,25 27-15,-25-26 16,-1-1-16,1-26 31,-27 27-31,53-27 16,-53 26 0,26 1-16,27-27 15,-26 0 1,-1 0-1,1 0-15,-27 26 16,26-26 0,0 0 15</inkml:trace>
  <inkml:trace contextRef="#ctx0" brushRef="#br0" timeOffset="26173.51">10980 8784 0,'53'0'32,"26"0"-17,27 0-15,-26 0 0,-1 0 16,-26 0-16,26 0 15,-26 0-15,0 0 16,27-26 0,-54 26-16,53 0 15,-26 0-15,27 0 16,-1 0 0</inkml:trace>
  <inkml:trace contextRef="#ctx0" brushRef="#br0" timeOffset="26836.47">15822 8996 0,'0'0'0,"53"0"15,26 0-15,27 0 0,0 0 16,-27 0 0,-26 0-16,27 0 0,-1 0 31,-52 0-31,-1 0 16</inkml:trace>
  <inkml:trace contextRef="#ctx0" brushRef="#br0" timeOffset="27653.28">18971 8916 0,'26'27'15,"1"-27"-15,-1 0 16,80 0-16,-27 0 16,80 26-16,26 1 15,0-1-15,27 1 16,0-1-16,-27-26 16,-53 0-16,1 0 15,-81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29T17:36:52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2143 5398 0,'53'0'16,"53"0"-16,0 0 15,79 0 1,-53 0-16,53 0 0,1 0 16,-54 0-16,27 0 15,-27 0-15,-53 0 16,54-27-16,-80 1 16,26 26-1,-26 0-15,-27 0 0,1 0 16,26 0-1,-27 0 1,27-27-16,-26 27 16,-1 0-16,53 0 31,-26 0-31,-26 0 16,26 0-16,-27 0 15,1 0 1,-1-26-16,0 26 0,1 0 31,-1 0-15,1 0-1,26 0-15,0 0 32,0 0-17,-1 0-15,-25 0 0,52 26 16,-52-26-16,-1 0 15,1 0-15,-1 0 16,1 0 0,-1 0 15,1 0-15,-1 27-1,0-27-15,1 26 16,26-26-1,0 0 1,-27 0 0,1 0-1,-1 0 1,1 0 15,-1 0 16,1 0-31,-1-26-16,0 26 15,1-27-15,26 1 16,-27 26-16,54 0 16,-27 0-16,26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29T17:39:42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11139 8784 0,'-27'0'94,"1"0"-78,0 0 15,-27 0-15,26 27-16,-26-1 15,53 1-15,-26-27 16,26 52-16,-27-25 16,27-1-16,0 1 31,-26 26-16,26-27 1,0 27 0,53 27-1,-27-28-15,1-25 16,-1-1-16,27 54 16,-26-27-1,-1-27-15,-26 1 0,26-27 16,-26 52-16,27-25 15,-27-1 1,0 1 0,0-1-1,0 1-15,0-1 16,-27 27-16,1-53 16,0 27-1,-27-27-15,0 0 16,0 0-1,-27 0-15,-25 0 16,52-27-16,26 27 16,-26 0-1,27-26-15,-1-1 16,1 27 0,0 0-16</inkml:trace>
  <inkml:trace contextRef="#ctx0" brushRef="#br0" timeOffset="548.52">11827 8176 0,'0'26'62,"0"159"-62,0 53 16,0 1-1,0-54 1,0-26-16,0-54 16,-27 54-16,27-80 15,-26-26-15,26 0 16,0-26-16,0-1 15</inkml:trace>
  <inkml:trace contextRef="#ctx0" brushRef="#br0" timeOffset="902.68">11509 9260 0,'0'-26'31,"53"26"-15,53 0-16,26 0 15,-79 0-15,27 0 16,78 0 0,-52 0-1,0 0-15,-27 0 0,-26 0 16,-26 0-16,-27-26 15,26 26 1,1 0 15</inkml:trace>
  <inkml:trace contextRef="#ctx0" brushRef="#br0" timeOffset="1504.11">12515 9208 0,'0'105'62,"0"-25"-62,0-27 16,0 0-16,0-27 15,0 27-15,0-80 110,0-52-110,53-106 15,-53 106-15,106-160 47,-80 213-47,0 26 16,1 0-16,26 0 15,-27 0-15,27 0 16,0 53-16,-26-27 16,26 1-16,-27-1 15,0 1-15,1-27 16,-1 26 0</inkml:trace>
  <inkml:trace contextRef="#ctx0" brushRef="#br0" timeOffset="2253.34">15214 7964 0,'-80'0'31,"54"0"-31,-1 0 0,-52 26 16,52 1-16,-26-1 16,1 27-1,-1 0-15,-27 27 0,27 52 16,-26 27-16,0 26 15,52-53-15,-26 27 0,27-53 16,26 26-16,0 80 31,26-159-31,1 26 16,26-26-16,-53-27 16,53 27-16,-27-53 15,27 27-15,-27-27 16,1 0-1,26 0 1,26 0-16</inkml:trace>
  <inkml:trace contextRef="#ctx0" brushRef="#br0" timeOffset="2654.46">15055 8784 0,'0'-26'31,"26"26"-15,54 53-1,-27-27-15,52 80 0,28 0 16,-54 0-16,0-1 16,-26-25-16,27-1 15,-27 1-15,-27-80 16,1 52-16,-1-52 15,-26 27 1,26-27 0</inkml:trace>
  <inkml:trace contextRef="#ctx0" brushRef="#br0" timeOffset="3023.87">15954 9075 0,'-53'0'16,"27"0"-16,0 27 16,-27-1-1,0 27-15,0 26 0,0-26 0,26 0 16,1 0-16,0 0 16,-1 0-16,27-27 15,0 1-15,-26-1 16</inkml:trace>
  <inkml:trace contextRef="#ctx0" brushRef="#br0" timeOffset="3502.47">16166 7885 0,'26'0'16,"1"0"-1,26 0-15,0 0 16,26 53-16,1 79 16,-28 0-16,28-26 0,-27 26 15,0 0-15,0 1 16,-53-27-16,0 26 15,0-26-15,0 0 16,0-27-16,0 0 16,-53 54-16,0-107 15,26 53-15,-26-26 16,27-26 0,-1-27 30</inkml:trace>
  <inkml:trace contextRef="#ctx0" brushRef="#br0" timeOffset="4056.52">17277 9181 0,'80'0'32,"-54"0"-32,27 0 15,0 27-15,-27-27 16,27 0-16,-26 0 15,-1 26-15,27-26 16</inkml:trace>
  <inkml:trace contextRef="#ctx0" brushRef="#br0" timeOffset="4441.72">17621 9102 0,'-26'-27'15,"26"107"17,0-1-17,26 0-15,-26 27 16,0-53-1,0 26-15,0-26 0,0-26 16,0-1 0</inkml:trace>
  <inkml:trace contextRef="#ctx0" brushRef="#br0" timeOffset="5259.73">17965 8969 0,'27'0'16,"-1"0"-16,1 0 16,-1 0-16,27 0 31,0 0-31,0 0 15,26 0-15,1 27 16,25-1-16,-25-26 16,-27 0-16,0 0 15,-27 27-15,0-1 16,1 1 15,-27-1-15,-27 54-16,-25-1 15,-28-26-15,27 0 16,27-27-16,-27 1 16,53 26-16,-27-53 15,27 52 1,-26-25 0,26-1-1,0 1 32,26-27-31,1 0-16,26 26 0,26 1 15,1-27-15,-1 26 16,-53 1-16,27-1 16,-26-26-16,26 0 15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77066"/>
            <a:ext cx="12192000" cy="60445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1735141"/>
            <a:ext cx="10572000" cy="195793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3701103"/>
            <a:ext cx="10572000" cy="139038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69BFB04D-604C-4F29-908A-0846181E2C9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51CCB16-B2D8-EADA-0D54-085972A7AFCB}"/>
              </a:ext>
            </a:extLst>
          </p:cNvPr>
          <p:cNvSpPr/>
          <p:nvPr/>
        </p:nvSpPr>
        <p:spPr bwMode="auto">
          <a:xfrm>
            <a:off x="0" y="0"/>
            <a:ext cx="12191999" cy="5967471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2">
              <a:alphaModFix amt="47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139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5"/>
            <a:ext cx="11588432" cy="2743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3762470"/>
            <a:ext cx="11588433" cy="2743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00100"/>
            <a:ext cx="2996698" cy="567312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5996" y="800098"/>
            <a:ext cx="8428773" cy="567312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9C3188-62C9-9DD7-0628-11E5430B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7" y="706533"/>
            <a:ext cx="5500094" cy="72203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1433688"/>
            <a:ext cx="5513536" cy="5021431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5243" y="706533"/>
            <a:ext cx="5389527" cy="7220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1438292"/>
            <a:ext cx="5389527" cy="501682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26337" y="1428570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12718" y="1428570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3835399"/>
            <a:ext cx="5513536" cy="26197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3854843"/>
            <a:ext cx="5389527" cy="260027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825677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21436" y="850856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5938EEC-ED57-C276-4C49-26DDAD15F93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6337" y="809281"/>
            <a:ext cx="5513536" cy="26197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512712C-C723-2285-7754-7A00258F60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12718" y="809281"/>
            <a:ext cx="5389527" cy="260027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277876-AA29-16FD-F551-126C7E740A23}"/>
              </a:ext>
            </a:extLst>
          </p:cNvPr>
          <p:cNvCxnSpPr>
            <a:cxnSpLocks/>
          </p:cNvCxnSpPr>
          <p:nvPr/>
        </p:nvCxnSpPr>
        <p:spPr>
          <a:xfrm>
            <a:off x="5770565" y="3835399"/>
            <a:ext cx="325435" cy="13098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8295A-8706-ADA4-4B71-B724FF28AD30}"/>
              </a:ext>
            </a:extLst>
          </p:cNvPr>
          <p:cNvCxnSpPr>
            <a:cxnSpLocks/>
          </p:cNvCxnSpPr>
          <p:nvPr/>
        </p:nvCxnSpPr>
        <p:spPr>
          <a:xfrm flipV="1">
            <a:off x="5739873" y="5154980"/>
            <a:ext cx="356127" cy="13001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C069BE-4302-9A02-5410-9DE4E1151531}"/>
              </a:ext>
            </a:extLst>
          </p:cNvPr>
          <p:cNvCxnSpPr>
            <a:cxnSpLocks/>
          </p:cNvCxnSpPr>
          <p:nvPr/>
        </p:nvCxnSpPr>
        <p:spPr>
          <a:xfrm flipH="1">
            <a:off x="6056590" y="850856"/>
            <a:ext cx="364846" cy="11938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88E829-4B59-8F0A-474D-EDE90B3528DD}"/>
              </a:ext>
            </a:extLst>
          </p:cNvPr>
          <p:cNvCxnSpPr>
            <a:cxnSpLocks/>
          </p:cNvCxnSpPr>
          <p:nvPr/>
        </p:nvCxnSpPr>
        <p:spPr>
          <a:xfrm flipH="1" flipV="1">
            <a:off x="6056591" y="2044700"/>
            <a:ext cx="364845" cy="13648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2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4877" y="785988"/>
            <a:ext cx="5389528" cy="2260725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498" y="3163370"/>
            <a:ext cx="11562465" cy="329174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111500"/>
            <a:ext cx="11598069" cy="129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DDACB8A-6D18-47DC-6EF3-DF5813F487D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48498" y="785989"/>
            <a:ext cx="5606202" cy="2260726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B1565AD-43A4-27B2-3461-66B81130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5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0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342901" y="866274"/>
            <a:ext cx="4277784" cy="1394464"/>
          </a:xfrm>
          <a:prstGeom prst="snip2Diag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66274"/>
            <a:ext cx="4277784" cy="13944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3200" dirty="0"/>
            </a:lvl1pPr>
          </a:lstStyle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96812"/>
            <a:ext cx="6922925" cy="5785469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D6DEF9-4D0D-E811-7097-4D73A88BF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900" y="2400300"/>
            <a:ext cx="4277784" cy="40548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50985" y="1081456"/>
            <a:ext cx="10490030" cy="2919044"/>
          </a:xfrm>
          <a:custGeom>
            <a:avLst/>
            <a:gdLst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2416" h="2919044">
                <a:moveTo>
                  <a:pt x="0" y="486517"/>
                </a:moveTo>
                <a:lnTo>
                  <a:pt x="486517" y="0"/>
                </a:lnTo>
                <a:lnTo>
                  <a:pt x="5845899" y="0"/>
                </a:lnTo>
                <a:lnTo>
                  <a:pt x="6332416" y="486517"/>
                </a:lnTo>
                <a:lnTo>
                  <a:pt x="6332416" y="2432527"/>
                </a:lnTo>
                <a:lnTo>
                  <a:pt x="5845899" y="2919044"/>
                </a:lnTo>
                <a:lnTo>
                  <a:pt x="486517" y="2919044"/>
                </a:lnTo>
                <a:lnTo>
                  <a:pt x="0" y="2432527"/>
                </a:lnTo>
                <a:lnTo>
                  <a:pt x="0" y="486517"/>
                </a:lnTo>
                <a:close/>
              </a:path>
            </a:pathLst>
          </a:custGeom>
          <a:blipFill dpi="0" rotWithShape="1">
            <a:blip r:embed="rId2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10490030" cy="262483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89" y="4020386"/>
            <a:ext cx="10487825" cy="616929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7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3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11588434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5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55775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0E9B-ADCE-B666-AA3A-05A700EB66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37208" y="2355884"/>
            <a:ext cx="55775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ck Backed 2 pa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928989"/>
            <a:ext cx="5185873" cy="448215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928989"/>
            <a:ext cx="5194583" cy="448215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6818A7-3DA8-4895-A978-3BE7982B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49DD9-8690-4A6D-BAB8-22F96282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3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3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d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spcAft>
                <a:spcPts val="0"/>
              </a:spcAft>
              <a:buNone/>
              <a:defRPr sz="3200">
                <a:latin typeface="Consolas" panose="020B0609020204030204" pitchFamily="49" charset="0"/>
                <a:cs typeface="Courier New" panose="02070309020205020404" pitchFamily="49" charset="0"/>
              </a:defRPr>
            </a:lvl2pPr>
            <a:lvl3pPr>
              <a:spcAft>
                <a:spcPts val="0"/>
              </a:spcAft>
              <a:defRPr sz="2800">
                <a:latin typeface="Consolas" panose="020B0609020204030204" pitchFamily="49" charset="0"/>
                <a:cs typeface="Courier New" panose="02070309020205020404" pitchFamily="49" charset="0"/>
              </a:defRPr>
            </a:lvl3pPr>
            <a:lvl4pPr>
              <a:spcAft>
                <a:spcPts val="0"/>
              </a:spcAft>
              <a:defRPr sz="2400">
                <a:latin typeface="Consolas" panose="020B0609020204030204" pitchFamily="49" charset="0"/>
                <a:cs typeface="Courier New" panose="02070309020205020404" pitchFamily="49" charset="0"/>
              </a:defRPr>
            </a:lvl4pPr>
            <a:lvl5pPr>
              <a:spcAft>
                <a:spcPts val="0"/>
              </a:spcAft>
              <a:defRPr sz="2400">
                <a:latin typeface="Consolas" panose="020B06090202040302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4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de To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 b="1">
                <a:latin typeface="Consolas" panose="020B0609020204030204" pitchFamily="49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flipV="1">
            <a:off x="0" y="0"/>
            <a:ext cx="12192000" cy="3537857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74" y="1070624"/>
            <a:ext cx="10561418" cy="1468800"/>
          </a:xfrm>
          <a:prstGeom prst="rect">
            <a:avLst/>
          </a:prstGeo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74" y="3676323"/>
            <a:ext cx="10561418" cy="740420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B01736F-4ADA-40AD-8CE9-82A609817BA2}"/>
              </a:ext>
            </a:extLst>
          </p:cNvPr>
          <p:cNvSpPr/>
          <p:nvPr/>
        </p:nvSpPr>
        <p:spPr bwMode="auto">
          <a:xfrm flipH="1">
            <a:off x="0" y="4608481"/>
            <a:ext cx="12192000" cy="2249519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3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5778248" cy="56493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823865"/>
            <a:ext cx="5627355" cy="5649361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23865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3287" y="823866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97185E-7A95-B8AB-D477-157DC6C12F4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6336" y="2742294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74F5B7-C05B-4465-EC4E-4B0DAFC111D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43900" y="2759798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2488A1-9A8A-2207-02C2-132986C8AEE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26336" y="4697365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D97113B-A77D-2721-6305-1E8BB64C4F5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03286" y="4695731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650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1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54A964DA-5C6C-48C6-971A-F122FFC5D787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23F4BEB-7572-4CC9-9C99-F547CA2BF982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A24347-EA87-4626-9EDF-2B7E8640B1B4}"/>
              </a:ext>
            </a:extLst>
          </p:cNvPr>
          <p:cNvSpPr/>
          <p:nvPr/>
        </p:nvSpPr>
        <p:spPr bwMode="auto">
          <a:xfrm flipH="1" flipV="1">
            <a:off x="-21774" y="4219015"/>
            <a:ext cx="12237797" cy="2626556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187251 w 12192000"/>
              <a:gd name="connsiteY11" fmla="*/ 1225677 h 4403585"/>
              <a:gd name="connsiteX12" fmla="*/ 0 w 12192000"/>
              <a:gd name="connsiteY12" fmla="*/ 1213151 h 4403585"/>
              <a:gd name="connsiteX13" fmla="*/ 0 w 12192000"/>
              <a:gd name="connsiteY13" fmla="*/ 1010959 h 4403585"/>
              <a:gd name="connsiteX14" fmla="*/ 0 w 12192000"/>
              <a:gd name="connsiteY14" fmla="*/ 707671 h 4403585"/>
              <a:gd name="connsiteX15" fmla="*/ 0 w 12192000"/>
              <a:gd name="connsiteY15" fmla="*/ 707671 h 4403585"/>
              <a:gd name="connsiteX16" fmla="*/ 0 w 12192000"/>
              <a:gd name="connsiteY16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213151 h 4403585"/>
              <a:gd name="connsiteX12" fmla="*/ 0 w 12192000"/>
              <a:gd name="connsiteY12" fmla="*/ 1010959 h 4403585"/>
              <a:gd name="connsiteX13" fmla="*/ 0 w 12192000"/>
              <a:gd name="connsiteY13" fmla="*/ 707671 h 4403585"/>
              <a:gd name="connsiteX14" fmla="*/ 0 w 12192000"/>
              <a:gd name="connsiteY14" fmla="*/ 707671 h 4403585"/>
              <a:gd name="connsiteX15" fmla="*/ 0 w 12192000"/>
              <a:gd name="connsiteY15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010959 h 4403585"/>
              <a:gd name="connsiteX12" fmla="*/ 0 w 12192000"/>
              <a:gd name="connsiteY12" fmla="*/ 707671 h 4403585"/>
              <a:gd name="connsiteX13" fmla="*/ 0 w 12192000"/>
              <a:gd name="connsiteY13" fmla="*/ 707671 h 4403585"/>
              <a:gd name="connsiteX14" fmla="*/ 0 w 12192000"/>
              <a:gd name="connsiteY14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707671 h 4403585"/>
              <a:gd name="connsiteX13" fmla="*/ 0 w 12192000"/>
              <a:gd name="connsiteY13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0 h 4403585"/>
              <a:gd name="connsiteX0" fmla="*/ 0 w 12192000"/>
              <a:gd name="connsiteY0" fmla="*/ 0 h 6648101"/>
              <a:gd name="connsiteX1" fmla="*/ 2032000 w 12192000"/>
              <a:gd name="connsiteY1" fmla="*/ 0 h 6648101"/>
              <a:gd name="connsiteX2" fmla="*/ 2032000 w 12192000"/>
              <a:gd name="connsiteY2" fmla="*/ 0 h 6648101"/>
              <a:gd name="connsiteX3" fmla="*/ 5080000 w 12192000"/>
              <a:gd name="connsiteY3" fmla="*/ 0 h 6648101"/>
              <a:gd name="connsiteX4" fmla="*/ 12192000 w 12192000"/>
              <a:gd name="connsiteY4" fmla="*/ 0 h 6648101"/>
              <a:gd name="connsiteX5" fmla="*/ 12192000 w 12192000"/>
              <a:gd name="connsiteY5" fmla="*/ 707671 h 6648101"/>
              <a:gd name="connsiteX6" fmla="*/ 12192000 w 12192000"/>
              <a:gd name="connsiteY6" fmla="*/ 707671 h 6648101"/>
              <a:gd name="connsiteX7" fmla="*/ 12192000 w 12192000"/>
              <a:gd name="connsiteY7" fmla="*/ 1010959 h 6648101"/>
              <a:gd name="connsiteX8" fmla="*/ 12192000 w 12192000"/>
              <a:gd name="connsiteY8" fmla="*/ 1213151 h 6648101"/>
              <a:gd name="connsiteX9" fmla="*/ 658311 w 12192000"/>
              <a:gd name="connsiteY9" fmla="*/ 1225677 h 6648101"/>
              <a:gd name="connsiteX10" fmla="*/ 3135 w 12192000"/>
              <a:gd name="connsiteY10" fmla="*/ 6648101 h 6648101"/>
              <a:gd name="connsiteX11" fmla="*/ 0 w 12192000"/>
              <a:gd name="connsiteY11" fmla="*/ 707671 h 6648101"/>
              <a:gd name="connsiteX12" fmla="*/ 0 w 12192000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658311 w 12213772"/>
              <a:gd name="connsiteY9" fmla="*/ 1225677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592996 w 12213772"/>
              <a:gd name="connsiteY9" fmla="*/ 3391162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451482 w 12213772"/>
              <a:gd name="connsiteY9" fmla="*/ 3325040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475507 w 12237797"/>
              <a:gd name="connsiteY9" fmla="*/ 3325040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249170 w 12237797"/>
              <a:gd name="connsiteY9" fmla="*/ 3553824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7797" h="33187386">
                <a:moveTo>
                  <a:pt x="24025" y="0"/>
                </a:moveTo>
                <a:lnTo>
                  <a:pt x="2056025" y="0"/>
                </a:lnTo>
                <a:lnTo>
                  <a:pt x="2056025" y="0"/>
                </a:lnTo>
                <a:lnTo>
                  <a:pt x="5104025" y="0"/>
                </a:lnTo>
                <a:lnTo>
                  <a:pt x="12216025" y="0"/>
                </a:lnTo>
                <a:lnTo>
                  <a:pt x="12216025" y="707671"/>
                </a:lnTo>
                <a:lnTo>
                  <a:pt x="12216025" y="707671"/>
                </a:lnTo>
                <a:lnTo>
                  <a:pt x="12216025" y="1010959"/>
                </a:lnTo>
                <a:lnTo>
                  <a:pt x="12237797" y="3312515"/>
                </a:lnTo>
                <a:lnTo>
                  <a:pt x="249170" y="3553824"/>
                </a:lnTo>
                <a:lnTo>
                  <a:pt x="0" y="33187386"/>
                </a:lnTo>
                <a:cubicBezTo>
                  <a:pt x="8008" y="22360814"/>
                  <a:pt x="16017" y="11534243"/>
                  <a:pt x="24025" y="707671"/>
                </a:cubicBezTo>
                <a:lnTo>
                  <a:pt x="24025" y="0"/>
                </a:lnTo>
                <a:close/>
              </a:path>
            </a:pathLst>
          </a:custGeom>
          <a:blipFill dpi="0" rotWithShape="1">
            <a:blip r:embed="rId2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823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59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effectLst/>
          <a:latin typeface="Franklin Gothic Heavy" panose="020B0903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3000"/>
        </a:spcBef>
        <a:spcAft>
          <a:spcPts val="600"/>
        </a:spcAft>
        <a:buClr>
          <a:schemeClr val="accent1"/>
        </a:buClr>
        <a:buFont typeface="Wingdings 2" charset="2"/>
        <a:buNone/>
        <a:defRPr sz="4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0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6VTci1Bunk" TargetMode="Externa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-6VTci1Bunk?feature=oembed" TargetMode="Externa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durhamenglish.wordpress.com/2015/10/01/knights-at-the-movies-reformulating-fellowship-in-film-adaptations-of-chivalric-communities-public-lecture-7th-october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nkikitty.wordpress.com/tag/diet-log/page/3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an_Lifting_Barbell_Cartoon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.stackexchange.com/questions/258541/meaning-of-the-scales-begin-to-tip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imeline_of_World_History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toomanyheartbeats.blogspot.com/p/dysautonomia-resources.html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docs.python.org/3/tutoria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eb.unex.es/eweb/sage/sagepython2014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esseliberty.com/2011/01/07/windows-phone-from-scratch-19-mvvm-light-toolkit-soup-to-nuts-4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2015/06/i-want-to-make-a-difference-should-i-become-a-philosopher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2015/06/i-want-to-make-a-difference-should-i-become-a-philosopher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64D9-3514-444D-BE19-2A457E329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B244F-F5A1-4CB0-BA39-0BFB6E188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https://www.youtube.com/watch?v=-6VTci1Bunk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It’s “just a flesh wound” video</a:t>
            </a:r>
          </a:p>
        </p:txBody>
      </p:sp>
      <p:pic>
        <p:nvPicPr>
          <p:cNvPr id="4" name="Online Media 3" title="Monty Python- Just a Flesh Wound">
            <a:hlinkClick r:id="" action="ppaction://media"/>
            <a:extLst>
              <a:ext uri="{FF2B5EF4-FFF2-40B4-BE49-F238E27FC236}">
                <a16:creationId xmlns:a16="http://schemas.microsoft.com/office/drawing/2014/main" id="{4BA5B4A5-771A-4BF1-82F3-A25D3AA8AB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18297" y="800098"/>
            <a:ext cx="7564170" cy="567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67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…(and it keeps going)…</a:t>
            </a:r>
          </a:p>
          <a:p>
            <a:pPr marL="0" indent="0" algn="ctr">
              <a:buNone/>
            </a:pPr>
            <a:r>
              <a:rPr lang="en-US" dirty="0"/>
              <a:t>Python is a bit similar, it does not crash easily</a:t>
            </a:r>
          </a:p>
          <a:p>
            <a:pPr marL="0" indent="0" algn="ctr">
              <a:buNone/>
            </a:pPr>
            <a:r>
              <a:rPr lang="en-US" dirty="0"/>
              <a:t>Which is what it is geared to (dynamic typing)</a:t>
            </a:r>
          </a:p>
          <a:p>
            <a:pPr marL="0" indent="0" algn="ctr">
              <a:buNone/>
            </a:pPr>
            <a:r>
              <a:rPr lang="en-US" sz="3000" i="1" dirty="0"/>
              <a:t>Great for odd input common to any user</a:t>
            </a:r>
          </a:p>
        </p:txBody>
      </p:sp>
      <p:pic>
        <p:nvPicPr>
          <p:cNvPr id="5" name="Content Placeholder 4" descr="A group of people in uniform&#10;&#10;Description automatically generated">
            <a:extLst>
              <a:ext uri="{FF2B5EF4-FFF2-40B4-BE49-F238E27FC236}">
                <a16:creationId xmlns:a16="http://schemas.microsoft.com/office/drawing/2014/main" id="{FA6DBBA2-F463-EAAD-D30F-89FB897A99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86994" y="4050411"/>
            <a:ext cx="4267200" cy="2167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“just a flesh wound” video</a:t>
            </a:r>
          </a:p>
        </p:txBody>
      </p:sp>
    </p:spTree>
    <p:extLst>
      <p:ext uri="{BB962C8B-B14F-4D97-AF65-F5344CB8AC3E}">
        <p14:creationId xmlns:p14="http://schemas.microsoft.com/office/powerpoint/2010/main" val="389484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High level of abstraction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While optional, can be very much an OOP language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Expressive and powerful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Simple syntax, easy to learn and use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Consistent operators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Small, portable, cross platform, free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Support for many domains: </a:t>
            </a:r>
          </a:p>
          <a:p>
            <a:pPr marL="0" indent="0" algn="ctr">
              <a:buNone/>
            </a:pPr>
            <a:r>
              <a:rPr lang="en-US" i="1" dirty="0">
                <a:latin typeface="+mn-lt"/>
              </a:rPr>
              <a:t>database, text processing, scientific and numeric apps, graphics, GUIs, web apps, etc.</a:t>
            </a:r>
          </a:p>
        </p:txBody>
      </p:sp>
      <p:pic>
        <p:nvPicPr>
          <p:cNvPr id="5" name="Content Placeholder 4" descr="A picture containing red, indoor&#10;&#10;Description automatically generated">
            <a:extLst>
              <a:ext uri="{FF2B5EF4-FFF2-40B4-BE49-F238E27FC236}">
                <a16:creationId xmlns:a16="http://schemas.microsoft.com/office/drawing/2014/main" id="{385D303B-687F-5022-2CBE-42E04F08B1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7619" y="2326481"/>
            <a:ext cx="2540000" cy="252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Strengths</a:t>
            </a:r>
          </a:p>
        </p:txBody>
      </p:sp>
    </p:spTree>
    <p:extLst>
      <p:ext uri="{BB962C8B-B14F-4D97-AF65-F5344CB8AC3E}">
        <p14:creationId xmlns:p14="http://schemas.microsoft.com/office/powerpoint/2010/main" val="89739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D73B6923-F4FD-456A-88F0-93493581F1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227013" y="2794447"/>
            <a:ext cx="2995612" cy="1685031"/>
          </a:xfrm>
          <a:prstGeom prst="rect">
            <a:avLst/>
          </a:prstGeom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A90613-919B-FF07-521A-D8D54CC95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+mn-lt"/>
              </a:rPr>
              <a:t>Less efficient than C++: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Python is a higher-level language </a:t>
            </a:r>
          </a:p>
          <a:p>
            <a:pPr marL="457200" lvl="1" indent="0" algn="ctr">
              <a:buNone/>
            </a:pPr>
            <a:r>
              <a:rPr lang="en-US" i="1" dirty="0">
                <a:latin typeface="+mn-lt"/>
              </a:rPr>
              <a:t>Greater abstraction from the underlying hardware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Python is not fully compiled</a:t>
            </a:r>
          </a:p>
          <a:p>
            <a:pPr marL="57150" indent="0" algn="ctr">
              <a:buNone/>
            </a:pPr>
            <a:r>
              <a:rPr lang="en-US" b="1" i="1" dirty="0">
                <a:latin typeface="+mn-lt"/>
              </a:rPr>
              <a:t>However: </a:t>
            </a:r>
            <a:r>
              <a:rPr lang="en-US" i="1" dirty="0">
                <a:latin typeface="+mn-lt"/>
              </a:rPr>
              <a:t>high performance modules can be written in other languages (like C) as needed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Weaknesses</a:t>
            </a:r>
          </a:p>
        </p:txBody>
      </p:sp>
    </p:spTree>
    <p:extLst>
      <p:ext uri="{BB962C8B-B14F-4D97-AF65-F5344CB8AC3E}">
        <p14:creationId xmlns:p14="http://schemas.microsoft.com/office/powerpoint/2010/main" val="146449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Dynamic typing: </a:t>
            </a:r>
          </a:p>
          <a:p>
            <a:pPr lvl="1"/>
            <a:r>
              <a:rPr lang="en-US" dirty="0"/>
              <a:t>Interpreter cannot automatically detect all type errors </a:t>
            </a:r>
          </a:p>
          <a:p>
            <a:pPr lvl="1"/>
            <a:r>
              <a:rPr lang="en-US" dirty="0"/>
              <a:t>However: dynamic typing makes it much easier to write general purpose routines</a:t>
            </a:r>
          </a:p>
          <a:p>
            <a:pPr lvl="1"/>
            <a:r>
              <a:rPr lang="en-US" dirty="0"/>
              <a:t>Moves type checks to the programmer</a:t>
            </a:r>
          </a:p>
          <a:p>
            <a:r>
              <a:rPr lang="en-US" b="1" dirty="0"/>
              <a:t>Garbage collection</a:t>
            </a:r>
          </a:p>
          <a:p>
            <a:pPr lvl="1"/>
            <a:r>
              <a:rPr lang="en-US" dirty="0"/>
              <a:t>The language handles clean dynamic memory allocations for you (Yay)</a:t>
            </a:r>
          </a:p>
          <a:p>
            <a:pPr lvl="1"/>
            <a:r>
              <a:rPr lang="en-US" dirty="0"/>
              <a:t>Tends to hit at the worst time (Boo)</a:t>
            </a:r>
          </a:p>
        </p:txBody>
      </p:sp>
      <p:pic>
        <p:nvPicPr>
          <p:cNvPr id="7" name="Content Placeholder 6" descr="A picture containing scale, device, table, lit&#10;&#10;Description automatically generated">
            <a:extLst>
              <a:ext uri="{FF2B5EF4-FFF2-40B4-BE49-F238E27FC236}">
                <a16:creationId xmlns:a16="http://schemas.microsoft.com/office/drawing/2014/main" id="{91F643F5-E5C2-3052-5FBA-B78386BC5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2316104"/>
            <a:ext cx="3313112" cy="254805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“it depends”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665C7-C096-95FD-D7C1-548DD509AE7E}"/>
                  </a:ext>
                </a:extLst>
              </p14:cNvPr>
              <p14:cNvContentPartPr/>
              <p14:nvPr/>
            </p14:nvContentPartPr>
            <p14:xfrm>
              <a:off x="333360" y="1390680"/>
              <a:ext cx="7115400" cy="187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665C7-C096-95FD-D7C1-548DD509AE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000" y="1381320"/>
                <a:ext cx="7134120" cy="18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5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+mn-lt"/>
              </a:rPr>
              <a:t>In C++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914400" lvl="2" indent="0">
              <a:buNone/>
            </a:pPr>
            <a:r>
              <a:rPr lang="en-US" dirty="0">
                <a:latin typeface="+mn-lt"/>
              </a:rPr>
              <a:t>x is ALWAYS an </a:t>
            </a:r>
            <a:r>
              <a:rPr lang="en-US" dirty="0" err="1">
                <a:latin typeface="+mn-lt"/>
              </a:rPr>
              <a:t>int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In python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914400" lvl="2" indent="0">
              <a:buNone/>
            </a:pPr>
            <a:r>
              <a:rPr lang="en-US" dirty="0">
                <a:latin typeface="+mn-lt"/>
              </a:rPr>
              <a:t>An </a:t>
            </a:r>
            <a:r>
              <a:rPr lang="en-US" dirty="0" err="1">
                <a:latin typeface="+mn-lt"/>
              </a:rPr>
              <a:t>int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"text"</a:t>
            </a:r>
          </a:p>
          <a:p>
            <a:pPr marL="914400" lvl="2" indent="0">
              <a:buNone/>
            </a:pPr>
            <a:r>
              <a:rPr lang="en-US" dirty="0">
                <a:latin typeface="+mn-lt"/>
              </a:rPr>
              <a:t>Now it is a string!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type binding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69B88F-EE15-AE17-494B-A32D7A8102A8}"/>
                  </a:ext>
                </a:extLst>
              </p14:cNvPr>
              <p14:cNvContentPartPr/>
              <p14:nvPr/>
            </p14:nvContentPartPr>
            <p14:xfrm>
              <a:off x="771480" y="1905120"/>
              <a:ext cx="1305360" cy="3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69B88F-EE15-AE17-494B-A32D7A810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120" y="1895760"/>
                <a:ext cx="132408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89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459C-2050-4792-B04A-CE366808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Given Python’s dynamic typing, is the following legal?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b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</a:rPr>
              <a:t>"text"</a:t>
            </a:r>
            <a:b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</a:rPr>
              <a:t>"more"</a:t>
            </a:r>
            <a:b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x + z</a:t>
            </a:r>
            <a:endParaRPr lang="en-US" altLang="en-US" sz="8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Legal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Not legal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CC3A6-0ED1-4745-8A47-4DC62376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8162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459C-2050-4792-B04A-CE366808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Given Python’s dynamic typing, is the following legal?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b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</a:rPr>
              <a:t>"text"</a:t>
            </a:r>
            <a:b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</a:rPr>
              <a:t>"more"</a:t>
            </a:r>
            <a:b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x + z</a:t>
            </a:r>
            <a:endParaRPr lang="en-US" altLang="en-US" sz="8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742950" indent="-742950">
              <a:buFont typeface="+mj-lt"/>
              <a:buAutoNum type="alphaUcPeriod"/>
            </a:pPr>
            <a:r>
              <a:rPr lang="en-US" b="1" i="1" u="sng" dirty="0"/>
              <a:t>Legal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Not legal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CC3A6-0ED1-4745-8A47-4DC62376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907348-BF89-25C5-02B6-1B732D4A9AC3}"/>
                  </a:ext>
                </a:extLst>
              </p14:cNvPr>
              <p14:cNvContentPartPr/>
              <p14:nvPr/>
            </p14:nvContentPartPr>
            <p14:xfrm>
              <a:off x="3772080" y="2838600"/>
              <a:ext cx="3038760" cy="68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907348-BF89-25C5-02B6-1B732D4A9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2720" y="2829240"/>
                <a:ext cx="3057480" cy="7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04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5E61-F9F6-4A8F-A78E-04DB1109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CD7D7-A76D-4DDF-94F6-8F8404C4A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CD70D5-BAA3-4E89-A474-6F3EB6A1D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&gt;&gt;&gt;&gt;Hello1.py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This is the content of the file</a:t>
            </a:r>
          </a:p>
          <a:p>
            <a:pPr>
              <a:lnSpc>
                <a:spcPct val="90000"/>
              </a:lnSpc>
            </a:pPr>
            <a:r>
              <a:rPr lang="en-US" sz="2000" b="0" kern="1200" dirty="0">
                <a:solidFill>
                  <a:schemeClr val="tx1"/>
                </a:solidFill>
                <a:latin typeface="Franklin Gothic Heavy" panose="020B0903020102020204" pitchFamily="34" charset="0"/>
                <a:ea typeface="+mn-ea"/>
                <a:cs typeface="Arial" panose="020B0604020202020204" pitchFamily="34" charset="0"/>
              </a:rPr>
              <a:t>print( 'Hello, CSC461!' )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This breaks the read-eval-print loop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It does not output EVERY line anymore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8C507C-B969-43A4-A62C-0FD58A17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sz="2400" b="0" kern="1200" dirty="0">
              <a:solidFill>
                <a:schemeClr val="tx1"/>
              </a:solidFill>
              <a:latin typeface="Franklin Gothic Heavy" panose="020B0903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7CDDB7-6FA2-48F4-8772-5B93804E95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tretch/>
        </p:blipFill>
        <p:spPr>
          <a:xfrm>
            <a:off x="6421438" y="2151949"/>
            <a:ext cx="5389562" cy="35891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 b="0" kern="1200">
                <a:effectLst/>
                <a:latin typeface="Franklin Gothic Heavy" panose="020B0903020102020204" pitchFamily="34" charset="0"/>
                <a:ea typeface="+mj-ea"/>
                <a:cs typeface="+mj-cs"/>
              </a:rPr>
              <a:t>Show python as a script (Hello1.py)</a:t>
            </a:r>
          </a:p>
        </p:txBody>
      </p:sp>
    </p:spTree>
    <p:extLst>
      <p:ext uri="{BB962C8B-B14F-4D97-AF65-F5344CB8AC3E}">
        <p14:creationId xmlns:p14="http://schemas.microsoft.com/office/powerpoint/2010/main" val="5735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Install PyCharm Edu (also from JetBrains so very similar IDE setup)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Warning: </a:t>
            </a:r>
            <a:r>
              <a:rPr lang="en-US" dirty="0"/>
              <a:t>there are two versions of Python: 2 (deprecated) and 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3! And the most recent STABLE version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Python Install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1B91E5-9774-6BB1-C25A-9D8931C18249}"/>
                  </a:ext>
                </a:extLst>
              </p14:cNvPr>
              <p14:cNvContentPartPr/>
              <p14:nvPr/>
            </p14:nvContentPartPr>
            <p14:xfrm>
              <a:off x="8505720" y="3943440"/>
              <a:ext cx="857880" cy="44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1B91E5-9774-6BB1-C25A-9D8931C182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6360" y="3934080"/>
                <a:ext cx="876600" cy="4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7CB1A-2249-C288-9931-BE16E304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4400"/>
              <a:t>&gt;&gt;&gt;&gt;hello2.py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44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is a single line comment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"""</a:t>
            </a:r>
            <a:b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Multi line comment</a:t>
            </a:r>
            <a:b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"""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'''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Also a multi line comment, but allows extras. More on this later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'''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5E1A9D-48C1-AD80-59B5-A15D60F7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commenting</a:t>
            </a:r>
          </a:p>
        </p:txBody>
      </p:sp>
    </p:spTree>
    <p:extLst>
      <p:ext uri="{BB962C8B-B14F-4D97-AF65-F5344CB8AC3E}">
        <p14:creationId xmlns:p14="http://schemas.microsoft.com/office/powerpoint/2010/main" val="40903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&gt;&gt;&gt;&gt;hello2.py</a:t>
            </a:r>
          </a:p>
          <a:p>
            <a:r>
              <a:rPr lang="en-US" dirty="0"/>
              <a:t>No main() function, </a:t>
            </a:r>
          </a:p>
          <a:p>
            <a:pPr marL="0" indent="0" algn="ctr">
              <a:buNone/>
            </a:pPr>
            <a:r>
              <a:rPr lang="en-US" dirty="0"/>
              <a:t>…but easy to fake it. </a:t>
            </a:r>
          </a:p>
          <a:p>
            <a:r>
              <a:rPr lang="en-US" dirty="0"/>
              <a:t>This pattern allows a program to be interpreted as either a script or a module:</a:t>
            </a:r>
          </a:p>
          <a:p>
            <a:pPr marL="0" indent="0">
              <a:buNone/>
            </a:pPr>
            <a:r>
              <a:rPr lang="en-US" b="1" dirty="0">
                <a:latin typeface="Courant" panose="02000509030000020004" pitchFamily="49" charset="0"/>
              </a:rPr>
              <a:t>if __name__ == '__main__': </a:t>
            </a:r>
            <a:br>
              <a:rPr lang="en-US" b="1" dirty="0">
                <a:latin typeface="Courant" panose="02000509030000020004" pitchFamily="49" charset="0"/>
              </a:rPr>
            </a:br>
            <a:r>
              <a:rPr lang="en-US" b="1" dirty="0">
                <a:latin typeface="Courant" panose="02000509030000020004" pitchFamily="49" charset="0"/>
              </a:rPr>
              <a:t>	# "main" program statements go here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/>
              <a:t>This is extremely useful when writing test for your code.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 Execution </a:t>
            </a:r>
          </a:p>
        </p:txBody>
      </p:sp>
    </p:spTree>
    <p:extLst>
      <p:ext uri="{BB962C8B-B14F-4D97-AF65-F5344CB8AC3E}">
        <p14:creationId xmlns:p14="http://schemas.microsoft.com/office/powerpoint/2010/main" val="141274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751B-5987-4E60-B0D0-32706F43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&gt;&gt;&gt;&gt;import_example.py</a:t>
            </a:r>
          </a:p>
          <a:p>
            <a:pPr lvl="1"/>
            <a:r>
              <a:rPr lang="en-US" dirty="0"/>
              <a:t>To add outside libraries</a:t>
            </a:r>
          </a:p>
          <a:p>
            <a:pPr lvl="1" indent="0">
              <a:buNone/>
            </a:pPr>
            <a:r>
              <a:rPr lang="en-US" dirty="0">
                <a:latin typeface="Courant" panose="02000509030000020004" pitchFamily="49" charset="0"/>
              </a:rPr>
              <a:t>import module</a:t>
            </a:r>
          </a:p>
          <a:p>
            <a:pPr lvl="1" indent="0" algn="ctr">
              <a:buNone/>
            </a:pPr>
            <a:r>
              <a:rPr lang="en-US" dirty="0">
                <a:latin typeface="Courant" panose="02000509030000020004" pitchFamily="49" charset="0"/>
              </a:rPr>
              <a:t>Note, this usually means </a:t>
            </a:r>
            <a:r>
              <a:rPr lang="en-US" u="sng" dirty="0">
                <a:latin typeface="Courant" panose="02000509030000020004" pitchFamily="49" charset="0"/>
              </a:rPr>
              <a:t>full</a:t>
            </a:r>
            <a:r>
              <a:rPr lang="en-US" i="1" u="sng" dirty="0">
                <a:latin typeface="Courant" panose="02000509030000020004" pitchFamily="49" charset="0"/>
              </a:rPr>
              <a:t> </a:t>
            </a:r>
            <a:r>
              <a:rPr lang="en-US" dirty="0">
                <a:latin typeface="Courant" panose="02000509030000020004" pitchFamily="49" charset="0"/>
              </a:rPr>
              <a:t>path is need when using</a:t>
            </a:r>
          </a:p>
          <a:p>
            <a:pPr lvl="1" indent="0" algn="ctr">
              <a:buNone/>
            </a:pPr>
            <a:endParaRPr lang="en-US" dirty="0">
              <a:latin typeface="Courant" panose="02000509030000020004" pitchFamily="49" charset="0"/>
            </a:endParaRPr>
          </a:p>
          <a:p>
            <a:pPr lvl="1" indent="0">
              <a:buNone/>
            </a:pPr>
            <a:r>
              <a:rPr lang="en-US" dirty="0"/>
              <a:t>OR, if you only want part</a:t>
            </a:r>
          </a:p>
          <a:p>
            <a:pPr lvl="1" indent="0">
              <a:buNone/>
            </a:pPr>
            <a:r>
              <a:rPr lang="en-US" dirty="0">
                <a:latin typeface="Courant" panose="02000509030000020004" pitchFamily="49" charset="0"/>
              </a:rPr>
              <a:t>from module import class</a:t>
            </a:r>
          </a:p>
          <a:p>
            <a:pPr lvl="1"/>
            <a:r>
              <a:rPr lang="en-US" dirty="0"/>
              <a:t>Some important ones</a:t>
            </a:r>
          </a:p>
          <a:p>
            <a:pPr lvl="2"/>
            <a:r>
              <a:rPr lang="en-US" dirty="0"/>
              <a:t>import math</a:t>
            </a:r>
          </a:p>
          <a:p>
            <a:pPr lvl="2"/>
            <a:r>
              <a:rPr lang="en-US" dirty="0"/>
              <a:t>from random import gauss</a:t>
            </a:r>
          </a:p>
          <a:p>
            <a:pPr lvl="2"/>
            <a:r>
              <a:rPr lang="en-US" dirty="0"/>
              <a:t>from math import sqrt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F7168-A58B-4233-9DAF-AFFE1676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Action Button: Document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0A1736-1E18-4E7B-A562-0B1F9340A2C7}"/>
              </a:ext>
            </a:extLst>
          </p:cNvPr>
          <p:cNvSpPr/>
          <p:nvPr/>
        </p:nvSpPr>
        <p:spPr>
          <a:xfrm>
            <a:off x="8066638" y="181069"/>
            <a:ext cx="3060071" cy="398353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import_example.py</a:t>
            </a:r>
          </a:p>
        </p:txBody>
      </p:sp>
    </p:spTree>
    <p:extLst>
      <p:ext uri="{BB962C8B-B14F-4D97-AF65-F5344CB8AC3E}">
        <p14:creationId xmlns:p14="http://schemas.microsoft.com/office/powerpoint/2010/main" val="31618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751B-5987-4E60-B0D0-32706F43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 work similarly to java</a:t>
            </a:r>
          </a:p>
          <a:p>
            <a:pPr lvl="1"/>
            <a:r>
              <a:rPr lang="en-US" dirty="0"/>
              <a:t>Folder / maps to ‘.’</a:t>
            </a:r>
          </a:p>
          <a:p>
            <a:r>
              <a:rPr lang="en-US" dirty="0"/>
              <a:t>BUT, no extra line in file</a:t>
            </a:r>
          </a:p>
          <a:p>
            <a:pPr lvl="1"/>
            <a:r>
              <a:rPr lang="en-US" dirty="0"/>
              <a:t>When you think about it, why was it necessary in java to duplicate?</a:t>
            </a:r>
          </a:p>
          <a:p>
            <a:pPr marL="0" indent="0">
              <a:buNone/>
            </a:pPr>
            <a:endParaRPr lang="en-US" dirty="0">
              <a:latin typeface="Courant" panose="02000509030000020004" pitchFamily="49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F7168-A58B-4233-9DAF-AFFE1676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</a:t>
            </a:r>
          </a:p>
        </p:txBody>
      </p:sp>
    </p:spTree>
    <p:extLst>
      <p:ext uri="{BB962C8B-B14F-4D97-AF65-F5344CB8AC3E}">
        <p14:creationId xmlns:p14="http://schemas.microsoft.com/office/powerpoint/2010/main" val="34994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751B-5987-4E60-B0D0-32706F43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add outside libraries</a:t>
            </a:r>
          </a:p>
          <a:p>
            <a:pPr lvl="1" indent="0">
              <a:buNone/>
            </a:pPr>
            <a:r>
              <a:rPr lang="en-US" dirty="0">
                <a:latin typeface="Courant" panose="02000509030000020004" pitchFamily="49" charset="0"/>
              </a:rPr>
              <a:t>import </a:t>
            </a:r>
            <a:r>
              <a:rPr lang="en-US" dirty="0" err="1">
                <a:latin typeface="Courant" panose="02000509030000020004" pitchFamily="49" charset="0"/>
              </a:rPr>
              <a:t>folder.file</a:t>
            </a:r>
            <a:endParaRPr lang="en-US" dirty="0">
              <a:latin typeface="Courant" panose="02000509030000020004" pitchFamily="49" charset="0"/>
            </a:endParaRPr>
          </a:p>
          <a:p>
            <a:pPr marL="0" indent="0">
              <a:buNone/>
            </a:pPr>
            <a:r>
              <a:rPr lang="en-US" dirty="0"/>
              <a:t>OR, if you only want part</a:t>
            </a:r>
          </a:p>
          <a:p>
            <a:pPr lvl="1" indent="0">
              <a:buNone/>
            </a:pPr>
            <a:r>
              <a:rPr lang="en-US" dirty="0">
                <a:latin typeface="Courant" panose="02000509030000020004" pitchFamily="49" charset="0"/>
              </a:rPr>
              <a:t>from </a:t>
            </a:r>
            <a:r>
              <a:rPr lang="en-US" dirty="0" err="1">
                <a:latin typeface="Courant" panose="02000509030000020004" pitchFamily="49" charset="0"/>
              </a:rPr>
              <a:t>folder.file</a:t>
            </a:r>
            <a:r>
              <a:rPr lang="en-US" dirty="0">
                <a:latin typeface="Courant" panose="02000509030000020004" pitchFamily="49" charset="0"/>
              </a:rPr>
              <a:t> import </a:t>
            </a:r>
            <a:r>
              <a:rPr lang="en-US" dirty="0" err="1">
                <a:latin typeface="Courant" panose="02000509030000020004" pitchFamily="49" charset="0"/>
              </a:rPr>
              <a:t>classOrFunction</a:t>
            </a:r>
            <a:endParaRPr lang="en-US" dirty="0">
              <a:latin typeface="Courant" panose="02000509030000020004" pitchFamily="49" charset="0"/>
            </a:endParaRPr>
          </a:p>
          <a:p>
            <a:r>
              <a:rPr lang="en-US" dirty="0" err="1"/>
              <a:t>Pycharm</a:t>
            </a:r>
            <a:r>
              <a:rPr lang="en-US" dirty="0"/>
              <a:t> adds a __init__.py file when you add a directory</a:t>
            </a:r>
          </a:p>
          <a:p>
            <a:pPr lvl="1"/>
            <a:r>
              <a:rPr lang="en-US" dirty="0"/>
              <a:t>This is run before any other file in the directory, and often can be deleted</a:t>
            </a:r>
          </a:p>
          <a:p>
            <a:pPr marL="0" indent="0">
              <a:buNone/>
            </a:pPr>
            <a:endParaRPr lang="en-US" dirty="0">
              <a:latin typeface="Courant" panose="02000509030000020004" pitchFamily="49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F7168-A58B-4233-9DAF-AFFE1676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</a:t>
            </a:r>
          </a:p>
        </p:txBody>
      </p:sp>
    </p:spTree>
    <p:extLst>
      <p:ext uri="{BB962C8B-B14F-4D97-AF65-F5344CB8AC3E}">
        <p14:creationId xmlns:p14="http://schemas.microsoft.com/office/powerpoint/2010/main" val="331533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AGAIN, Indentation is required, not optional. Statement blocks (function bodies, if-else, loops) </a:t>
            </a:r>
            <a:r>
              <a:rPr lang="en-US" sz="4000" b="1" dirty="0">
                <a:solidFill>
                  <a:srgbClr val="FF0000"/>
                </a:solidFill>
              </a:rPr>
              <a:t>must</a:t>
            </a:r>
            <a:r>
              <a:rPr lang="en-US" sz="4000" dirty="0"/>
              <a:t> be indented to the same level. 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E55EB6-114E-4E9B-9153-A4D8D7363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399230"/>
            <a:ext cx="5353049" cy="12003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"There"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B9E43C-04D7-4226-B3B6-ECDCB8CF0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887" y="3394882"/>
            <a:ext cx="4963399" cy="12003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"There"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C2882-6035-492C-89E0-F0F1ECCEF29C}"/>
              </a:ext>
            </a:extLst>
          </p:cNvPr>
          <p:cNvSpPr txBox="1"/>
          <p:nvPr/>
        </p:nvSpPr>
        <p:spPr>
          <a:xfrm>
            <a:off x="2609850" y="2871662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Legal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37FDF-0EB9-481D-8C71-95745D5916A5}"/>
              </a:ext>
            </a:extLst>
          </p:cNvPr>
          <p:cNvSpPr txBox="1"/>
          <p:nvPr/>
        </p:nvSpPr>
        <p:spPr>
          <a:xfrm>
            <a:off x="8201025" y="2871662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 Legal</a:t>
            </a:r>
          </a:p>
        </p:txBody>
      </p:sp>
    </p:spTree>
    <p:extLst>
      <p:ext uri="{BB962C8B-B14F-4D97-AF65-F5344CB8AC3E}">
        <p14:creationId xmlns:p14="http://schemas.microsoft.com/office/powerpoint/2010/main" val="717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One statement per line recommended (in this class </a:t>
            </a:r>
            <a:r>
              <a:rPr lang="en-US" b="1" dirty="0"/>
              <a:t>required</a:t>
            </a:r>
            <a:r>
              <a:rPr lang="en-US" dirty="0"/>
              <a:t>).</a:t>
            </a:r>
          </a:p>
          <a:p>
            <a:r>
              <a:rPr lang="en-US" dirty="0"/>
              <a:t> Use backslash (\) to continue statement over multiple lines.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Use semicolon (;) to separate multiple statements on one line. </a:t>
            </a:r>
          </a:p>
          <a:p>
            <a:pPr marL="0" indent="0" algn="ctr">
              <a:buNone/>
            </a:pPr>
            <a:r>
              <a:rPr lang="en-US" dirty="0"/>
              <a:t>(BAD, don’t do this)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08FF9E-D4F5-4F51-B707-0150A65F2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384" y="3333593"/>
            <a:ext cx="4276725" cy="83099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"There"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88" y="706533"/>
            <a:ext cx="10554574" cy="3255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Python 1.0 (Guido van Rossum, ~1990) </a:t>
            </a:r>
          </a:p>
          <a:p>
            <a:pPr marL="0" indent="0">
              <a:buNone/>
            </a:pPr>
            <a:r>
              <a:rPr lang="en-US" sz="3200" dirty="0"/>
              <a:t>Python 2.0 (2000) – “official” support finally ended 2020</a:t>
            </a:r>
          </a:p>
          <a:p>
            <a:pPr marL="457200" lvl="1" indent="0">
              <a:buNone/>
            </a:pPr>
            <a:r>
              <a:rPr lang="en-US" sz="2800" dirty="0"/>
              <a:t>Actual use, however….</a:t>
            </a:r>
          </a:p>
          <a:p>
            <a:pPr marL="0" indent="0">
              <a:buNone/>
            </a:pPr>
            <a:r>
              <a:rPr lang="en-US" sz="3200" dirty="0"/>
              <a:t>Python 3.0 (2009) – more consistent syntax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History</a:t>
            </a:r>
          </a:p>
        </p:txBody>
      </p:sp>
      <p:pic>
        <p:nvPicPr>
          <p:cNvPr id="5" name="Picture 4" descr="A picture containing cabinet, measure, colorful, different&#10;&#10;Description automatically generated">
            <a:extLst>
              <a:ext uri="{FF2B5EF4-FFF2-40B4-BE49-F238E27FC236}">
                <a16:creationId xmlns:a16="http://schemas.microsoft.com/office/drawing/2014/main" id="{B692B3AF-8C17-4486-9D6E-683F9608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231" y="3959413"/>
            <a:ext cx="11629537" cy="288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txBody>
          <a:bodyPr anchor="t">
            <a:normAutofit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www.python.org</a:t>
            </a:r>
            <a:endParaRPr lang="en-US" dirty="0"/>
          </a:p>
          <a:p>
            <a:r>
              <a:rPr lang="en-US" dirty="0"/>
              <a:t>Online documentation and tutorials </a:t>
            </a:r>
          </a:p>
          <a:p>
            <a:pPr lvl="1"/>
            <a:r>
              <a:rPr lang="en-US" dirty="0"/>
              <a:t>Specifically, I suggest:</a:t>
            </a:r>
          </a:p>
          <a:p>
            <a:pPr lvl="2"/>
            <a:r>
              <a:rPr lang="en-US" dirty="0">
                <a:hlinkClick r:id="rId3"/>
              </a:rPr>
              <a:t>https://www.w3schools.com/python/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https://docs.python.org/3/tutorial/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FFDF750B-0626-E536-C436-E28B5FD0B1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01063" y="2170226"/>
            <a:ext cx="3313112" cy="283981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</p:spPr>
        <p:txBody>
          <a:bodyPr anchor="ctr">
            <a:normAutofit fontScale="90000"/>
          </a:bodyPr>
          <a:lstStyle/>
          <a:p>
            <a:r>
              <a:rPr lang="en-US"/>
              <a:t>Python Resources</a:t>
            </a:r>
          </a:p>
        </p:txBody>
      </p:sp>
    </p:spTree>
    <p:extLst>
      <p:ext uri="{BB962C8B-B14F-4D97-AF65-F5344CB8AC3E}">
        <p14:creationId xmlns:p14="http://schemas.microsoft.com/office/powerpoint/2010/main" val="226103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FD45F2-7F81-46E4-ABB8-B1F2377512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2713315"/>
            <a:ext cx="2995612" cy="1847294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858BD-CD71-4FA5-9DB5-D23C3EC3E9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Python is a “scripting” language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Also partially interpreted like Java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BUT has a run-eval-print loop (REPL)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/>
              <a:t>Python overview</a:t>
            </a:r>
          </a:p>
        </p:txBody>
      </p:sp>
    </p:spTree>
    <p:extLst>
      <p:ext uri="{BB962C8B-B14F-4D97-AF65-F5344CB8AC3E}">
        <p14:creationId xmlns:p14="http://schemas.microsoft.com/office/powerpoint/2010/main" val="20883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+mn-lt"/>
              </a:rPr>
              <a:t>Partially compiles as it goes</a:t>
            </a: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Reuses the compiled stuff when possible</a:t>
            </a:r>
          </a:p>
          <a:p>
            <a:pPr marL="0" indent="0" algn="ctr">
              <a:buNone/>
            </a:pPr>
            <a:r>
              <a:rPr lang="en-US" sz="3100" i="1" dirty="0">
                <a:latin typeface="+mn-lt"/>
              </a:rPr>
              <a:t>Slow the first run, but no wait for compilation</a:t>
            </a:r>
          </a:p>
          <a:p>
            <a:pPr marL="0" indent="0" algn="ctr">
              <a:buNone/>
            </a:pPr>
            <a:r>
              <a:rPr lang="en-US" sz="3100" i="1" dirty="0">
                <a:latin typeface="+mn-lt"/>
              </a:rPr>
              <a:t>Faster the second time, due to partial compilation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8C4858-7E23-4698-351F-006BAC4AF2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36258" y="4134144"/>
            <a:ext cx="4968671" cy="1999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run-eval-print loop (REPL)</a:t>
            </a:r>
          </a:p>
        </p:txBody>
      </p:sp>
    </p:spTree>
    <p:extLst>
      <p:ext uri="{BB962C8B-B14F-4D97-AF65-F5344CB8AC3E}">
        <p14:creationId xmlns:p14="http://schemas.microsoft.com/office/powerpoint/2010/main" val="221240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4600" b="1" dirty="0"/>
              <a:t>Python is (now) a general-purpose programming language</a:t>
            </a:r>
          </a:p>
          <a:p>
            <a:r>
              <a:rPr lang="en-US" i="1" dirty="0"/>
              <a:t>Originally meant as a teaching language (this will show!)</a:t>
            </a:r>
          </a:p>
          <a:p>
            <a:r>
              <a:rPr lang="en-US" dirty="0"/>
              <a:t>Used in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And, the traditional…</a:t>
            </a:r>
          </a:p>
          <a:p>
            <a:r>
              <a:rPr lang="en-US" dirty="0"/>
              <a:t>SCRIPTING language purposes which shines in</a:t>
            </a:r>
          </a:p>
          <a:p>
            <a:pPr lvl="1"/>
            <a:r>
              <a:rPr lang="en-US" dirty="0"/>
              <a:t>Text manipulation</a:t>
            </a:r>
          </a:p>
          <a:p>
            <a:pPr lvl="1"/>
            <a:r>
              <a:rPr lang="en-US" dirty="0"/>
              <a:t>Gluing programs together</a:t>
            </a:r>
          </a:p>
          <a:p>
            <a:pPr lvl="1"/>
            <a:r>
              <a:rPr lang="en-US" dirty="0"/>
              <a:t>Prototyping</a:t>
            </a:r>
          </a:p>
        </p:txBody>
      </p:sp>
      <p:pic>
        <p:nvPicPr>
          <p:cNvPr id="6" name="Content Placeholder 5" descr="A picture containing person, toothbrush, wall, child&#10;&#10;Description automatically generated">
            <a:extLst>
              <a:ext uri="{FF2B5EF4-FFF2-40B4-BE49-F238E27FC236}">
                <a16:creationId xmlns:a16="http://schemas.microsoft.com/office/drawing/2014/main" id="{B13BDDE6-99DF-4396-8DA1-FF7366524A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2490958"/>
            <a:ext cx="3313112" cy="21983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16C90-9B71-5655-4989-1CD55B1A17E7}"/>
                  </a:ext>
                </a:extLst>
              </p14:cNvPr>
              <p14:cNvContentPartPr/>
              <p14:nvPr/>
            </p14:nvContentPartPr>
            <p14:xfrm>
              <a:off x="3438360" y="2333520"/>
              <a:ext cx="1010160" cy="5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16C90-9B71-5655-4989-1CD55B1A17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9000" y="2324160"/>
                <a:ext cx="102888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0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tatue of a person&#10;&#10;Description automatically generated">
            <a:extLst>
              <a:ext uri="{FF2B5EF4-FFF2-40B4-BE49-F238E27FC236}">
                <a16:creationId xmlns:a16="http://schemas.microsoft.com/office/drawing/2014/main" id="{9C1535D1-65EE-491C-AD1E-ECA975BBE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227013" y="2523560"/>
            <a:ext cx="2995612" cy="2226804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A0357-1897-4AFE-AC1B-E19391315F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600" b="1" dirty="0">
                <a:latin typeface="+mn-lt"/>
              </a:rPr>
              <a:t>"Small and simple is beautiful" philosophy </a:t>
            </a:r>
            <a:endParaRPr lang="en-US" sz="3600" dirty="0">
              <a:latin typeface="+mn-lt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600" dirty="0">
                <a:latin typeface="+mn-lt"/>
              </a:rPr>
              <a:t>Free, open source, cross platform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600" dirty="0">
                <a:latin typeface="+mn-lt"/>
              </a:rPr>
              <a:t>Highly extensible and modular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600" dirty="0">
                <a:latin typeface="+mn-lt"/>
              </a:rPr>
              <a:t>Multiparadigm PL, with support for procedural, object-oriented, and functional programming</a:t>
            </a:r>
          </a:p>
          <a:p>
            <a:pPr marL="0" indent="0">
              <a:lnSpc>
                <a:spcPct val="90000"/>
              </a:lnSpc>
              <a:buNone/>
            </a:pPr>
            <a:endParaRPr lang="en-US" sz="3600" dirty="0">
              <a:latin typeface="+mn-lt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/>
              <a:t>Python Philosophy</a:t>
            </a:r>
          </a:p>
        </p:txBody>
      </p:sp>
    </p:spTree>
    <p:extLst>
      <p:ext uri="{BB962C8B-B14F-4D97-AF65-F5344CB8AC3E}">
        <p14:creationId xmlns:p14="http://schemas.microsoft.com/office/powerpoint/2010/main" val="48920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tatue of a person&#10;&#10;Description automatically generated">
            <a:extLst>
              <a:ext uri="{FF2B5EF4-FFF2-40B4-BE49-F238E27FC236}">
                <a16:creationId xmlns:a16="http://schemas.microsoft.com/office/drawing/2014/main" id="{B10B6CB7-33CD-D60E-471C-D959FC6A39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227013" y="2523560"/>
            <a:ext cx="2995612" cy="222680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3DAD7-F1AE-C851-9734-D7692BB279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Originally meant to encourages good programming practices </a:t>
            </a:r>
          </a:p>
          <a:p>
            <a:pPr algn="ctr"/>
            <a:r>
              <a:rPr lang="en-US" sz="2800" i="1" dirty="0"/>
              <a:t>FORCES consistent indentation</a:t>
            </a:r>
          </a:p>
          <a:p>
            <a:pPr algn="ctr"/>
            <a:r>
              <a:rPr lang="en-US" sz="2800" i="1" dirty="0"/>
              <a:t>In reality: python programs lend themselves to be EXTREMELY sloppy</a:t>
            </a:r>
            <a:endParaRPr lang="en-US" dirty="0"/>
          </a:p>
          <a:p>
            <a:pPr algn="ctr"/>
            <a:r>
              <a:rPr lang="en-US" dirty="0"/>
              <a:t>Named after a well-known British comedy troop: Monty Python!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Philosophy</a:t>
            </a:r>
          </a:p>
        </p:txBody>
      </p:sp>
    </p:spTree>
    <p:extLst>
      <p:ext uri="{BB962C8B-B14F-4D97-AF65-F5344CB8AC3E}">
        <p14:creationId xmlns:p14="http://schemas.microsoft.com/office/powerpoint/2010/main" val="3666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_Bright_Them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_Bright_Theme" id="{2019DC66-90D0-49B8-B83A-4E257D97884B}" vid="{C06700A2-F0F3-4C6F-8E1B-2052611EFF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PL_Bright_Theme</Template>
  <TotalTime>1924</TotalTime>
  <Words>1025</Words>
  <Application>Microsoft Office PowerPoint</Application>
  <PresentationFormat>Widescreen</PresentationFormat>
  <Paragraphs>164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Century Gothic</vt:lpstr>
      <vt:lpstr>Consolas</vt:lpstr>
      <vt:lpstr>Courant</vt:lpstr>
      <vt:lpstr>Courier New</vt:lpstr>
      <vt:lpstr>Franklin Gothic Heavy</vt:lpstr>
      <vt:lpstr>JetBrains Mono</vt:lpstr>
      <vt:lpstr>Wingdings 2</vt:lpstr>
      <vt:lpstr>PL_Bright_Theme</vt:lpstr>
      <vt:lpstr>Python Overview</vt:lpstr>
      <vt:lpstr>Python Install</vt:lpstr>
      <vt:lpstr>Python History</vt:lpstr>
      <vt:lpstr>Python Resources</vt:lpstr>
      <vt:lpstr>Python overview</vt:lpstr>
      <vt:lpstr>run-eval-print loop (REPL)</vt:lpstr>
      <vt:lpstr>Why Python?</vt:lpstr>
      <vt:lpstr>Python Philosophy</vt:lpstr>
      <vt:lpstr>Python Philosophy</vt:lpstr>
      <vt:lpstr>It’s “just a flesh wound” video</vt:lpstr>
      <vt:lpstr>It’s “just a flesh wound” video</vt:lpstr>
      <vt:lpstr>Python Strengths</vt:lpstr>
      <vt:lpstr>Python Weaknesses</vt:lpstr>
      <vt:lpstr>Python “it depends”</vt:lpstr>
      <vt:lpstr>Dynamic type binding</vt:lpstr>
      <vt:lpstr>QUESTION</vt:lpstr>
      <vt:lpstr>QUESTION</vt:lpstr>
      <vt:lpstr>Switch to code</vt:lpstr>
      <vt:lpstr>Show python as a script (Hello1.py)</vt:lpstr>
      <vt:lpstr>Basic commenting</vt:lpstr>
      <vt:lpstr>Python Program Execution </vt:lpstr>
      <vt:lpstr>Modules</vt:lpstr>
      <vt:lpstr>Packages </vt:lpstr>
      <vt:lpstr>Packages </vt:lpstr>
      <vt:lpstr>Code Formatting</vt:lpstr>
      <vt:lpstr>Code Formatting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Lisa Rebenitsch</dc:creator>
  <cp:lastModifiedBy>Rebenitsch, Lisa R.</cp:lastModifiedBy>
  <cp:revision>45</cp:revision>
  <cp:lastPrinted>2018-10-01T16:02:52Z</cp:lastPrinted>
  <dcterms:created xsi:type="dcterms:W3CDTF">2018-04-13T22:23:09Z</dcterms:created>
  <dcterms:modified xsi:type="dcterms:W3CDTF">2023-09-29T17:50:47Z</dcterms:modified>
</cp:coreProperties>
</file>