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5"/>
  </p:notesMasterIdLst>
  <p:sldIdLst>
    <p:sldId id="256" r:id="rId2"/>
    <p:sldId id="318" r:id="rId3"/>
    <p:sldId id="475" r:id="rId4"/>
    <p:sldId id="331" r:id="rId5"/>
    <p:sldId id="423" r:id="rId6"/>
    <p:sldId id="293" r:id="rId7"/>
    <p:sldId id="355" r:id="rId8"/>
    <p:sldId id="294" r:id="rId9"/>
    <p:sldId id="295" r:id="rId10"/>
    <p:sldId id="334" r:id="rId11"/>
    <p:sldId id="430" r:id="rId12"/>
    <p:sldId id="471" r:id="rId13"/>
    <p:sldId id="4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1" autoAdjust="0"/>
  </p:normalViewPr>
  <p:slideViewPr>
    <p:cSldViewPr snapToGrid="0">
      <p:cViewPr varScale="1">
        <p:scale>
          <a:sx n="64" d="100"/>
          <a:sy n="64" d="100"/>
        </p:scale>
        <p:origin x="11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DB89-EFD6-4F80-BB73-0CB6FBAF42F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EF89-E12B-4BFE-9F77-AF579575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E00375C-679C-4517-9D80-E9806928E29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E2E06F63-59AC-4EB6-8C49-E51CC453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866274"/>
            <a:ext cx="3547533" cy="1394464"/>
          </a:xfrm>
          <a:prstGeom prst="snip2Diag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866274"/>
            <a:ext cx="3547533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922925" cy="5785469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330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E334AC-8879-471C-BD6B-ADA7D5F0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E2E06F63-59AC-4EB6-8C49-E51CC453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FF42FC-E0EE-4E5D-A56F-9B8B144A8C5C}"/>
              </a:ext>
            </a:extLst>
          </p:cNvPr>
          <p:cNvSpPr txBox="1">
            <a:spLocks/>
          </p:cNvSpPr>
          <p:nvPr/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10800" rtlCol="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1AEDFD-2F4C-49E5-AC82-21C1AAAF6A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287" y="706533"/>
            <a:ext cx="4925144" cy="6106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1326892"/>
            <a:ext cx="4925144" cy="5137282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4943313" cy="6106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317172"/>
            <a:ext cx="4929869" cy="5147002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7BD9631-5F0C-4097-9DB4-A2515EC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E2E06F63-59AC-4EB6-8C49-E51CC453C52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E67ABCA-ADB1-4F26-8134-212A70AF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85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706532"/>
            <a:ext cx="5185873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706531"/>
            <a:ext cx="5194583" cy="576669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706532"/>
            <a:ext cx="8126112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80626" y="706531"/>
            <a:ext cx="2301372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706532"/>
            <a:ext cx="2404322" cy="576669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5997" y="706531"/>
            <a:ext cx="7996002" cy="576669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287" y="706533"/>
            <a:ext cx="4925144" cy="6106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1326892"/>
            <a:ext cx="4925144" cy="5128228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4943313" cy="6106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317172"/>
            <a:ext cx="4929869" cy="513794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>
            <a:off x="812716" y="1293104"/>
            <a:ext cx="49385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382936" y="1300724"/>
            <a:ext cx="49385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E67ABCA-ADB1-4F26-8134-212A70AF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6DE2EF6-318B-4D36-8B98-4C4CC0C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4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0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36752"/>
            <a:ext cx="10571998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219015"/>
            <a:ext cx="12237797" cy="2626556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475507 w 12237797"/>
              <a:gd name="connsiteY9" fmla="*/ 3325040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249170 w 12237797"/>
              <a:gd name="connsiteY9" fmla="*/ 3553824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7797" h="33187386">
                <a:moveTo>
                  <a:pt x="24025" y="0"/>
                </a:moveTo>
                <a:lnTo>
                  <a:pt x="2056025" y="0"/>
                </a:lnTo>
                <a:lnTo>
                  <a:pt x="2056025" y="0"/>
                </a:lnTo>
                <a:lnTo>
                  <a:pt x="5104025" y="0"/>
                </a:lnTo>
                <a:lnTo>
                  <a:pt x="12216025" y="0"/>
                </a:lnTo>
                <a:lnTo>
                  <a:pt x="12216025" y="707671"/>
                </a:lnTo>
                <a:lnTo>
                  <a:pt x="12216025" y="707671"/>
                </a:lnTo>
                <a:lnTo>
                  <a:pt x="12216025" y="1010959"/>
                </a:lnTo>
                <a:lnTo>
                  <a:pt x="12237797" y="3312515"/>
                </a:lnTo>
                <a:lnTo>
                  <a:pt x="249170" y="3553824"/>
                </a:lnTo>
                <a:lnTo>
                  <a:pt x="0" y="33187386"/>
                </a:lnTo>
                <a:cubicBezTo>
                  <a:pt x="8008" y="22360814"/>
                  <a:pt x="16017" y="11534243"/>
                  <a:pt x="24025" y="707671"/>
                </a:cubicBezTo>
                <a:lnTo>
                  <a:pt x="24025" y="0"/>
                </a:lnTo>
                <a:close/>
              </a:path>
            </a:pathLst>
          </a:custGeom>
          <a:blipFill dpi="0" rotWithShape="1">
            <a:blip r:embed="rId1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7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None/>
        <a:defRPr sz="4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D7D7-1D38-41AC-BE35-A18B0BD71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393D-6BF9-48AF-B5F3-33174B30C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</p:txBody>
      </p:sp>
    </p:spTree>
    <p:extLst>
      <p:ext uri="{BB962C8B-B14F-4D97-AF65-F5344CB8AC3E}">
        <p14:creationId xmlns:p14="http://schemas.microsoft.com/office/powerpoint/2010/main" val="3567297749"/>
      </p:ext>
    </p:extLst>
  </p:cSld>
  <p:clrMapOvr>
    <a:masterClrMapping/>
  </p:clrMapOvr>
  <p:transition spd="slow" advClick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A connection has a multiplicity (how many of a instances of a class that are owned).</a:t>
            </a:r>
          </a:p>
          <a:p>
            <a:pPr lvl="1"/>
            <a:r>
              <a:rPr lang="en-US" dirty="0"/>
              <a:t>1- just 1</a:t>
            </a:r>
          </a:p>
          <a:p>
            <a:pPr lvl="1"/>
            <a:r>
              <a:rPr lang="en-US" dirty="0"/>
              <a:t>0:1- 0 or 1</a:t>
            </a:r>
          </a:p>
          <a:p>
            <a:pPr lvl="1"/>
            <a:r>
              <a:rPr lang="en-US" dirty="0"/>
              <a:t>X:Y – X to Y instances</a:t>
            </a:r>
          </a:p>
          <a:p>
            <a:pPr lvl="1"/>
            <a:r>
              <a:rPr lang="en-US" dirty="0"/>
              <a:t>* - many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OK to have more than 1 connection between the same to classes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You MUST have a multiplicity or a </a:t>
            </a:r>
            <a:r>
              <a:rPr lang="en-US" b="1" i="1" dirty="0">
                <a:solidFill>
                  <a:srgbClr val="FF0000"/>
                </a:solidFill>
              </a:rPr>
              <a:t>very clear role</a:t>
            </a:r>
            <a:r>
              <a:rPr lang="en-US" b="1" dirty="0">
                <a:solidFill>
                  <a:srgbClr val="FF0000"/>
                </a:solidFill>
              </a:rPr>
              <a:t>. A role and multiplicity is better.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F4E9-D9DB-4F5F-A8FE-C2899E5F0D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“has a” connections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952C6-6FC3-47C9-B024-BEAA93376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5307" y="1432560"/>
            <a:ext cx="3502818" cy="28022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66C54-A606-474A-BD2C-15EB615B3DC8}"/>
              </a:ext>
            </a:extLst>
          </p:cNvPr>
          <p:cNvCxnSpPr>
            <a:cxnSpLocks/>
          </p:cNvCxnSpPr>
          <p:nvPr/>
        </p:nvCxnSpPr>
        <p:spPr>
          <a:xfrm>
            <a:off x="7305675" y="2895601"/>
            <a:ext cx="2257425" cy="3143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C890F3-B402-4308-A9A7-A562005DA4F1}"/>
              </a:ext>
            </a:extLst>
          </p:cNvPr>
          <p:cNvCxnSpPr>
            <a:cxnSpLocks/>
          </p:cNvCxnSpPr>
          <p:nvPr/>
        </p:nvCxnSpPr>
        <p:spPr>
          <a:xfrm flipV="1">
            <a:off x="7305675" y="2562225"/>
            <a:ext cx="2543175" cy="333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+mn-lt"/>
              </a:rPr>
              <a:t>Add additional notes if the diagram is not sufficient</a:t>
            </a:r>
          </a:p>
          <a:p>
            <a:pPr marL="0" indent="0" algn="ctr">
              <a:buNone/>
            </a:pPr>
            <a:endParaRPr lang="en-US" sz="2000" dirty="0">
              <a:latin typeface="+mn-lt"/>
            </a:endParaRPr>
          </a:p>
          <a:p>
            <a:pPr marL="57150" indent="0" algn="ctr">
              <a:buNone/>
            </a:pPr>
            <a:r>
              <a:rPr lang="en-US" sz="2000" dirty="0">
                <a:latin typeface="+mn-lt"/>
              </a:rPr>
              <a:t>E.g. private\public\protected is NOT mentioned</a:t>
            </a:r>
          </a:p>
          <a:p>
            <a:pPr marL="0" indent="0" algn="ctr">
              <a:buNone/>
            </a:pPr>
            <a:r>
              <a:rPr lang="en-US" sz="2000" i="1" u="sng" dirty="0">
                <a:latin typeface="+mn-lt"/>
              </a:rPr>
              <a:t>In UML these would be -, +, and # respectively</a:t>
            </a:r>
          </a:p>
          <a:p>
            <a:pPr marL="0" indent="0" algn="ctr">
              <a:buNone/>
            </a:pPr>
            <a:endParaRPr lang="en-US" sz="2000" dirty="0">
              <a:latin typeface="+mn-lt"/>
            </a:endParaRPr>
          </a:p>
          <a:p>
            <a:pPr marL="0" indent="0" algn="ctr">
              <a:buNone/>
            </a:pPr>
            <a:r>
              <a:rPr lang="en-US" sz="2000" dirty="0">
                <a:latin typeface="+mn-lt"/>
              </a:rPr>
              <a:t>Abstract is also not mentioned and requires a note.</a:t>
            </a:r>
          </a:p>
          <a:p>
            <a:pPr marL="0" indent="0" algn="ctr">
              <a:buNone/>
            </a:pPr>
            <a:r>
              <a:rPr lang="en-US" sz="2000" i="1" u="sng" dirty="0">
                <a:latin typeface="+mn-lt"/>
              </a:rPr>
              <a:t>In UML it is italicized…but we can’t write italics by hand!</a:t>
            </a:r>
          </a:p>
          <a:p>
            <a:pPr marL="0" indent="0" algn="ctr">
              <a:buNone/>
            </a:pPr>
            <a:endParaRPr lang="en-US" sz="2000" i="1" u="sng" dirty="0">
              <a:latin typeface="+mn-lt"/>
            </a:endParaRPr>
          </a:p>
          <a:p>
            <a:pPr marL="0" indent="0" algn="ctr">
              <a:buNone/>
            </a:pPr>
            <a:r>
              <a:rPr lang="en-US" sz="2000" b="1" i="1" u="sng" dirty="0">
                <a:latin typeface="+mn-lt"/>
              </a:rPr>
              <a:t>And more!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other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952C6-6FC3-47C9-B024-BEAA93376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5307" y="1432560"/>
            <a:ext cx="3502818" cy="2802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D6CD6-FD2D-4853-999F-EA9C1608874D}"/>
              </a:ext>
            </a:extLst>
          </p:cNvPr>
          <p:cNvSpPr txBox="1"/>
          <p:nvPr/>
        </p:nvSpPr>
        <p:spPr>
          <a:xfrm>
            <a:off x="9734550" y="92392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Abstract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7390BC-8361-4B64-80A8-4D7DEA92D3AC}"/>
              </a:ext>
            </a:extLst>
          </p:cNvPr>
          <p:cNvCxnSpPr>
            <a:stCxn id="4" idx="2"/>
          </p:cNvCxnSpPr>
          <p:nvPr/>
        </p:nvCxnSpPr>
        <p:spPr>
          <a:xfrm flipH="1">
            <a:off x="10277475" y="1293257"/>
            <a:ext cx="374153" cy="411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0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2DF9-4F54-47CA-8744-0962CCE2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Refresher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800" dirty="0" err="1"/>
              <a:t>ObjectA</a:t>
            </a:r>
            <a:r>
              <a:rPr lang="en-US" sz="2800" dirty="0"/>
              <a:t>            </a:t>
            </a:r>
            <a:r>
              <a:rPr lang="en-US" sz="2800" dirty="0" err="1"/>
              <a:t>ObjectB</a:t>
            </a:r>
            <a:r>
              <a:rPr lang="en-US" sz="2800" dirty="0"/>
              <a:t>           Object 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9A6A-A331-47F7-B0FC-02455115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676CC3-69FB-0C00-A7C4-6229EAAE619E}"/>
              </a:ext>
            </a:extLst>
          </p:cNvPr>
          <p:cNvGrpSpPr/>
          <p:nvPr/>
        </p:nvGrpSpPr>
        <p:grpSpPr>
          <a:xfrm>
            <a:off x="2949944" y="3314956"/>
            <a:ext cx="5985482" cy="2467073"/>
            <a:chOff x="2663219" y="3338923"/>
            <a:chExt cx="5985482" cy="246707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0BC764-ABD3-421C-BA45-5E844C30FD0A}"/>
                </a:ext>
              </a:extLst>
            </p:cNvPr>
            <p:cNvCxnSpPr/>
            <p:nvPr/>
          </p:nvCxnSpPr>
          <p:spPr>
            <a:xfrm>
              <a:off x="2886546" y="3493102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2C6A1D-BC47-452B-9139-F7263965FD27}"/>
                </a:ext>
              </a:extLst>
            </p:cNvPr>
            <p:cNvCxnSpPr/>
            <p:nvPr/>
          </p:nvCxnSpPr>
          <p:spPr>
            <a:xfrm>
              <a:off x="5903867" y="3438213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777A35-B5A2-46D9-B49A-6F3A06F5F4DF}"/>
                </a:ext>
              </a:extLst>
            </p:cNvPr>
            <p:cNvCxnSpPr/>
            <p:nvPr/>
          </p:nvCxnSpPr>
          <p:spPr>
            <a:xfrm>
              <a:off x="8472526" y="3493102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1CBC2F-262E-4DDB-B4D2-410E153A051C}"/>
                </a:ext>
              </a:extLst>
            </p:cNvPr>
            <p:cNvSpPr/>
            <p:nvPr/>
          </p:nvSpPr>
          <p:spPr>
            <a:xfrm>
              <a:off x="2663219" y="3627572"/>
              <a:ext cx="394088" cy="183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D83C42-296A-4F04-BE42-01F534B7522E}"/>
                </a:ext>
              </a:extLst>
            </p:cNvPr>
            <p:cNvCxnSpPr>
              <a:cxnSpLocks/>
            </p:cNvCxnSpPr>
            <p:nvPr/>
          </p:nvCxnSpPr>
          <p:spPr>
            <a:xfrm>
              <a:off x="3057306" y="3699291"/>
              <a:ext cx="2846562" cy="8964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1D3809-8C4B-45DA-A65E-D1D41397A5BA}"/>
                </a:ext>
              </a:extLst>
            </p:cNvPr>
            <p:cNvCxnSpPr>
              <a:cxnSpLocks/>
            </p:cNvCxnSpPr>
            <p:nvPr/>
          </p:nvCxnSpPr>
          <p:spPr>
            <a:xfrm>
              <a:off x="5933794" y="3922620"/>
              <a:ext cx="2429858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501EF2-CCEE-4D76-82E3-C4E846463B2F}"/>
                </a:ext>
              </a:extLst>
            </p:cNvPr>
            <p:cNvSpPr txBox="1"/>
            <p:nvPr/>
          </p:nvSpPr>
          <p:spPr>
            <a:xfrm>
              <a:off x="3108914" y="3338923"/>
              <a:ext cx="1490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function( params 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AC23A5-AD7A-4AB4-B013-A8CB4BC8F9B4}"/>
                </a:ext>
              </a:extLst>
            </p:cNvPr>
            <p:cNvSpPr txBox="1"/>
            <p:nvPr/>
          </p:nvSpPr>
          <p:spPr>
            <a:xfrm>
              <a:off x="6061604" y="3490573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function() params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8C88E6-CC57-450C-965F-B347C97FB431}"/>
                </a:ext>
              </a:extLst>
            </p:cNvPr>
            <p:cNvSpPr/>
            <p:nvPr/>
          </p:nvSpPr>
          <p:spPr>
            <a:xfrm>
              <a:off x="5693867" y="3797190"/>
              <a:ext cx="394087" cy="1290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887F48D-1429-4800-AE86-9FC7509F4C6A}"/>
                </a:ext>
              </a:extLst>
            </p:cNvPr>
            <p:cNvSpPr/>
            <p:nvPr/>
          </p:nvSpPr>
          <p:spPr>
            <a:xfrm>
              <a:off x="8280631" y="3890169"/>
              <a:ext cx="368070" cy="624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49F3F0-A680-4E34-95DE-D39014925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306" y="5078634"/>
              <a:ext cx="2549106" cy="8608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818B76-0B7E-46A2-BB01-B0BADC7E5241}"/>
                </a:ext>
              </a:extLst>
            </p:cNvPr>
            <p:cNvSpPr txBox="1"/>
            <p:nvPr/>
          </p:nvSpPr>
          <p:spPr>
            <a:xfrm>
              <a:off x="3914997" y="4718753"/>
              <a:ext cx="883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 Val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30EBB-EFF9-314C-02BB-C2648B77FE02}"/>
                </a:ext>
              </a:extLst>
            </p:cNvPr>
            <p:cNvSpPr txBox="1"/>
            <p:nvPr/>
          </p:nvSpPr>
          <p:spPr>
            <a:xfrm>
              <a:off x="6297954" y="4280217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Return Val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327C84-6FA5-8467-994B-8FEE8BCE78E4}"/>
              </a:ext>
            </a:extLst>
          </p:cNvPr>
          <p:cNvSpPr txBox="1"/>
          <p:nvPr/>
        </p:nvSpPr>
        <p:spPr>
          <a:xfrm>
            <a:off x="263652" y="4225328"/>
            <a:ext cx="17234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Currently on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9FA406-A43C-8C76-1A3D-A33C4DDE85E2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1987075" y="4520563"/>
            <a:ext cx="962869" cy="279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55AFFD0-FE88-03DB-E069-8AA5D71BB291}"/>
              </a:ext>
            </a:extLst>
          </p:cNvPr>
          <p:cNvSpPr/>
          <p:nvPr/>
        </p:nvSpPr>
        <p:spPr>
          <a:xfrm>
            <a:off x="9389656" y="2159000"/>
            <a:ext cx="2651906" cy="41783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Direction</a:t>
            </a:r>
          </a:p>
        </p:txBody>
      </p:sp>
    </p:spTree>
    <p:extLst>
      <p:ext uri="{BB962C8B-B14F-4D97-AF65-F5344CB8AC3E}">
        <p14:creationId xmlns:p14="http://schemas.microsoft.com/office/powerpoint/2010/main" val="4086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A34A-BE97-5593-F90F-A8117489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0604-BFF8-ACFA-A159-852715A7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Having a collection member variable AND a connection</a:t>
            </a:r>
          </a:p>
          <a:p>
            <a:pPr lvl="1"/>
            <a:r>
              <a:rPr lang="en-US" dirty="0"/>
              <a:t>This says the code needs</a:t>
            </a:r>
            <a:r>
              <a:rPr lang="en-US" b="1" dirty="0"/>
              <a:t> two </a:t>
            </a:r>
            <a:r>
              <a:rPr lang="en-US" dirty="0"/>
              <a:t>collection member variable</a:t>
            </a:r>
          </a:p>
          <a:p>
            <a:r>
              <a:rPr lang="en-US" dirty="0"/>
              <a:t>Having a collection member variable and NO line connecting a class you defined in the problem</a:t>
            </a:r>
          </a:p>
          <a:p>
            <a:pPr lvl="1"/>
            <a:r>
              <a:rPr lang="en-US" dirty="0"/>
              <a:t>This says the code needs</a:t>
            </a:r>
            <a:r>
              <a:rPr lang="en-US" b="1" dirty="0"/>
              <a:t> two </a:t>
            </a:r>
            <a:r>
              <a:rPr lang="en-US" dirty="0"/>
              <a:t>different classes of the same name in a different namespace. One of which is defined elsewhere.</a:t>
            </a:r>
          </a:p>
          <a:p>
            <a:r>
              <a:rPr lang="en-US" dirty="0"/>
              <a:t>Using language specific syntax for collections</a:t>
            </a:r>
          </a:p>
          <a:p>
            <a:pPr lvl="1"/>
            <a:r>
              <a:rPr lang="en-US" dirty="0"/>
              <a:t>E.g. </a:t>
            </a:r>
            <a:r>
              <a:rPr lang="en-US" b="1" dirty="0"/>
              <a:t>point : list&lt;int&gt; </a:t>
            </a:r>
            <a:r>
              <a:rPr lang="en-US" dirty="0"/>
              <a:t>is incorrect</a:t>
            </a:r>
          </a:p>
          <a:p>
            <a:r>
              <a:rPr lang="en-US" dirty="0"/>
              <a:t>Using arrows AND multiplicities on connection</a:t>
            </a:r>
          </a:p>
          <a:p>
            <a:pPr lvl="1"/>
            <a:r>
              <a:rPr lang="en-US" dirty="0"/>
              <a:t>It means you have a derived class that also needs a member variable of its parent’s type, or vice versa.</a:t>
            </a:r>
          </a:p>
          <a:p>
            <a:pPr lvl="1"/>
            <a:r>
              <a:rPr lang="en-US" dirty="0"/>
              <a:t>There are times this is what you want, but convention adds another line.</a:t>
            </a:r>
          </a:p>
          <a:p>
            <a:r>
              <a:rPr lang="en-US" dirty="0"/>
              <a:t>Roles/multiplicities on wrong side or centered</a:t>
            </a:r>
          </a:p>
          <a:p>
            <a:pPr lvl="1"/>
            <a:r>
              <a:rPr lang="en-US" dirty="0"/>
              <a:t>Wrong side stops the code from reaching the class</a:t>
            </a:r>
          </a:p>
          <a:p>
            <a:pPr lvl="1"/>
            <a:r>
              <a:rPr lang="en-US" dirty="0"/>
              <a:t>Centered is ambiguous.</a:t>
            </a:r>
          </a:p>
          <a:p>
            <a:r>
              <a:rPr lang="en-US" dirty="0"/>
              <a:t>Ignoring the syntax rules for variables</a:t>
            </a:r>
          </a:p>
          <a:p>
            <a:r>
              <a:rPr lang="en-US"/>
              <a:t>Missing datatypes for variable (both in classes and functions)</a:t>
            </a:r>
          </a:p>
        </p:txBody>
      </p:sp>
    </p:spTree>
    <p:extLst>
      <p:ext uri="{BB962C8B-B14F-4D97-AF65-F5344CB8AC3E}">
        <p14:creationId xmlns:p14="http://schemas.microsoft.com/office/powerpoint/2010/main" val="38104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0A11-BF79-4DBF-9D70-13B656B2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Figure out the nouns and adjectives</a:t>
            </a:r>
          </a:p>
          <a:p>
            <a:pPr marL="457200" lvl="1" indent="0" algn="ctr">
              <a:buNone/>
            </a:pPr>
            <a:r>
              <a:rPr lang="en-US" i="1" u="sng" dirty="0"/>
              <a:t>These become your classes and attributes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Figure out what needs what</a:t>
            </a:r>
          </a:p>
          <a:p>
            <a:pPr marL="457200" lvl="1" indent="0" algn="ctr">
              <a:buNone/>
            </a:pPr>
            <a:r>
              <a:rPr lang="en-US" i="1" u="sng" dirty="0"/>
              <a:t>These are your connections/links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Figure out the verbs or tasks (likely from scenarios)</a:t>
            </a:r>
          </a:p>
          <a:p>
            <a:pPr marL="457200" lvl="1" indent="0" algn="ctr">
              <a:buNone/>
            </a:pPr>
            <a:r>
              <a:rPr lang="en-US" i="1" u="sng" dirty="0"/>
              <a:t>These become your functions</a:t>
            </a:r>
          </a:p>
          <a:p>
            <a:pPr marL="457200" lvl="1" indent="0" algn="ctr">
              <a:buNone/>
            </a:pPr>
            <a:r>
              <a:rPr lang="en-US" i="1" u="sng" dirty="0"/>
              <a:t>Adverbs may become attributes needed by the tasks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Diagram for easy lookup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  <a:p>
            <a:pPr algn="ctr"/>
            <a:r>
              <a:rPr lang="en-US" i="1" dirty="0"/>
              <a:t>Scenarios can add more classes and attributes!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E2FE-8F02-404F-A506-31012842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steps</a:t>
            </a:r>
          </a:p>
        </p:txBody>
      </p:sp>
    </p:spTree>
    <p:extLst>
      <p:ext uri="{BB962C8B-B14F-4D97-AF65-F5344CB8AC3E}">
        <p14:creationId xmlns:p14="http://schemas.microsoft.com/office/powerpoint/2010/main" val="33411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6E938F-EABF-01DB-1C96-0AC03B87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task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Identify what data the task needs to complete the task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Identify who starts and who does the main handling of the task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Make sure all data is accessible to the handler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Make sure the task is reachable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9CD4CA-ACFF-DA44-4902-71E647DE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for functions</a:t>
            </a:r>
          </a:p>
        </p:txBody>
      </p:sp>
    </p:spTree>
    <p:extLst>
      <p:ext uri="{BB962C8B-B14F-4D97-AF65-F5344CB8AC3E}">
        <p14:creationId xmlns:p14="http://schemas.microsoft.com/office/powerpoint/2010/main" val="417810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C6BA-40A3-4CE9-8129-1A49FDD6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modeling /whiteboarding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E4229-747C-495F-A7CB-FE3CA74ADC49}"/>
              </a:ext>
            </a:extLst>
          </p:cNvPr>
          <p:cNvSpPr/>
          <p:nvPr/>
        </p:nvSpPr>
        <p:spPr>
          <a:xfrm>
            <a:off x="679237" y="2156633"/>
            <a:ext cx="2663799" cy="2167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Class</a:t>
            </a:r>
          </a:p>
          <a:p>
            <a:pPr algn="ctr"/>
            <a:r>
              <a:rPr lang="en-US" b="1" dirty="0"/>
              <a:t>-----------</a:t>
            </a:r>
          </a:p>
          <a:p>
            <a:pPr algn="ctr"/>
            <a:r>
              <a:rPr lang="en-US" b="1" dirty="0"/>
              <a:t>Attributes</a:t>
            </a:r>
          </a:p>
          <a:p>
            <a:pPr algn="ctr"/>
            <a:r>
              <a:rPr lang="en-US" b="1" dirty="0"/>
              <a:t>--------</a:t>
            </a:r>
          </a:p>
          <a:p>
            <a:pPr algn="ctr"/>
            <a:r>
              <a:rPr lang="en-US" b="1" dirty="0"/>
              <a:t>function or description of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CBE6C-148F-4DA9-8BC6-7EC93B72F1CD}"/>
              </a:ext>
            </a:extLst>
          </p:cNvPr>
          <p:cNvSpPr/>
          <p:nvPr/>
        </p:nvSpPr>
        <p:spPr>
          <a:xfrm>
            <a:off x="3790753" y="2071210"/>
            <a:ext cx="2466454" cy="127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</a:t>
            </a:r>
          </a:p>
          <a:p>
            <a:pPr algn="ctr"/>
            <a:r>
              <a:rPr lang="en-US" sz="1400" dirty="0"/>
              <a:t>-----------</a:t>
            </a:r>
          </a:p>
          <a:p>
            <a:pPr algn="ctr"/>
            <a:r>
              <a:rPr lang="en-US" sz="1400" dirty="0"/>
              <a:t>Attributes</a:t>
            </a:r>
          </a:p>
          <a:p>
            <a:pPr algn="ctr"/>
            <a:r>
              <a:rPr lang="en-US" sz="1400" dirty="0"/>
              <a:t>--------</a:t>
            </a:r>
          </a:p>
          <a:p>
            <a:pPr algn="ctr"/>
            <a:r>
              <a:rPr lang="en-US" sz="1400" dirty="0"/>
              <a:t>function or description of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BA533-73EE-41AB-A313-921259C362A0}"/>
              </a:ext>
            </a:extLst>
          </p:cNvPr>
          <p:cNvSpPr/>
          <p:nvPr/>
        </p:nvSpPr>
        <p:spPr>
          <a:xfrm>
            <a:off x="3773364" y="3838801"/>
            <a:ext cx="2193498" cy="127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</a:t>
            </a:r>
          </a:p>
          <a:p>
            <a:pPr algn="ctr"/>
            <a:r>
              <a:rPr lang="en-US" sz="1400" dirty="0"/>
              <a:t>-----------</a:t>
            </a:r>
          </a:p>
          <a:p>
            <a:pPr algn="ctr"/>
            <a:r>
              <a:rPr lang="en-US" sz="1400" dirty="0"/>
              <a:t>Attributes</a:t>
            </a:r>
          </a:p>
          <a:p>
            <a:pPr algn="ctr"/>
            <a:r>
              <a:rPr lang="en-US" sz="1400" dirty="0"/>
              <a:t>--------</a:t>
            </a:r>
          </a:p>
          <a:p>
            <a:pPr algn="ctr"/>
            <a:r>
              <a:rPr lang="en-US" sz="1400" dirty="0"/>
              <a:t>function or description of functions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38D996-8CB4-4696-A908-7EA7A20486A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862580" y="4324548"/>
            <a:ext cx="1910784" cy="153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CDA07F-8372-491F-BEB3-CCA1389AC8C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4870113" y="3349442"/>
            <a:ext cx="153867" cy="489359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16DEA1-DDF6-470B-9C11-0FCD88BC37CC}"/>
              </a:ext>
            </a:extLst>
          </p:cNvPr>
          <p:cNvSpPr txBox="1"/>
          <p:nvPr/>
        </p:nvSpPr>
        <p:spPr>
          <a:xfrm>
            <a:off x="5078239" y="3416194"/>
            <a:ext cx="572593" cy="369332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*...*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EF85D0-7082-452D-AEBB-637D5A9888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Rough example with everything</a:t>
            </a:r>
          </a:p>
        </p:txBody>
      </p:sp>
    </p:spTree>
    <p:extLst>
      <p:ext uri="{BB962C8B-B14F-4D97-AF65-F5344CB8AC3E}">
        <p14:creationId xmlns:p14="http://schemas.microsoft.com/office/powerpoint/2010/main" val="25449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 name</a:t>
            </a:r>
          </a:p>
          <a:p>
            <a:pPr marL="457200" lvl="1" indent="0">
              <a:buNone/>
            </a:pPr>
            <a:r>
              <a:rPr lang="en-US" dirty="0"/>
              <a:t>This should match what you will eventually name the class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Attribute</a:t>
            </a:r>
          </a:p>
          <a:p>
            <a:pPr marL="457200" lvl="1" indent="0">
              <a:buNone/>
            </a:pPr>
            <a:r>
              <a:rPr lang="en-US" dirty="0"/>
              <a:t>Notation: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: Datatype</a:t>
            </a:r>
          </a:p>
          <a:p>
            <a:pPr marL="457200" lvl="1" indent="0">
              <a:buNone/>
            </a:pPr>
            <a:r>
              <a:rPr lang="en-US" dirty="0"/>
              <a:t>The data the class is working on. This includes state information</a:t>
            </a:r>
          </a:p>
          <a:p>
            <a:pPr marL="457200" lvl="1" indent="0">
              <a:buNone/>
            </a:pPr>
            <a:r>
              <a:rPr lang="en-US" dirty="0"/>
              <a:t>Mark arrays with []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Name : Datatype[]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9B422-D475-45F1-9F32-788F96140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1200" y="1083129"/>
            <a:ext cx="4122118" cy="1426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8E98C-BA59-4C15-9971-DD72C9C346CE}"/>
              </a:ext>
            </a:extLst>
          </p:cNvPr>
          <p:cNvSpPr txBox="1"/>
          <p:nvPr/>
        </p:nvSpPr>
        <p:spPr>
          <a:xfrm>
            <a:off x="7751846" y="57404"/>
            <a:ext cx="339196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button is just a remnant from the software I used (draw.io)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36CB-4B61-4C45-B069-3C3DF739C2D5}"/>
              </a:ext>
            </a:extLst>
          </p:cNvPr>
          <p:cNvCxnSpPr>
            <a:cxnSpLocks/>
          </p:cNvCxnSpPr>
          <p:nvPr/>
        </p:nvCxnSpPr>
        <p:spPr>
          <a:xfrm>
            <a:off x="3746500" y="901700"/>
            <a:ext cx="4484914" cy="46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18023-AD2A-4CEE-9A92-4B0B592DF0C1}"/>
              </a:ext>
            </a:extLst>
          </p:cNvPr>
          <p:cNvCxnSpPr>
            <a:cxnSpLocks/>
          </p:cNvCxnSpPr>
          <p:nvPr/>
        </p:nvCxnSpPr>
        <p:spPr>
          <a:xfrm flipV="1">
            <a:off x="4635500" y="1796147"/>
            <a:ext cx="2550885" cy="1632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793D8-193F-4602-BB89-8065BEFE23C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404100" y="349792"/>
            <a:ext cx="347746" cy="777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8CFAE4-8DF9-4F8B-8166-72361C1B8A7D}"/>
              </a:ext>
            </a:extLst>
          </p:cNvPr>
          <p:cNvSpPr txBox="1"/>
          <p:nvPr/>
        </p:nvSpPr>
        <p:spPr>
          <a:xfrm>
            <a:off x="7100712" y="6025774"/>
            <a:ext cx="4043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Diagrams done with </a:t>
            </a:r>
            <a:r>
              <a:rPr lang="en-US" b="1" dirty="0">
                <a:hlinkClick r:id="rId3"/>
              </a:rPr>
              <a:t>www.draw.io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3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75" y="1267243"/>
            <a:ext cx="11158922" cy="4323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Functions</a:t>
            </a:r>
          </a:p>
          <a:p>
            <a:pPr marL="457200" lvl="1" indent="0">
              <a:buNone/>
            </a:pPr>
            <a:r>
              <a:rPr lang="en-US" sz="3200" dirty="0"/>
              <a:t>The major functions for the class</a:t>
            </a:r>
          </a:p>
          <a:p>
            <a:pPr marL="457200" lvl="1" indent="0">
              <a:buNone/>
            </a:pPr>
            <a:r>
              <a:rPr lang="en-US" sz="3200" dirty="0"/>
              <a:t>Alternatively, if you are early in the process, just a description of the class’s jobs/tasks</a:t>
            </a:r>
          </a:p>
          <a:p>
            <a:pPr marL="457200" lvl="1" indent="0">
              <a:buNone/>
            </a:pPr>
            <a:r>
              <a:rPr lang="en-US" sz="3200" dirty="0"/>
              <a:t>To state the return type:</a:t>
            </a: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Foo(name : Datatype, name: Datatype, …) : Datatype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9B422-D475-45F1-9F32-788F96140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1200" y="1083129"/>
            <a:ext cx="4122118" cy="142602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A3498C-4E7F-4729-98A0-59F9C903F473}"/>
              </a:ext>
            </a:extLst>
          </p:cNvPr>
          <p:cNvCxnSpPr>
            <a:cxnSpLocks/>
          </p:cNvCxnSpPr>
          <p:nvPr/>
        </p:nvCxnSpPr>
        <p:spPr>
          <a:xfrm flipV="1">
            <a:off x="9948934" y="2466559"/>
            <a:ext cx="567871" cy="2197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8CFAE4-8DF9-4F8B-8166-72361C1B8A7D}"/>
              </a:ext>
            </a:extLst>
          </p:cNvPr>
          <p:cNvSpPr txBox="1"/>
          <p:nvPr/>
        </p:nvSpPr>
        <p:spPr>
          <a:xfrm>
            <a:off x="7100712" y="6025774"/>
            <a:ext cx="4043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Diagrams done with </a:t>
            </a:r>
            <a:r>
              <a:rPr lang="en-US" b="1" dirty="0">
                <a:hlinkClick r:id="rId3"/>
              </a:rPr>
              <a:t>www.draw.io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1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The first run of the diagram will normally be a description only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However…</a:t>
            </a:r>
          </a:p>
          <a:p>
            <a:pPr marL="457200" lvl="1" indent="0">
              <a:buNone/>
            </a:pPr>
            <a:r>
              <a:rPr lang="en-US" dirty="0"/>
              <a:t>If you KNOW you need it, add the function</a:t>
            </a:r>
          </a:p>
          <a:p>
            <a:pPr marL="457200" lvl="1" indent="0">
              <a:buNone/>
            </a:pPr>
            <a:r>
              <a:rPr lang="en-US" dirty="0"/>
              <a:t>If you KNOW you need it when working with other’s code (or people need yours), add the function</a:t>
            </a:r>
          </a:p>
          <a:p>
            <a:pPr marL="457200" lvl="1" indent="0">
              <a:buNone/>
            </a:pPr>
            <a:r>
              <a:rPr lang="en-US" dirty="0"/>
              <a:t>If you KNOW this will be needed for consistency, add the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Notation: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AA8CD-4422-4D79-9741-E442B1637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0875" y="1885950"/>
            <a:ext cx="4762500" cy="22252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FB8771-02E3-464A-990F-7DEF57461C32}"/>
              </a:ext>
            </a:extLst>
          </p:cNvPr>
          <p:cNvSpPr/>
          <p:nvPr/>
        </p:nvSpPr>
        <p:spPr>
          <a:xfrm>
            <a:off x="7132320" y="3727938"/>
            <a:ext cx="2152357" cy="2250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507B0-7122-4AA7-9D37-2D2013FCD6A4}"/>
              </a:ext>
            </a:extLst>
          </p:cNvPr>
          <p:cNvSpPr/>
          <p:nvPr/>
        </p:nvSpPr>
        <p:spPr>
          <a:xfrm>
            <a:off x="7000875" y="2361028"/>
            <a:ext cx="2152357" cy="2250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3CC22-1C03-4A12-9534-09D272B6B682}"/>
              </a:ext>
            </a:extLst>
          </p:cNvPr>
          <p:cNvSpPr/>
          <p:nvPr/>
        </p:nvSpPr>
        <p:spPr>
          <a:xfrm>
            <a:off x="9382125" y="2510468"/>
            <a:ext cx="2152357" cy="2250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Inheritance is shown with an arrow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Interfaces are tagged with &lt;&lt;interface&gt;&gt; or simply have the name in &lt;&lt;…&gt;&gt; (e.g. &lt;&lt;Animal&gt;&gt;). Ideally use a dashed arrow to show implementation (a solid arrow is OK)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inheritance connections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AA8CD-4422-4D79-9741-E442B1637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0875" y="1885950"/>
            <a:ext cx="4762500" cy="22252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DAEA0D-8FD3-4153-A7B9-EF7E4C3246EB}"/>
              </a:ext>
            </a:extLst>
          </p:cNvPr>
          <p:cNvCxnSpPr>
            <a:cxnSpLocks/>
          </p:cNvCxnSpPr>
          <p:nvPr/>
        </p:nvCxnSpPr>
        <p:spPr>
          <a:xfrm>
            <a:off x="4927600" y="1519772"/>
            <a:ext cx="3006725" cy="1234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3A75E-D557-4F4D-8B1E-684E200F7400}"/>
              </a:ext>
            </a:extLst>
          </p:cNvPr>
          <p:cNvCxnSpPr>
            <a:cxnSpLocks/>
          </p:cNvCxnSpPr>
          <p:nvPr/>
        </p:nvCxnSpPr>
        <p:spPr>
          <a:xfrm flipV="1">
            <a:off x="6666548" y="2981325"/>
            <a:ext cx="2201227" cy="3460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D09449-8E55-48FF-B3B6-10A2834F8901}"/>
              </a:ext>
            </a:extLst>
          </p:cNvPr>
          <p:cNvSpPr/>
          <p:nvPr/>
        </p:nvSpPr>
        <p:spPr>
          <a:xfrm>
            <a:off x="9572625" y="1842135"/>
            <a:ext cx="1743075" cy="45339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“has a”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7" y="722023"/>
            <a:ext cx="7103745" cy="390077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A connection is shown with a line between two classes.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 connection has an optional “role” that describes the connection</a:t>
            </a:r>
          </a:p>
          <a:p>
            <a:pPr marL="57150" indent="0" algn="ctr">
              <a:buNone/>
            </a:pPr>
            <a:r>
              <a:rPr lang="en-US" sz="4100" i="1" u="sng" dirty="0"/>
              <a:t>The role of a class is on the far end of the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70FCC-EB3E-4B7D-94B1-210529247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5307" y="1432560"/>
            <a:ext cx="3502818" cy="28022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D70568-5897-4863-A402-95F82A563165}"/>
              </a:ext>
            </a:extLst>
          </p:cNvPr>
          <p:cNvSpPr/>
          <p:nvPr/>
        </p:nvSpPr>
        <p:spPr>
          <a:xfrm>
            <a:off x="8320087" y="4852573"/>
            <a:ext cx="30575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Aside: True UML uses a large variety of different end caps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7F86E-BD91-44F2-956A-1C2E516FF938}"/>
              </a:ext>
            </a:extLst>
          </p:cNvPr>
          <p:cNvCxnSpPr>
            <a:cxnSpLocks/>
          </p:cNvCxnSpPr>
          <p:nvPr/>
        </p:nvCxnSpPr>
        <p:spPr>
          <a:xfrm>
            <a:off x="6345382" y="1579418"/>
            <a:ext cx="3408218" cy="1171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CCFEB-28B9-480B-BD8F-5AC9619EB668}"/>
              </a:ext>
            </a:extLst>
          </p:cNvPr>
          <p:cNvCxnSpPr>
            <a:cxnSpLocks/>
          </p:cNvCxnSpPr>
          <p:nvPr/>
        </p:nvCxnSpPr>
        <p:spPr>
          <a:xfrm flipV="1">
            <a:off x="7531100" y="3264248"/>
            <a:ext cx="2628265" cy="342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Bright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Bright_Theme" id="{D990C306-ECB1-433C-8E92-2ABAC2D921A8}" vid="{EDF49219-CB71-417B-9F7F-B0452953A8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PL_Bright_Theme</Template>
  <TotalTime>492</TotalTime>
  <Words>750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Franklin Gothic Heavy</vt:lpstr>
      <vt:lpstr>Wingdings 2</vt:lpstr>
      <vt:lpstr>PL_Bright_Theme</vt:lpstr>
      <vt:lpstr>OOP decomposition</vt:lpstr>
      <vt:lpstr>The basic steps</vt:lpstr>
      <vt:lpstr>Heuristic for functions</vt:lpstr>
      <vt:lpstr>rough modeling /whiteboarding</vt:lpstr>
      <vt:lpstr>Notation: classes</vt:lpstr>
      <vt:lpstr>Notation: classes</vt:lpstr>
      <vt:lpstr>Notation: Functions</vt:lpstr>
      <vt:lpstr>Notation: inheritance connections</vt:lpstr>
      <vt:lpstr>Notation: “has a” connections</vt:lpstr>
      <vt:lpstr>Notation: “has a” connections</vt:lpstr>
      <vt:lpstr>Notation: other info</vt:lpstr>
      <vt:lpstr>Sequence Diagram</vt:lpstr>
      <vt:lpstr>Common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decomposition</dc:title>
  <dc:creator>Lisa Rebenitsch</dc:creator>
  <cp:lastModifiedBy>Rebenitsch, Lisa R.</cp:lastModifiedBy>
  <cp:revision>25</cp:revision>
  <dcterms:created xsi:type="dcterms:W3CDTF">2020-08-20T18:56:05Z</dcterms:created>
  <dcterms:modified xsi:type="dcterms:W3CDTF">2023-11-10T16:41:38Z</dcterms:modified>
</cp:coreProperties>
</file>