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56" r:id="rId2"/>
    <p:sldId id="287" r:id="rId3"/>
    <p:sldId id="335" r:id="rId4"/>
    <p:sldId id="289" r:id="rId5"/>
    <p:sldId id="291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E8F75BE-ECD0-40F3-AAFA-F304343E6AF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74B06A46-ACEA-490D-BC34-593A6F5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69BFB04D-604C-4F29-908A-0846181E2C9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FF42FC-E0EE-4E5D-A56F-9B8B144A8C5C}"/>
              </a:ext>
            </a:extLst>
          </p:cNvPr>
          <p:cNvSpPr txBox="1">
            <a:spLocks/>
          </p:cNvSpPr>
          <p:nvPr/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10800" rtlCol="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1AEDFD-2F4C-49E5-AC82-21C1AAAF6A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8" y="706532"/>
            <a:ext cx="10554574" cy="4932268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79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706532"/>
            <a:ext cx="5185873" cy="489416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706532"/>
            <a:ext cx="5194583" cy="489416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6818A7-3DA8-4895-A978-3BE7982B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287" y="706533"/>
            <a:ext cx="4925144" cy="610638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1326892"/>
            <a:ext cx="4925144" cy="4311907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4943313" cy="610638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317172"/>
            <a:ext cx="4929869" cy="4321625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>
            <a:off x="812716" y="1293104"/>
            <a:ext cx="49385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382936" y="1300724"/>
            <a:ext cx="493858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7BD9631-5F0C-4097-9DB4-A2515EC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E67ABCA-ADB1-4F26-8134-212A70AF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BD05-9505-4527-8A1C-AC191CC4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6DE2EF6-318B-4D36-8B98-4C4CC0C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866274"/>
            <a:ext cx="3547533" cy="1394464"/>
          </a:xfrm>
          <a:prstGeom prst="snip2Diag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866274"/>
            <a:ext cx="3547533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252633" cy="4894363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330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E334AC-8879-471C-BD6B-ADA7D5F0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8189948-BA2B-4A40-A78A-B64CE4DCE9D9}"/>
              </a:ext>
            </a:extLst>
          </p:cNvPr>
          <p:cNvSpPr>
            <a:spLocks noChangeAspect="1"/>
          </p:cNvSpPr>
          <p:nvPr/>
        </p:nvSpPr>
        <p:spPr bwMode="auto">
          <a:xfrm>
            <a:off x="814728" y="819150"/>
            <a:ext cx="4374493" cy="1441588"/>
          </a:xfrm>
          <a:prstGeom prst="snip2Diag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43622C-E8B4-455E-8C1E-4895D688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819150"/>
            <a:ext cx="4374493" cy="144158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5202661" y="819150"/>
            <a:ext cx="6610893" cy="459726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288" y="2639959"/>
            <a:ext cx="4717392" cy="2252579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1E7ADFA-0A45-4177-B08A-D4AB61EE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36752"/>
            <a:ext cx="10571998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760492"/>
            <a:ext cx="10563285" cy="487830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880E7CE1-E711-4D66-8862-2F81243AC387}"/>
              </a:ext>
            </a:extLst>
          </p:cNvPr>
          <p:cNvSpPr/>
          <p:nvPr/>
        </p:nvSpPr>
        <p:spPr bwMode="auto">
          <a:xfrm flipH="1" flipV="1">
            <a:off x="-21774" y="4626319"/>
            <a:ext cx="12213772" cy="2219253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3772" h="664810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707671"/>
                </a:lnTo>
                <a:lnTo>
                  <a:pt x="12192000" y="707671"/>
                </a:lnTo>
                <a:lnTo>
                  <a:pt x="12192000" y="1010959"/>
                </a:lnTo>
                <a:lnTo>
                  <a:pt x="12213772" y="3312515"/>
                </a:lnTo>
                <a:lnTo>
                  <a:pt x="451482" y="3325040"/>
                </a:lnTo>
                <a:lnTo>
                  <a:pt x="3135" y="6648101"/>
                </a:lnTo>
                <a:lnTo>
                  <a:pt x="0" y="7076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626321"/>
            <a:ext cx="12213772" cy="2219251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3772" h="664810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707671"/>
                </a:lnTo>
                <a:lnTo>
                  <a:pt x="12192000" y="707671"/>
                </a:lnTo>
                <a:lnTo>
                  <a:pt x="12192000" y="1010959"/>
                </a:lnTo>
                <a:lnTo>
                  <a:pt x="12213772" y="3312515"/>
                </a:lnTo>
                <a:lnTo>
                  <a:pt x="451482" y="3325040"/>
                </a:lnTo>
                <a:lnTo>
                  <a:pt x="3135" y="6648101"/>
                </a:lnTo>
                <a:lnTo>
                  <a:pt x="0" y="7076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6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800" b="0" kern="1200">
          <a:solidFill>
            <a:schemeClr val="tx1"/>
          </a:solidFill>
          <a:latin typeface="Franklin Gothic Medium" panose="020B06030201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Franklin Gothic Medium" panose="020B06030201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Franklin Gothic Medium" panose="020B06030201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Franklin Gothic Medium" panose="020B06030201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Franklin Gothic Medium" panose="020B0603020102020204" pitchFamily="34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4D9-3514-444D-BE19-2A457E329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EBNF rules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B93D21-9C07-41E3-9AE4-8F7F4ACCA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EA13-DBB0-489F-978E-DA38554B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DB0E-D1BC-4EF7-A393-DF5B2679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>
                <a:sym typeface="Wingdings" panose="05000000000000000000" pitchFamily="2" charset="2"/>
              </a:rPr>
              <a:t>LHS  RHS</a:t>
            </a:r>
          </a:p>
          <a:p>
            <a:pPr marL="0" indent="0" algn="ctr">
              <a:buNone/>
            </a:pPr>
            <a:r>
              <a:rPr lang="en-US" altLang="en-US" dirty="0">
                <a:sym typeface="Wingdings" panose="05000000000000000000" pitchFamily="2" charset="2"/>
              </a:rPr>
              <a:t>This means the Left Hand Side is defined by the Right Hand Side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|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Or</a:t>
            </a:r>
          </a:p>
          <a:p>
            <a:pPr>
              <a:spcAft>
                <a:spcPts val="0"/>
              </a:spcAft>
              <a:defRPr/>
            </a:pPr>
            <a:r>
              <a:rPr lang="en-US" dirty="0" err="1">
                <a:sym typeface="Wingdings" panose="05000000000000000000" pitchFamily="2" charset="2"/>
              </a:rPr>
              <a:t>A,b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A comma means concatenation (book uses a space, which I’ll accept)</a:t>
            </a:r>
          </a:p>
          <a:p>
            <a:pPr>
              <a:spcAft>
                <a:spcPts val="0"/>
              </a:spcAft>
              <a:defRPr/>
            </a:pPr>
            <a:r>
              <a:rPr lang="az-Cyrl-AZ" dirty="0">
                <a:sym typeface="Wingdings" panose="05000000000000000000" pitchFamily="2" charset="2"/>
              </a:rPr>
              <a:t>Є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Null string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{}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Repeat 0+ times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NOTE: The book uses * to represent this. * normally has other meanings, so you MUST use {}</a:t>
            </a:r>
            <a:endParaRPr lang="en-US" dirty="0"/>
          </a:p>
          <a:p>
            <a:pPr>
              <a:spcAft>
                <a:spcPts val="0"/>
              </a:spcAft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EA13-DBB0-489F-978E-DA38554B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DB0E-D1BC-4EF7-A393-DF5B2679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dirty="0"/>
              <a:t>More…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[]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Optional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()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EA13-DBB0-489F-978E-DA38554B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DB0E-D1BC-4EF7-A393-DF5B2679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Each “rule” is also call a “production”</a:t>
            </a: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Examples </a:t>
            </a:r>
          </a:p>
          <a:p>
            <a:pPr marL="0" indent="0">
              <a:buNone/>
            </a:pPr>
            <a:r>
              <a:rPr lang="en-US" altLang="en-US" sz="2800" u="sng" dirty="0">
                <a:sym typeface="Wingdings" panose="05000000000000000000" pitchFamily="2" charset="2"/>
              </a:rPr>
              <a:t>op</a:t>
            </a:r>
            <a:r>
              <a:rPr lang="en-US" altLang="en-US" sz="2800" dirty="0">
                <a:sym typeface="Wingdings" panose="05000000000000000000" pitchFamily="2" charset="2"/>
              </a:rPr>
              <a:t>  + | - | / | * </a:t>
            </a:r>
          </a:p>
          <a:p>
            <a:pPr marL="0" indent="0">
              <a:buNone/>
            </a:pPr>
            <a:r>
              <a:rPr lang="en-US" sz="2800" u="sng" dirty="0">
                <a:sym typeface="Wingdings" panose="05000000000000000000" pitchFamily="2" charset="2"/>
              </a:rPr>
              <a:t>Expr</a:t>
            </a:r>
            <a:r>
              <a:rPr lang="en-US" sz="2800" dirty="0">
                <a:sym typeface="Wingdings" panose="05000000000000000000" pitchFamily="2" charset="2"/>
              </a:rPr>
              <a:t>  &lt;</a:t>
            </a:r>
            <a:r>
              <a:rPr lang="en-US" sz="2800" b="1" u="sng" dirty="0">
                <a:sym typeface="Wingdings" panose="05000000000000000000" pitchFamily="2" charset="2"/>
              </a:rPr>
              <a:t>id&gt;</a:t>
            </a:r>
            <a:r>
              <a:rPr lang="en-US" sz="2800" dirty="0">
                <a:sym typeface="Wingdings" panose="05000000000000000000" pitchFamily="2" charset="2"/>
              </a:rPr>
              <a:t> | &lt;</a:t>
            </a:r>
            <a:r>
              <a:rPr lang="en-US" sz="2800" b="1" u="sng" dirty="0">
                <a:sym typeface="Wingdings" panose="05000000000000000000" pitchFamily="2" charset="2"/>
              </a:rPr>
              <a:t>number&gt;</a:t>
            </a:r>
            <a:r>
              <a:rPr lang="en-US" sz="2800" b="1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| - &lt;</a:t>
            </a:r>
            <a:r>
              <a:rPr lang="en-US" sz="2800" b="1" u="sng" dirty="0">
                <a:sym typeface="Wingdings" panose="05000000000000000000" pitchFamily="2" charset="2"/>
              </a:rPr>
              <a:t>expr&gt;</a:t>
            </a:r>
            <a:r>
              <a:rPr lang="en-US" sz="2800" dirty="0">
                <a:sym typeface="Wingdings" panose="05000000000000000000" pitchFamily="2" charset="2"/>
              </a:rPr>
              <a:t>  | (&lt;</a:t>
            </a:r>
            <a:r>
              <a:rPr lang="en-US" sz="2800" b="1" u="sng" dirty="0">
                <a:sym typeface="Wingdings" panose="05000000000000000000" pitchFamily="2" charset="2"/>
              </a:rPr>
              <a:t>expr&gt;</a:t>
            </a:r>
            <a:r>
              <a:rPr lang="en-US" sz="2800" dirty="0">
                <a:sym typeface="Wingdings" panose="05000000000000000000" pitchFamily="2" charset="2"/>
              </a:rPr>
              <a:t>) | &lt;</a:t>
            </a:r>
            <a:r>
              <a:rPr lang="en-US" sz="2800" b="1" u="sng" dirty="0">
                <a:sym typeface="Wingdings" panose="05000000000000000000" pitchFamily="2" charset="2"/>
              </a:rPr>
              <a:t>expr&gt;</a:t>
            </a:r>
            <a:r>
              <a:rPr lang="en-US" sz="2800" dirty="0">
                <a:sym typeface="Wingdings" panose="05000000000000000000" pitchFamily="2" charset="2"/>
              </a:rPr>
              <a:t> op &lt;</a:t>
            </a:r>
            <a:r>
              <a:rPr lang="en-US" sz="2800" b="1" u="sng" dirty="0">
                <a:sym typeface="Wingdings" panose="05000000000000000000" pitchFamily="2" charset="2"/>
              </a:rPr>
              <a:t>expr&gt;</a:t>
            </a:r>
          </a:p>
        </p:txBody>
      </p:sp>
    </p:spTree>
    <p:extLst>
      <p:ext uri="{BB962C8B-B14F-4D97-AF65-F5344CB8AC3E}">
        <p14:creationId xmlns:p14="http://schemas.microsoft.com/office/powerpoint/2010/main" val="19288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EA13-DBB0-489F-978E-DA38554B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of EBNF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DB0E-D1BC-4EF7-A393-DF5B2679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>
                <a:sym typeface="Wingdings" panose="05000000000000000000" pitchFamily="2" charset="2"/>
              </a:rPr>
              <a:t>op </a:t>
            </a:r>
            <a:r>
              <a:rPr lang="en-US" altLang="en-US" dirty="0">
                <a:sym typeface="Wingdings" panose="05000000000000000000" pitchFamily="2" charset="2"/>
              </a:rPr>
              <a:t> + | - | / | </a:t>
            </a:r>
            <a:r>
              <a:rPr lang="en-US" altLang="en-US" sz="4200" b="1" dirty="0">
                <a:sym typeface="Wingdings" panose="05000000000000000000" pitchFamily="2" charset="2"/>
              </a:rPr>
              <a:t>*</a:t>
            </a:r>
            <a:r>
              <a:rPr lang="en-US" altLang="en-US" sz="38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Expr  id | number | - expr  | </a:t>
            </a:r>
            <a:r>
              <a:rPr lang="en-US" sz="5600" u="sng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expr</a:t>
            </a:r>
            <a:r>
              <a:rPr lang="en-US" sz="5600" u="sng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 | expr op expr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NOTE: () here means an atomic item, not a group. Original BNF didn’t have () or other grouping since they could be misconstrued. When in doubt, add a note.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theme" id="{1B1D9A66-19EB-460B-9833-F9823F886593}" vid="{C903970E-4BD5-4E71-8213-FAE4645DAD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PL_theme</Template>
  <TotalTime>2875</TotalTime>
  <Words>189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Gothic</vt:lpstr>
      <vt:lpstr>Franklin Gothic Heavy</vt:lpstr>
      <vt:lpstr>Franklin Gothic Medium</vt:lpstr>
      <vt:lpstr>Wingdings 2</vt:lpstr>
      <vt:lpstr>PL_theme</vt:lpstr>
      <vt:lpstr>EBNF rules</vt:lpstr>
      <vt:lpstr>Basic syntax</vt:lpstr>
      <vt:lpstr>Basic syntax</vt:lpstr>
      <vt:lpstr>Basic syntax</vt:lpstr>
      <vt:lpstr>Reuse of EBNF symbols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Lisa Rebenitsch</dc:creator>
  <cp:lastModifiedBy>Rebenitsch, Lisa R.</cp:lastModifiedBy>
  <cp:revision>71</cp:revision>
  <cp:lastPrinted>2018-09-24T16:30:35Z</cp:lastPrinted>
  <dcterms:created xsi:type="dcterms:W3CDTF">2018-04-13T22:23:09Z</dcterms:created>
  <dcterms:modified xsi:type="dcterms:W3CDTF">2021-09-27T16:11:27Z</dcterms:modified>
</cp:coreProperties>
</file>